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76" r:id="rId7"/>
    <p:sldId id="261" r:id="rId8"/>
    <p:sldId id="262" r:id="rId9"/>
    <p:sldId id="263" r:id="rId10"/>
    <p:sldId id="264" r:id="rId11"/>
    <p:sldId id="265" r:id="rId12"/>
    <p:sldId id="266" r:id="rId13"/>
    <p:sldId id="267" r:id="rId14"/>
    <p:sldId id="271" r:id="rId15"/>
    <p:sldId id="270" r:id="rId16"/>
    <p:sldId id="269" r:id="rId17"/>
    <p:sldId id="268" r:id="rId18"/>
    <p:sldId id="281" r:id="rId19"/>
    <p:sldId id="277" r:id="rId20"/>
    <p:sldId id="278" r:id="rId21"/>
    <p:sldId id="272" r:id="rId22"/>
    <p:sldId id="273" r:id="rId23"/>
    <p:sldId id="274" r:id="rId24"/>
    <p:sldId id="275" r:id="rId25"/>
    <p:sldId id="282" r:id="rId26"/>
    <p:sldId id="283" r:id="rId27"/>
    <p:sldId id="279" r:id="rId28"/>
    <p:sldId id="280"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F685-11B2-4166-9B53-6E3D5BA10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982714-25DC-48F2-A3EE-F77C579AE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B5042E-5D4A-4609-AA49-170FE7CE99D8}"/>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5" name="Footer Placeholder 4">
            <a:extLst>
              <a:ext uri="{FF2B5EF4-FFF2-40B4-BE49-F238E27FC236}">
                <a16:creationId xmlns:a16="http://schemas.microsoft.com/office/drawing/2014/main" id="{DBF7B2EE-FFF6-4AA5-B0BE-D4C4176AC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6D297-D9FE-4152-839F-8F2B10A7CAE4}"/>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203873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A763-3068-4D1B-88D8-BF0E288042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49BB0A-DAB7-4B89-8906-9BEF368DC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BEDA3-E5CA-48D9-A73E-B2D662D35069}"/>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5" name="Footer Placeholder 4">
            <a:extLst>
              <a:ext uri="{FF2B5EF4-FFF2-40B4-BE49-F238E27FC236}">
                <a16:creationId xmlns:a16="http://schemas.microsoft.com/office/drawing/2014/main" id="{D18C8BA1-BB45-49E7-99F3-60EDB3ACF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F31FB-8F94-4C7D-A705-A7034829F7A5}"/>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71615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058AA-E5F2-4B29-A91B-DA6123278F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D1259-4A10-4E0D-91F5-0F9B820C1B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20D38-2B83-4334-B4D1-878D9B9FCAFE}"/>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5" name="Footer Placeholder 4">
            <a:extLst>
              <a:ext uri="{FF2B5EF4-FFF2-40B4-BE49-F238E27FC236}">
                <a16:creationId xmlns:a16="http://schemas.microsoft.com/office/drawing/2014/main" id="{B470437B-F81A-4F7E-8132-472C5CAD14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3AF1E-E375-48DD-9556-F7AAD1F34764}"/>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231870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E2B6-6C15-4682-89C0-468FDC0147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6BE1D-318D-427A-AB63-2198CDC243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A9AE7-CBB5-4BF2-8B02-34E4952610A5}"/>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5" name="Footer Placeholder 4">
            <a:extLst>
              <a:ext uri="{FF2B5EF4-FFF2-40B4-BE49-F238E27FC236}">
                <a16:creationId xmlns:a16="http://schemas.microsoft.com/office/drawing/2014/main" id="{010C346B-1089-45F6-BDFC-92138728F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FE022-FAA4-4AAE-85E4-5121274D5DC2}"/>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429285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3375-C815-4E5F-B8EF-785A57D2C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959F3F-1196-4540-8149-651B6863F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1F2FD1-E31B-4D05-B067-7DC327798A44}"/>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5" name="Footer Placeholder 4">
            <a:extLst>
              <a:ext uri="{FF2B5EF4-FFF2-40B4-BE49-F238E27FC236}">
                <a16:creationId xmlns:a16="http://schemas.microsoft.com/office/drawing/2014/main" id="{9916A14A-CFE4-446C-9859-32E48C4AC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6FE0E8-23AD-4BB8-8ED0-A34D1904FA7F}"/>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110092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B447-91F9-4247-9809-4655F94764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675188-8F67-4A09-90C5-F1236B24A7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1DBBF6-536E-4D9C-8991-6451655325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EE73DF-2DAF-4E3D-87B2-15977AF1AFB5}"/>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6" name="Footer Placeholder 5">
            <a:extLst>
              <a:ext uri="{FF2B5EF4-FFF2-40B4-BE49-F238E27FC236}">
                <a16:creationId xmlns:a16="http://schemas.microsoft.com/office/drawing/2014/main" id="{E62BFA45-B3CF-4D44-BD8D-3BFB034226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21E07-49B1-4E7D-AD47-19584C351AA5}"/>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304824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B7F8-6B8E-4CE7-AAA4-65BBA8FC3C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0B1DC-A901-4286-9802-D04476B37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6B2331-2D6A-49BA-8BAC-5CB29387C2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E42956-9D59-4CCF-B010-6D75F3667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26D1D3-5A3D-419E-B5F9-A9A1CDDDB4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D3E521-A79E-4DE0-A716-8BCB97CA9266}"/>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8" name="Footer Placeholder 7">
            <a:extLst>
              <a:ext uri="{FF2B5EF4-FFF2-40B4-BE49-F238E27FC236}">
                <a16:creationId xmlns:a16="http://schemas.microsoft.com/office/drawing/2014/main" id="{AC77EC24-1FD9-4669-8FB5-BF8BA98198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C82EC3-A5FF-407D-9B4E-4825E4291DE0}"/>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59439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9AE4-C495-4BFD-AF75-4BB3ABD8FA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584BD7-E052-4B30-B1BF-8C3A70AAF9C7}"/>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4" name="Footer Placeholder 3">
            <a:extLst>
              <a:ext uri="{FF2B5EF4-FFF2-40B4-BE49-F238E27FC236}">
                <a16:creationId xmlns:a16="http://schemas.microsoft.com/office/drawing/2014/main" id="{20D0A178-EB6F-4FE2-8C82-78B4E4F631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32C9B0-86CA-4E79-8BEE-5E6D05477D19}"/>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251213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BE04E-43F4-457C-8046-D1D8E965E038}"/>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3" name="Footer Placeholder 2">
            <a:extLst>
              <a:ext uri="{FF2B5EF4-FFF2-40B4-BE49-F238E27FC236}">
                <a16:creationId xmlns:a16="http://schemas.microsoft.com/office/drawing/2014/main" id="{57C26C2B-F423-4E27-B343-9170ECF9DB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FF0715-9122-41E3-8E76-F263A350A904}"/>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44691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F846-C0C0-41B9-A7EF-0CD16AB50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5742AD-BF75-4274-A946-3B1497765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0DE5DB-7EB2-40C6-905A-C64A5AAA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0B80C4-D933-4B3B-9CA8-736CF2FEA761}"/>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6" name="Footer Placeholder 5">
            <a:extLst>
              <a:ext uri="{FF2B5EF4-FFF2-40B4-BE49-F238E27FC236}">
                <a16:creationId xmlns:a16="http://schemas.microsoft.com/office/drawing/2014/main" id="{9BC13948-D5BC-4590-8152-14B17B1F42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4F4DC-B2EB-4D30-BA6C-EFB5F993BDA4}"/>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43633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7965-9159-4A36-984F-A0FDF7B3B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7AE47A-8CE0-4E6A-938B-A4198B87D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8AD5CE-8096-4F8F-A160-AA9EADFD6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81DA4D-9700-4B64-A284-344E426CCC4A}"/>
              </a:ext>
            </a:extLst>
          </p:cNvPr>
          <p:cNvSpPr>
            <a:spLocks noGrp="1"/>
          </p:cNvSpPr>
          <p:nvPr>
            <p:ph type="dt" sz="half" idx="10"/>
          </p:nvPr>
        </p:nvSpPr>
        <p:spPr/>
        <p:txBody>
          <a:bodyPr/>
          <a:lstStyle/>
          <a:p>
            <a:fld id="{A1FB6390-C8C8-44DE-AB2B-E33154A7CA50}" type="datetimeFigureOut">
              <a:rPr lang="en-IN" smtClean="0"/>
              <a:t>21-09-2024</a:t>
            </a:fld>
            <a:endParaRPr lang="en-IN"/>
          </a:p>
        </p:txBody>
      </p:sp>
      <p:sp>
        <p:nvSpPr>
          <p:cNvPr id="6" name="Footer Placeholder 5">
            <a:extLst>
              <a:ext uri="{FF2B5EF4-FFF2-40B4-BE49-F238E27FC236}">
                <a16:creationId xmlns:a16="http://schemas.microsoft.com/office/drawing/2014/main" id="{C6A0C559-EAA3-44D2-BA19-8EBFE8485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D0C91-8AE1-4725-A279-24EA883690A6}"/>
              </a:ext>
            </a:extLst>
          </p:cNvPr>
          <p:cNvSpPr>
            <a:spLocks noGrp="1"/>
          </p:cNvSpPr>
          <p:nvPr>
            <p:ph type="sldNum" sz="quarter" idx="12"/>
          </p:nvPr>
        </p:nvSpPr>
        <p:spPr/>
        <p:txBody>
          <a:bodyPr/>
          <a:lstStyle/>
          <a:p>
            <a:fld id="{BDA26350-5D93-4402-B08E-B0B2FDD57BD7}" type="slidenum">
              <a:rPr lang="en-IN" smtClean="0"/>
              <a:t>‹#›</a:t>
            </a:fld>
            <a:endParaRPr lang="en-IN"/>
          </a:p>
        </p:txBody>
      </p:sp>
    </p:spTree>
    <p:extLst>
      <p:ext uri="{BB962C8B-B14F-4D97-AF65-F5344CB8AC3E}">
        <p14:creationId xmlns:p14="http://schemas.microsoft.com/office/powerpoint/2010/main" val="289669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C2824-0FBA-4CD0-92C0-1B6887E1C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482408-6458-4EA4-9FBD-D2CB80A66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5F79F-5E43-477A-8617-54FB51BC9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6390-C8C8-44DE-AB2B-E33154A7CA50}" type="datetimeFigureOut">
              <a:rPr lang="en-IN" smtClean="0"/>
              <a:t>21-09-2024</a:t>
            </a:fld>
            <a:endParaRPr lang="en-IN"/>
          </a:p>
        </p:txBody>
      </p:sp>
      <p:sp>
        <p:nvSpPr>
          <p:cNvPr id="5" name="Footer Placeholder 4">
            <a:extLst>
              <a:ext uri="{FF2B5EF4-FFF2-40B4-BE49-F238E27FC236}">
                <a16:creationId xmlns:a16="http://schemas.microsoft.com/office/drawing/2014/main" id="{6781E4B7-78CA-47BD-9224-FA5261426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6FC1DA-D8AC-418F-9670-DA8225898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26350-5D93-4402-B08E-B0B2FDD57BD7}" type="slidenum">
              <a:rPr lang="en-IN" smtClean="0"/>
              <a:t>‹#›</a:t>
            </a:fld>
            <a:endParaRPr lang="en-IN"/>
          </a:p>
        </p:txBody>
      </p:sp>
    </p:spTree>
    <p:extLst>
      <p:ext uri="{BB962C8B-B14F-4D97-AF65-F5344CB8AC3E}">
        <p14:creationId xmlns:p14="http://schemas.microsoft.com/office/powerpoint/2010/main" val="1882057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71D0-8E89-4E1E-AFFB-795C227A647E}"/>
              </a:ext>
            </a:extLst>
          </p:cNvPr>
          <p:cNvSpPr>
            <a:spLocks noGrp="1"/>
          </p:cNvSpPr>
          <p:nvPr>
            <p:ph type="ctrTitle"/>
          </p:nvPr>
        </p:nvSpPr>
        <p:spPr/>
        <p:txBody>
          <a:bodyPr/>
          <a:lstStyle/>
          <a:p>
            <a:r>
              <a:rPr lang="en-IN" b="1" dirty="0">
                <a:solidFill>
                  <a:schemeClr val="accent6">
                    <a:lumMod val="75000"/>
                  </a:schemeClr>
                </a:solidFill>
              </a:rPr>
              <a:t>Hierarchical Clustering </a:t>
            </a:r>
          </a:p>
        </p:txBody>
      </p:sp>
      <p:sp>
        <p:nvSpPr>
          <p:cNvPr id="3" name="Subtitle 2">
            <a:extLst>
              <a:ext uri="{FF2B5EF4-FFF2-40B4-BE49-F238E27FC236}">
                <a16:creationId xmlns:a16="http://schemas.microsoft.com/office/drawing/2014/main" id="{9FE70F3A-9E0C-4F31-91D9-AAA4B8360E25}"/>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166745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252F9-39C7-4398-AA8A-0341E387127B}"/>
              </a:ext>
            </a:extLst>
          </p:cNvPr>
          <p:cNvSpPr>
            <a:spLocks noGrp="1"/>
          </p:cNvSpPr>
          <p:nvPr>
            <p:ph idx="1"/>
          </p:nvPr>
        </p:nvSpPr>
        <p:spPr>
          <a:xfrm>
            <a:off x="298553" y="266648"/>
            <a:ext cx="11483715" cy="1517182"/>
          </a:xfrm>
        </p:spPr>
        <p:txBody>
          <a:bodyPr/>
          <a:lstStyle/>
          <a:p>
            <a:pPr algn="just">
              <a:lnSpc>
                <a:spcPct val="150000"/>
              </a:lnSpc>
            </a:pPr>
            <a:r>
              <a:rPr lang="en-US" b="1" dirty="0"/>
              <a:t>Step-4:</a:t>
            </a:r>
            <a:r>
              <a:rPr lang="en-US" dirty="0"/>
              <a:t> Repeat Step 3 until only one cluster left. So, we will get the following clusters. Consider the below images:</a:t>
            </a:r>
            <a:endParaRPr lang="en-IN" dirty="0"/>
          </a:p>
        </p:txBody>
      </p:sp>
      <p:pic>
        <p:nvPicPr>
          <p:cNvPr id="5122" name="Picture 2" descr="Hierarchical Clustering in Machine Learning">
            <a:extLst>
              <a:ext uri="{FF2B5EF4-FFF2-40B4-BE49-F238E27FC236}">
                <a16:creationId xmlns:a16="http://schemas.microsoft.com/office/drawing/2014/main" id="{EDFE0110-B005-404D-83C0-FEBF18C3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9" y="1928813"/>
            <a:ext cx="5240905" cy="412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40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ierarchical Clustering in Machine Learning">
            <a:extLst>
              <a:ext uri="{FF2B5EF4-FFF2-40B4-BE49-F238E27FC236}">
                <a16:creationId xmlns:a16="http://schemas.microsoft.com/office/drawing/2014/main" id="{DB3E9C60-0AD8-45A5-8ADF-003302959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540" y="1432966"/>
            <a:ext cx="5252804" cy="413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54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ierarchical Clustering in Machine Learning">
            <a:extLst>
              <a:ext uri="{FF2B5EF4-FFF2-40B4-BE49-F238E27FC236}">
                <a16:creationId xmlns:a16="http://schemas.microsoft.com/office/drawing/2014/main" id="{5BC20449-B429-45ED-A171-34D168BE8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22" y="0"/>
            <a:ext cx="6092254" cy="4797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E987691-928A-49D6-B704-1BDEAAC19043}"/>
              </a:ext>
            </a:extLst>
          </p:cNvPr>
          <p:cNvSpPr/>
          <p:nvPr/>
        </p:nvSpPr>
        <p:spPr>
          <a:xfrm>
            <a:off x="304800" y="5215858"/>
            <a:ext cx="11582400" cy="1143070"/>
          </a:xfrm>
          <a:prstGeom prst="rect">
            <a:avLst/>
          </a:prstGeom>
        </p:spPr>
        <p:txBody>
          <a:bodyPr wrap="square">
            <a:spAutoFit/>
          </a:bodyPr>
          <a:lstStyle/>
          <a:p>
            <a:pPr algn="just">
              <a:lnSpc>
                <a:spcPct val="150000"/>
              </a:lnSpc>
              <a:buFont typeface="Arial" panose="020B0604020202020204" pitchFamily="34" charset="0"/>
              <a:buChar char="•"/>
            </a:pPr>
            <a:r>
              <a:rPr lang="en-US" sz="2400" b="1" i="0" dirty="0">
                <a:solidFill>
                  <a:srgbClr val="000000"/>
                </a:solidFill>
                <a:effectLst/>
                <a:latin typeface="inter-bold"/>
              </a:rPr>
              <a:t>Step-5:</a:t>
            </a:r>
            <a:r>
              <a:rPr lang="en-US" sz="2400" b="0" i="0" dirty="0">
                <a:solidFill>
                  <a:srgbClr val="000000"/>
                </a:solidFill>
                <a:effectLst/>
                <a:latin typeface="inter-regular"/>
              </a:rPr>
              <a:t> Once all the clusters are combined into one big cluster, develop the dendrogram to divide the clusters as per the problem.</a:t>
            </a:r>
          </a:p>
        </p:txBody>
      </p:sp>
    </p:spTree>
    <p:extLst>
      <p:ext uri="{BB962C8B-B14F-4D97-AF65-F5344CB8AC3E}">
        <p14:creationId xmlns:p14="http://schemas.microsoft.com/office/powerpoint/2010/main" val="25569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1678-A892-4384-A176-8475E7B62D82}"/>
              </a:ext>
            </a:extLst>
          </p:cNvPr>
          <p:cNvSpPr>
            <a:spLocks noGrp="1"/>
          </p:cNvSpPr>
          <p:nvPr>
            <p:ph type="title"/>
          </p:nvPr>
        </p:nvSpPr>
        <p:spPr>
          <a:xfrm>
            <a:off x="166764" y="47156"/>
            <a:ext cx="11663597" cy="1418705"/>
          </a:xfrm>
        </p:spPr>
        <p:txBody>
          <a:bodyPr>
            <a:normAutofit/>
          </a:bodyPr>
          <a:lstStyle/>
          <a:p>
            <a:r>
              <a:rPr lang="en-US" b="1" dirty="0">
                <a:solidFill>
                  <a:schemeClr val="accent2"/>
                </a:solidFill>
              </a:rPr>
              <a:t>Measure for the distance between two clusters</a:t>
            </a:r>
            <a:endParaRPr lang="en-IN" b="1" dirty="0">
              <a:solidFill>
                <a:schemeClr val="accent2"/>
              </a:solidFill>
            </a:endParaRPr>
          </a:p>
        </p:txBody>
      </p:sp>
      <p:sp>
        <p:nvSpPr>
          <p:cNvPr id="3" name="Content Placeholder 2">
            <a:extLst>
              <a:ext uri="{FF2B5EF4-FFF2-40B4-BE49-F238E27FC236}">
                <a16:creationId xmlns:a16="http://schemas.microsoft.com/office/drawing/2014/main" id="{A3F3B86C-048D-4F17-BFDF-61E3E68EF0BD}"/>
              </a:ext>
            </a:extLst>
          </p:cNvPr>
          <p:cNvSpPr>
            <a:spLocks noGrp="1"/>
          </p:cNvSpPr>
          <p:nvPr>
            <p:ph idx="1"/>
          </p:nvPr>
        </p:nvSpPr>
        <p:spPr>
          <a:xfrm>
            <a:off x="479685" y="1315960"/>
            <a:ext cx="11197654" cy="4635136"/>
          </a:xfrm>
        </p:spPr>
        <p:txBody>
          <a:bodyPr>
            <a:normAutofit fontScale="77500" lnSpcReduction="20000"/>
          </a:bodyPr>
          <a:lstStyle/>
          <a:p>
            <a:pPr algn="just">
              <a:lnSpc>
                <a:spcPct val="150000"/>
              </a:lnSpc>
            </a:pPr>
            <a:r>
              <a:rPr lang="en-US" dirty="0"/>
              <a:t>As we have seen, the </a:t>
            </a:r>
            <a:r>
              <a:rPr lang="en-US" b="1" dirty="0"/>
              <a:t>closest distance</a:t>
            </a:r>
            <a:r>
              <a:rPr lang="en-US" dirty="0"/>
              <a:t> between the two clusters is crucial for the hierarchical clustering. There are various ways to calculate the distance between two clusters, and these ways decide the rule for clustering. These measures are called </a:t>
            </a:r>
            <a:r>
              <a:rPr lang="en-US" b="1" dirty="0"/>
              <a:t>Linkage methods</a:t>
            </a:r>
            <a:r>
              <a:rPr lang="en-US" dirty="0"/>
              <a:t>. Some of the popular linkage methods are :</a:t>
            </a:r>
          </a:p>
          <a:p>
            <a:pPr marL="514350" indent="-514350" algn="just">
              <a:lnSpc>
                <a:spcPct val="150000"/>
              </a:lnSpc>
              <a:buFont typeface="+mj-lt"/>
              <a:buAutoNum type="arabicPeriod"/>
            </a:pPr>
            <a:r>
              <a:rPr lang="en-IN" b="1" dirty="0"/>
              <a:t>Single Linkage</a:t>
            </a:r>
          </a:p>
          <a:p>
            <a:pPr marL="514350" indent="-514350" algn="just">
              <a:lnSpc>
                <a:spcPct val="150000"/>
              </a:lnSpc>
              <a:buFont typeface="+mj-lt"/>
              <a:buAutoNum type="arabicPeriod"/>
            </a:pPr>
            <a:r>
              <a:rPr lang="en-IN" b="1" dirty="0"/>
              <a:t>Complete Linkage</a:t>
            </a:r>
          </a:p>
          <a:p>
            <a:pPr marL="514350" indent="-514350" algn="just">
              <a:lnSpc>
                <a:spcPct val="150000"/>
              </a:lnSpc>
              <a:buFont typeface="+mj-lt"/>
              <a:buAutoNum type="arabicPeriod"/>
            </a:pPr>
            <a:r>
              <a:rPr lang="en-IN" b="1" dirty="0"/>
              <a:t>Average Linkage</a:t>
            </a:r>
          </a:p>
          <a:p>
            <a:pPr marL="514350" indent="-514350" algn="just">
              <a:lnSpc>
                <a:spcPct val="150000"/>
              </a:lnSpc>
              <a:buFont typeface="+mj-lt"/>
              <a:buAutoNum type="arabicPeriod"/>
            </a:pPr>
            <a:r>
              <a:rPr lang="en-IN" b="1" dirty="0"/>
              <a:t>Centroid Linkage</a:t>
            </a:r>
          </a:p>
          <a:p>
            <a:pPr marL="514350" indent="-514350" algn="just">
              <a:lnSpc>
                <a:spcPct val="150000"/>
              </a:lnSpc>
              <a:buFont typeface="+mj-lt"/>
              <a:buAutoNum type="arabicPeriod"/>
            </a:pPr>
            <a:r>
              <a:rPr lang="en-IN" b="1" dirty="0"/>
              <a:t>Ward Linkage</a:t>
            </a:r>
            <a:endParaRPr lang="en-IN" dirty="0"/>
          </a:p>
        </p:txBody>
      </p:sp>
    </p:spTree>
    <p:extLst>
      <p:ext uri="{BB962C8B-B14F-4D97-AF65-F5344CB8AC3E}">
        <p14:creationId xmlns:p14="http://schemas.microsoft.com/office/powerpoint/2010/main" val="248495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6450-EAC3-4D76-BD67-4BF927ACE03D}"/>
              </a:ext>
            </a:extLst>
          </p:cNvPr>
          <p:cNvSpPr>
            <a:spLocks noGrp="1"/>
          </p:cNvSpPr>
          <p:nvPr>
            <p:ph type="title"/>
          </p:nvPr>
        </p:nvSpPr>
        <p:spPr>
          <a:xfrm>
            <a:off x="598358" y="200233"/>
            <a:ext cx="10515600" cy="1325563"/>
          </a:xfrm>
        </p:spPr>
        <p:txBody>
          <a:bodyPr/>
          <a:lstStyle/>
          <a:p>
            <a:r>
              <a:rPr lang="en-IN" b="1" dirty="0">
                <a:solidFill>
                  <a:schemeClr val="accent2"/>
                </a:solidFill>
              </a:rPr>
              <a:t>1. Single Linkage:</a:t>
            </a:r>
            <a:endParaRPr lang="en-IN" dirty="0">
              <a:solidFill>
                <a:schemeClr val="accent2"/>
              </a:solidFill>
            </a:endParaRPr>
          </a:p>
        </p:txBody>
      </p:sp>
      <p:sp>
        <p:nvSpPr>
          <p:cNvPr id="3" name="Content Placeholder 2">
            <a:extLst>
              <a:ext uri="{FF2B5EF4-FFF2-40B4-BE49-F238E27FC236}">
                <a16:creationId xmlns:a16="http://schemas.microsoft.com/office/drawing/2014/main" id="{E44877AE-FB02-40E9-91B8-9C56088903C4}"/>
              </a:ext>
            </a:extLst>
          </p:cNvPr>
          <p:cNvSpPr>
            <a:spLocks noGrp="1"/>
          </p:cNvSpPr>
          <p:nvPr>
            <p:ph idx="1"/>
          </p:nvPr>
        </p:nvSpPr>
        <p:spPr>
          <a:xfrm>
            <a:off x="838200" y="1360611"/>
            <a:ext cx="10515600" cy="1502217"/>
          </a:xfrm>
        </p:spPr>
        <p:txBody>
          <a:bodyPr>
            <a:noAutofit/>
          </a:bodyPr>
          <a:lstStyle/>
          <a:p>
            <a:pPr algn="just">
              <a:lnSpc>
                <a:spcPct val="150000"/>
              </a:lnSpc>
            </a:pPr>
            <a:r>
              <a:rPr lang="en-US" sz="2400" dirty="0"/>
              <a:t>It is defined as the minimum distance between the points of two clusters.</a:t>
            </a:r>
          </a:p>
          <a:p>
            <a:pPr marL="0" indent="0" algn="just">
              <a:lnSpc>
                <a:spcPct val="150000"/>
              </a:lnSpc>
              <a:buNone/>
            </a:pPr>
            <a:endParaRPr lang="en-US" sz="2400" dirty="0"/>
          </a:p>
          <a:p>
            <a:pPr algn="just">
              <a:lnSpc>
                <a:spcPct val="150000"/>
              </a:lnSpc>
            </a:pPr>
            <a:r>
              <a:rPr lang="en-US" sz="2400" dirty="0"/>
              <a:t>It is the Shortest Distance between the closest points of the clusters. Consider the below image:</a:t>
            </a:r>
            <a:endParaRPr lang="en-IN" sz="2400" dirty="0"/>
          </a:p>
        </p:txBody>
      </p:sp>
      <p:pic>
        <p:nvPicPr>
          <p:cNvPr id="9218" name="Picture 2" descr="Hierarchical Clustering in Machine Learning">
            <a:extLst>
              <a:ext uri="{FF2B5EF4-FFF2-40B4-BE49-F238E27FC236}">
                <a16:creationId xmlns:a16="http://schemas.microsoft.com/office/drawing/2014/main" id="{5150A7CA-98E7-43F7-83A2-843335805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926" y="3164563"/>
            <a:ext cx="4728148" cy="37234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D7BEF0B-18DC-41DF-96E2-3E11BA30D8F7}"/>
              </a:ext>
            </a:extLst>
          </p:cNvPr>
          <p:cNvPicPr>
            <a:picLocks noChangeAspect="1"/>
          </p:cNvPicPr>
          <p:nvPr/>
        </p:nvPicPr>
        <p:blipFill>
          <a:blip r:embed="rId3"/>
          <a:stretch>
            <a:fillRect/>
          </a:stretch>
        </p:blipFill>
        <p:spPr>
          <a:xfrm>
            <a:off x="3146373" y="2095624"/>
            <a:ext cx="4324350" cy="590550"/>
          </a:xfrm>
          <a:prstGeom prst="rect">
            <a:avLst/>
          </a:prstGeom>
        </p:spPr>
      </p:pic>
    </p:spTree>
    <p:extLst>
      <p:ext uri="{BB962C8B-B14F-4D97-AF65-F5344CB8AC3E}">
        <p14:creationId xmlns:p14="http://schemas.microsoft.com/office/powerpoint/2010/main" val="27975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ircle(in)">
                                      <p:cBhvr>
                                        <p:cTn id="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F8A2-5D40-4505-800C-D6BC871E9AA2}"/>
              </a:ext>
            </a:extLst>
          </p:cNvPr>
          <p:cNvSpPr>
            <a:spLocks noGrp="1"/>
          </p:cNvSpPr>
          <p:nvPr>
            <p:ph type="title"/>
          </p:nvPr>
        </p:nvSpPr>
        <p:spPr>
          <a:xfrm>
            <a:off x="628338" y="10346"/>
            <a:ext cx="10515600" cy="854846"/>
          </a:xfrm>
        </p:spPr>
        <p:txBody>
          <a:bodyPr/>
          <a:lstStyle/>
          <a:p>
            <a:r>
              <a:rPr lang="en-IN" b="1" dirty="0">
                <a:solidFill>
                  <a:schemeClr val="accent2"/>
                </a:solidFill>
              </a:rPr>
              <a:t>2. Complete Linkage:</a:t>
            </a:r>
          </a:p>
        </p:txBody>
      </p:sp>
      <p:sp>
        <p:nvSpPr>
          <p:cNvPr id="3" name="Content Placeholder 2">
            <a:extLst>
              <a:ext uri="{FF2B5EF4-FFF2-40B4-BE49-F238E27FC236}">
                <a16:creationId xmlns:a16="http://schemas.microsoft.com/office/drawing/2014/main" id="{B5728406-E454-4646-8029-E33459167D0D}"/>
              </a:ext>
            </a:extLst>
          </p:cNvPr>
          <p:cNvSpPr>
            <a:spLocks noGrp="1"/>
          </p:cNvSpPr>
          <p:nvPr>
            <p:ph idx="1"/>
          </p:nvPr>
        </p:nvSpPr>
        <p:spPr>
          <a:xfrm>
            <a:off x="838200" y="946401"/>
            <a:ext cx="10515600" cy="1514215"/>
          </a:xfrm>
        </p:spPr>
        <p:txBody>
          <a:bodyPr>
            <a:noAutofit/>
          </a:bodyPr>
          <a:lstStyle/>
          <a:p>
            <a:pPr algn="just">
              <a:lnSpc>
                <a:spcPct val="150000"/>
              </a:lnSpc>
            </a:pPr>
            <a:r>
              <a:rPr lang="en-US" sz="2400" dirty="0"/>
              <a:t>It is defined as the maximum distance between the points of the two different clusters</a:t>
            </a:r>
          </a:p>
          <a:p>
            <a:pPr algn="just">
              <a:lnSpc>
                <a:spcPct val="150000"/>
              </a:lnSpc>
            </a:pPr>
            <a:r>
              <a:rPr lang="en-US" sz="2400" dirty="0"/>
              <a:t>It is the farthest distance between the two points of two different clusters. It is one of the popular linkage methods as it forms tighter clusters than single-linkage.</a:t>
            </a:r>
            <a:endParaRPr lang="en-IN" sz="2400" dirty="0"/>
          </a:p>
        </p:txBody>
      </p:sp>
      <p:pic>
        <p:nvPicPr>
          <p:cNvPr id="8194" name="Picture 2" descr="Hierarchical Clustering in Machine Learning">
            <a:extLst>
              <a:ext uri="{FF2B5EF4-FFF2-40B4-BE49-F238E27FC236}">
                <a16:creationId xmlns:a16="http://schemas.microsoft.com/office/drawing/2014/main" id="{BFF15A6D-314E-4DA2-A714-4E933D2EE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11" y="3559555"/>
            <a:ext cx="4188501" cy="32984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571BCE5-C560-4EE1-BD73-E6755D51C0F1}"/>
              </a:ext>
            </a:extLst>
          </p:cNvPr>
          <p:cNvPicPr>
            <a:picLocks noChangeAspect="1"/>
          </p:cNvPicPr>
          <p:nvPr/>
        </p:nvPicPr>
        <p:blipFill>
          <a:blip r:embed="rId3"/>
          <a:stretch>
            <a:fillRect/>
          </a:stretch>
        </p:blipFill>
        <p:spPr>
          <a:xfrm>
            <a:off x="2979919" y="1638829"/>
            <a:ext cx="4343400" cy="600075"/>
          </a:xfrm>
          <a:prstGeom prst="rect">
            <a:avLst/>
          </a:prstGeom>
        </p:spPr>
      </p:pic>
    </p:spTree>
    <p:extLst>
      <p:ext uri="{BB962C8B-B14F-4D97-AF65-F5344CB8AC3E}">
        <p14:creationId xmlns:p14="http://schemas.microsoft.com/office/powerpoint/2010/main" val="141302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ircle(in)">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24B1-5DA8-4922-B7B6-43B1D0C719D2}"/>
              </a:ext>
            </a:extLst>
          </p:cNvPr>
          <p:cNvSpPr>
            <a:spLocks noGrp="1"/>
          </p:cNvSpPr>
          <p:nvPr>
            <p:ph type="title"/>
          </p:nvPr>
        </p:nvSpPr>
        <p:spPr>
          <a:xfrm>
            <a:off x="688299" y="92088"/>
            <a:ext cx="10515600" cy="1325563"/>
          </a:xfrm>
        </p:spPr>
        <p:txBody>
          <a:bodyPr/>
          <a:lstStyle/>
          <a:p>
            <a:r>
              <a:rPr lang="en-IN" b="1" dirty="0">
                <a:solidFill>
                  <a:schemeClr val="accent2"/>
                </a:solidFill>
              </a:rPr>
              <a:t>3. Average Linkage:</a:t>
            </a:r>
            <a:endParaRPr lang="en-IN" dirty="0">
              <a:solidFill>
                <a:schemeClr val="accent2"/>
              </a:solidFill>
            </a:endParaRPr>
          </a:p>
        </p:txBody>
      </p:sp>
      <p:sp>
        <p:nvSpPr>
          <p:cNvPr id="3" name="Content Placeholder 2">
            <a:extLst>
              <a:ext uri="{FF2B5EF4-FFF2-40B4-BE49-F238E27FC236}">
                <a16:creationId xmlns:a16="http://schemas.microsoft.com/office/drawing/2014/main" id="{13705506-8154-4BC3-A266-15A0323E2ADB}"/>
              </a:ext>
            </a:extLst>
          </p:cNvPr>
          <p:cNvSpPr>
            <a:spLocks noGrp="1"/>
          </p:cNvSpPr>
          <p:nvPr>
            <p:ph idx="1"/>
          </p:nvPr>
        </p:nvSpPr>
        <p:spPr>
          <a:xfrm>
            <a:off x="688299" y="1095375"/>
            <a:ext cx="10515600" cy="4570907"/>
          </a:xfrm>
        </p:spPr>
        <p:txBody>
          <a:bodyPr>
            <a:normAutofit/>
          </a:bodyPr>
          <a:lstStyle/>
          <a:p>
            <a:pPr algn="just">
              <a:lnSpc>
                <a:spcPct val="150000"/>
              </a:lnSpc>
            </a:pPr>
            <a:r>
              <a:rPr lang="en-US" dirty="0"/>
              <a:t>It is defined as the average of all the pairwise distances between the two clusters.</a:t>
            </a:r>
          </a:p>
          <a:p>
            <a:pPr algn="just">
              <a:lnSpc>
                <a:spcPct val="150000"/>
              </a:lnSpc>
            </a:pPr>
            <a:r>
              <a:rPr lang="en-US" dirty="0"/>
              <a:t>It is the linkage method in which the distance between each pair of datasets is added up and then divided by the total number of datasets to calculate the average distance between two clusters. It is also one of the most popular linkage methods.</a:t>
            </a:r>
            <a:endParaRPr lang="en-IN" dirty="0"/>
          </a:p>
        </p:txBody>
      </p:sp>
      <p:pic>
        <p:nvPicPr>
          <p:cNvPr id="4" name="Picture 3">
            <a:extLst>
              <a:ext uri="{FF2B5EF4-FFF2-40B4-BE49-F238E27FC236}">
                <a16:creationId xmlns:a16="http://schemas.microsoft.com/office/drawing/2014/main" id="{D4C67A33-A456-4FBC-8DBB-C4341C4049B6}"/>
              </a:ext>
            </a:extLst>
          </p:cNvPr>
          <p:cNvPicPr>
            <a:picLocks noChangeAspect="1"/>
          </p:cNvPicPr>
          <p:nvPr/>
        </p:nvPicPr>
        <p:blipFill>
          <a:blip r:embed="rId2"/>
          <a:stretch>
            <a:fillRect/>
          </a:stretch>
        </p:blipFill>
        <p:spPr>
          <a:xfrm>
            <a:off x="4219575" y="1763713"/>
            <a:ext cx="4394670" cy="769625"/>
          </a:xfrm>
          <a:prstGeom prst="rect">
            <a:avLst/>
          </a:prstGeom>
        </p:spPr>
      </p:pic>
    </p:spTree>
    <p:extLst>
      <p:ext uri="{BB962C8B-B14F-4D97-AF65-F5344CB8AC3E}">
        <p14:creationId xmlns:p14="http://schemas.microsoft.com/office/powerpoint/2010/main" val="283743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1732-3259-4615-A921-32CC78866EE7}"/>
              </a:ext>
            </a:extLst>
          </p:cNvPr>
          <p:cNvSpPr>
            <a:spLocks noGrp="1"/>
          </p:cNvSpPr>
          <p:nvPr>
            <p:ph type="title"/>
          </p:nvPr>
        </p:nvSpPr>
        <p:spPr>
          <a:xfrm>
            <a:off x="703289" y="58647"/>
            <a:ext cx="10515600" cy="1325563"/>
          </a:xfrm>
        </p:spPr>
        <p:txBody>
          <a:bodyPr/>
          <a:lstStyle/>
          <a:p>
            <a:r>
              <a:rPr lang="en-IN" b="1" dirty="0">
                <a:solidFill>
                  <a:schemeClr val="accent2"/>
                </a:solidFill>
              </a:rPr>
              <a:t>4. Centroid Linkage</a:t>
            </a:r>
            <a:endParaRPr lang="en-IN" dirty="0">
              <a:solidFill>
                <a:schemeClr val="accent2"/>
              </a:solidFill>
            </a:endParaRPr>
          </a:p>
        </p:txBody>
      </p:sp>
      <p:sp>
        <p:nvSpPr>
          <p:cNvPr id="3" name="Content Placeholder 2">
            <a:extLst>
              <a:ext uri="{FF2B5EF4-FFF2-40B4-BE49-F238E27FC236}">
                <a16:creationId xmlns:a16="http://schemas.microsoft.com/office/drawing/2014/main" id="{1E703DFB-B3C1-444C-9554-16A2FB5DB87D}"/>
              </a:ext>
            </a:extLst>
          </p:cNvPr>
          <p:cNvSpPr>
            <a:spLocks noGrp="1"/>
          </p:cNvSpPr>
          <p:nvPr>
            <p:ph idx="1"/>
          </p:nvPr>
        </p:nvSpPr>
        <p:spPr>
          <a:xfrm>
            <a:off x="838200" y="1244185"/>
            <a:ext cx="10515600" cy="1870022"/>
          </a:xfrm>
        </p:spPr>
        <p:txBody>
          <a:bodyPr>
            <a:noAutofit/>
          </a:bodyPr>
          <a:lstStyle/>
          <a:p>
            <a:pPr algn="just">
              <a:lnSpc>
                <a:spcPct val="150000"/>
              </a:lnSpc>
            </a:pPr>
            <a:r>
              <a:rPr lang="en-US" sz="2600" dirty="0"/>
              <a:t>It is defined as the distance between the centroids (means) of the two clusters.</a:t>
            </a:r>
          </a:p>
          <a:p>
            <a:pPr algn="just">
              <a:lnSpc>
                <a:spcPct val="150000"/>
              </a:lnSpc>
            </a:pPr>
            <a:endParaRPr lang="en-US" sz="2600" dirty="0"/>
          </a:p>
          <a:p>
            <a:pPr marL="0" indent="0" algn="just">
              <a:lnSpc>
                <a:spcPct val="150000"/>
              </a:lnSpc>
              <a:buNone/>
            </a:pPr>
            <a:endParaRPr lang="en-IN" sz="2600" dirty="0"/>
          </a:p>
        </p:txBody>
      </p:sp>
      <p:pic>
        <p:nvPicPr>
          <p:cNvPr id="7170" name="Picture 2" descr="Hierarchical Clustering in Machine Learning">
            <a:extLst>
              <a:ext uri="{FF2B5EF4-FFF2-40B4-BE49-F238E27FC236}">
                <a16:creationId xmlns:a16="http://schemas.microsoft.com/office/drawing/2014/main" id="{DCA5523F-2AEB-4ADA-9692-DCE439BED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651" y="3114207"/>
            <a:ext cx="4273179" cy="33651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38F675-2C72-4342-AD5F-C8F0B0048AC7}"/>
              </a:ext>
            </a:extLst>
          </p:cNvPr>
          <p:cNvPicPr>
            <a:picLocks noChangeAspect="1"/>
          </p:cNvPicPr>
          <p:nvPr/>
        </p:nvPicPr>
        <p:blipFill>
          <a:blip r:embed="rId3"/>
          <a:stretch>
            <a:fillRect/>
          </a:stretch>
        </p:blipFill>
        <p:spPr>
          <a:xfrm>
            <a:off x="703289" y="2438395"/>
            <a:ext cx="5309140" cy="2191074"/>
          </a:xfrm>
          <a:prstGeom prst="rect">
            <a:avLst/>
          </a:prstGeom>
        </p:spPr>
      </p:pic>
    </p:spTree>
    <p:extLst>
      <p:ext uri="{BB962C8B-B14F-4D97-AF65-F5344CB8AC3E}">
        <p14:creationId xmlns:p14="http://schemas.microsoft.com/office/powerpoint/2010/main" val="376592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ircle(in)">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1732-3259-4615-A921-32CC78866EE7}"/>
              </a:ext>
            </a:extLst>
          </p:cNvPr>
          <p:cNvSpPr>
            <a:spLocks noGrp="1"/>
          </p:cNvSpPr>
          <p:nvPr>
            <p:ph type="title"/>
          </p:nvPr>
        </p:nvSpPr>
        <p:spPr>
          <a:xfrm>
            <a:off x="703289" y="58647"/>
            <a:ext cx="10515600" cy="1325563"/>
          </a:xfrm>
        </p:spPr>
        <p:txBody>
          <a:bodyPr/>
          <a:lstStyle/>
          <a:p>
            <a:r>
              <a:rPr lang="en-IN" b="1" dirty="0">
                <a:solidFill>
                  <a:schemeClr val="accent2"/>
                </a:solidFill>
              </a:rPr>
              <a:t>5. Ward Linkage</a:t>
            </a:r>
            <a:endParaRPr lang="en-IN" dirty="0">
              <a:solidFill>
                <a:schemeClr val="accent2"/>
              </a:solidFill>
            </a:endParaRPr>
          </a:p>
        </p:txBody>
      </p:sp>
      <p:sp>
        <p:nvSpPr>
          <p:cNvPr id="3" name="Content Placeholder 2">
            <a:extLst>
              <a:ext uri="{FF2B5EF4-FFF2-40B4-BE49-F238E27FC236}">
                <a16:creationId xmlns:a16="http://schemas.microsoft.com/office/drawing/2014/main" id="{1E703DFB-B3C1-444C-9554-16A2FB5DB87D}"/>
              </a:ext>
            </a:extLst>
          </p:cNvPr>
          <p:cNvSpPr>
            <a:spLocks noGrp="1"/>
          </p:cNvSpPr>
          <p:nvPr>
            <p:ph idx="1"/>
          </p:nvPr>
        </p:nvSpPr>
        <p:spPr>
          <a:xfrm>
            <a:off x="973111" y="1122446"/>
            <a:ext cx="10515600" cy="2306554"/>
          </a:xfrm>
        </p:spPr>
        <p:txBody>
          <a:bodyPr>
            <a:noAutofit/>
          </a:bodyPr>
          <a:lstStyle/>
          <a:p>
            <a:pPr algn="just">
              <a:lnSpc>
                <a:spcPct val="150000"/>
              </a:lnSpc>
            </a:pPr>
            <a:r>
              <a:rPr lang="en-US" sz="2600" dirty="0"/>
              <a:t>Ward linkage, also known as Ward’s method, is a criterion used in hierarchical clustering to minimize the variance within clusters.</a:t>
            </a:r>
          </a:p>
          <a:p>
            <a:pPr algn="just">
              <a:lnSpc>
                <a:spcPct val="150000"/>
              </a:lnSpc>
            </a:pPr>
            <a:r>
              <a:rPr lang="en-US" sz="2600" dirty="0"/>
              <a:t>It is a computationally intensive method</a:t>
            </a:r>
          </a:p>
          <a:p>
            <a:pPr algn="just">
              <a:lnSpc>
                <a:spcPct val="150000"/>
              </a:lnSpc>
            </a:pPr>
            <a:r>
              <a:rPr lang="en-US" sz="2600" dirty="0"/>
              <a:t>It is given by the formula: </a:t>
            </a:r>
          </a:p>
          <a:p>
            <a:pPr algn="just">
              <a:lnSpc>
                <a:spcPct val="150000"/>
              </a:lnSpc>
            </a:pPr>
            <a:endParaRPr lang="en-US" sz="2600" dirty="0"/>
          </a:p>
          <a:p>
            <a:pPr marL="0" indent="0" algn="just">
              <a:lnSpc>
                <a:spcPct val="150000"/>
              </a:lnSpc>
              <a:buNone/>
            </a:pPr>
            <a:endParaRPr lang="en-IN" sz="2600" dirty="0"/>
          </a:p>
        </p:txBody>
      </p:sp>
      <p:pic>
        <p:nvPicPr>
          <p:cNvPr id="4" name="Picture 3">
            <a:extLst>
              <a:ext uri="{FF2B5EF4-FFF2-40B4-BE49-F238E27FC236}">
                <a16:creationId xmlns:a16="http://schemas.microsoft.com/office/drawing/2014/main" id="{222DB6A0-B05E-4969-80CC-F42793B475EB}"/>
              </a:ext>
            </a:extLst>
          </p:cNvPr>
          <p:cNvPicPr>
            <a:picLocks noChangeAspect="1"/>
          </p:cNvPicPr>
          <p:nvPr/>
        </p:nvPicPr>
        <p:blipFill>
          <a:blip r:embed="rId2"/>
          <a:stretch>
            <a:fillRect/>
          </a:stretch>
        </p:blipFill>
        <p:spPr>
          <a:xfrm>
            <a:off x="624040" y="4181190"/>
            <a:ext cx="10864671" cy="1682646"/>
          </a:xfrm>
          <a:prstGeom prst="rect">
            <a:avLst/>
          </a:prstGeom>
        </p:spPr>
      </p:pic>
    </p:spTree>
    <p:extLst>
      <p:ext uri="{BB962C8B-B14F-4D97-AF65-F5344CB8AC3E}">
        <p14:creationId xmlns:p14="http://schemas.microsoft.com/office/powerpoint/2010/main" val="157869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34C6-BA7F-41B1-B81A-7EE27E2B34D0}"/>
              </a:ext>
            </a:extLst>
          </p:cNvPr>
          <p:cNvSpPr>
            <a:spLocks noGrp="1"/>
          </p:cNvSpPr>
          <p:nvPr>
            <p:ph type="title"/>
          </p:nvPr>
        </p:nvSpPr>
        <p:spPr>
          <a:xfrm>
            <a:off x="336966" y="260193"/>
            <a:ext cx="11518066" cy="1703518"/>
          </a:xfrm>
        </p:spPr>
        <p:txBody>
          <a:bodyPr>
            <a:noAutofit/>
          </a:bodyPr>
          <a:lstStyle/>
          <a:p>
            <a:pPr>
              <a:lnSpc>
                <a:spcPct val="150000"/>
              </a:lnSpc>
            </a:pPr>
            <a:r>
              <a:rPr lang="en-IN" sz="2600" b="1" dirty="0">
                <a:solidFill>
                  <a:srgbClr val="C00000"/>
                </a:solidFill>
              </a:rPr>
              <a:t>Problem:</a:t>
            </a:r>
            <a:br>
              <a:rPr lang="en-IN" sz="2600" b="1" dirty="0">
                <a:solidFill>
                  <a:srgbClr val="FF0000"/>
                </a:solidFill>
              </a:rPr>
            </a:br>
            <a:r>
              <a:rPr lang="en-IN" sz="2600" b="1" dirty="0">
                <a:solidFill>
                  <a:srgbClr val="FF0000"/>
                </a:solidFill>
              </a:rPr>
              <a:t>Say the distance between cluster B and A is 4, and the distance between C and A is 6. What is the distance between the cluster (BC) and A using complete and single linkage methods?</a:t>
            </a:r>
          </a:p>
        </p:txBody>
      </p:sp>
      <p:sp>
        <p:nvSpPr>
          <p:cNvPr id="3" name="Content Placeholder 2">
            <a:extLst>
              <a:ext uri="{FF2B5EF4-FFF2-40B4-BE49-F238E27FC236}">
                <a16:creationId xmlns:a16="http://schemas.microsoft.com/office/drawing/2014/main" id="{16201AEA-C820-49C2-898A-B4B963336333}"/>
              </a:ext>
            </a:extLst>
          </p:cNvPr>
          <p:cNvSpPr>
            <a:spLocks noGrp="1"/>
          </p:cNvSpPr>
          <p:nvPr>
            <p:ph idx="1"/>
          </p:nvPr>
        </p:nvSpPr>
        <p:spPr>
          <a:xfrm>
            <a:off x="491239" y="2267834"/>
            <a:ext cx="11363793" cy="4590166"/>
          </a:xfrm>
        </p:spPr>
        <p:txBody>
          <a:bodyPr>
            <a:normAutofit fontScale="92500" lnSpcReduction="10000"/>
          </a:bodyPr>
          <a:lstStyle/>
          <a:p>
            <a:pPr algn="just">
              <a:lnSpc>
                <a:spcPct val="150000"/>
              </a:lnSpc>
            </a:pPr>
            <a:r>
              <a:rPr lang="en-IN" b="1" dirty="0"/>
              <a:t>Single Linkage Method</a:t>
            </a:r>
            <a:endParaRPr lang="en-IN" dirty="0"/>
          </a:p>
          <a:p>
            <a:pPr marL="0" indent="0" algn="just">
              <a:lnSpc>
                <a:spcPct val="150000"/>
              </a:lnSpc>
              <a:buNone/>
            </a:pPr>
            <a:r>
              <a:rPr lang="en-IN" dirty="0"/>
              <a:t>In the single linkage method, the distance between two clusters is defined as the minimum distance between any single member of one cluster and any single member of the other cluster.</a:t>
            </a:r>
          </a:p>
          <a:p>
            <a:pPr algn="just">
              <a:lnSpc>
                <a:spcPct val="150000"/>
              </a:lnSpc>
            </a:pPr>
            <a:r>
              <a:rPr lang="en-IN" dirty="0"/>
              <a:t>Given:  d (B, A) = 4 and d (C, A) = 6 </a:t>
            </a:r>
          </a:p>
          <a:p>
            <a:pPr algn="just">
              <a:lnSpc>
                <a:spcPct val="150000"/>
              </a:lnSpc>
            </a:pPr>
            <a:r>
              <a:rPr lang="en-IN" dirty="0"/>
              <a:t>For single linkage method: d (BC, A) = min {d (B, A), d (C, A)} </a:t>
            </a:r>
          </a:p>
          <a:p>
            <a:pPr marL="0" indent="0" algn="just">
              <a:lnSpc>
                <a:spcPct val="150000"/>
              </a:lnSpc>
              <a:buNone/>
            </a:pPr>
            <a:r>
              <a:rPr lang="en-IN" dirty="0"/>
              <a:t>                                                             = min {4, 6} = 4</a:t>
            </a:r>
          </a:p>
        </p:txBody>
      </p:sp>
    </p:spTree>
    <p:extLst>
      <p:ext uri="{BB962C8B-B14F-4D97-AF65-F5344CB8AC3E}">
        <p14:creationId xmlns:p14="http://schemas.microsoft.com/office/powerpoint/2010/main" val="406562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B181-49D0-4A52-AAF1-B84E2EACC5A6}"/>
              </a:ext>
            </a:extLst>
          </p:cNvPr>
          <p:cNvSpPr>
            <a:spLocks noGrp="1"/>
          </p:cNvSpPr>
          <p:nvPr>
            <p:ph type="title"/>
          </p:nvPr>
        </p:nvSpPr>
        <p:spPr>
          <a:xfrm>
            <a:off x="328534" y="18255"/>
            <a:ext cx="10515600" cy="1325563"/>
          </a:xfrm>
        </p:spPr>
        <p:txBody>
          <a:bodyPr/>
          <a:lstStyle/>
          <a:p>
            <a:r>
              <a:rPr lang="en-IN" b="1" dirty="0">
                <a:solidFill>
                  <a:schemeClr val="accent2"/>
                </a:solidFill>
              </a:rPr>
              <a:t>Hierarchical Clustering </a:t>
            </a:r>
          </a:p>
        </p:txBody>
      </p:sp>
      <p:sp>
        <p:nvSpPr>
          <p:cNvPr id="3" name="Content Placeholder 2">
            <a:extLst>
              <a:ext uri="{FF2B5EF4-FFF2-40B4-BE49-F238E27FC236}">
                <a16:creationId xmlns:a16="http://schemas.microsoft.com/office/drawing/2014/main" id="{8C86437A-39B2-4CE0-B261-F0DD35F4DF3E}"/>
              </a:ext>
            </a:extLst>
          </p:cNvPr>
          <p:cNvSpPr>
            <a:spLocks noGrp="1"/>
          </p:cNvSpPr>
          <p:nvPr>
            <p:ph idx="1"/>
          </p:nvPr>
        </p:nvSpPr>
        <p:spPr>
          <a:xfrm>
            <a:off x="328534" y="1253330"/>
            <a:ext cx="11534932" cy="5297371"/>
          </a:xfrm>
        </p:spPr>
        <p:txBody>
          <a:bodyPr>
            <a:normAutofit fontScale="92500" lnSpcReduction="20000"/>
          </a:bodyPr>
          <a:lstStyle/>
          <a:p>
            <a:pPr algn="just">
              <a:lnSpc>
                <a:spcPct val="150000"/>
              </a:lnSpc>
            </a:pPr>
            <a:r>
              <a:rPr lang="en-US" dirty="0"/>
              <a:t>Hierarchical clustering is another unsupervised machine learning algorithm, which is used to group the unlabeled datasets into a cluster and also known as </a:t>
            </a:r>
            <a:r>
              <a:rPr lang="en-US" b="1" dirty="0"/>
              <a:t>hierarchical cluster analysis</a:t>
            </a:r>
            <a:r>
              <a:rPr lang="en-US" dirty="0"/>
              <a:t> or HCA.</a:t>
            </a:r>
          </a:p>
          <a:p>
            <a:pPr algn="just">
              <a:lnSpc>
                <a:spcPct val="150000"/>
              </a:lnSpc>
            </a:pPr>
            <a:r>
              <a:rPr lang="en-US" dirty="0"/>
              <a:t>In this algorithm, we develop the hierarchy of clusters in the form of a tree, and this tree-shaped structure is known as the </a:t>
            </a:r>
            <a:r>
              <a:rPr lang="en-US" b="1" dirty="0"/>
              <a:t>dendrogram</a:t>
            </a:r>
            <a:r>
              <a:rPr lang="en-US" dirty="0"/>
              <a:t>.</a:t>
            </a:r>
          </a:p>
          <a:p>
            <a:pPr algn="just">
              <a:lnSpc>
                <a:spcPct val="150000"/>
              </a:lnSpc>
            </a:pPr>
            <a:r>
              <a:rPr lang="en-US" dirty="0"/>
              <a:t>Sometimes the results of K-means clustering and hierarchical clustering may look similar, but they both differ depending on how they work. As there is no requirement to predetermine the number of clusters as we did in the K-Means algorithm.</a:t>
            </a:r>
          </a:p>
          <a:p>
            <a:pPr algn="just">
              <a:lnSpc>
                <a:spcPct val="150000"/>
              </a:lnSpc>
            </a:pPr>
            <a:endParaRPr lang="en-IN" dirty="0"/>
          </a:p>
        </p:txBody>
      </p:sp>
    </p:spTree>
    <p:extLst>
      <p:ext uri="{BB962C8B-B14F-4D97-AF65-F5344CB8AC3E}">
        <p14:creationId xmlns:p14="http://schemas.microsoft.com/office/powerpoint/2010/main" val="35582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01AEA-C820-49C2-898A-B4B963336333}"/>
              </a:ext>
            </a:extLst>
          </p:cNvPr>
          <p:cNvSpPr>
            <a:spLocks noGrp="1"/>
          </p:cNvSpPr>
          <p:nvPr>
            <p:ph idx="1"/>
          </p:nvPr>
        </p:nvSpPr>
        <p:spPr>
          <a:xfrm>
            <a:off x="294181" y="146726"/>
            <a:ext cx="11363793" cy="4590166"/>
          </a:xfrm>
        </p:spPr>
        <p:txBody>
          <a:bodyPr>
            <a:normAutofit fontScale="92500" lnSpcReduction="10000"/>
          </a:bodyPr>
          <a:lstStyle/>
          <a:p>
            <a:pPr algn="just">
              <a:lnSpc>
                <a:spcPct val="150000"/>
              </a:lnSpc>
            </a:pPr>
            <a:r>
              <a:rPr lang="en-IN" b="1" dirty="0"/>
              <a:t>Complete Linkage Method</a:t>
            </a:r>
            <a:endParaRPr lang="en-IN" dirty="0"/>
          </a:p>
          <a:p>
            <a:pPr marL="0" indent="0" algn="just">
              <a:lnSpc>
                <a:spcPct val="150000"/>
              </a:lnSpc>
              <a:buNone/>
            </a:pPr>
            <a:r>
              <a:rPr lang="en-IN" dirty="0"/>
              <a:t>In the complete linkage method, the distance between two clusters is defined as the maximum distance between any single member of one cluster and any single member of the other cluster.</a:t>
            </a:r>
          </a:p>
          <a:p>
            <a:pPr algn="just">
              <a:lnSpc>
                <a:spcPct val="150000"/>
              </a:lnSpc>
            </a:pPr>
            <a:r>
              <a:rPr lang="en-IN" dirty="0"/>
              <a:t>Given: d (B, A) = 4  and d (C, A) = 6 </a:t>
            </a:r>
          </a:p>
          <a:p>
            <a:pPr algn="just">
              <a:lnSpc>
                <a:spcPct val="150000"/>
              </a:lnSpc>
            </a:pPr>
            <a:r>
              <a:rPr lang="en-IN" dirty="0"/>
              <a:t>For complete linkage method: d (BC, A) = max {d (B, A), d (C, A)} </a:t>
            </a:r>
          </a:p>
          <a:p>
            <a:pPr marL="0" indent="0" algn="just">
              <a:lnSpc>
                <a:spcPct val="150000"/>
              </a:lnSpc>
              <a:buNone/>
            </a:pPr>
            <a:r>
              <a:rPr lang="en-IN" dirty="0"/>
              <a:t>                                                                    = max {4, 6} = 6</a:t>
            </a:r>
          </a:p>
        </p:txBody>
      </p:sp>
      <p:sp>
        <p:nvSpPr>
          <p:cNvPr id="6" name="Rectangle 5">
            <a:extLst>
              <a:ext uri="{FF2B5EF4-FFF2-40B4-BE49-F238E27FC236}">
                <a16:creationId xmlns:a16="http://schemas.microsoft.com/office/drawing/2014/main" id="{52BCA33F-99DF-499B-86AF-45D2172206C2}"/>
              </a:ext>
            </a:extLst>
          </p:cNvPr>
          <p:cNvSpPr/>
          <p:nvPr/>
        </p:nvSpPr>
        <p:spPr>
          <a:xfrm>
            <a:off x="439710" y="4934011"/>
            <a:ext cx="6096000" cy="1118255"/>
          </a:xfrm>
          <a:prstGeom prst="rect">
            <a:avLst/>
          </a:prstGeom>
        </p:spPr>
        <p:txBody>
          <a:bodyPr>
            <a:spAutoFit/>
          </a:bodyPr>
          <a:lstStyle/>
          <a:p>
            <a:pPr lvl="0">
              <a:lnSpc>
                <a:spcPct val="150000"/>
              </a:lnSpc>
              <a:spcAft>
                <a:spcPts val="800"/>
              </a:spcAft>
              <a:buSzPts val="1000"/>
              <a:tabLst>
                <a:tab pos="457200" algn="l"/>
              </a:tabLst>
            </a:pPr>
            <a:r>
              <a:rPr lang="en-IN" sz="2400" b="1" kern="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Single Linkage Method:</a:t>
            </a:r>
            <a:r>
              <a:rPr lang="en-IN" sz="2400" kern="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d (BC, A) = 4 </a:t>
            </a:r>
            <a:endParaRPr lang="en-IN" sz="24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400" b="1" kern="0" dirty="0">
                <a:solidFill>
                  <a:srgbClr val="0070C0"/>
                </a:solidFill>
                <a:latin typeface="Times New Roman" panose="02020603050405020304" pitchFamily="18" charset="0"/>
                <a:ea typeface="Times New Roman" panose="02020603050405020304" pitchFamily="18" charset="0"/>
              </a:rPr>
              <a:t>Complete Linkage Method:</a:t>
            </a:r>
            <a:r>
              <a:rPr lang="en-IN" sz="2400" kern="0" dirty="0">
                <a:solidFill>
                  <a:srgbClr val="0070C0"/>
                </a:solidFill>
                <a:latin typeface="Times New Roman" panose="02020603050405020304" pitchFamily="18" charset="0"/>
                <a:ea typeface="Times New Roman" panose="02020603050405020304" pitchFamily="18" charset="0"/>
              </a:rPr>
              <a:t> d (BC, A) = 6</a:t>
            </a:r>
            <a:endParaRPr lang="en-IN" sz="2400" dirty="0">
              <a:solidFill>
                <a:srgbClr val="0070C0"/>
              </a:solidFill>
            </a:endParaRPr>
          </a:p>
        </p:txBody>
      </p:sp>
    </p:spTree>
    <p:extLst>
      <p:ext uri="{BB962C8B-B14F-4D97-AF65-F5344CB8AC3E}">
        <p14:creationId xmlns:p14="http://schemas.microsoft.com/office/powerpoint/2010/main" val="37484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5558-13B2-4720-8312-A27D5AA5BB09}"/>
              </a:ext>
            </a:extLst>
          </p:cNvPr>
          <p:cNvSpPr>
            <a:spLocks noGrp="1"/>
          </p:cNvSpPr>
          <p:nvPr>
            <p:ph type="title"/>
          </p:nvPr>
        </p:nvSpPr>
        <p:spPr>
          <a:xfrm>
            <a:off x="373504" y="290174"/>
            <a:ext cx="11468726" cy="1328764"/>
          </a:xfrm>
        </p:spPr>
        <p:txBody>
          <a:bodyPr>
            <a:normAutofit/>
          </a:bodyPr>
          <a:lstStyle/>
          <a:p>
            <a:r>
              <a:rPr lang="en-US" b="1" dirty="0">
                <a:solidFill>
                  <a:schemeClr val="accent2"/>
                </a:solidFill>
              </a:rPr>
              <a:t>Working of Dendrogram in Hierarchical clustering</a:t>
            </a:r>
            <a:endParaRPr lang="en-IN" b="1" dirty="0">
              <a:solidFill>
                <a:schemeClr val="accent2"/>
              </a:solidFill>
            </a:endParaRPr>
          </a:p>
        </p:txBody>
      </p:sp>
      <p:sp>
        <p:nvSpPr>
          <p:cNvPr id="3" name="Content Placeholder 2">
            <a:extLst>
              <a:ext uri="{FF2B5EF4-FFF2-40B4-BE49-F238E27FC236}">
                <a16:creationId xmlns:a16="http://schemas.microsoft.com/office/drawing/2014/main" id="{3AAC992C-603D-45A5-8063-8BE7E5B78619}"/>
              </a:ext>
            </a:extLst>
          </p:cNvPr>
          <p:cNvSpPr>
            <a:spLocks noGrp="1"/>
          </p:cNvSpPr>
          <p:nvPr>
            <p:ph idx="1"/>
          </p:nvPr>
        </p:nvSpPr>
        <p:spPr>
          <a:xfrm>
            <a:off x="493425" y="1618938"/>
            <a:ext cx="10974049" cy="3013023"/>
          </a:xfrm>
        </p:spPr>
        <p:txBody>
          <a:bodyPr/>
          <a:lstStyle/>
          <a:p>
            <a:pPr algn="just">
              <a:lnSpc>
                <a:spcPct val="150000"/>
              </a:lnSpc>
            </a:pPr>
            <a:r>
              <a:rPr lang="en-US" dirty="0"/>
              <a:t>The dendrogram is a tree-like structure that is mainly used to store each step as a memory that the HC algorithm performs. In the dendrogram plot, the Y-axis shows the Euclidean distances between the data points, and the x-axis shows all the data points of the given dataset.</a:t>
            </a:r>
            <a:endParaRPr lang="en-IN" dirty="0"/>
          </a:p>
        </p:txBody>
      </p:sp>
    </p:spTree>
    <p:extLst>
      <p:ext uri="{BB962C8B-B14F-4D97-AF65-F5344CB8AC3E}">
        <p14:creationId xmlns:p14="http://schemas.microsoft.com/office/powerpoint/2010/main" val="317479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C992C-603D-45A5-8063-8BE7E5B78619}"/>
              </a:ext>
            </a:extLst>
          </p:cNvPr>
          <p:cNvSpPr>
            <a:spLocks noGrp="1"/>
          </p:cNvSpPr>
          <p:nvPr>
            <p:ph idx="1"/>
          </p:nvPr>
        </p:nvSpPr>
        <p:spPr>
          <a:xfrm>
            <a:off x="298553" y="254834"/>
            <a:ext cx="11483716" cy="749508"/>
          </a:xfrm>
        </p:spPr>
        <p:txBody>
          <a:bodyPr/>
          <a:lstStyle/>
          <a:p>
            <a:pPr marL="0" indent="0" algn="just">
              <a:lnSpc>
                <a:spcPct val="150000"/>
              </a:lnSpc>
              <a:buNone/>
            </a:pPr>
            <a:r>
              <a:rPr lang="en-US" dirty="0"/>
              <a:t>The working of the dendrogram can be explained using the below diagram:</a:t>
            </a:r>
            <a:endParaRPr lang="en-IN" dirty="0"/>
          </a:p>
        </p:txBody>
      </p:sp>
      <p:pic>
        <p:nvPicPr>
          <p:cNvPr id="10242" name="Picture 2" descr="Hierarchical Clustering in Machine Learning">
            <a:extLst>
              <a:ext uri="{FF2B5EF4-FFF2-40B4-BE49-F238E27FC236}">
                <a16:creationId xmlns:a16="http://schemas.microsoft.com/office/drawing/2014/main" id="{2F1085A3-AD61-49D6-832A-7B3E93E2E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1" y="1357076"/>
            <a:ext cx="11737478" cy="478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46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C992C-603D-45A5-8063-8BE7E5B78619}"/>
              </a:ext>
            </a:extLst>
          </p:cNvPr>
          <p:cNvSpPr>
            <a:spLocks noGrp="1"/>
          </p:cNvSpPr>
          <p:nvPr>
            <p:ph idx="1"/>
          </p:nvPr>
        </p:nvSpPr>
        <p:spPr>
          <a:xfrm>
            <a:off x="354142" y="224853"/>
            <a:ext cx="11483716" cy="6265888"/>
          </a:xfrm>
        </p:spPr>
        <p:txBody>
          <a:bodyPr>
            <a:noAutofit/>
          </a:bodyPr>
          <a:lstStyle/>
          <a:p>
            <a:pPr algn="just">
              <a:lnSpc>
                <a:spcPct val="150000"/>
              </a:lnSpc>
            </a:pPr>
            <a:r>
              <a:rPr lang="en-US" sz="2600" dirty="0"/>
              <a:t>In the above diagram, the left part is showing how clusters are created in agglomerative clustering, and the right part is showing the corresponding dendrogram.</a:t>
            </a:r>
          </a:p>
          <a:p>
            <a:pPr algn="just">
              <a:lnSpc>
                <a:spcPct val="150000"/>
              </a:lnSpc>
            </a:pPr>
            <a:r>
              <a:rPr lang="en-US" sz="2600" dirty="0"/>
              <a:t>As we have discussed above, firstly, the datapoints P2 and P3 combine together and form a cluster, correspondingly a dendrogram is created, which connects P2 and P3 with a rectangular shape. The Hight is decided according to the Euclidean distance between the data points.</a:t>
            </a:r>
          </a:p>
          <a:p>
            <a:pPr algn="just">
              <a:lnSpc>
                <a:spcPct val="150000"/>
              </a:lnSpc>
            </a:pPr>
            <a:r>
              <a:rPr lang="en-US" sz="2600" dirty="0"/>
              <a:t>In the next step, P5 and P6 form a cluster, and the corresponding dendrogram is created. It is higher than of previous, as the Euclidean distance between P5 and P6 is a little bit greater than the P2 and P3.</a:t>
            </a:r>
          </a:p>
        </p:txBody>
      </p:sp>
    </p:spTree>
    <p:extLst>
      <p:ext uri="{BB962C8B-B14F-4D97-AF65-F5344CB8AC3E}">
        <p14:creationId xmlns:p14="http://schemas.microsoft.com/office/powerpoint/2010/main" val="2569802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C992C-603D-45A5-8063-8BE7E5B78619}"/>
              </a:ext>
            </a:extLst>
          </p:cNvPr>
          <p:cNvSpPr>
            <a:spLocks noGrp="1"/>
          </p:cNvSpPr>
          <p:nvPr>
            <p:ph idx="1"/>
          </p:nvPr>
        </p:nvSpPr>
        <p:spPr>
          <a:xfrm>
            <a:off x="354142" y="224853"/>
            <a:ext cx="11483716" cy="3204147"/>
          </a:xfrm>
        </p:spPr>
        <p:txBody>
          <a:bodyPr>
            <a:noAutofit/>
          </a:bodyPr>
          <a:lstStyle/>
          <a:p>
            <a:pPr algn="just">
              <a:lnSpc>
                <a:spcPct val="150000"/>
              </a:lnSpc>
            </a:pPr>
            <a:r>
              <a:rPr lang="en-US" sz="2400" dirty="0"/>
              <a:t>Again, two new dendrograms are created that combine P1, P2, and P3 in one dendrogram, and P4, P5, and P6, in another dendrogram.</a:t>
            </a:r>
          </a:p>
          <a:p>
            <a:pPr algn="just">
              <a:lnSpc>
                <a:spcPct val="150000"/>
              </a:lnSpc>
            </a:pPr>
            <a:r>
              <a:rPr lang="en-US" sz="2400" dirty="0"/>
              <a:t>At last, the final dendrogram is created that combines all the data points together.</a:t>
            </a:r>
          </a:p>
          <a:p>
            <a:pPr marL="0" indent="0" algn="just">
              <a:lnSpc>
                <a:spcPct val="150000"/>
              </a:lnSpc>
              <a:buNone/>
            </a:pPr>
            <a:r>
              <a:rPr lang="en-US" sz="2400" dirty="0"/>
              <a:t>We can cut the dendrogram tree structure at any level as per our requirement.</a:t>
            </a:r>
          </a:p>
        </p:txBody>
      </p:sp>
    </p:spTree>
    <p:extLst>
      <p:ext uri="{BB962C8B-B14F-4D97-AF65-F5344CB8AC3E}">
        <p14:creationId xmlns:p14="http://schemas.microsoft.com/office/powerpoint/2010/main" val="189750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6E56-68AA-415B-A399-D45089903F62}"/>
              </a:ext>
            </a:extLst>
          </p:cNvPr>
          <p:cNvSpPr>
            <a:spLocks noGrp="1"/>
          </p:cNvSpPr>
          <p:nvPr>
            <p:ph type="title"/>
          </p:nvPr>
        </p:nvSpPr>
        <p:spPr>
          <a:xfrm>
            <a:off x="463446" y="18256"/>
            <a:ext cx="10515600" cy="991082"/>
          </a:xfrm>
        </p:spPr>
        <p:txBody>
          <a:bodyPr/>
          <a:lstStyle/>
          <a:p>
            <a:r>
              <a:rPr lang="en-IN" b="1" dirty="0">
                <a:solidFill>
                  <a:schemeClr val="accent2"/>
                </a:solidFill>
              </a:rPr>
              <a:t>Python code</a:t>
            </a:r>
          </a:p>
        </p:txBody>
      </p:sp>
      <p:pic>
        <p:nvPicPr>
          <p:cNvPr id="6" name="Picture 5">
            <a:extLst>
              <a:ext uri="{FF2B5EF4-FFF2-40B4-BE49-F238E27FC236}">
                <a16:creationId xmlns:a16="http://schemas.microsoft.com/office/drawing/2014/main" id="{0E17B3AD-F09C-4746-B78A-F9B9F78A7F23}"/>
              </a:ext>
            </a:extLst>
          </p:cNvPr>
          <p:cNvPicPr>
            <a:picLocks noChangeAspect="1"/>
          </p:cNvPicPr>
          <p:nvPr/>
        </p:nvPicPr>
        <p:blipFill>
          <a:blip r:embed="rId2"/>
          <a:stretch>
            <a:fillRect/>
          </a:stretch>
        </p:blipFill>
        <p:spPr>
          <a:xfrm>
            <a:off x="463445" y="1009338"/>
            <a:ext cx="9864777" cy="5671941"/>
          </a:xfrm>
          <a:prstGeom prst="rect">
            <a:avLst/>
          </a:prstGeom>
        </p:spPr>
      </p:pic>
    </p:spTree>
    <p:extLst>
      <p:ext uri="{BB962C8B-B14F-4D97-AF65-F5344CB8AC3E}">
        <p14:creationId xmlns:p14="http://schemas.microsoft.com/office/powerpoint/2010/main" val="117672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6E56-68AA-415B-A399-D45089903F62}"/>
              </a:ext>
            </a:extLst>
          </p:cNvPr>
          <p:cNvSpPr>
            <a:spLocks noGrp="1"/>
          </p:cNvSpPr>
          <p:nvPr>
            <p:ph type="title"/>
          </p:nvPr>
        </p:nvSpPr>
        <p:spPr>
          <a:xfrm>
            <a:off x="463446" y="18256"/>
            <a:ext cx="10515600" cy="991082"/>
          </a:xfrm>
        </p:spPr>
        <p:txBody>
          <a:bodyPr/>
          <a:lstStyle/>
          <a:p>
            <a:r>
              <a:rPr lang="en-IN" b="1" dirty="0">
                <a:solidFill>
                  <a:schemeClr val="accent2"/>
                </a:solidFill>
              </a:rPr>
              <a:t>Python code</a:t>
            </a:r>
          </a:p>
        </p:txBody>
      </p:sp>
      <p:pic>
        <p:nvPicPr>
          <p:cNvPr id="1026" name="Picture 2">
            <a:extLst>
              <a:ext uri="{FF2B5EF4-FFF2-40B4-BE49-F238E27FC236}">
                <a16:creationId xmlns:a16="http://schemas.microsoft.com/office/drawing/2014/main" id="{6C16B6D3-0D12-4BA1-991B-DF05619D3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701806"/>
            <a:ext cx="802005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2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0C70-9611-400E-86D5-89C02ECD93DD}"/>
              </a:ext>
            </a:extLst>
          </p:cNvPr>
          <p:cNvSpPr>
            <a:spLocks noGrp="1"/>
          </p:cNvSpPr>
          <p:nvPr>
            <p:ph type="title"/>
          </p:nvPr>
        </p:nvSpPr>
        <p:spPr>
          <a:xfrm>
            <a:off x="268574" y="18255"/>
            <a:ext cx="10515600" cy="1325563"/>
          </a:xfrm>
        </p:spPr>
        <p:txBody>
          <a:bodyPr/>
          <a:lstStyle/>
          <a:p>
            <a:r>
              <a:rPr lang="en-IN" b="1" dirty="0">
                <a:solidFill>
                  <a:schemeClr val="accent2"/>
                </a:solidFill>
              </a:rPr>
              <a:t>Cophenetic correlation coefficient</a:t>
            </a:r>
          </a:p>
        </p:txBody>
      </p:sp>
      <p:sp>
        <p:nvSpPr>
          <p:cNvPr id="3" name="Content Placeholder 2">
            <a:extLst>
              <a:ext uri="{FF2B5EF4-FFF2-40B4-BE49-F238E27FC236}">
                <a16:creationId xmlns:a16="http://schemas.microsoft.com/office/drawing/2014/main" id="{31E62547-08DA-4B58-8094-8894DC77C9E7}"/>
              </a:ext>
            </a:extLst>
          </p:cNvPr>
          <p:cNvSpPr>
            <a:spLocks noGrp="1"/>
          </p:cNvSpPr>
          <p:nvPr>
            <p:ph idx="1"/>
          </p:nvPr>
        </p:nvSpPr>
        <p:spPr>
          <a:xfrm>
            <a:off x="478435" y="1133409"/>
            <a:ext cx="11303833" cy="5072519"/>
          </a:xfrm>
        </p:spPr>
        <p:txBody>
          <a:bodyPr>
            <a:normAutofit lnSpcReduction="10000"/>
          </a:bodyPr>
          <a:lstStyle/>
          <a:p>
            <a:pPr algn="just">
              <a:lnSpc>
                <a:spcPct val="150000"/>
              </a:lnSpc>
            </a:pPr>
            <a:r>
              <a:rPr lang="en-US" dirty="0"/>
              <a:t>The Cophenetic Correlation Coefficient (CPCC) is a measure used in hierarchical clustering to evaluate how well the dendrogram (a tree-like diagram) represents the pairwise distances between the original data points. </a:t>
            </a:r>
          </a:p>
          <a:p>
            <a:pPr algn="just">
              <a:lnSpc>
                <a:spcPct val="150000"/>
              </a:lnSpc>
            </a:pPr>
            <a:r>
              <a:rPr lang="en-US" b="1" dirty="0"/>
              <a:t>Faithfulness of Representation</a:t>
            </a:r>
            <a:r>
              <a:rPr lang="en-US" dirty="0"/>
              <a:t>: The CPCC quantifies how faithfully the dendrogram preserves the original pairwise distances among the data points. A higher CPCC value indicates that the dendrogram is a good representation of the data.</a:t>
            </a:r>
          </a:p>
          <a:p>
            <a:pPr algn="just">
              <a:lnSpc>
                <a:spcPct val="150000"/>
              </a:lnSpc>
            </a:pPr>
            <a:endParaRPr lang="en-IN" dirty="0"/>
          </a:p>
        </p:txBody>
      </p:sp>
    </p:spTree>
    <p:extLst>
      <p:ext uri="{BB962C8B-B14F-4D97-AF65-F5344CB8AC3E}">
        <p14:creationId xmlns:p14="http://schemas.microsoft.com/office/powerpoint/2010/main" val="385435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0C70-9611-400E-86D5-89C02ECD93DD}"/>
              </a:ext>
            </a:extLst>
          </p:cNvPr>
          <p:cNvSpPr>
            <a:spLocks noGrp="1"/>
          </p:cNvSpPr>
          <p:nvPr>
            <p:ph type="title"/>
          </p:nvPr>
        </p:nvSpPr>
        <p:spPr>
          <a:xfrm>
            <a:off x="268574" y="18255"/>
            <a:ext cx="10515600" cy="1325563"/>
          </a:xfrm>
        </p:spPr>
        <p:txBody>
          <a:bodyPr/>
          <a:lstStyle/>
          <a:p>
            <a:r>
              <a:rPr lang="en-IN" b="1" dirty="0">
                <a:solidFill>
                  <a:schemeClr val="accent2"/>
                </a:solidFill>
              </a:rPr>
              <a:t>Cophenetic correlation coefficient</a:t>
            </a:r>
          </a:p>
        </p:txBody>
      </p:sp>
      <p:sp>
        <p:nvSpPr>
          <p:cNvPr id="3" name="Content Placeholder 2">
            <a:extLst>
              <a:ext uri="{FF2B5EF4-FFF2-40B4-BE49-F238E27FC236}">
                <a16:creationId xmlns:a16="http://schemas.microsoft.com/office/drawing/2014/main" id="{31E62547-08DA-4B58-8094-8894DC77C9E7}"/>
              </a:ext>
            </a:extLst>
          </p:cNvPr>
          <p:cNvSpPr>
            <a:spLocks noGrp="1"/>
          </p:cNvSpPr>
          <p:nvPr>
            <p:ph idx="1"/>
          </p:nvPr>
        </p:nvSpPr>
        <p:spPr>
          <a:xfrm>
            <a:off x="433466" y="1253331"/>
            <a:ext cx="11258862" cy="2883952"/>
          </a:xfrm>
        </p:spPr>
        <p:txBody>
          <a:bodyPr>
            <a:normAutofit/>
          </a:bodyPr>
          <a:lstStyle/>
          <a:p>
            <a:pPr algn="just"/>
            <a:r>
              <a:rPr lang="en-US" b="1" dirty="0"/>
              <a:t>Calculation</a:t>
            </a:r>
            <a:r>
              <a:rPr lang="en-US" dirty="0"/>
              <a:t>: To compute the CPCC, we need two matrices:</a:t>
            </a:r>
          </a:p>
          <a:p>
            <a:pPr lvl="1" algn="just">
              <a:lnSpc>
                <a:spcPct val="150000"/>
              </a:lnSpc>
            </a:pPr>
            <a:r>
              <a:rPr lang="en-US" dirty="0"/>
              <a:t>The </a:t>
            </a:r>
            <a:r>
              <a:rPr lang="en-US" b="1" dirty="0"/>
              <a:t>distance matrix</a:t>
            </a:r>
            <a:r>
              <a:rPr lang="en-US" dirty="0"/>
              <a:t>: This contains the original pairwise distances between data points.</a:t>
            </a:r>
          </a:p>
          <a:p>
            <a:pPr lvl="1" algn="just">
              <a:lnSpc>
                <a:spcPct val="150000"/>
              </a:lnSpc>
            </a:pPr>
            <a:r>
              <a:rPr lang="en-US" dirty="0"/>
              <a:t>The </a:t>
            </a:r>
            <a:r>
              <a:rPr lang="en-US" b="1" dirty="0"/>
              <a:t>cophenetic matrix</a:t>
            </a:r>
            <a:r>
              <a:rPr lang="en-US" dirty="0"/>
              <a:t>: This contains the cophenetic distances, which are the heights at which pairs of data points are first joined together in the dendrogram.</a:t>
            </a:r>
          </a:p>
          <a:p>
            <a:pPr marL="0" indent="0" algn="just">
              <a:buNone/>
            </a:pPr>
            <a:endParaRPr lang="en-IN" dirty="0"/>
          </a:p>
        </p:txBody>
      </p:sp>
      <p:sp>
        <p:nvSpPr>
          <p:cNvPr id="4" name="Rectangle 3">
            <a:extLst>
              <a:ext uri="{FF2B5EF4-FFF2-40B4-BE49-F238E27FC236}">
                <a16:creationId xmlns:a16="http://schemas.microsoft.com/office/drawing/2014/main" id="{82A2547D-792F-43A0-B561-A819235A3915}"/>
              </a:ext>
            </a:extLst>
          </p:cNvPr>
          <p:cNvSpPr/>
          <p:nvPr/>
        </p:nvSpPr>
        <p:spPr>
          <a:xfrm>
            <a:off x="268574" y="4137283"/>
            <a:ext cx="11258862" cy="2430922"/>
          </a:xfrm>
          <a:prstGeom prst="rect">
            <a:avLst/>
          </a:prstGeom>
        </p:spPr>
        <p:txBody>
          <a:bodyPr wrap="square">
            <a:spAutoFit/>
          </a:bodyPr>
          <a:lstStyle/>
          <a:p>
            <a:pPr marL="914400" lvl="1" indent="-457200" algn="just">
              <a:lnSpc>
                <a:spcPct val="150000"/>
              </a:lnSpc>
              <a:buFont typeface="Arial" panose="020B0604020202020204" pitchFamily="34" charset="0"/>
              <a:buChar char="•"/>
            </a:pPr>
            <a:r>
              <a:rPr lang="en-US" sz="2600" dirty="0"/>
              <a:t>The CPCC is the correlation coefficient between these two matrices.</a:t>
            </a:r>
          </a:p>
          <a:p>
            <a:pPr marL="914400" lvl="1" indent="-457200" algn="just">
              <a:lnSpc>
                <a:spcPct val="150000"/>
              </a:lnSpc>
              <a:buFont typeface="Arial" panose="020B0604020202020204" pitchFamily="34" charset="0"/>
              <a:buChar char="•"/>
            </a:pPr>
            <a:r>
              <a:rPr lang="en-US" sz="2600" dirty="0"/>
              <a:t>A CPCC close to 1 suggests that the hierarchical clustering structure is a good fit for the data, meaning the clustering process has effectively captured the inherent structure of the data</a:t>
            </a:r>
          </a:p>
        </p:txBody>
      </p:sp>
    </p:spTree>
    <p:extLst>
      <p:ext uri="{BB962C8B-B14F-4D97-AF65-F5344CB8AC3E}">
        <p14:creationId xmlns:p14="http://schemas.microsoft.com/office/powerpoint/2010/main" val="2087313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1C4-17B4-4705-8BB6-93923F97AAE9}"/>
              </a:ext>
            </a:extLst>
          </p:cNvPr>
          <p:cNvSpPr>
            <a:spLocks noGrp="1"/>
          </p:cNvSpPr>
          <p:nvPr>
            <p:ph type="title"/>
          </p:nvPr>
        </p:nvSpPr>
        <p:spPr>
          <a:xfrm>
            <a:off x="478436" y="0"/>
            <a:ext cx="10515600" cy="779489"/>
          </a:xfrm>
        </p:spPr>
        <p:txBody>
          <a:bodyPr/>
          <a:lstStyle/>
          <a:p>
            <a:r>
              <a:rPr lang="en-IN" dirty="0">
                <a:solidFill>
                  <a:schemeClr val="accent2"/>
                </a:solidFill>
              </a:rPr>
              <a:t>Python code</a:t>
            </a:r>
          </a:p>
        </p:txBody>
      </p:sp>
      <p:pic>
        <p:nvPicPr>
          <p:cNvPr id="4" name="Picture 3">
            <a:extLst>
              <a:ext uri="{FF2B5EF4-FFF2-40B4-BE49-F238E27FC236}">
                <a16:creationId xmlns:a16="http://schemas.microsoft.com/office/drawing/2014/main" id="{CBB272B0-AE0E-444C-A7BE-1B3FA89732A2}"/>
              </a:ext>
            </a:extLst>
          </p:cNvPr>
          <p:cNvPicPr>
            <a:picLocks noChangeAspect="1"/>
          </p:cNvPicPr>
          <p:nvPr/>
        </p:nvPicPr>
        <p:blipFill>
          <a:blip r:embed="rId2"/>
          <a:stretch>
            <a:fillRect/>
          </a:stretch>
        </p:blipFill>
        <p:spPr>
          <a:xfrm>
            <a:off x="478436" y="779489"/>
            <a:ext cx="8830456" cy="6035550"/>
          </a:xfrm>
          <a:prstGeom prst="rect">
            <a:avLst/>
          </a:prstGeom>
        </p:spPr>
      </p:pic>
    </p:spTree>
    <p:extLst>
      <p:ext uri="{BB962C8B-B14F-4D97-AF65-F5344CB8AC3E}">
        <p14:creationId xmlns:p14="http://schemas.microsoft.com/office/powerpoint/2010/main" val="913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58FB-E7F1-4590-82B7-7D52B6E6DA2E}"/>
              </a:ext>
            </a:extLst>
          </p:cNvPr>
          <p:cNvSpPr>
            <a:spLocks noGrp="1"/>
          </p:cNvSpPr>
          <p:nvPr>
            <p:ph type="title"/>
          </p:nvPr>
        </p:nvSpPr>
        <p:spPr/>
        <p:txBody>
          <a:bodyPr/>
          <a:lstStyle/>
          <a:p>
            <a:r>
              <a:rPr lang="en-IN" b="1" dirty="0">
                <a:solidFill>
                  <a:schemeClr val="accent2"/>
                </a:solidFill>
              </a:rPr>
              <a:t>Why hierarchical clustering?</a:t>
            </a:r>
          </a:p>
        </p:txBody>
      </p:sp>
      <p:sp>
        <p:nvSpPr>
          <p:cNvPr id="3" name="Content Placeholder 2">
            <a:extLst>
              <a:ext uri="{FF2B5EF4-FFF2-40B4-BE49-F238E27FC236}">
                <a16:creationId xmlns:a16="http://schemas.microsoft.com/office/drawing/2014/main" id="{2AE4C0C8-DA6C-4B5E-B286-B5CE6F8000F7}"/>
              </a:ext>
            </a:extLst>
          </p:cNvPr>
          <p:cNvSpPr>
            <a:spLocks noGrp="1"/>
          </p:cNvSpPr>
          <p:nvPr>
            <p:ph idx="1"/>
          </p:nvPr>
        </p:nvSpPr>
        <p:spPr/>
        <p:txBody>
          <a:bodyPr/>
          <a:lstStyle/>
          <a:p>
            <a:pPr algn="just">
              <a:lnSpc>
                <a:spcPct val="150000"/>
              </a:lnSpc>
            </a:pPr>
            <a:r>
              <a:rPr lang="en-US" dirty="0"/>
              <a:t>We can opt for the hierarchical clustering algorithm because, in this algorithm, we don't need to have knowledge about the predefined number of clusters.</a:t>
            </a:r>
            <a:endParaRPr lang="en-IN" dirty="0"/>
          </a:p>
        </p:txBody>
      </p:sp>
    </p:spTree>
    <p:extLst>
      <p:ext uri="{BB962C8B-B14F-4D97-AF65-F5344CB8AC3E}">
        <p14:creationId xmlns:p14="http://schemas.microsoft.com/office/powerpoint/2010/main" val="2149327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F8FB57-A67A-4E1B-83D7-2BFF7FA68483}"/>
              </a:ext>
            </a:extLst>
          </p:cNvPr>
          <p:cNvPicPr>
            <a:picLocks noChangeAspect="1"/>
          </p:cNvPicPr>
          <p:nvPr/>
        </p:nvPicPr>
        <p:blipFill>
          <a:blip r:embed="rId2"/>
          <a:stretch>
            <a:fillRect/>
          </a:stretch>
        </p:blipFill>
        <p:spPr>
          <a:xfrm>
            <a:off x="0" y="1"/>
            <a:ext cx="10920592" cy="1109272"/>
          </a:xfrm>
          <a:prstGeom prst="rect">
            <a:avLst/>
          </a:prstGeom>
        </p:spPr>
      </p:pic>
      <p:pic>
        <p:nvPicPr>
          <p:cNvPr id="2050" name="Picture 2">
            <a:extLst>
              <a:ext uri="{FF2B5EF4-FFF2-40B4-BE49-F238E27FC236}">
                <a16:creationId xmlns:a16="http://schemas.microsoft.com/office/drawing/2014/main" id="{378A6929-2907-4307-8DAA-C5B7B6638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692" y="1109272"/>
            <a:ext cx="7639718" cy="565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73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EFB04-0B24-4D0F-9D04-723DF1EEB60B}"/>
              </a:ext>
            </a:extLst>
          </p:cNvPr>
          <p:cNvSpPr>
            <a:spLocks noGrp="1"/>
          </p:cNvSpPr>
          <p:nvPr>
            <p:ph idx="1"/>
          </p:nvPr>
        </p:nvSpPr>
        <p:spPr>
          <a:xfrm>
            <a:off x="283564" y="386568"/>
            <a:ext cx="11423754" cy="3042432"/>
          </a:xfrm>
        </p:spPr>
        <p:txBody>
          <a:bodyPr>
            <a:normAutofit/>
          </a:bodyPr>
          <a:lstStyle/>
          <a:p>
            <a:pPr marL="0" indent="0">
              <a:lnSpc>
                <a:spcPct val="150000"/>
              </a:lnSpc>
              <a:buNone/>
            </a:pPr>
            <a:r>
              <a:rPr lang="en-IN" dirty="0">
                <a:solidFill>
                  <a:srgbClr val="C00000"/>
                </a:solidFill>
              </a:rPr>
              <a:t>Problem:</a:t>
            </a:r>
          </a:p>
          <a:p>
            <a:pPr marL="0" indent="0" algn="just">
              <a:lnSpc>
                <a:spcPct val="150000"/>
              </a:lnSpc>
              <a:buNone/>
            </a:pPr>
            <a:r>
              <a:rPr lang="en-IN" dirty="0">
                <a:solidFill>
                  <a:srgbClr val="FF0000"/>
                </a:solidFill>
              </a:rPr>
              <a:t>How many clusters can be formed for the following dendrogram with respect to the distance marked as a redline. Also write the samples name exist in each cluster.</a:t>
            </a:r>
          </a:p>
        </p:txBody>
      </p:sp>
      <p:pic>
        <p:nvPicPr>
          <p:cNvPr id="7" name="Picture 6">
            <a:extLst>
              <a:ext uri="{FF2B5EF4-FFF2-40B4-BE49-F238E27FC236}">
                <a16:creationId xmlns:a16="http://schemas.microsoft.com/office/drawing/2014/main" id="{7D95A8D3-006B-4494-A1C5-A6DC1496B680}"/>
              </a:ext>
            </a:extLst>
          </p:cNvPr>
          <p:cNvPicPr/>
          <p:nvPr/>
        </p:nvPicPr>
        <p:blipFill>
          <a:blip r:embed="rId2"/>
          <a:stretch>
            <a:fillRect/>
          </a:stretch>
        </p:blipFill>
        <p:spPr>
          <a:xfrm>
            <a:off x="3847318" y="2979866"/>
            <a:ext cx="4936917" cy="3256042"/>
          </a:xfrm>
          <a:prstGeom prst="rect">
            <a:avLst/>
          </a:prstGeom>
        </p:spPr>
      </p:pic>
    </p:spTree>
    <p:extLst>
      <p:ext uri="{BB962C8B-B14F-4D97-AF65-F5344CB8AC3E}">
        <p14:creationId xmlns:p14="http://schemas.microsoft.com/office/powerpoint/2010/main" val="3766381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6C2377-E2DB-42F6-ADD6-58D59A1BE5BE}"/>
              </a:ext>
            </a:extLst>
          </p:cNvPr>
          <p:cNvSpPr/>
          <p:nvPr/>
        </p:nvSpPr>
        <p:spPr>
          <a:xfrm>
            <a:off x="443848" y="460953"/>
            <a:ext cx="11304303" cy="4467057"/>
          </a:xfrm>
          <a:prstGeom prst="rect">
            <a:avLst/>
          </a:prstGeom>
        </p:spPr>
        <p:txBody>
          <a:bodyPr wrap="square">
            <a:spAutoFit/>
          </a:bodyPr>
          <a:lstStyle/>
          <a:p>
            <a:pPr>
              <a:lnSpc>
                <a:spcPct val="150000"/>
              </a:lnSpc>
            </a:pPr>
            <a:r>
              <a:rPr lang="en-US" sz="2400" dirty="0">
                <a:solidFill>
                  <a:srgbClr val="002060"/>
                </a:solidFill>
                <a:latin typeface="-apple-system"/>
              </a:rPr>
              <a:t>Based on the dendrogram and the red line marking the distance:</a:t>
            </a:r>
          </a:p>
          <a:p>
            <a:pPr>
              <a:lnSpc>
                <a:spcPct val="150000"/>
              </a:lnSpc>
              <a:buFont typeface="Arial" panose="020B0604020202020204" pitchFamily="34" charset="0"/>
              <a:buChar char="•"/>
            </a:pPr>
            <a:r>
              <a:rPr lang="en-US" sz="2400" b="1" dirty="0">
                <a:solidFill>
                  <a:srgbClr val="002060"/>
                </a:solidFill>
                <a:latin typeface="-apple-system"/>
              </a:rPr>
              <a:t>Number of Clusters</a:t>
            </a:r>
            <a:r>
              <a:rPr lang="en-US" sz="2400" dirty="0">
                <a:solidFill>
                  <a:srgbClr val="002060"/>
                </a:solidFill>
                <a:latin typeface="-apple-system"/>
              </a:rPr>
              <a:t>: 3 clusters</a:t>
            </a:r>
          </a:p>
          <a:p>
            <a:pPr>
              <a:lnSpc>
                <a:spcPct val="150000"/>
              </a:lnSpc>
            </a:pPr>
            <a:r>
              <a:rPr lang="en-US" sz="2400" b="1" dirty="0">
                <a:solidFill>
                  <a:srgbClr val="002060"/>
                </a:solidFill>
                <a:latin typeface="-apple-system"/>
              </a:rPr>
              <a:t>Clusters and Samples:</a:t>
            </a:r>
          </a:p>
          <a:p>
            <a:pPr>
              <a:lnSpc>
                <a:spcPct val="150000"/>
              </a:lnSpc>
              <a:buFont typeface="+mj-lt"/>
              <a:buAutoNum type="arabicPeriod"/>
            </a:pPr>
            <a:r>
              <a:rPr lang="en-US" sz="2400" b="1" dirty="0">
                <a:solidFill>
                  <a:srgbClr val="002060"/>
                </a:solidFill>
                <a:latin typeface="-apple-system"/>
              </a:rPr>
              <a:t> Cluster 1</a:t>
            </a:r>
            <a:r>
              <a:rPr lang="en-US" sz="2400" dirty="0">
                <a:solidFill>
                  <a:srgbClr val="002060"/>
                </a:solidFill>
                <a:latin typeface="-apple-system"/>
              </a:rPr>
              <a:t>: A, B</a:t>
            </a:r>
          </a:p>
          <a:p>
            <a:pPr>
              <a:lnSpc>
                <a:spcPct val="150000"/>
              </a:lnSpc>
              <a:buFont typeface="+mj-lt"/>
              <a:buAutoNum type="arabicPeriod"/>
            </a:pPr>
            <a:r>
              <a:rPr lang="en-US" sz="2400" b="1" dirty="0">
                <a:solidFill>
                  <a:srgbClr val="002060"/>
                </a:solidFill>
                <a:latin typeface="-apple-system"/>
              </a:rPr>
              <a:t> Cluster 2</a:t>
            </a:r>
            <a:r>
              <a:rPr lang="en-US" sz="2400" dirty="0">
                <a:solidFill>
                  <a:srgbClr val="002060"/>
                </a:solidFill>
                <a:latin typeface="-apple-system"/>
              </a:rPr>
              <a:t>: C </a:t>
            </a:r>
          </a:p>
          <a:p>
            <a:pPr>
              <a:lnSpc>
                <a:spcPct val="150000"/>
              </a:lnSpc>
              <a:buFont typeface="+mj-lt"/>
              <a:buAutoNum type="arabicPeriod"/>
            </a:pPr>
            <a:r>
              <a:rPr lang="en-US" sz="2400" b="1" dirty="0">
                <a:solidFill>
                  <a:srgbClr val="002060"/>
                </a:solidFill>
                <a:latin typeface="-apple-system"/>
              </a:rPr>
              <a:t> Cluster 3</a:t>
            </a:r>
            <a:r>
              <a:rPr lang="en-US" sz="2400" dirty="0">
                <a:solidFill>
                  <a:srgbClr val="002060"/>
                </a:solidFill>
                <a:latin typeface="-apple-system"/>
              </a:rPr>
              <a:t>: D, E, F</a:t>
            </a:r>
          </a:p>
          <a:p>
            <a:pPr>
              <a:lnSpc>
                <a:spcPct val="150000"/>
              </a:lnSpc>
            </a:pPr>
            <a:r>
              <a:rPr lang="en-US" sz="2400" dirty="0">
                <a:solidFill>
                  <a:srgbClr val="002060"/>
                </a:solidFill>
                <a:latin typeface="-apple-system"/>
              </a:rPr>
              <a:t>The red line intersects the dendrogram at a point that divides the samples into these three clusters.</a:t>
            </a:r>
            <a:endParaRPr lang="en-US" sz="2400" b="0" i="0" dirty="0">
              <a:solidFill>
                <a:srgbClr val="002060"/>
              </a:solidFill>
              <a:effectLst/>
              <a:latin typeface="-apple-system"/>
            </a:endParaRPr>
          </a:p>
        </p:txBody>
      </p:sp>
    </p:spTree>
    <p:extLst>
      <p:ext uri="{BB962C8B-B14F-4D97-AF65-F5344CB8AC3E}">
        <p14:creationId xmlns:p14="http://schemas.microsoft.com/office/powerpoint/2010/main" val="1045849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EFB04-0B24-4D0F-9D04-723DF1EEB60B}"/>
              </a:ext>
            </a:extLst>
          </p:cNvPr>
          <p:cNvSpPr>
            <a:spLocks noGrp="1"/>
          </p:cNvSpPr>
          <p:nvPr>
            <p:ph idx="1"/>
          </p:nvPr>
        </p:nvSpPr>
        <p:spPr>
          <a:xfrm>
            <a:off x="283564" y="386568"/>
            <a:ext cx="11423754" cy="3042432"/>
          </a:xfrm>
        </p:spPr>
        <p:txBody>
          <a:bodyPr>
            <a:normAutofit/>
          </a:bodyPr>
          <a:lstStyle/>
          <a:p>
            <a:pPr marL="0" indent="0" algn="just">
              <a:lnSpc>
                <a:spcPct val="150000"/>
              </a:lnSpc>
              <a:buNone/>
            </a:pPr>
            <a:r>
              <a:rPr lang="en-IN" b="1" dirty="0">
                <a:solidFill>
                  <a:srgbClr val="C00000"/>
                </a:solidFill>
              </a:rPr>
              <a:t>Problem:</a:t>
            </a:r>
          </a:p>
          <a:p>
            <a:pPr marL="0" lvl="0" indent="0" algn="just">
              <a:lnSpc>
                <a:spcPct val="150000"/>
              </a:lnSpc>
              <a:buNone/>
            </a:pPr>
            <a:r>
              <a:rPr lang="en-IN" dirty="0">
                <a:solidFill>
                  <a:srgbClr val="FF0000"/>
                </a:solidFill>
              </a:rPr>
              <a:t>Compute the optimal number of clusters for the below dendrogram? What are all the observations (samples) present in each cluster?</a:t>
            </a:r>
          </a:p>
        </p:txBody>
      </p:sp>
      <p:pic>
        <p:nvPicPr>
          <p:cNvPr id="4" name="image1.jpg">
            <a:extLst>
              <a:ext uri="{FF2B5EF4-FFF2-40B4-BE49-F238E27FC236}">
                <a16:creationId xmlns:a16="http://schemas.microsoft.com/office/drawing/2014/main" id="{2A55BC40-9782-4B2B-A20A-EFCD30594530}"/>
              </a:ext>
            </a:extLst>
          </p:cNvPr>
          <p:cNvPicPr/>
          <p:nvPr/>
        </p:nvPicPr>
        <p:blipFill>
          <a:blip r:embed="rId2"/>
          <a:srcRect/>
          <a:stretch>
            <a:fillRect/>
          </a:stretch>
        </p:blipFill>
        <p:spPr>
          <a:xfrm>
            <a:off x="3487488" y="2886938"/>
            <a:ext cx="4712132" cy="3289009"/>
          </a:xfrm>
          <a:prstGeom prst="rect">
            <a:avLst/>
          </a:prstGeom>
          <a:ln/>
        </p:spPr>
      </p:pic>
    </p:spTree>
    <p:extLst>
      <p:ext uri="{BB962C8B-B14F-4D97-AF65-F5344CB8AC3E}">
        <p14:creationId xmlns:p14="http://schemas.microsoft.com/office/powerpoint/2010/main" val="2294740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6C2377-E2DB-42F6-ADD6-58D59A1BE5BE}"/>
              </a:ext>
            </a:extLst>
          </p:cNvPr>
          <p:cNvSpPr/>
          <p:nvPr/>
        </p:nvSpPr>
        <p:spPr>
          <a:xfrm>
            <a:off x="608739" y="296061"/>
            <a:ext cx="11458342" cy="3359061"/>
          </a:xfrm>
          <a:prstGeom prst="rect">
            <a:avLst/>
          </a:prstGeom>
        </p:spPr>
        <p:txBody>
          <a:bodyPr wrap="square">
            <a:spAutoFit/>
          </a:bodyPr>
          <a:lstStyle/>
          <a:p>
            <a:pPr>
              <a:lnSpc>
                <a:spcPct val="150000"/>
              </a:lnSpc>
            </a:pPr>
            <a:r>
              <a:rPr lang="en-US" sz="2400" dirty="0"/>
              <a:t>To determine the optimal number of clusters from the dendrogram and identify the samples in each cluster, follow these steps:</a:t>
            </a:r>
          </a:p>
          <a:p>
            <a:pPr>
              <a:lnSpc>
                <a:spcPct val="150000"/>
              </a:lnSpc>
            </a:pPr>
            <a:r>
              <a:rPr lang="en-US" sz="2400" b="1" dirty="0"/>
              <a:t>Draw a Horizontal Line</a:t>
            </a:r>
            <a:r>
              <a:rPr lang="en-US" sz="2400" dirty="0"/>
              <a:t>: Identify the largest vertical distance that doesn’t cross any horizontal lines. Draw a horizontal line at this point.</a:t>
            </a:r>
          </a:p>
          <a:p>
            <a:pPr>
              <a:lnSpc>
                <a:spcPct val="150000"/>
              </a:lnSpc>
            </a:pPr>
            <a:r>
              <a:rPr lang="en-US" sz="2400" b="1" dirty="0"/>
              <a:t>Count Intersections</a:t>
            </a:r>
            <a:r>
              <a:rPr lang="en-US" sz="2400" dirty="0"/>
              <a:t>: Count the number of vertical lines that intersect with the horizontal line. Each intersection represents a cluster.</a:t>
            </a:r>
          </a:p>
        </p:txBody>
      </p:sp>
    </p:spTree>
    <p:extLst>
      <p:ext uri="{BB962C8B-B14F-4D97-AF65-F5344CB8AC3E}">
        <p14:creationId xmlns:p14="http://schemas.microsoft.com/office/powerpoint/2010/main" val="22109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EFB04-0B24-4D0F-9D04-723DF1EEB60B}"/>
              </a:ext>
            </a:extLst>
          </p:cNvPr>
          <p:cNvSpPr>
            <a:spLocks noGrp="1"/>
          </p:cNvSpPr>
          <p:nvPr>
            <p:ph idx="1"/>
          </p:nvPr>
        </p:nvSpPr>
        <p:spPr>
          <a:xfrm>
            <a:off x="283564" y="386568"/>
            <a:ext cx="11423754" cy="1097458"/>
          </a:xfrm>
        </p:spPr>
        <p:txBody>
          <a:bodyPr>
            <a:normAutofit/>
          </a:bodyPr>
          <a:lstStyle/>
          <a:p>
            <a:pPr marL="0" lvl="0" indent="0" algn="just">
              <a:lnSpc>
                <a:spcPct val="150000"/>
              </a:lnSpc>
              <a:buNone/>
            </a:pPr>
            <a:r>
              <a:rPr lang="en-IN" dirty="0">
                <a:solidFill>
                  <a:srgbClr val="0070C0"/>
                </a:solidFill>
              </a:rPr>
              <a:t>Distance between 2 and 6 is more. Draw a horizontal line between 2 and 6</a:t>
            </a:r>
          </a:p>
        </p:txBody>
      </p:sp>
      <p:pic>
        <p:nvPicPr>
          <p:cNvPr id="4" name="image1.jpg">
            <a:extLst>
              <a:ext uri="{FF2B5EF4-FFF2-40B4-BE49-F238E27FC236}">
                <a16:creationId xmlns:a16="http://schemas.microsoft.com/office/drawing/2014/main" id="{2A55BC40-9782-4B2B-A20A-EFCD30594530}"/>
              </a:ext>
            </a:extLst>
          </p:cNvPr>
          <p:cNvPicPr/>
          <p:nvPr/>
        </p:nvPicPr>
        <p:blipFill>
          <a:blip r:embed="rId2"/>
          <a:srcRect/>
          <a:stretch>
            <a:fillRect/>
          </a:stretch>
        </p:blipFill>
        <p:spPr>
          <a:xfrm>
            <a:off x="3157703" y="1784495"/>
            <a:ext cx="6241129" cy="4376462"/>
          </a:xfrm>
          <a:prstGeom prst="rect">
            <a:avLst/>
          </a:prstGeom>
          <a:ln/>
        </p:spPr>
      </p:pic>
      <p:cxnSp>
        <p:nvCxnSpPr>
          <p:cNvPr id="5" name="Straight Connector 4">
            <a:extLst>
              <a:ext uri="{FF2B5EF4-FFF2-40B4-BE49-F238E27FC236}">
                <a16:creationId xmlns:a16="http://schemas.microsoft.com/office/drawing/2014/main" id="{54FAE852-60F4-4399-94EE-6ED1ABB6AC25}"/>
              </a:ext>
            </a:extLst>
          </p:cNvPr>
          <p:cNvCxnSpPr/>
          <p:nvPr/>
        </p:nvCxnSpPr>
        <p:spPr>
          <a:xfrm>
            <a:off x="2818151" y="4392118"/>
            <a:ext cx="7075357"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4091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093461-295A-4665-A06D-033D73C170EC}"/>
              </a:ext>
            </a:extLst>
          </p:cNvPr>
          <p:cNvSpPr/>
          <p:nvPr/>
        </p:nvSpPr>
        <p:spPr>
          <a:xfrm>
            <a:off x="844446" y="514376"/>
            <a:ext cx="10712970" cy="5021055"/>
          </a:xfrm>
          <a:prstGeom prst="rect">
            <a:avLst/>
          </a:prstGeom>
        </p:spPr>
        <p:txBody>
          <a:bodyPr wrap="square">
            <a:spAutoFit/>
          </a:bodyPr>
          <a:lstStyle/>
          <a:p>
            <a:pPr algn="just">
              <a:lnSpc>
                <a:spcPct val="150000"/>
              </a:lnSpc>
            </a:pPr>
            <a:r>
              <a:rPr lang="en-US" sz="2400" b="1" dirty="0"/>
              <a:t>Analysis of the Provided Dendrogram:</a:t>
            </a:r>
          </a:p>
          <a:p>
            <a:pPr algn="just">
              <a:lnSpc>
                <a:spcPct val="150000"/>
              </a:lnSpc>
            </a:pPr>
            <a:r>
              <a:rPr lang="en-US" sz="2400" b="1" dirty="0"/>
              <a:t>Optimal Number of Clusters</a:t>
            </a:r>
            <a:r>
              <a:rPr lang="en-US" sz="2400" dirty="0"/>
              <a:t>: 4 clusters</a:t>
            </a:r>
          </a:p>
          <a:p>
            <a:pPr algn="just">
              <a:lnSpc>
                <a:spcPct val="150000"/>
              </a:lnSpc>
            </a:pPr>
            <a:r>
              <a:rPr lang="en-US" sz="2400" b="1" dirty="0"/>
              <a:t>Clusters and Samples</a:t>
            </a:r>
            <a:r>
              <a:rPr lang="en-US" sz="2400" dirty="0"/>
              <a:t>:</a:t>
            </a:r>
          </a:p>
          <a:p>
            <a:pPr lvl="1" algn="just">
              <a:lnSpc>
                <a:spcPct val="150000"/>
              </a:lnSpc>
            </a:pPr>
            <a:r>
              <a:rPr lang="en-US" sz="2400" b="1" dirty="0"/>
              <a:t>Cluster 1</a:t>
            </a:r>
            <a:r>
              <a:rPr lang="en-US" sz="2400" dirty="0"/>
              <a:t>: A, B</a:t>
            </a:r>
          </a:p>
          <a:p>
            <a:pPr lvl="1" algn="just">
              <a:lnSpc>
                <a:spcPct val="150000"/>
              </a:lnSpc>
            </a:pPr>
            <a:r>
              <a:rPr lang="en-US" sz="2400" b="1" dirty="0"/>
              <a:t>Cluster 2</a:t>
            </a:r>
            <a:r>
              <a:rPr lang="en-US" sz="2400" dirty="0"/>
              <a:t>: C, D, </a:t>
            </a:r>
          </a:p>
          <a:p>
            <a:pPr lvl="1" algn="just">
              <a:lnSpc>
                <a:spcPct val="150000"/>
              </a:lnSpc>
            </a:pPr>
            <a:r>
              <a:rPr lang="en-US" sz="2400" b="1" dirty="0"/>
              <a:t>Cluster 3</a:t>
            </a:r>
            <a:r>
              <a:rPr lang="en-US" sz="2400" dirty="0"/>
              <a:t>: E</a:t>
            </a:r>
          </a:p>
          <a:p>
            <a:pPr lvl="1" algn="just">
              <a:lnSpc>
                <a:spcPct val="150000"/>
              </a:lnSpc>
            </a:pPr>
            <a:r>
              <a:rPr lang="en-US" sz="2400" b="1" dirty="0"/>
              <a:t>Cluster 4</a:t>
            </a:r>
            <a:r>
              <a:rPr lang="en-US" sz="2400" dirty="0"/>
              <a:t>: F</a:t>
            </a:r>
          </a:p>
          <a:p>
            <a:pPr algn="just">
              <a:lnSpc>
                <a:spcPct val="150000"/>
              </a:lnSpc>
            </a:pPr>
            <a:r>
              <a:rPr lang="en-US" sz="2400" dirty="0"/>
              <a:t>The horizontal red line intersects four vertical lines, indicating four clusters. The samples in each cluster are grouped based on their connections below the red line.</a:t>
            </a:r>
          </a:p>
        </p:txBody>
      </p:sp>
    </p:spTree>
    <p:extLst>
      <p:ext uri="{BB962C8B-B14F-4D97-AF65-F5344CB8AC3E}">
        <p14:creationId xmlns:p14="http://schemas.microsoft.com/office/powerpoint/2010/main" val="345857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B181-49D0-4A52-AAF1-B84E2EACC5A6}"/>
              </a:ext>
            </a:extLst>
          </p:cNvPr>
          <p:cNvSpPr>
            <a:spLocks noGrp="1"/>
          </p:cNvSpPr>
          <p:nvPr>
            <p:ph type="title"/>
          </p:nvPr>
        </p:nvSpPr>
        <p:spPr>
          <a:xfrm>
            <a:off x="328534" y="18255"/>
            <a:ext cx="10515600" cy="1325563"/>
          </a:xfrm>
        </p:spPr>
        <p:txBody>
          <a:bodyPr/>
          <a:lstStyle/>
          <a:p>
            <a:r>
              <a:rPr lang="en-IN" b="1" dirty="0">
                <a:solidFill>
                  <a:schemeClr val="accent2"/>
                </a:solidFill>
              </a:rPr>
              <a:t>Hierarchical Clustering </a:t>
            </a:r>
          </a:p>
        </p:txBody>
      </p:sp>
      <p:sp>
        <p:nvSpPr>
          <p:cNvPr id="3" name="Content Placeholder 2">
            <a:extLst>
              <a:ext uri="{FF2B5EF4-FFF2-40B4-BE49-F238E27FC236}">
                <a16:creationId xmlns:a16="http://schemas.microsoft.com/office/drawing/2014/main" id="{8C86437A-39B2-4CE0-B261-F0DD35F4DF3E}"/>
              </a:ext>
            </a:extLst>
          </p:cNvPr>
          <p:cNvSpPr>
            <a:spLocks noGrp="1"/>
          </p:cNvSpPr>
          <p:nvPr>
            <p:ph idx="1"/>
          </p:nvPr>
        </p:nvSpPr>
        <p:spPr>
          <a:xfrm>
            <a:off x="328534" y="1163389"/>
            <a:ext cx="11534932" cy="5297371"/>
          </a:xfrm>
        </p:spPr>
        <p:txBody>
          <a:bodyPr>
            <a:normAutofit/>
          </a:bodyPr>
          <a:lstStyle/>
          <a:p>
            <a:pPr marL="0" indent="0" algn="just">
              <a:lnSpc>
                <a:spcPct val="150000"/>
              </a:lnSpc>
              <a:buNone/>
            </a:pPr>
            <a:r>
              <a:rPr lang="en-US" dirty="0">
                <a:solidFill>
                  <a:srgbClr val="002060"/>
                </a:solidFill>
              </a:rPr>
              <a:t>The hierarchical clustering technique has two approaches:</a:t>
            </a:r>
          </a:p>
          <a:p>
            <a:pPr marL="514350" indent="-514350" algn="just">
              <a:lnSpc>
                <a:spcPct val="150000"/>
              </a:lnSpc>
              <a:buFont typeface="+mj-lt"/>
              <a:buAutoNum type="arabicPeriod"/>
            </a:pPr>
            <a:r>
              <a:rPr lang="en-US" b="1" dirty="0">
                <a:solidFill>
                  <a:srgbClr val="002060"/>
                </a:solidFill>
              </a:rPr>
              <a:t>Agglomerative:</a:t>
            </a:r>
            <a:r>
              <a:rPr lang="en-US" dirty="0">
                <a:solidFill>
                  <a:srgbClr val="002060"/>
                </a:solidFill>
              </a:rPr>
              <a:t> Agglomerative is a </a:t>
            </a:r>
            <a:r>
              <a:rPr lang="en-US" b="1" dirty="0">
                <a:solidFill>
                  <a:srgbClr val="002060"/>
                </a:solidFill>
              </a:rPr>
              <a:t>bottom-up</a:t>
            </a:r>
            <a:r>
              <a:rPr lang="en-US" dirty="0">
                <a:solidFill>
                  <a:srgbClr val="002060"/>
                </a:solidFill>
              </a:rPr>
              <a:t> approach, in which the algorithm starts with taking each data points as a unique cluster and merging them until a single cluster is formed.</a:t>
            </a:r>
          </a:p>
          <a:p>
            <a:pPr marL="514350" indent="-514350" algn="just">
              <a:lnSpc>
                <a:spcPct val="150000"/>
              </a:lnSpc>
              <a:buFont typeface="+mj-lt"/>
              <a:buAutoNum type="arabicPeriod"/>
            </a:pPr>
            <a:r>
              <a:rPr lang="en-US" b="1" dirty="0">
                <a:solidFill>
                  <a:srgbClr val="002060"/>
                </a:solidFill>
              </a:rPr>
              <a:t>Divisive:</a:t>
            </a:r>
            <a:r>
              <a:rPr lang="en-US" dirty="0">
                <a:solidFill>
                  <a:srgbClr val="002060"/>
                </a:solidFill>
              </a:rPr>
              <a:t> Divisive algorithm is the reverse of the agglomerative algorithm as it is a </a:t>
            </a:r>
            <a:r>
              <a:rPr lang="en-US" b="1" dirty="0">
                <a:solidFill>
                  <a:srgbClr val="002060"/>
                </a:solidFill>
              </a:rPr>
              <a:t>top-down approach.</a:t>
            </a:r>
            <a:endParaRPr lang="en-US" dirty="0">
              <a:solidFill>
                <a:srgbClr val="002060"/>
              </a:solidFill>
            </a:endParaRPr>
          </a:p>
          <a:p>
            <a:pPr marL="0" indent="0" algn="just">
              <a:lnSpc>
                <a:spcPct val="150000"/>
              </a:lnSpc>
              <a:buNone/>
            </a:pPr>
            <a:endParaRPr lang="en-IN" dirty="0">
              <a:solidFill>
                <a:srgbClr val="002060"/>
              </a:solidFill>
            </a:endParaRPr>
          </a:p>
        </p:txBody>
      </p:sp>
    </p:spTree>
    <p:extLst>
      <p:ext uri="{BB962C8B-B14F-4D97-AF65-F5344CB8AC3E}">
        <p14:creationId xmlns:p14="http://schemas.microsoft.com/office/powerpoint/2010/main" val="56991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80F5-3CAF-4C8C-9EC1-2D0FD74ABE0B}"/>
              </a:ext>
            </a:extLst>
          </p:cNvPr>
          <p:cNvSpPr>
            <a:spLocks noGrp="1"/>
          </p:cNvSpPr>
          <p:nvPr>
            <p:ph type="title"/>
          </p:nvPr>
        </p:nvSpPr>
        <p:spPr/>
        <p:txBody>
          <a:bodyPr/>
          <a:lstStyle/>
          <a:p>
            <a:r>
              <a:rPr lang="en-IN" b="1" dirty="0">
                <a:solidFill>
                  <a:schemeClr val="accent2"/>
                </a:solidFill>
              </a:rPr>
              <a:t>Agglomerative Hierarchical clustering</a:t>
            </a:r>
          </a:p>
        </p:txBody>
      </p:sp>
      <p:sp>
        <p:nvSpPr>
          <p:cNvPr id="3" name="Content Placeholder 2">
            <a:extLst>
              <a:ext uri="{FF2B5EF4-FFF2-40B4-BE49-F238E27FC236}">
                <a16:creationId xmlns:a16="http://schemas.microsoft.com/office/drawing/2014/main" id="{B31B0330-5B11-44AF-99D6-D5BFF164BE27}"/>
              </a:ext>
            </a:extLst>
          </p:cNvPr>
          <p:cNvSpPr>
            <a:spLocks noGrp="1"/>
          </p:cNvSpPr>
          <p:nvPr>
            <p:ph idx="1"/>
          </p:nvPr>
        </p:nvSpPr>
        <p:spPr>
          <a:xfrm>
            <a:off x="703289" y="1597545"/>
            <a:ext cx="10869118" cy="4488461"/>
          </a:xfrm>
        </p:spPr>
        <p:txBody>
          <a:bodyPr>
            <a:normAutofit lnSpcReduction="10000"/>
          </a:bodyPr>
          <a:lstStyle/>
          <a:p>
            <a:pPr algn="just">
              <a:lnSpc>
                <a:spcPct val="150000"/>
              </a:lnSpc>
            </a:pPr>
            <a:r>
              <a:rPr lang="en-US" dirty="0"/>
              <a:t>The agglomerative hierarchical clustering algorithm is a popular example of HCA. To group the datasets into clusters, it follows the </a:t>
            </a:r>
            <a:r>
              <a:rPr lang="en-US" b="1" dirty="0"/>
              <a:t>bottom-up approach</a:t>
            </a:r>
            <a:r>
              <a:rPr lang="en-US" dirty="0"/>
              <a:t>. It means, this algorithm considers each datapoint as a single cluster at the beginning, and then start combining the closest pair of clusters together. It does this until all the clusters are merged into a single cluster that contains all the datasets.</a:t>
            </a:r>
          </a:p>
          <a:p>
            <a:pPr algn="just">
              <a:lnSpc>
                <a:spcPct val="150000"/>
              </a:lnSpc>
            </a:pPr>
            <a:r>
              <a:rPr lang="en-US" dirty="0"/>
              <a:t>This hierarchy of clusters is represented in the form of the dendrogram.</a:t>
            </a:r>
            <a:endParaRPr lang="en-IN" dirty="0"/>
          </a:p>
        </p:txBody>
      </p:sp>
    </p:spTree>
    <p:extLst>
      <p:ext uri="{BB962C8B-B14F-4D97-AF65-F5344CB8AC3E}">
        <p14:creationId xmlns:p14="http://schemas.microsoft.com/office/powerpoint/2010/main" val="387260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80F5-3CAF-4C8C-9EC1-2D0FD74ABE0B}"/>
              </a:ext>
            </a:extLst>
          </p:cNvPr>
          <p:cNvSpPr>
            <a:spLocks noGrp="1"/>
          </p:cNvSpPr>
          <p:nvPr>
            <p:ph type="title"/>
          </p:nvPr>
        </p:nvSpPr>
        <p:spPr/>
        <p:txBody>
          <a:bodyPr/>
          <a:lstStyle/>
          <a:p>
            <a:r>
              <a:rPr lang="en-IN" b="1" dirty="0">
                <a:solidFill>
                  <a:schemeClr val="accent2"/>
                </a:solidFill>
              </a:rPr>
              <a:t>Agglomerative clustering - Procedure</a:t>
            </a:r>
          </a:p>
        </p:txBody>
      </p:sp>
      <p:sp>
        <p:nvSpPr>
          <p:cNvPr id="3" name="Content Placeholder 2">
            <a:extLst>
              <a:ext uri="{FF2B5EF4-FFF2-40B4-BE49-F238E27FC236}">
                <a16:creationId xmlns:a16="http://schemas.microsoft.com/office/drawing/2014/main" id="{B31B0330-5B11-44AF-99D6-D5BFF164BE27}"/>
              </a:ext>
            </a:extLst>
          </p:cNvPr>
          <p:cNvSpPr>
            <a:spLocks noGrp="1"/>
          </p:cNvSpPr>
          <p:nvPr>
            <p:ph idx="1"/>
          </p:nvPr>
        </p:nvSpPr>
        <p:spPr>
          <a:xfrm>
            <a:off x="703289" y="1597545"/>
            <a:ext cx="10869118" cy="4488461"/>
          </a:xfrm>
        </p:spPr>
        <p:txBody>
          <a:bodyPr>
            <a:normAutofit/>
          </a:bodyPr>
          <a:lstStyle/>
          <a:p>
            <a:pPr algn="just">
              <a:lnSpc>
                <a:spcPct val="150000"/>
              </a:lnSpc>
            </a:pPr>
            <a:r>
              <a:rPr lang="en-US" b="1" dirty="0">
                <a:solidFill>
                  <a:srgbClr val="002060"/>
                </a:solidFill>
              </a:rPr>
              <a:t>Step-1:</a:t>
            </a:r>
            <a:r>
              <a:rPr lang="en-US" dirty="0">
                <a:solidFill>
                  <a:srgbClr val="002060"/>
                </a:solidFill>
              </a:rPr>
              <a:t> Consider each observation as a unique cluster</a:t>
            </a:r>
          </a:p>
          <a:p>
            <a:pPr algn="just">
              <a:lnSpc>
                <a:spcPct val="150000"/>
              </a:lnSpc>
            </a:pPr>
            <a:r>
              <a:rPr lang="en-US" b="1" dirty="0">
                <a:solidFill>
                  <a:srgbClr val="002060"/>
                </a:solidFill>
              </a:rPr>
              <a:t>Step-2:</a:t>
            </a:r>
            <a:r>
              <a:rPr lang="en-US" dirty="0">
                <a:solidFill>
                  <a:srgbClr val="002060"/>
                </a:solidFill>
              </a:rPr>
              <a:t> </a:t>
            </a:r>
            <a:r>
              <a:rPr lang="en-IN" dirty="0">
                <a:solidFill>
                  <a:srgbClr val="002060"/>
                </a:solidFill>
              </a:rPr>
              <a:t>Calculate the pairwise distance between all the clusters</a:t>
            </a:r>
          </a:p>
          <a:p>
            <a:pPr algn="just">
              <a:lnSpc>
                <a:spcPct val="150000"/>
              </a:lnSpc>
            </a:pPr>
            <a:r>
              <a:rPr lang="en-US" b="1" dirty="0">
                <a:solidFill>
                  <a:srgbClr val="002060"/>
                </a:solidFill>
              </a:rPr>
              <a:t>Step-3:</a:t>
            </a:r>
            <a:r>
              <a:rPr lang="en-US" dirty="0">
                <a:solidFill>
                  <a:srgbClr val="002060"/>
                </a:solidFill>
              </a:rPr>
              <a:t> </a:t>
            </a:r>
            <a:r>
              <a:rPr lang="en-IN" dirty="0">
                <a:solidFill>
                  <a:srgbClr val="002060"/>
                </a:solidFill>
              </a:rPr>
              <a:t>Combine the two nearest clusters into a single cluster</a:t>
            </a:r>
          </a:p>
          <a:p>
            <a:pPr algn="just">
              <a:lnSpc>
                <a:spcPct val="150000"/>
              </a:lnSpc>
            </a:pPr>
            <a:r>
              <a:rPr lang="en-US" b="1" dirty="0">
                <a:solidFill>
                  <a:srgbClr val="002060"/>
                </a:solidFill>
              </a:rPr>
              <a:t>Step-4:</a:t>
            </a:r>
            <a:r>
              <a:rPr lang="en-US" dirty="0">
                <a:solidFill>
                  <a:srgbClr val="002060"/>
                </a:solidFill>
              </a:rPr>
              <a:t> </a:t>
            </a:r>
            <a:r>
              <a:rPr lang="en-IN" dirty="0">
                <a:solidFill>
                  <a:srgbClr val="002060"/>
                </a:solidFill>
              </a:rPr>
              <a:t>Calculate the distance between newly formed cluster and the remining clusters.</a:t>
            </a:r>
          </a:p>
          <a:p>
            <a:pPr algn="just">
              <a:lnSpc>
                <a:spcPct val="150000"/>
              </a:lnSpc>
            </a:pPr>
            <a:r>
              <a:rPr lang="en-US" b="1" dirty="0">
                <a:solidFill>
                  <a:srgbClr val="002060"/>
                </a:solidFill>
              </a:rPr>
              <a:t>Step-5:</a:t>
            </a:r>
            <a:r>
              <a:rPr lang="en-US" dirty="0">
                <a:solidFill>
                  <a:srgbClr val="002060"/>
                </a:solidFill>
              </a:rPr>
              <a:t> Repeat the steps-3 and 4, until a single cluster is formed.</a:t>
            </a:r>
            <a:endParaRPr lang="en-IN" dirty="0">
              <a:solidFill>
                <a:srgbClr val="002060"/>
              </a:solidFill>
            </a:endParaRPr>
          </a:p>
          <a:p>
            <a:pPr algn="just">
              <a:lnSpc>
                <a:spcPct val="150000"/>
              </a:lnSpc>
            </a:pPr>
            <a:endParaRPr lang="en-IN" dirty="0">
              <a:solidFill>
                <a:srgbClr val="002060"/>
              </a:solidFill>
            </a:endParaRPr>
          </a:p>
          <a:p>
            <a:pPr algn="just">
              <a:lnSpc>
                <a:spcPct val="150000"/>
              </a:lnSpc>
            </a:pPr>
            <a:endParaRPr lang="en-IN" dirty="0">
              <a:solidFill>
                <a:srgbClr val="002060"/>
              </a:solidFill>
            </a:endParaRPr>
          </a:p>
          <a:p>
            <a:pPr algn="just">
              <a:lnSpc>
                <a:spcPct val="150000"/>
              </a:lnSpc>
            </a:pPr>
            <a:endParaRPr lang="en-IN" dirty="0">
              <a:solidFill>
                <a:srgbClr val="002060"/>
              </a:solidFill>
            </a:endParaRP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8805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31BA-6850-4E53-A7E4-7D216862E559}"/>
              </a:ext>
            </a:extLst>
          </p:cNvPr>
          <p:cNvSpPr>
            <a:spLocks noGrp="1"/>
          </p:cNvSpPr>
          <p:nvPr>
            <p:ph type="title"/>
          </p:nvPr>
        </p:nvSpPr>
        <p:spPr>
          <a:xfrm>
            <a:off x="0" y="185244"/>
            <a:ext cx="12022111" cy="1103910"/>
          </a:xfrm>
        </p:spPr>
        <p:txBody>
          <a:bodyPr>
            <a:normAutofit/>
          </a:bodyPr>
          <a:lstStyle/>
          <a:p>
            <a:r>
              <a:rPr lang="en-US" b="1" dirty="0">
                <a:solidFill>
                  <a:schemeClr val="accent2"/>
                </a:solidFill>
              </a:rPr>
              <a:t>How the Agglomerative Hierarchical clustering Work?</a:t>
            </a:r>
            <a:endParaRPr lang="en-IN" b="1" dirty="0">
              <a:solidFill>
                <a:schemeClr val="accent2"/>
              </a:solidFill>
            </a:endParaRPr>
          </a:p>
        </p:txBody>
      </p:sp>
      <p:sp>
        <p:nvSpPr>
          <p:cNvPr id="3" name="Content Placeholder 2">
            <a:extLst>
              <a:ext uri="{FF2B5EF4-FFF2-40B4-BE49-F238E27FC236}">
                <a16:creationId xmlns:a16="http://schemas.microsoft.com/office/drawing/2014/main" id="{202002E1-73C1-4B6F-AD08-6D81AAE4A17E}"/>
              </a:ext>
            </a:extLst>
          </p:cNvPr>
          <p:cNvSpPr>
            <a:spLocks noGrp="1"/>
          </p:cNvSpPr>
          <p:nvPr>
            <p:ph idx="1"/>
          </p:nvPr>
        </p:nvSpPr>
        <p:spPr>
          <a:xfrm>
            <a:off x="239843" y="1289153"/>
            <a:ext cx="11782268" cy="1918742"/>
          </a:xfrm>
        </p:spPr>
        <p:txBody>
          <a:bodyPr>
            <a:normAutofit fontScale="92500" lnSpcReduction="10000"/>
          </a:bodyPr>
          <a:lstStyle/>
          <a:p>
            <a:pPr marL="0" indent="0" algn="just">
              <a:lnSpc>
                <a:spcPct val="150000"/>
              </a:lnSpc>
              <a:buNone/>
            </a:pPr>
            <a:r>
              <a:rPr lang="en-US" dirty="0"/>
              <a:t>The working of the AHC algorithm can be explained using the below steps:</a:t>
            </a:r>
          </a:p>
          <a:p>
            <a:pPr algn="just">
              <a:lnSpc>
                <a:spcPct val="150000"/>
              </a:lnSpc>
            </a:pPr>
            <a:r>
              <a:rPr lang="en-US" b="1" dirty="0"/>
              <a:t>Step-1:</a:t>
            </a:r>
            <a:r>
              <a:rPr lang="en-US" dirty="0"/>
              <a:t> Consider each data point as a single cluster. Let's say there are N data points, so the number of clusters will also be N.</a:t>
            </a:r>
            <a:endParaRPr lang="en-IN" dirty="0"/>
          </a:p>
        </p:txBody>
      </p:sp>
      <p:pic>
        <p:nvPicPr>
          <p:cNvPr id="1026" name="Picture 2" descr="Hierarchical Clustering in Machine Learning">
            <a:extLst>
              <a:ext uri="{FF2B5EF4-FFF2-40B4-BE49-F238E27FC236}">
                <a16:creationId xmlns:a16="http://schemas.microsoft.com/office/drawing/2014/main" id="{7A8FF98A-188B-484E-98C6-F6E13775A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461" y="3083056"/>
            <a:ext cx="4878049" cy="384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25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252F9-39C7-4398-AA8A-0341E387127B}"/>
              </a:ext>
            </a:extLst>
          </p:cNvPr>
          <p:cNvSpPr>
            <a:spLocks noGrp="1"/>
          </p:cNvSpPr>
          <p:nvPr>
            <p:ph idx="1"/>
          </p:nvPr>
        </p:nvSpPr>
        <p:spPr>
          <a:xfrm>
            <a:off x="298553" y="266648"/>
            <a:ext cx="11483715" cy="1517182"/>
          </a:xfrm>
        </p:spPr>
        <p:txBody>
          <a:bodyPr/>
          <a:lstStyle/>
          <a:p>
            <a:pPr algn="just">
              <a:lnSpc>
                <a:spcPct val="150000"/>
              </a:lnSpc>
            </a:pPr>
            <a:r>
              <a:rPr lang="en-US" b="1" dirty="0"/>
              <a:t>Step-2:</a:t>
            </a:r>
            <a:r>
              <a:rPr lang="en-US" dirty="0"/>
              <a:t> Take two closest data points or clusters and merge them to form one cluster. So, there will now be N-1 clusters.</a:t>
            </a:r>
            <a:endParaRPr lang="en-IN" dirty="0"/>
          </a:p>
        </p:txBody>
      </p:sp>
      <p:pic>
        <p:nvPicPr>
          <p:cNvPr id="2050" name="Picture 2" descr="Hierarchical Clustering in Machine Learning">
            <a:extLst>
              <a:ext uri="{FF2B5EF4-FFF2-40B4-BE49-F238E27FC236}">
                <a16:creationId xmlns:a16="http://schemas.microsoft.com/office/drawing/2014/main" id="{2D314195-3683-48C3-8FFA-84488F102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9" y="1928813"/>
            <a:ext cx="4458325" cy="351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4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252F9-39C7-4398-AA8A-0341E387127B}"/>
              </a:ext>
            </a:extLst>
          </p:cNvPr>
          <p:cNvSpPr>
            <a:spLocks noGrp="1"/>
          </p:cNvSpPr>
          <p:nvPr>
            <p:ph idx="1"/>
          </p:nvPr>
        </p:nvSpPr>
        <p:spPr>
          <a:xfrm>
            <a:off x="298553" y="266648"/>
            <a:ext cx="11483715" cy="1517182"/>
          </a:xfrm>
        </p:spPr>
        <p:txBody>
          <a:bodyPr/>
          <a:lstStyle/>
          <a:p>
            <a:pPr algn="just">
              <a:lnSpc>
                <a:spcPct val="150000"/>
              </a:lnSpc>
            </a:pPr>
            <a:r>
              <a:rPr lang="en-US" b="1" dirty="0"/>
              <a:t>Step-3</a:t>
            </a:r>
            <a:r>
              <a:rPr lang="en-US" dirty="0"/>
              <a:t>: Again, take the two closest clusters and merge them together to form one cluster. There will be N-2 clusters.</a:t>
            </a:r>
            <a:endParaRPr lang="en-IN" dirty="0"/>
          </a:p>
        </p:txBody>
      </p:sp>
      <p:pic>
        <p:nvPicPr>
          <p:cNvPr id="3074" name="Picture 2" descr="Hierarchical Clustering in Machine Learning">
            <a:extLst>
              <a:ext uri="{FF2B5EF4-FFF2-40B4-BE49-F238E27FC236}">
                <a16:creationId xmlns:a16="http://schemas.microsoft.com/office/drawing/2014/main" id="{A83F2F11-A59D-4596-8089-68F6D5BFC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28813"/>
            <a:ext cx="5107660" cy="402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79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1766</Words>
  <Application>Microsoft Office PowerPoint</Application>
  <PresentationFormat>Widescreen</PresentationFormat>
  <Paragraphs>111</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Calibri Light</vt:lpstr>
      <vt:lpstr>inter-bold</vt:lpstr>
      <vt:lpstr>inter-regular</vt:lpstr>
      <vt:lpstr>Times New Roman</vt:lpstr>
      <vt:lpstr>Office Theme</vt:lpstr>
      <vt:lpstr>Hierarchical Clustering </vt:lpstr>
      <vt:lpstr>Hierarchical Clustering </vt:lpstr>
      <vt:lpstr>Why hierarchical clustering?</vt:lpstr>
      <vt:lpstr>Hierarchical Clustering </vt:lpstr>
      <vt:lpstr>Agglomerative Hierarchical clustering</vt:lpstr>
      <vt:lpstr>Agglomerative clustering - Procedure</vt:lpstr>
      <vt:lpstr>How the Agglomerative Hierarchical clustering Work?</vt:lpstr>
      <vt:lpstr>PowerPoint Presentation</vt:lpstr>
      <vt:lpstr>PowerPoint Presentation</vt:lpstr>
      <vt:lpstr>PowerPoint Presentation</vt:lpstr>
      <vt:lpstr>PowerPoint Presentation</vt:lpstr>
      <vt:lpstr>PowerPoint Presentation</vt:lpstr>
      <vt:lpstr>Measure for the distance between two clusters</vt:lpstr>
      <vt:lpstr>1. Single Linkage:</vt:lpstr>
      <vt:lpstr>2. Complete Linkage:</vt:lpstr>
      <vt:lpstr>3. Average Linkage:</vt:lpstr>
      <vt:lpstr>4. Centroid Linkage</vt:lpstr>
      <vt:lpstr>5. Ward Linkage</vt:lpstr>
      <vt:lpstr>Problem: Say the distance between cluster B and A is 4, and the distance between C and A is 6. What is the distance between the cluster (BC) and A using complete and single linkage methods?</vt:lpstr>
      <vt:lpstr>PowerPoint Presentation</vt:lpstr>
      <vt:lpstr>Working of Dendrogram in Hierarchical clustering</vt:lpstr>
      <vt:lpstr>PowerPoint Presentation</vt:lpstr>
      <vt:lpstr>PowerPoint Presentation</vt:lpstr>
      <vt:lpstr>PowerPoint Presentation</vt:lpstr>
      <vt:lpstr>Python code</vt:lpstr>
      <vt:lpstr>Python code</vt:lpstr>
      <vt:lpstr>Cophenetic correlation coefficient</vt:lpstr>
      <vt:lpstr>Cophenetic correlation coefficient</vt:lpstr>
      <vt:lpstr>Python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 </dc:title>
  <dc:creator>DELL</dc:creator>
  <cp:lastModifiedBy>DELL</cp:lastModifiedBy>
  <cp:revision>19</cp:revision>
  <dcterms:created xsi:type="dcterms:W3CDTF">2024-09-11T11:25:17Z</dcterms:created>
  <dcterms:modified xsi:type="dcterms:W3CDTF">2024-09-21T10:21:24Z</dcterms:modified>
</cp:coreProperties>
</file>