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70" r:id="rId10"/>
    <p:sldId id="262" r:id="rId11"/>
    <p:sldId id="259" r:id="rId12"/>
    <p:sldId id="268" r:id="rId13"/>
    <p:sldId id="269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6DD7-9483-4A68-94CF-6A544C21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56A7C-E112-4BB3-B8F0-1CE789A8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CEC9-7493-4823-B99F-822212D5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3E50-64EE-4E10-BBEB-50139CD2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6953-5D80-4E6D-857F-88882794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645A-3B97-4A50-8882-B34D4854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584AA-8447-43A4-996F-8CC8F0CF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69AE-C4D2-4E25-8F52-9520CE67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D423-0CDA-416F-8335-AF60681B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9FA9-FBC3-4047-B5A2-61021A1C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AD95D-0FC7-4878-AA4B-02ADA892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650DA-95DD-4379-A10F-0483C870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1004-9C64-4DDF-A32A-F3ED43A4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AAAA-D495-4BAD-806A-5A4EE0FE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DE69-6E2E-4712-8F60-AF0046FF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8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C3DD-8BD2-45C8-BA8B-2E0976A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92A-ED90-4EB4-ACE4-D2037C33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B788-3F16-4EE3-9090-D517E48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0098-C57B-44C0-8547-0624E09D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7FE7-FEEA-467B-837A-BADDE1F3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25D9-848D-4D6A-9384-B31B7380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F22F-AD7D-4C68-A2BD-9C439AF7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841D-8834-487B-AE2D-42B3C2E2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C869-12E4-428A-920A-DCC360AC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3430-3D28-496E-9DC6-4F0EA7A5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664-9427-4D96-A723-41D4F2EA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D1D0-3E8F-4A1C-BB1E-2C2D91C5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9B78C-FA95-49CD-AACA-ADF38E02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2E14-1C55-4168-A9C1-5E1FB6A7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4EA2-36C5-486E-BA57-CEBE8CC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7B65-D33A-449F-AA89-CCB5F572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E15F-50D1-4BEF-9A28-6628BDB3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D379-DB86-46D8-80DD-B5778C25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33139-8E90-4B06-AAC7-908671F46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ABD18-317D-4E8F-BE04-3938EE204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C4F45-D63C-4B90-BE1D-37C2B28E4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7CA5-B088-4C53-9667-3919D38C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070FE-30A7-4F97-8B1E-5E8469B2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E89C-6778-4467-8B7F-97BBF55B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9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DDAA-85D6-44A7-9831-09E14CF6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06502-5A51-4AB3-852B-DD431435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DA27-28C0-4088-BA21-E4A3C341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8CEB-A07D-4623-9632-43DD4F7A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4D00C-B172-4573-A810-AE742131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57332-6372-4423-A50D-B2732A9F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05A8-80CE-418F-89C8-89504455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583D-AE44-4691-A0A8-314DEB3F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9B35-454D-44D2-A345-B493BA9E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91900-92DD-4106-A6B3-961FF8823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F521-CA14-4175-8056-D94D751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36349-CBF8-4AC6-8282-EE7F151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E8DB-801D-436C-B0E9-73D00EA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ED1-9BBD-46DE-B891-FB71BB25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9F5BA-F46E-4C8C-9B00-CE78175AA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E314-1AA7-4287-8949-40211C1D8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CAFDD-F238-4D10-8F04-46E5E300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76901-4C42-4773-A010-F36E1028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CF2A-ABF6-4A44-B001-586B0556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3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340AA-5122-43E0-B5D0-2524F7D8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89B8B-AE85-4268-A834-B5C3C8F4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0EC0-8DBD-4043-962C-2A2CC10FF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EC67-C83C-448B-899B-75D4A95D0FE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59DA-2369-4244-B583-16DD66A04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881C-8758-4D99-A1B4-20789BF24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6E8E-05B2-49B8-BF1B-EB3C0F427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4E9F-6F67-45F6-85A2-B29897CF8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Density Based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AC3EC-05CD-4D76-9D62-751E2B8D4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By</a:t>
            </a:r>
          </a:p>
          <a:p>
            <a:r>
              <a:rPr lang="en-IN" sz="3600" b="1" dirty="0" err="1">
                <a:solidFill>
                  <a:schemeClr val="accent2"/>
                </a:solidFill>
              </a:rPr>
              <a:t>Dr.</a:t>
            </a:r>
            <a:r>
              <a:rPr lang="en-IN" sz="3600" b="1" dirty="0">
                <a:solidFill>
                  <a:schemeClr val="accent2"/>
                </a:solidFill>
              </a:rPr>
              <a:t> S PADMANABHAN</a:t>
            </a:r>
          </a:p>
        </p:txBody>
      </p:sp>
    </p:spTree>
    <p:extLst>
      <p:ext uri="{BB962C8B-B14F-4D97-AF65-F5344CB8AC3E}">
        <p14:creationId xmlns:p14="http://schemas.microsoft.com/office/powerpoint/2010/main" val="27194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57F73-C82D-471A-A445-DA9A8DE5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1" y="0"/>
            <a:ext cx="619547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9E68F8-9F7D-493B-A2F6-18731909786F}"/>
              </a:ext>
            </a:extLst>
          </p:cNvPr>
          <p:cNvSpPr/>
          <p:nvPr/>
        </p:nvSpPr>
        <p:spPr>
          <a:xfrm>
            <a:off x="7120328" y="1313292"/>
            <a:ext cx="4422099" cy="423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</a:rPr>
              <a:t>A: Core point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</a:rPr>
              <a:t>B: Directly density reachable point from A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</a:rPr>
              <a:t>A and C are density connected and density reachable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</a:rPr>
              <a:t>D: Border point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</a:rPr>
              <a:t>O: Noise point</a:t>
            </a:r>
            <a:endParaRPr lang="en-IN" sz="26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A5E23-8094-4BF6-A2CB-4C0964B835A8}"/>
              </a:ext>
            </a:extLst>
          </p:cNvPr>
          <p:cNvSpPr/>
          <p:nvPr/>
        </p:nvSpPr>
        <p:spPr>
          <a:xfrm>
            <a:off x="7120327" y="943959"/>
            <a:ext cx="3987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Consider </a:t>
            </a:r>
            <a:r>
              <a:rPr lang="en-IN" sz="2400" dirty="0" err="1">
                <a:solidFill>
                  <a:schemeClr val="accent6"/>
                </a:solidFill>
              </a:rPr>
              <a:t>min_samples</a:t>
            </a:r>
            <a:r>
              <a:rPr lang="en-IN" sz="2400" dirty="0">
                <a:solidFill>
                  <a:schemeClr val="accent6"/>
                </a:solidFill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647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E30B-B2FA-4C77-80E5-CFF11255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6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DBSCAN -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A80F-53ED-4170-A5B2-20909003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6" y="1597546"/>
            <a:ext cx="11468725" cy="42753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</a:rPr>
              <a:t>Step-1: Decide the parameters: </a:t>
            </a:r>
            <a:r>
              <a:rPr lang="en-US" dirty="0">
                <a:solidFill>
                  <a:srgbClr val="002060"/>
                </a:solidFill>
              </a:rPr>
              <a:t>epsilon (ε) and </a:t>
            </a:r>
            <a:r>
              <a:rPr lang="en-US" dirty="0" err="1">
                <a:solidFill>
                  <a:srgbClr val="002060"/>
                </a:solidFill>
              </a:rPr>
              <a:t>minPts</a:t>
            </a:r>
            <a:endParaRPr lang="en-US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Step-2: Choose a starting point P randomly and find its ε-neighbourhood.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Step-3: If P is a core point, find all density-reachable points from P and form a cluster else mark P as a noise point.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Step-4: Find next unvisited point and follow the same steps as P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Step-5: Repeat this procedure till all the points are marked visited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5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3D9A-2467-479A-8127-911F8B01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28" y="1825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Python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5A9D1-503A-4AF5-AD79-D97D51D4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" y="1071457"/>
            <a:ext cx="9473783" cy="56481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56719D-8DA4-40CA-BBF3-B5FEEC43629A}"/>
              </a:ext>
            </a:extLst>
          </p:cNvPr>
          <p:cNvSpPr/>
          <p:nvPr/>
        </p:nvSpPr>
        <p:spPr>
          <a:xfrm>
            <a:off x="8188495" y="441174"/>
            <a:ext cx="37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-apple-system"/>
              </a:rPr>
              <a:t>Consider a set of points in a 2D space: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64108-7CBF-44D3-B419-F5A3C828A1F6}"/>
              </a:ext>
            </a:extLst>
          </p:cNvPr>
          <p:cNvSpPr/>
          <p:nvPr/>
        </p:nvSpPr>
        <p:spPr>
          <a:xfrm>
            <a:off x="10264515" y="840486"/>
            <a:ext cx="1149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(1, 2)</a:t>
            </a:r>
          </a:p>
          <a:p>
            <a:r>
              <a:rPr lang="en-IN" dirty="0">
                <a:solidFill>
                  <a:srgbClr val="FF0000"/>
                </a:solidFill>
              </a:rPr>
              <a:t>B (2, 2)</a:t>
            </a:r>
          </a:p>
          <a:p>
            <a:r>
              <a:rPr lang="en-IN" dirty="0">
                <a:solidFill>
                  <a:srgbClr val="FF0000"/>
                </a:solidFill>
              </a:rPr>
              <a:t>C (3, 2)</a:t>
            </a:r>
          </a:p>
          <a:p>
            <a:r>
              <a:rPr lang="en-IN" dirty="0">
                <a:solidFill>
                  <a:srgbClr val="FF0000"/>
                </a:solidFill>
              </a:rPr>
              <a:t>D (8, 7)</a:t>
            </a:r>
          </a:p>
          <a:p>
            <a:r>
              <a:rPr lang="en-IN" dirty="0">
                <a:solidFill>
                  <a:srgbClr val="FF0000"/>
                </a:solidFill>
              </a:rPr>
              <a:t>E (8, 8)</a:t>
            </a:r>
          </a:p>
          <a:p>
            <a:r>
              <a:rPr lang="en-IN" dirty="0">
                <a:solidFill>
                  <a:srgbClr val="FF0000"/>
                </a:solidFill>
              </a:rPr>
              <a:t>F (25, 80)</a:t>
            </a:r>
          </a:p>
        </p:txBody>
      </p:sp>
    </p:spTree>
    <p:extLst>
      <p:ext uri="{BB962C8B-B14F-4D97-AF65-F5344CB8AC3E}">
        <p14:creationId xmlns:p14="http://schemas.microsoft.com/office/powerpoint/2010/main" val="339287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A3F9EB-E071-420F-BB59-2679506C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2" y="0"/>
            <a:ext cx="7318244" cy="58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55495-75F2-4FBA-8C28-B160684ED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25"/>
          <a:stretch/>
        </p:blipFill>
        <p:spPr>
          <a:xfrm>
            <a:off x="1173292" y="5996065"/>
            <a:ext cx="5471364" cy="562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764724-F311-43E6-A7E2-983909DBF732}"/>
              </a:ext>
            </a:extLst>
          </p:cNvPr>
          <p:cNvSpPr/>
          <p:nvPr/>
        </p:nvSpPr>
        <p:spPr>
          <a:xfrm>
            <a:off x="7824866" y="5534561"/>
            <a:ext cx="4262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-apple-system"/>
              </a:rPr>
              <a:t>Output: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-apple-system"/>
              </a:rPr>
              <a:t>Cluster 1</a:t>
            </a:r>
            <a:r>
              <a:rPr lang="en-US" sz="2000" dirty="0">
                <a:solidFill>
                  <a:srgbClr val="0070C0"/>
                </a:solidFill>
                <a:latin typeface="-apple-system"/>
              </a:rPr>
              <a:t>: A, B,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-apple-system"/>
              </a:rPr>
              <a:t>Cluster 2</a:t>
            </a:r>
            <a:r>
              <a:rPr lang="en-US" sz="2000" dirty="0">
                <a:solidFill>
                  <a:srgbClr val="0070C0"/>
                </a:solidFill>
                <a:latin typeface="-apple-system"/>
              </a:rPr>
              <a:t>: D, 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-apple-system"/>
              </a:rPr>
              <a:t>Noise</a:t>
            </a:r>
            <a:r>
              <a:rPr lang="en-US" sz="2000" dirty="0">
                <a:solidFill>
                  <a:srgbClr val="0070C0"/>
                </a:solidFill>
                <a:latin typeface="-apple-system"/>
              </a:rPr>
              <a:t>: F (it is not part of any cluster)</a:t>
            </a:r>
            <a:endParaRPr lang="en-US" sz="2000" b="0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244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F32834-917F-4C3F-AEA1-62FE326A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45054"/>
              </p:ext>
            </p:extLst>
          </p:nvPr>
        </p:nvGraphicFramePr>
        <p:xfrm>
          <a:off x="406609" y="189622"/>
          <a:ext cx="11378782" cy="587474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89391">
                  <a:extLst>
                    <a:ext uri="{9D8B030D-6E8A-4147-A177-3AD203B41FA5}">
                      <a16:colId xmlns:a16="http://schemas.microsoft.com/office/drawing/2014/main" val="1861514191"/>
                    </a:ext>
                  </a:extLst>
                </a:gridCol>
                <a:gridCol w="5689391">
                  <a:extLst>
                    <a:ext uri="{9D8B030D-6E8A-4147-A177-3AD203B41FA5}">
                      <a16:colId xmlns:a16="http://schemas.microsoft.com/office/drawing/2014/main" val="739524510"/>
                    </a:ext>
                  </a:extLst>
                </a:gridCol>
              </a:tblGrid>
              <a:tr h="77620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>
                          <a:solidFill>
                            <a:srgbClr val="002060"/>
                          </a:solidFill>
                          <a:effectLst/>
                        </a:rPr>
                        <a:t>DBSCAN                             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</a:rPr>
                        <a:t>                           K-Means                           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70935306"/>
                  </a:ext>
                </a:extLst>
              </a:tr>
              <a:tr h="12448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In DBSCAN we need not specify the number</a:t>
                      </a:r>
                    </a:p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of clusters.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K-Means is very sensitive to the number of clusters so it need to specified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40541007"/>
                  </a:ext>
                </a:extLst>
              </a:tr>
              <a:tr h="1244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Clusters formed in DBSCAN can be of any arbitrary shape.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Clusters formed in K-Means are spherical or </a:t>
                      </a:r>
                    </a:p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convex in shape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39017120"/>
                  </a:ext>
                </a:extLst>
              </a:tr>
              <a:tr h="1244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DBSCAN can work well with datasets having noise and outliers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K-Means does not work well with outliers data. Outliers can skew the clusters in K-Means to a very large extent. 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165256087"/>
                  </a:ext>
                </a:extLst>
              </a:tr>
              <a:tr h="1244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In DBSCAN two parameters are required for training the Model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In K-Means only one parameter is required is for training the model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6230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0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2C663871-050D-402D-90A6-E117F429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0" y="0"/>
            <a:ext cx="6520722" cy="652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tlier influence on DBSCAN">
            <a:extLst>
              <a:ext uri="{FF2B5EF4-FFF2-40B4-BE49-F238E27FC236}">
                <a16:creationId xmlns:a16="http://schemas.microsoft.com/office/drawing/2014/main" id="{447CFFD9-A94D-426C-B7EA-F4FB01E9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1" y="996376"/>
            <a:ext cx="5374443" cy="53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1EB2-3A10-4987-BE71-64810FD6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Density Based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845B-4E24-4F8F-BC09-1C13A126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916"/>
            <a:ext cx="10515600" cy="49049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DBSCAN (Density-Based Spatial Clustering of Applications with Noise) is mostly used density-based clustering algorithm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technique can form clusters of non-linear shapes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considers a cluster as a continuous region of high density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Regions of low density are identified as noise/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7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8025-2D11-46A0-8B8A-B12DA7B3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Parameters in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06A2-4712-4384-B56B-1C606409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2537"/>
            <a:ext cx="10959059" cy="47133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There are two parameters in the DBSCAN algorithm: </a:t>
            </a:r>
          </a:p>
          <a:p>
            <a:pPr marL="809625" indent="-360363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epsilon (ε) and </a:t>
            </a:r>
          </a:p>
          <a:p>
            <a:pPr marL="809625" indent="-360363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minimum number of samples (</a:t>
            </a:r>
            <a:r>
              <a:rPr lang="en-US" dirty="0" err="1"/>
              <a:t>min_samples</a:t>
            </a:r>
            <a:r>
              <a:rPr lang="en-US" dirty="0"/>
              <a:t> or </a:t>
            </a:r>
            <a:r>
              <a:rPr lang="en-US" dirty="0" err="1"/>
              <a:t>minPts</a:t>
            </a:r>
            <a:r>
              <a:rPr lang="en-US" dirty="0"/>
              <a:t>)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epsilon (ε) is the radius of the neighbourhood for a data point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Minimum number of samples is the lower bound for the count of data points in the neighbourhood of a core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2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8025-2D11-46A0-8B8A-B12DA7B3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11778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06A2-4712-4384-B56B-1C606409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144" y="780569"/>
            <a:ext cx="6074453" cy="36458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b="1" i="1" dirty="0"/>
              <a:t>In this algorithm, we have 3 types of data points:</a:t>
            </a:r>
          </a:p>
          <a:p>
            <a:pPr algn="just">
              <a:lnSpc>
                <a:spcPct val="150000"/>
              </a:lnSpc>
            </a:pPr>
            <a:r>
              <a:rPr lang="en-US" sz="2600" b="1" i="1" dirty="0"/>
              <a:t>Core Point</a:t>
            </a:r>
            <a:r>
              <a:rPr lang="en-US" sz="2600" i="1" dirty="0"/>
              <a:t>: A point is a core point if it has more than </a:t>
            </a:r>
            <a:r>
              <a:rPr lang="en-US" sz="2600" i="1" dirty="0" err="1"/>
              <a:t>MinPts</a:t>
            </a:r>
            <a:r>
              <a:rPr lang="en-US" sz="2600" i="1" dirty="0"/>
              <a:t> points within eps. </a:t>
            </a:r>
          </a:p>
          <a:p>
            <a:pPr algn="just">
              <a:lnSpc>
                <a:spcPct val="150000"/>
              </a:lnSpc>
            </a:pPr>
            <a:r>
              <a:rPr lang="en-US" sz="2600" b="1" i="1" dirty="0"/>
              <a:t>Border Point</a:t>
            </a:r>
            <a:r>
              <a:rPr lang="en-US" sz="2600" i="1" dirty="0"/>
              <a:t>: A point which has fewer than </a:t>
            </a:r>
            <a:r>
              <a:rPr lang="en-US" sz="2600" i="1" dirty="0" err="1"/>
              <a:t>MinPts</a:t>
            </a:r>
            <a:r>
              <a:rPr lang="en-US" sz="2600" i="1" dirty="0"/>
              <a:t> within eps but it is in the neighborhood of a core point.</a:t>
            </a:r>
          </a:p>
          <a:p>
            <a:pPr algn="just">
              <a:lnSpc>
                <a:spcPct val="150000"/>
              </a:lnSpc>
            </a:pPr>
            <a:r>
              <a:rPr lang="en-US" sz="2600" b="1" i="1" dirty="0"/>
              <a:t>Noise or outlier</a:t>
            </a:r>
            <a:r>
              <a:rPr lang="en-US" sz="2600" i="1" dirty="0"/>
              <a:t>: A point which is not a core point or border point.</a:t>
            </a:r>
            <a:br>
              <a:rPr lang="en-US" sz="2600" dirty="0"/>
            </a:br>
            <a:r>
              <a:rPr lang="en-US" sz="2600" i="1" dirty="0"/>
              <a:t> </a:t>
            </a:r>
            <a:br>
              <a:rPr lang="en-US" sz="2600" dirty="0"/>
            </a:br>
            <a:endParaRPr lang="en-IN" sz="2600" dirty="0"/>
          </a:p>
        </p:txBody>
      </p:sp>
      <p:pic>
        <p:nvPicPr>
          <p:cNvPr id="1026" name="Picture 2" descr="https://media.geeksforgeeks.org/wp-content/uploads/20190418023034/781ff66c-b380-4a78-af25-80507ed6ff26.jpeg">
            <a:extLst>
              <a:ext uri="{FF2B5EF4-FFF2-40B4-BE49-F238E27FC236}">
                <a16:creationId xmlns:a16="http://schemas.microsoft.com/office/drawing/2014/main" id="{C74F65BB-86B4-47D0-A3AE-8FF157EB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5" y="1443350"/>
            <a:ext cx="4762577" cy="47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07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8025-2D11-46A0-8B8A-B12DA7B3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11778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DBSCAN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217E7-99DC-495A-A6E8-97477EA35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5" t="32341" r="6434" b="4459"/>
          <a:stretch/>
        </p:blipFill>
        <p:spPr>
          <a:xfrm>
            <a:off x="2910590" y="306216"/>
            <a:ext cx="8660430" cy="63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FC93-842B-4679-8DA7-5C45DC2A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Density-Reachable and Density-Connected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47FA-DF8E-43A2-88A4-6571C27A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343818"/>
            <a:ext cx="11603635" cy="37978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the context of density-based clustering, such as DBSCAN (Density-Based Spatial Clustering of Applications with Noise), the concepts of </a:t>
            </a:r>
            <a:r>
              <a:rPr lang="en-US" b="1" dirty="0"/>
              <a:t>density-reachable</a:t>
            </a:r>
            <a:r>
              <a:rPr lang="en-US" dirty="0"/>
              <a:t> and </a:t>
            </a:r>
            <a:r>
              <a:rPr lang="en-US" b="1" dirty="0"/>
              <a:t>density-connected</a:t>
            </a:r>
            <a:r>
              <a:rPr lang="en-US" dirty="0"/>
              <a:t> are crucial for understanding how clusters are formed: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02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22E0-C188-4803-9F69-05B47A21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5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Density-Reachable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C52B-1407-4007-820C-B5BA69EA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35" y="1136077"/>
            <a:ext cx="11534930" cy="53246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Definition</a:t>
            </a:r>
            <a:r>
              <a:rPr lang="en-US" dirty="0"/>
              <a:t>: A point ( p ) is density-reachable from a point ( q ) if there is a chain of points ( p1, p2, …, </a:t>
            </a:r>
            <a:r>
              <a:rPr lang="en-US" dirty="0" err="1"/>
              <a:t>pn</a:t>
            </a:r>
            <a:r>
              <a:rPr lang="en-US" dirty="0"/>
              <a:t> ) where ( p1 = q ) and ( </a:t>
            </a:r>
            <a:r>
              <a:rPr lang="en-US" dirty="0" err="1"/>
              <a:t>pn</a:t>
            </a:r>
            <a:r>
              <a:rPr lang="en-US" dirty="0"/>
              <a:t> = p ), and each point in the chain is directly density-reachable from the previous one.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Directly Density-Reachable</a:t>
            </a:r>
            <a:r>
              <a:rPr lang="en-US" dirty="0"/>
              <a:t>: A point ( p ) is directly density-reachable from a point ( q ) if ( p ) is within a specified distance (epsilon) from ( q ) and ( q ) has at least a minimum number of points (</a:t>
            </a:r>
            <a:r>
              <a:rPr lang="en-US" dirty="0" err="1"/>
              <a:t>minPts</a:t>
            </a:r>
            <a:r>
              <a:rPr lang="en-US" dirty="0"/>
              <a:t>) within its epsilon neighborhood.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86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4F55-E935-4901-A960-758BCDB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97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Density-Connected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5C25-8881-46B5-8373-230B28EA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72" y="1028478"/>
            <a:ext cx="11533058" cy="376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Definition</a:t>
            </a:r>
            <a:r>
              <a:rPr lang="en-US" dirty="0"/>
              <a:t>: Two points ( p ) and ( q ) are density-connected if there is a point ( o ) such that both ( p ) and ( q ) are density-reachable from ( o 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Importance</a:t>
            </a:r>
            <a:r>
              <a:rPr lang="en-US" dirty="0"/>
              <a:t>: This concept ensures that clusters can be formed even if the points are not directly reachable from each other but are connected through a chain of intermediate points.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8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0250-42CE-4FC0-AEFA-53F4AA6E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5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89F30-360A-477C-952D-87318BE0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1121086"/>
            <a:ext cx="334780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-apple-system"/>
              </a:rPr>
              <a:t>Consider a set of points in a 2D space: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AFA3C1-8584-4C4D-86D9-E72804DC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687" y="18255"/>
            <a:ext cx="8484431" cy="6720086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Set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epsilon =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minPts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=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Directly Density-Reachable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Point B is directly density-reachable from A because B is within the distance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epsilon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from A and A has at least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minPts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points (including itself) within its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epsilon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neighborhood.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Similarly, C is directly density-reachable from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Density-Reachable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Point C is density-reachable from A because there is a chain of points (A -&gt; B -&gt; C) where each point is directly density-reachable from the previous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Density-Connected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Points A, B, and C are density-connected because they are all density-reachable from each other.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Points D and E are density-connected because they are directly density-reachable from each other.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Point F is not density-reachable from any other point due to its distance.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F8DE0-7FAC-4DD6-8F16-8BF768E65246}"/>
              </a:ext>
            </a:extLst>
          </p:cNvPr>
          <p:cNvSpPr/>
          <p:nvPr/>
        </p:nvSpPr>
        <p:spPr>
          <a:xfrm>
            <a:off x="599606" y="2055354"/>
            <a:ext cx="1798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A (1, 2)</a:t>
            </a:r>
          </a:p>
          <a:p>
            <a:r>
              <a:rPr lang="en-IN" sz="2400" dirty="0">
                <a:solidFill>
                  <a:srgbClr val="0070C0"/>
                </a:solidFill>
              </a:rPr>
              <a:t>B (2, 2)</a:t>
            </a:r>
          </a:p>
          <a:p>
            <a:r>
              <a:rPr lang="en-IN" sz="2400" dirty="0">
                <a:solidFill>
                  <a:srgbClr val="0070C0"/>
                </a:solidFill>
              </a:rPr>
              <a:t>C (3, 2)</a:t>
            </a:r>
          </a:p>
          <a:p>
            <a:r>
              <a:rPr lang="en-IN" sz="2400" dirty="0">
                <a:solidFill>
                  <a:srgbClr val="0070C0"/>
                </a:solidFill>
              </a:rPr>
              <a:t>D (8, 7)</a:t>
            </a:r>
          </a:p>
          <a:p>
            <a:r>
              <a:rPr lang="en-IN" sz="2400" dirty="0">
                <a:solidFill>
                  <a:srgbClr val="0070C0"/>
                </a:solidFill>
              </a:rPr>
              <a:t>E (8, 8)</a:t>
            </a:r>
          </a:p>
          <a:p>
            <a:r>
              <a:rPr lang="en-IN" sz="2400" dirty="0">
                <a:solidFill>
                  <a:srgbClr val="0070C0"/>
                </a:solidFill>
              </a:rPr>
              <a:t>F (25, 80)</a:t>
            </a:r>
          </a:p>
        </p:txBody>
      </p:sp>
    </p:spTree>
    <p:extLst>
      <p:ext uri="{BB962C8B-B14F-4D97-AF65-F5344CB8AC3E}">
        <p14:creationId xmlns:p14="http://schemas.microsoft.com/office/powerpoint/2010/main" val="29433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993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 Unicode MS</vt:lpstr>
      <vt:lpstr>Calibri</vt:lpstr>
      <vt:lpstr>Calibri Light</vt:lpstr>
      <vt:lpstr>Office Theme</vt:lpstr>
      <vt:lpstr>Density Based Clustering</vt:lpstr>
      <vt:lpstr>Density Based Clustering</vt:lpstr>
      <vt:lpstr>Parameters in DBSCAN</vt:lpstr>
      <vt:lpstr>DBSCAN</vt:lpstr>
      <vt:lpstr>DBSCAN</vt:lpstr>
      <vt:lpstr>Density-Reachable and Density-Connected</vt:lpstr>
      <vt:lpstr>Density-Reachable</vt:lpstr>
      <vt:lpstr>Density-Connected</vt:lpstr>
      <vt:lpstr>Example</vt:lpstr>
      <vt:lpstr>PowerPoint Presentation</vt:lpstr>
      <vt:lpstr>DBSCAN - procedure</vt:lpstr>
      <vt:lpstr>Python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Based Clustering</dc:title>
  <dc:creator>DELL</dc:creator>
  <cp:lastModifiedBy>DELL</cp:lastModifiedBy>
  <cp:revision>14</cp:revision>
  <dcterms:created xsi:type="dcterms:W3CDTF">2024-09-11T16:40:35Z</dcterms:created>
  <dcterms:modified xsi:type="dcterms:W3CDTF">2024-09-14T16:48:57Z</dcterms:modified>
</cp:coreProperties>
</file>