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0" r:id="rId9"/>
    <p:sldId id="259" r:id="rId10"/>
    <p:sldId id="265" r:id="rId11"/>
    <p:sldId id="266" r:id="rId12"/>
    <p:sldId id="272" r:id="rId13"/>
    <p:sldId id="267" r:id="rId14"/>
    <p:sldId id="268" r:id="rId15"/>
    <p:sldId id="270" r:id="rId16"/>
    <p:sldId id="271" r:id="rId17"/>
    <p:sldId id="269"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D81D-E0DC-440E-B7D8-91AFA12F39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FDC609-32BB-43DA-897D-5EA1F713B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3A0598-8BCA-453B-B460-02012BB8530E}"/>
              </a:ext>
            </a:extLst>
          </p:cNvPr>
          <p:cNvSpPr>
            <a:spLocks noGrp="1"/>
          </p:cNvSpPr>
          <p:nvPr>
            <p:ph type="dt" sz="half" idx="10"/>
          </p:nvPr>
        </p:nvSpPr>
        <p:spPr/>
        <p:txBody>
          <a:bodyPr/>
          <a:lstStyle/>
          <a:p>
            <a:fld id="{D6261957-A695-46D3-BF1C-859C218B310A}" type="datetimeFigureOut">
              <a:rPr lang="en-IN" smtClean="0"/>
              <a:t>14-09-2024</a:t>
            </a:fld>
            <a:endParaRPr lang="en-IN"/>
          </a:p>
        </p:txBody>
      </p:sp>
      <p:sp>
        <p:nvSpPr>
          <p:cNvPr id="5" name="Footer Placeholder 4">
            <a:extLst>
              <a:ext uri="{FF2B5EF4-FFF2-40B4-BE49-F238E27FC236}">
                <a16:creationId xmlns:a16="http://schemas.microsoft.com/office/drawing/2014/main" id="{AF6FD25E-AADF-4095-B051-54DE641CC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CE5110-D6AB-471B-B5CB-F44938330E94}"/>
              </a:ext>
            </a:extLst>
          </p:cNvPr>
          <p:cNvSpPr>
            <a:spLocks noGrp="1"/>
          </p:cNvSpPr>
          <p:nvPr>
            <p:ph type="sldNum" sz="quarter" idx="12"/>
          </p:nvPr>
        </p:nvSpPr>
        <p:spPr/>
        <p:txBody>
          <a:bodyPr/>
          <a:lstStyle/>
          <a:p>
            <a:fld id="{50383C05-563E-4BC9-9341-C8293F225804}" type="slidenum">
              <a:rPr lang="en-IN" smtClean="0"/>
              <a:t>‹#›</a:t>
            </a:fld>
            <a:endParaRPr lang="en-IN"/>
          </a:p>
        </p:txBody>
      </p:sp>
    </p:spTree>
    <p:extLst>
      <p:ext uri="{BB962C8B-B14F-4D97-AF65-F5344CB8AC3E}">
        <p14:creationId xmlns:p14="http://schemas.microsoft.com/office/powerpoint/2010/main" val="375722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A71C-4E2F-40F1-8C7F-9799D2E314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C005EA-C827-4A84-B126-070D6B59CA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D9D490-5165-49E2-8CBA-CEE22118A3C9}"/>
              </a:ext>
            </a:extLst>
          </p:cNvPr>
          <p:cNvSpPr>
            <a:spLocks noGrp="1"/>
          </p:cNvSpPr>
          <p:nvPr>
            <p:ph type="dt" sz="half" idx="10"/>
          </p:nvPr>
        </p:nvSpPr>
        <p:spPr/>
        <p:txBody>
          <a:bodyPr/>
          <a:lstStyle/>
          <a:p>
            <a:fld id="{D6261957-A695-46D3-BF1C-859C218B310A}" type="datetimeFigureOut">
              <a:rPr lang="en-IN" smtClean="0"/>
              <a:t>14-09-2024</a:t>
            </a:fld>
            <a:endParaRPr lang="en-IN"/>
          </a:p>
        </p:txBody>
      </p:sp>
      <p:sp>
        <p:nvSpPr>
          <p:cNvPr id="5" name="Footer Placeholder 4">
            <a:extLst>
              <a:ext uri="{FF2B5EF4-FFF2-40B4-BE49-F238E27FC236}">
                <a16:creationId xmlns:a16="http://schemas.microsoft.com/office/drawing/2014/main" id="{C58E0C62-BAEA-4DA6-99E2-3DC0F19CA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9C923-1830-4584-A831-5FD4C56DC9F5}"/>
              </a:ext>
            </a:extLst>
          </p:cNvPr>
          <p:cNvSpPr>
            <a:spLocks noGrp="1"/>
          </p:cNvSpPr>
          <p:nvPr>
            <p:ph type="sldNum" sz="quarter" idx="12"/>
          </p:nvPr>
        </p:nvSpPr>
        <p:spPr/>
        <p:txBody>
          <a:bodyPr/>
          <a:lstStyle/>
          <a:p>
            <a:fld id="{50383C05-563E-4BC9-9341-C8293F225804}" type="slidenum">
              <a:rPr lang="en-IN" smtClean="0"/>
              <a:t>‹#›</a:t>
            </a:fld>
            <a:endParaRPr lang="en-IN"/>
          </a:p>
        </p:txBody>
      </p:sp>
    </p:spTree>
    <p:extLst>
      <p:ext uri="{BB962C8B-B14F-4D97-AF65-F5344CB8AC3E}">
        <p14:creationId xmlns:p14="http://schemas.microsoft.com/office/powerpoint/2010/main" val="210302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36012A-F882-4E3C-8EC0-9ED071B91F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2A7A8-7E96-4157-9041-4485557587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FD3591-5CDA-4962-89AC-6C1CD1DBCF27}"/>
              </a:ext>
            </a:extLst>
          </p:cNvPr>
          <p:cNvSpPr>
            <a:spLocks noGrp="1"/>
          </p:cNvSpPr>
          <p:nvPr>
            <p:ph type="dt" sz="half" idx="10"/>
          </p:nvPr>
        </p:nvSpPr>
        <p:spPr/>
        <p:txBody>
          <a:bodyPr/>
          <a:lstStyle/>
          <a:p>
            <a:fld id="{D6261957-A695-46D3-BF1C-859C218B310A}" type="datetimeFigureOut">
              <a:rPr lang="en-IN" smtClean="0"/>
              <a:t>14-09-2024</a:t>
            </a:fld>
            <a:endParaRPr lang="en-IN"/>
          </a:p>
        </p:txBody>
      </p:sp>
      <p:sp>
        <p:nvSpPr>
          <p:cNvPr id="5" name="Footer Placeholder 4">
            <a:extLst>
              <a:ext uri="{FF2B5EF4-FFF2-40B4-BE49-F238E27FC236}">
                <a16:creationId xmlns:a16="http://schemas.microsoft.com/office/drawing/2014/main" id="{1639CE9F-6FFC-49E1-A8F8-ECFC237A2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1F338-0798-4C5A-B019-4EFAF8204BF1}"/>
              </a:ext>
            </a:extLst>
          </p:cNvPr>
          <p:cNvSpPr>
            <a:spLocks noGrp="1"/>
          </p:cNvSpPr>
          <p:nvPr>
            <p:ph type="sldNum" sz="quarter" idx="12"/>
          </p:nvPr>
        </p:nvSpPr>
        <p:spPr/>
        <p:txBody>
          <a:bodyPr/>
          <a:lstStyle/>
          <a:p>
            <a:fld id="{50383C05-563E-4BC9-9341-C8293F225804}" type="slidenum">
              <a:rPr lang="en-IN" smtClean="0"/>
              <a:t>‹#›</a:t>
            </a:fld>
            <a:endParaRPr lang="en-IN"/>
          </a:p>
        </p:txBody>
      </p:sp>
    </p:spTree>
    <p:extLst>
      <p:ext uri="{BB962C8B-B14F-4D97-AF65-F5344CB8AC3E}">
        <p14:creationId xmlns:p14="http://schemas.microsoft.com/office/powerpoint/2010/main" val="354927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D16D-F517-48A6-B83C-DCA078E66D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3F8DF4-FEE7-4FDB-83A6-0CC702917F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10314-602E-46A1-8037-E9BB90FC646F}"/>
              </a:ext>
            </a:extLst>
          </p:cNvPr>
          <p:cNvSpPr>
            <a:spLocks noGrp="1"/>
          </p:cNvSpPr>
          <p:nvPr>
            <p:ph type="dt" sz="half" idx="10"/>
          </p:nvPr>
        </p:nvSpPr>
        <p:spPr/>
        <p:txBody>
          <a:bodyPr/>
          <a:lstStyle/>
          <a:p>
            <a:fld id="{D6261957-A695-46D3-BF1C-859C218B310A}" type="datetimeFigureOut">
              <a:rPr lang="en-IN" smtClean="0"/>
              <a:t>14-09-2024</a:t>
            </a:fld>
            <a:endParaRPr lang="en-IN"/>
          </a:p>
        </p:txBody>
      </p:sp>
      <p:sp>
        <p:nvSpPr>
          <p:cNvPr id="5" name="Footer Placeholder 4">
            <a:extLst>
              <a:ext uri="{FF2B5EF4-FFF2-40B4-BE49-F238E27FC236}">
                <a16:creationId xmlns:a16="http://schemas.microsoft.com/office/drawing/2014/main" id="{AE837387-CEBF-47F8-9AC1-2D5C341CC0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EBFBEC-E5AD-4DF1-82FD-90833FA06F66}"/>
              </a:ext>
            </a:extLst>
          </p:cNvPr>
          <p:cNvSpPr>
            <a:spLocks noGrp="1"/>
          </p:cNvSpPr>
          <p:nvPr>
            <p:ph type="sldNum" sz="quarter" idx="12"/>
          </p:nvPr>
        </p:nvSpPr>
        <p:spPr/>
        <p:txBody>
          <a:bodyPr/>
          <a:lstStyle/>
          <a:p>
            <a:fld id="{50383C05-563E-4BC9-9341-C8293F225804}" type="slidenum">
              <a:rPr lang="en-IN" smtClean="0"/>
              <a:t>‹#›</a:t>
            </a:fld>
            <a:endParaRPr lang="en-IN"/>
          </a:p>
        </p:txBody>
      </p:sp>
    </p:spTree>
    <p:extLst>
      <p:ext uri="{BB962C8B-B14F-4D97-AF65-F5344CB8AC3E}">
        <p14:creationId xmlns:p14="http://schemas.microsoft.com/office/powerpoint/2010/main" val="224665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C01B-A532-4C93-9BBF-87276728CB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BA69CC-CF7E-4FC6-B8D3-2B86629868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50A83A-E2DB-4CD2-8EAE-0E82A22E094D}"/>
              </a:ext>
            </a:extLst>
          </p:cNvPr>
          <p:cNvSpPr>
            <a:spLocks noGrp="1"/>
          </p:cNvSpPr>
          <p:nvPr>
            <p:ph type="dt" sz="half" idx="10"/>
          </p:nvPr>
        </p:nvSpPr>
        <p:spPr/>
        <p:txBody>
          <a:bodyPr/>
          <a:lstStyle/>
          <a:p>
            <a:fld id="{D6261957-A695-46D3-BF1C-859C218B310A}" type="datetimeFigureOut">
              <a:rPr lang="en-IN" smtClean="0"/>
              <a:t>14-09-2024</a:t>
            </a:fld>
            <a:endParaRPr lang="en-IN"/>
          </a:p>
        </p:txBody>
      </p:sp>
      <p:sp>
        <p:nvSpPr>
          <p:cNvPr id="5" name="Footer Placeholder 4">
            <a:extLst>
              <a:ext uri="{FF2B5EF4-FFF2-40B4-BE49-F238E27FC236}">
                <a16:creationId xmlns:a16="http://schemas.microsoft.com/office/drawing/2014/main" id="{38452372-F957-44C4-A92A-5853FA1325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147C9-195C-4D9E-BF5A-7DA77EDEA164}"/>
              </a:ext>
            </a:extLst>
          </p:cNvPr>
          <p:cNvSpPr>
            <a:spLocks noGrp="1"/>
          </p:cNvSpPr>
          <p:nvPr>
            <p:ph type="sldNum" sz="quarter" idx="12"/>
          </p:nvPr>
        </p:nvSpPr>
        <p:spPr/>
        <p:txBody>
          <a:bodyPr/>
          <a:lstStyle/>
          <a:p>
            <a:fld id="{50383C05-563E-4BC9-9341-C8293F225804}" type="slidenum">
              <a:rPr lang="en-IN" smtClean="0"/>
              <a:t>‹#›</a:t>
            </a:fld>
            <a:endParaRPr lang="en-IN"/>
          </a:p>
        </p:txBody>
      </p:sp>
    </p:spTree>
    <p:extLst>
      <p:ext uri="{BB962C8B-B14F-4D97-AF65-F5344CB8AC3E}">
        <p14:creationId xmlns:p14="http://schemas.microsoft.com/office/powerpoint/2010/main" val="171734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4519-DA66-46E2-8836-5602207B26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D18B49-2DDF-4A24-B75E-C73F70C7BF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9AE4DE-CC7C-4F47-827E-FAA73F70722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BF5695-D33D-473F-9022-21BD464BBD08}"/>
              </a:ext>
            </a:extLst>
          </p:cNvPr>
          <p:cNvSpPr>
            <a:spLocks noGrp="1"/>
          </p:cNvSpPr>
          <p:nvPr>
            <p:ph type="dt" sz="half" idx="10"/>
          </p:nvPr>
        </p:nvSpPr>
        <p:spPr/>
        <p:txBody>
          <a:bodyPr/>
          <a:lstStyle/>
          <a:p>
            <a:fld id="{D6261957-A695-46D3-BF1C-859C218B310A}" type="datetimeFigureOut">
              <a:rPr lang="en-IN" smtClean="0"/>
              <a:t>14-09-2024</a:t>
            </a:fld>
            <a:endParaRPr lang="en-IN"/>
          </a:p>
        </p:txBody>
      </p:sp>
      <p:sp>
        <p:nvSpPr>
          <p:cNvPr id="6" name="Footer Placeholder 5">
            <a:extLst>
              <a:ext uri="{FF2B5EF4-FFF2-40B4-BE49-F238E27FC236}">
                <a16:creationId xmlns:a16="http://schemas.microsoft.com/office/drawing/2014/main" id="{81805903-719A-4878-B8EF-01F2C4979A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872045-B74D-4B71-8632-EEB3C827320A}"/>
              </a:ext>
            </a:extLst>
          </p:cNvPr>
          <p:cNvSpPr>
            <a:spLocks noGrp="1"/>
          </p:cNvSpPr>
          <p:nvPr>
            <p:ph type="sldNum" sz="quarter" idx="12"/>
          </p:nvPr>
        </p:nvSpPr>
        <p:spPr/>
        <p:txBody>
          <a:bodyPr/>
          <a:lstStyle/>
          <a:p>
            <a:fld id="{50383C05-563E-4BC9-9341-C8293F225804}" type="slidenum">
              <a:rPr lang="en-IN" smtClean="0"/>
              <a:t>‹#›</a:t>
            </a:fld>
            <a:endParaRPr lang="en-IN"/>
          </a:p>
        </p:txBody>
      </p:sp>
    </p:spTree>
    <p:extLst>
      <p:ext uri="{BB962C8B-B14F-4D97-AF65-F5344CB8AC3E}">
        <p14:creationId xmlns:p14="http://schemas.microsoft.com/office/powerpoint/2010/main" val="317873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CA19-6760-41AD-984F-821D51A6EC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ECECEE-DE28-4781-902F-509D0899C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92F052-6F37-4E2B-BEA6-B5495EB44C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596B66-FF42-4A2D-A147-37864054B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D38EC1-04F6-4784-AC75-23A17DA8B2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5B535B-86B7-4225-9092-7676E0F9C8AF}"/>
              </a:ext>
            </a:extLst>
          </p:cNvPr>
          <p:cNvSpPr>
            <a:spLocks noGrp="1"/>
          </p:cNvSpPr>
          <p:nvPr>
            <p:ph type="dt" sz="half" idx="10"/>
          </p:nvPr>
        </p:nvSpPr>
        <p:spPr/>
        <p:txBody>
          <a:bodyPr/>
          <a:lstStyle/>
          <a:p>
            <a:fld id="{D6261957-A695-46D3-BF1C-859C218B310A}" type="datetimeFigureOut">
              <a:rPr lang="en-IN" smtClean="0"/>
              <a:t>14-09-2024</a:t>
            </a:fld>
            <a:endParaRPr lang="en-IN"/>
          </a:p>
        </p:txBody>
      </p:sp>
      <p:sp>
        <p:nvSpPr>
          <p:cNvPr id="8" name="Footer Placeholder 7">
            <a:extLst>
              <a:ext uri="{FF2B5EF4-FFF2-40B4-BE49-F238E27FC236}">
                <a16:creationId xmlns:a16="http://schemas.microsoft.com/office/drawing/2014/main" id="{93EB774E-933C-4DA3-9A9D-94FCFF524A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BA036F-3513-4C24-9300-22D413388694}"/>
              </a:ext>
            </a:extLst>
          </p:cNvPr>
          <p:cNvSpPr>
            <a:spLocks noGrp="1"/>
          </p:cNvSpPr>
          <p:nvPr>
            <p:ph type="sldNum" sz="quarter" idx="12"/>
          </p:nvPr>
        </p:nvSpPr>
        <p:spPr/>
        <p:txBody>
          <a:bodyPr/>
          <a:lstStyle/>
          <a:p>
            <a:fld id="{50383C05-563E-4BC9-9341-C8293F225804}" type="slidenum">
              <a:rPr lang="en-IN" smtClean="0"/>
              <a:t>‹#›</a:t>
            </a:fld>
            <a:endParaRPr lang="en-IN"/>
          </a:p>
        </p:txBody>
      </p:sp>
    </p:spTree>
    <p:extLst>
      <p:ext uri="{BB962C8B-B14F-4D97-AF65-F5344CB8AC3E}">
        <p14:creationId xmlns:p14="http://schemas.microsoft.com/office/powerpoint/2010/main" val="119629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16A8-2FED-41F5-960E-3638DC3E3E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1C33C7-1BAD-4B4E-ABA8-1318FEFBCCEE}"/>
              </a:ext>
            </a:extLst>
          </p:cNvPr>
          <p:cNvSpPr>
            <a:spLocks noGrp="1"/>
          </p:cNvSpPr>
          <p:nvPr>
            <p:ph type="dt" sz="half" idx="10"/>
          </p:nvPr>
        </p:nvSpPr>
        <p:spPr/>
        <p:txBody>
          <a:bodyPr/>
          <a:lstStyle/>
          <a:p>
            <a:fld id="{D6261957-A695-46D3-BF1C-859C218B310A}" type="datetimeFigureOut">
              <a:rPr lang="en-IN" smtClean="0"/>
              <a:t>14-09-2024</a:t>
            </a:fld>
            <a:endParaRPr lang="en-IN"/>
          </a:p>
        </p:txBody>
      </p:sp>
      <p:sp>
        <p:nvSpPr>
          <p:cNvPr id="4" name="Footer Placeholder 3">
            <a:extLst>
              <a:ext uri="{FF2B5EF4-FFF2-40B4-BE49-F238E27FC236}">
                <a16:creationId xmlns:a16="http://schemas.microsoft.com/office/drawing/2014/main" id="{4E000BB6-3499-4A58-8708-5F4024127F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49BDFC-D20E-47A0-9D76-9202EEB0C929}"/>
              </a:ext>
            </a:extLst>
          </p:cNvPr>
          <p:cNvSpPr>
            <a:spLocks noGrp="1"/>
          </p:cNvSpPr>
          <p:nvPr>
            <p:ph type="sldNum" sz="quarter" idx="12"/>
          </p:nvPr>
        </p:nvSpPr>
        <p:spPr/>
        <p:txBody>
          <a:bodyPr/>
          <a:lstStyle/>
          <a:p>
            <a:fld id="{50383C05-563E-4BC9-9341-C8293F225804}" type="slidenum">
              <a:rPr lang="en-IN" smtClean="0"/>
              <a:t>‹#›</a:t>
            </a:fld>
            <a:endParaRPr lang="en-IN"/>
          </a:p>
        </p:txBody>
      </p:sp>
    </p:spTree>
    <p:extLst>
      <p:ext uri="{BB962C8B-B14F-4D97-AF65-F5344CB8AC3E}">
        <p14:creationId xmlns:p14="http://schemas.microsoft.com/office/powerpoint/2010/main" val="316795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0541E1-D224-412C-8A58-85D53F6CF2C5}"/>
              </a:ext>
            </a:extLst>
          </p:cNvPr>
          <p:cNvSpPr>
            <a:spLocks noGrp="1"/>
          </p:cNvSpPr>
          <p:nvPr>
            <p:ph type="dt" sz="half" idx="10"/>
          </p:nvPr>
        </p:nvSpPr>
        <p:spPr/>
        <p:txBody>
          <a:bodyPr/>
          <a:lstStyle/>
          <a:p>
            <a:fld id="{D6261957-A695-46D3-BF1C-859C218B310A}" type="datetimeFigureOut">
              <a:rPr lang="en-IN" smtClean="0"/>
              <a:t>14-09-2024</a:t>
            </a:fld>
            <a:endParaRPr lang="en-IN"/>
          </a:p>
        </p:txBody>
      </p:sp>
      <p:sp>
        <p:nvSpPr>
          <p:cNvPr id="3" name="Footer Placeholder 2">
            <a:extLst>
              <a:ext uri="{FF2B5EF4-FFF2-40B4-BE49-F238E27FC236}">
                <a16:creationId xmlns:a16="http://schemas.microsoft.com/office/drawing/2014/main" id="{224839E2-7DB3-4351-A62C-3D5DEE27F3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3875CF-DF48-46B1-8DEE-88FD131E7BC2}"/>
              </a:ext>
            </a:extLst>
          </p:cNvPr>
          <p:cNvSpPr>
            <a:spLocks noGrp="1"/>
          </p:cNvSpPr>
          <p:nvPr>
            <p:ph type="sldNum" sz="quarter" idx="12"/>
          </p:nvPr>
        </p:nvSpPr>
        <p:spPr/>
        <p:txBody>
          <a:bodyPr/>
          <a:lstStyle/>
          <a:p>
            <a:fld id="{50383C05-563E-4BC9-9341-C8293F225804}" type="slidenum">
              <a:rPr lang="en-IN" smtClean="0"/>
              <a:t>‹#›</a:t>
            </a:fld>
            <a:endParaRPr lang="en-IN"/>
          </a:p>
        </p:txBody>
      </p:sp>
    </p:spTree>
    <p:extLst>
      <p:ext uri="{BB962C8B-B14F-4D97-AF65-F5344CB8AC3E}">
        <p14:creationId xmlns:p14="http://schemas.microsoft.com/office/powerpoint/2010/main" val="115123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29C9-1C50-487B-A40D-4C4A8BA21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096E9F-54B2-410E-B992-7A0C983BF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C3D704-4AF9-44A4-A927-6F837C3C3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B6188F-A356-44F2-B812-B89F60E7297D}"/>
              </a:ext>
            </a:extLst>
          </p:cNvPr>
          <p:cNvSpPr>
            <a:spLocks noGrp="1"/>
          </p:cNvSpPr>
          <p:nvPr>
            <p:ph type="dt" sz="half" idx="10"/>
          </p:nvPr>
        </p:nvSpPr>
        <p:spPr/>
        <p:txBody>
          <a:bodyPr/>
          <a:lstStyle/>
          <a:p>
            <a:fld id="{D6261957-A695-46D3-BF1C-859C218B310A}" type="datetimeFigureOut">
              <a:rPr lang="en-IN" smtClean="0"/>
              <a:t>14-09-2024</a:t>
            </a:fld>
            <a:endParaRPr lang="en-IN"/>
          </a:p>
        </p:txBody>
      </p:sp>
      <p:sp>
        <p:nvSpPr>
          <p:cNvPr id="6" name="Footer Placeholder 5">
            <a:extLst>
              <a:ext uri="{FF2B5EF4-FFF2-40B4-BE49-F238E27FC236}">
                <a16:creationId xmlns:a16="http://schemas.microsoft.com/office/drawing/2014/main" id="{CBEDEC64-9540-48A1-A8A5-0356C1B55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B20D86-0767-40B0-BD3C-0F3C447ED077}"/>
              </a:ext>
            </a:extLst>
          </p:cNvPr>
          <p:cNvSpPr>
            <a:spLocks noGrp="1"/>
          </p:cNvSpPr>
          <p:nvPr>
            <p:ph type="sldNum" sz="quarter" idx="12"/>
          </p:nvPr>
        </p:nvSpPr>
        <p:spPr/>
        <p:txBody>
          <a:bodyPr/>
          <a:lstStyle/>
          <a:p>
            <a:fld id="{50383C05-563E-4BC9-9341-C8293F225804}" type="slidenum">
              <a:rPr lang="en-IN" smtClean="0"/>
              <a:t>‹#›</a:t>
            </a:fld>
            <a:endParaRPr lang="en-IN"/>
          </a:p>
        </p:txBody>
      </p:sp>
    </p:spTree>
    <p:extLst>
      <p:ext uri="{BB962C8B-B14F-4D97-AF65-F5344CB8AC3E}">
        <p14:creationId xmlns:p14="http://schemas.microsoft.com/office/powerpoint/2010/main" val="71967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6540-6CCE-45A3-87E6-45766C0D6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192364-DE02-4567-83F8-F20B58EC7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6F92DC-0C76-4FE3-BA1E-4F73E0AB5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1F1300-92F5-4FD0-BB2F-4A75CEFADE40}"/>
              </a:ext>
            </a:extLst>
          </p:cNvPr>
          <p:cNvSpPr>
            <a:spLocks noGrp="1"/>
          </p:cNvSpPr>
          <p:nvPr>
            <p:ph type="dt" sz="half" idx="10"/>
          </p:nvPr>
        </p:nvSpPr>
        <p:spPr/>
        <p:txBody>
          <a:bodyPr/>
          <a:lstStyle/>
          <a:p>
            <a:fld id="{D6261957-A695-46D3-BF1C-859C218B310A}" type="datetimeFigureOut">
              <a:rPr lang="en-IN" smtClean="0"/>
              <a:t>14-09-2024</a:t>
            </a:fld>
            <a:endParaRPr lang="en-IN"/>
          </a:p>
        </p:txBody>
      </p:sp>
      <p:sp>
        <p:nvSpPr>
          <p:cNvPr id="6" name="Footer Placeholder 5">
            <a:extLst>
              <a:ext uri="{FF2B5EF4-FFF2-40B4-BE49-F238E27FC236}">
                <a16:creationId xmlns:a16="http://schemas.microsoft.com/office/drawing/2014/main" id="{3DE65D98-9A8F-4424-8E24-B23AB59554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412A80-A7B0-4AA7-AB45-B6F029D6E872}"/>
              </a:ext>
            </a:extLst>
          </p:cNvPr>
          <p:cNvSpPr>
            <a:spLocks noGrp="1"/>
          </p:cNvSpPr>
          <p:nvPr>
            <p:ph type="sldNum" sz="quarter" idx="12"/>
          </p:nvPr>
        </p:nvSpPr>
        <p:spPr/>
        <p:txBody>
          <a:bodyPr/>
          <a:lstStyle/>
          <a:p>
            <a:fld id="{50383C05-563E-4BC9-9341-C8293F225804}" type="slidenum">
              <a:rPr lang="en-IN" smtClean="0"/>
              <a:t>‹#›</a:t>
            </a:fld>
            <a:endParaRPr lang="en-IN"/>
          </a:p>
        </p:txBody>
      </p:sp>
    </p:spTree>
    <p:extLst>
      <p:ext uri="{BB962C8B-B14F-4D97-AF65-F5344CB8AC3E}">
        <p14:creationId xmlns:p14="http://schemas.microsoft.com/office/powerpoint/2010/main" val="70199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B4394-606A-4BEC-A4DE-5AE92E2A43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A01082-10A9-45D8-AB0D-583E0E68D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EB626-6751-4848-9B3B-EBD9ED1F47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61957-A695-46D3-BF1C-859C218B310A}" type="datetimeFigureOut">
              <a:rPr lang="en-IN" smtClean="0"/>
              <a:t>14-09-2024</a:t>
            </a:fld>
            <a:endParaRPr lang="en-IN"/>
          </a:p>
        </p:txBody>
      </p:sp>
      <p:sp>
        <p:nvSpPr>
          <p:cNvPr id="5" name="Footer Placeholder 4">
            <a:extLst>
              <a:ext uri="{FF2B5EF4-FFF2-40B4-BE49-F238E27FC236}">
                <a16:creationId xmlns:a16="http://schemas.microsoft.com/office/drawing/2014/main" id="{0CC305AA-6C3D-48EB-915D-D4B77A0C3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1AA91F-529D-4E38-8F90-FF1D0BD99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83C05-563E-4BC9-9341-C8293F225804}" type="slidenum">
              <a:rPr lang="en-IN" smtClean="0"/>
              <a:t>‹#›</a:t>
            </a:fld>
            <a:endParaRPr lang="en-IN"/>
          </a:p>
        </p:txBody>
      </p:sp>
    </p:spTree>
    <p:extLst>
      <p:ext uri="{BB962C8B-B14F-4D97-AF65-F5344CB8AC3E}">
        <p14:creationId xmlns:p14="http://schemas.microsoft.com/office/powerpoint/2010/main" val="1610366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F93F-AF2A-424C-A3B1-BFEDD8DA7C7C}"/>
              </a:ext>
            </a:extLst>
          </p:cNvPr>
          <p:cNvSpPr>
            <a:spLocks noGrp="1"/>
          </p:cNvSpPr>
          <p:nvPr>
            <p:ph type="ctrTitle"/>
          </p:nvPr>
        </p:nvSpPr>
        <p:spPr/>
        <p:txBody>
          <a:bodyPr/>
          <a:lstStyle/>
          <a:p>
            <a:r>
              <a:rPr lang="en-IN" b="1" dirty="0">
                <a:solidFill>
                  <a:schemeClr val="accent6">
                    <a:lumMod val="75000"/>
                  </a:schemeClr>
                </a:solidFill>
              </a:rPr>
              <a:t>Dimensionality Reduction Techniques </a:t>
            </a:r>
          </a:p>
        </p:txBody>
      </p:sp>
      <p:sp>
        <p:nvSpPr>
          <p:cNvPr id="3" name="Subtitle 2">
            <a:extLst>
              <a:ext uri="{FF2B5EF4-FFF2-40B4-BE49-F238E27FC236}">
                <a16:creationId xmlns:a16="http://schemas.microsoft.com/office/drawing/2014/main" id="{FCBD5B90-FE84-4E49-84DA-0910F869459A}"/>
              </a:ext>
            </a:extLst>
          </p:cNvPr>
          <p:cNvSpPr>
            <a:spLocks noGrp="1"/>
          </p:cNvSpPr>
          <p:nvPr>
            <p:ph type="subTitle" idx="1"/>
          </p:nvPr>
        </p:nvSpPr>
        <p:spPr/>
        <p:txBody>
          <a:bodyPr>
            <a:normAutofit/>
          </a:bodyPr>
          <a:lstStyle/>
          <a:p>
            <a:r>
              <a:rPr lang="en-IN" sz="3600" b="1" dirty="0">
                <a:solidFill>
                  <a:schemeClr val="accent2"/>
                </a:solidFill>
              </a:rPr>
              <a:t>By</a:t>
            </a:r>
          </a:p>
          <a:p>
            <a:r>
              <a:rPr lang="en-IN" sz="3600" b="1" dirty="0" err="1">
                <a:solidFill>
                  <a:schemeClr val="accent2"/>
                </a:solidFill>
              </a:rPr>
              <a:t>Dr.</a:t>
            </a:r>
            <a:r>
              <a:rPr lang="en-IN" sz="3600" b="1" dirty="0">
                <a:solidFill>
                  <a:schemeClr val="accent2"/>
                </a:solidFill>
              </a:rPr>
              <a:t> S PADMANABHAN</a:t>
            </a:r>
          </a:p>
        </p:txBody>
      </p:sp>
    </p:spTree>
    <p:extLst>
      <p:ext uri="{BB962C8B-B14F-4D97-AF65-F5344CB8AC3E}">
        <p14:creationId xmlns:p14="http://schemas.microsoft.com/office/powerpoint/2010/main" val="1103139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22BC-FC86-4899-844B-DA7D4D3C3DF2}"/>
              </a:ext>
            </a:extLst>
          </p:cNvPr>
          <p:cNvSpPr>
            <a:spLocks noGrp="1"/>
          </p:cNvSpPr>
          <p:nvPr>
            <p:ph type="title"/>
          </p:nvPr>
        </p:nvSpPr>
        <p:spPr>
          <a:xfrm>
            <a:off x="268574" y="18255"/>
            <a:ext cx="10515600" cy="1325563"/>
          </a:xfrm>
        </p:spPr>
        <p:txBody>
          <a:bodyPr/>
          <a:lstStyle/>
          <a:p>
            <a:r>
              <a:rPr lang="en-IN" b="1" dirty="0">
                <a:solidFill>
                  <a:schemeClr val="accent2"/>
                </a:solidFill>
              </a:rPr>
              <a:t>Principal Component Analysis (PCA)</a:t>
            </a:r>
          </a:p>
        </p:txBody>
      </p:sp>
      <p:sp>
        <p:nvSpPr>
          <p:cNvPr id="3" name="Content Placeholder 2">
            <a:extLst>
              <a:ext uri="{FF2B5EF4-FFF2-40B4-BE49-F238E27FC236}">
                <a16:creationId xmlns:a16="http://schemas.microsoft.com/office/drawing/2014/main" id="{6CF870A3-9828-4AA2-82E0-36298C1DA5E6}"/>
              </a:ext>
            </a:extLst>
          </p:cNvPr>
          <p:cNvSpPr>
            <a:spLocks noGrp="1"/>
          </p:cNvSpPr>
          <p:nvPr>
            <p:ph idx="1"/>
          </p:nvPr>
        </p:nvSpPr>
        <p:spPr>
          <a:xfrm>
            <a:off x="388496" y="1163389"/>
            <a:ext cx="11654852" cy="5342342"/>
          </a:xfrm>
        </p:spPr>
        <p:txBody>
          <a:bodyPr>
            <a:normAutofit lnSpcReduction="10000"/>
          </a:bodyPr>
          <a:lstStyle/>
          <a:p>
            <a:pPr algn="just">
              <a:lnSpc>
                <a:spcPct val="150000"/>
              </a:lnSpc>
            </a:pPr>
            <a:r>
              <a:rPr lang="en-US" dirty="0"/>
              <a:t>Principal Component Analysis (PCA) is one of the dimensionality reduction techniques that is used to reduce the dimensions of the large datasets.</a:t>
            </a:r>
          </a:p>
          <a:p>
            <a:pPr algn="just">
              <a:lnSpc>
                <a:spcPct val="150000"/>
              </a:lnSpc>
            </a:pPr>
            <a:r>
              <a:rPr lang="en-US" dirty="0"/>
              <a:t>It transforms the large set of features into a small set such that it will contain the maximum information as in the original data. </a:t>
            </a:r>
          </a:p>
          <a:p>
            <a:pPr algn="just">
              <a:lnSpc>
                <a:spcPct val="150000"/>
              </a:lnSpc>
            </a:pPr>
            <a:r>
              <a:rPr lang="en-US" dirty="0"/>
              <a:t>The number of components is less than or equal to the number of independent variables. </a:t>
            </a:r>
          </a:p>
          <a:p>
            <a:pPr algn="just">
              <a:lnSpc>
                <a:spcPct val="150000"/>
              </a:lnSpc>
            </a:pPr>
            <a:r>
              <a:rPr lang="en-US" dirty="0"/>
              <a:t>PCA projects the original dataset on the lower dimensional plane. </a:t>
            </a:r>
          </a:p>
          <a:p>
            <a:pPr algn="just">
              <a:lnSpc>
                <a:spcPct val="150000"/>
              </a:lnSpc>
            </a:pPr>
            <a:r>
              <a:rPr lang="en-US" dirty="0"/>
              <a:t>It transoms the original data to a new set of uncorrelated variables.</a:t>
            </a:r>
            <a:endParaRPr lang="en-IN" dirty="0">
              <a:solidFill>
                <a:srgbClr val="002060"/>
              </a:solidFill>
            </a:endParaRPr>
          </a:p>
        </p:txBody>
      </p:sp>
    </p:spTree>
    <p:extLst>
      <p:ext uri="{BB962C8B-B14F-4D97-AF65-F5344CB8AC3E}">
        <p14:creationId xmlns:p14="http://schemas.microsoft.com/office/powerpoint/2010/main" val="424538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22BC-FC86-4899-844B-DA7D4D3C3DF2}"/>
              </a:ext>
            </a:extLst>
          </p:cNvPr>
          <p:cNvSpPr>
            <a:spLocks noGrp="1"/>
          </p:cNvSpPr>
          <p:nvPr>
            <p:ph type="title"/>
          </p:nvPr>
        </p:nvSpPr>
        <p:spPr>
          <a:xfrm>
            <a:off x="268574" y="18255"/>
            <a:ext cx="10515600" cy="1325563"/>
          </a:xfrm>
        </p:spPr>
        <p:txBody>
          <a:bodyPr/>
          <a:lstStyle/>
          <a:p>
            <a:r>
              <a:rPr lang="en-IN" b="1" dirty="0">
                <a:solidFill>
                  <a:schemeClr val="accent2"/>
                </a:solidFill>
              </a:rPr>
              <a:t>Principal Component Analysis (PCA)</a:t>
            </a:r>
          </a:p>
        </p:txBody>
      </p:sp>
      <p:sp>
        <p:nvSpPr>
          <p:cNvPr id="3" name="Content Placeholder 2">
            <a:extLst>
              <a:ext uri="{FF2B5EF4-FFF2-40B4-BE49-F238E27FC236}">
                <a16:creationId xmlns:a16="http://schemas.microsoft.com/office/drawing/2014/main" id="{6CF870A3-9828-4AA2-82E0-36298C1DA5E6}"/>
              </a:ext>
            </a:extLst>
          </p:cNvPr>
          <p:cNvSpPr>
            <a:spLocks noGrp="1"/>
          </p:cNvSpPr>
          <p:nvPr>
            <p:ph idx="1"/>
          </p:nvPr>
        </p:nvSpPr>
        <p:spPr>
          <a:xfrm>
            <a:off x="268574" y="1073448"/>
            <a:ext cx="11654852" cy="5342342"/>
          </a:xfrm>
        </p:spPr>
        <p:txBody>
          <a:bodyPr>
            <a:normAutofit fontScale="92500" lnSpcReduction="20000"/>
          </a:bodyPr>
          <a:lstStyle/>
          <a:p>
            <a:pPr algn="just">
              <a:lnSpc>
                <a:spcPct val="150000"/>
              </a:lnSpc>
            </a:pPr>
            <a:r>
              <a:rPr lang="en-US" dirty="0"/>
              <a:t>Principal Component Analysis (PCA) is a technique for dimensionality reduction that identifies a set of orthogonal axes, called principal components, that capture the maximum variance in the data. </a:t>
            </a:r>
          </a:p>
          <a:p>
            <a:pPr algn="just">
              <a:lnSpc>
                <a:spcPct val="150000"/>
              </a:lnSpc>
            </a:pPr>
            <a:r>
              <a:rPr lang="en-US" dirty="0"/>
              <a:t>It is used to remove the redundancy in the data.</a:t>
            </a:r>
          </a:p>
          <a:p>
            <a:pPr algn="just">
              <a:lnSpc>
                <a:spcPct val="150000"/>
              </a:lnSpc>
            </a:pPr>
            <a:r>
              <a:rPr lang="en-US" dirty="0"/>
              <a:t>The principal components are linear combinations of the original variables in the dataset and are ordered in decreasing order of importance. </a:t>
            </a:r>
          </a:p>
          <a:p>
            <a:pPr algn="just">
              <a:lnSpc>
                <a:spcPct val="150000"/>
              </a:lnSpc>
            </a:pPr>
            <a:r>
              <a:rPr lang="en-US" dirty="0"/>
              <a:t>The total variance captured by all the principal components is equal to the total variance in the original dataset.</a:t>
            </a:r>
          </a:p>
          <a:p>
            <a:pPr algn="just">
              <a:lnSpc>
                <a:spcPct val="150000"/>
              </a:lnSpc>
            </a:pPr>
            <a:r>
              <a:rPr lang="en-US" dirty="0"/>
              <a:t>Principal components are always orthogonal to each other.</a:t>
            </a:r>
            <a:endParaRPr lang="en-IN" dirty="0">
              <a:solidFill>
                <a:srgbClr val="002060"/>
              </a:solidFill>
            </a:endParaRPr>
          </a:p>
        </p:txBody>
      </p:sp>
    </p:spTree>
    <p:extLst>
      <p:ext uri="{BB962C8B-B14F-4D97-AF65-F5344CB8AC3E}">
        <p14:creationId xmlns:p14="http://schemas.microsoft.com/office/powerpoint/2010/main" val="185632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22BC-FC86-4899-844B-DA7D4D3C3DF2}"/>
              </a:ext>
            </a:extLst>
          </p:cNvPr>
          <p:cNvSpPr>
            <a:spLocks noGrp="1"/>
          </p:cNvSpPr>
          <p:nvPr>
            <p:ph type="title"/>
          </p:nvPr>
        </p:nvSpPr>
        <p:spPr>
          <a:xfrm>
            <a:off x="268574" y="18255"/>
            <a:ext cx="10515600" cy="1325563"/>
          </a:xfrm>
        </p:spPr>
        <p:txBody>
          <a:bodyPr/>
          <a:lstStyle/>
          <a:p>
            <a:r>
              <a:rPr lang="en-IN" b="1" dirty="0">
                <a:solidFill>
                  <a:schemeClr val="accent2"/>
                </a:solidFill>
              </a:rPr>
              <a:t>Principal Component Analysis (PCA)</a:t>
            </a:r>
          </a:p>
        </p:txBody>
      </p:sp>
      <p:sp>
        <p:nvSpPr>
          <p:cNvPr id="3" name="Content Placeholder 2">
            <a:extLst>
              <a:ext uri="{FF2B5EF4-FFF2-40B4-BE49-F238E27FC236}">
                <a16:creationId xmlns:a16="http://schemas.microsoft.com/office/drawing/2014/main" id="{6CF870A3-9828-4AA2-82E0-36298C1DA5E6}"/>
              </a:ext>
            </a:extLst>
          </p:cNvPr>
          <p:cNvSpPr>
            <a:spLocks noGrp="1"/>
          </p:cNvSpPr>
          <p:nvPr>
            <p:ph idx="1"/>
          </p:nvPr>
        </p:nvSpPr>
        <p:spPr>
          <a:xfrm>
            <a:off x="268574" y="1073448"/>
            <a:ext cx="11654852" cy="5342342"/>
          </a:xfrm>
        </p:spPr>
        <p:txBody>
          <a:bodyPr>
            <a:normAutofit/>
          </a:bodyPr>
          <a:lstStyle/>
          <a:p>
            <a:pPr algn="just">
              <a:lnSpc>
                <a:spcPct val="150000"/>
              </a:lnSpc>
            </a:pPr>
            <a:r>
              <a:rPr lang="en-US" dirty="0"/>
              <a:t>The total variance captured by all the principal components is equal to the total variance in the original dataset.</a:t>
            </a:r>
          </a:p>
          <a:p>
            <a:pPr algn="just">
              <a:lnSpc>
                <a:spcPct val="150000"/>
              </a:lnSpc>
            </a:pPr>
            <a:r>
              <a:rPr lang="en-US" dirty="0"/>
              <a:t>The principal components are linear combinations of the original variables in the dataset and are ordered in decreasing order of importance. </a:t>
            </a:r>
          </a:p>
          <a:p>
            <a:pPr algn="just" fontAlgn="base">
              <a:lnSpc>
                <a:spcPct val="150000"/>
              </a:lnSpc>
            </a:pPr>
            <a:r>
              <a:rPr lang="en-US" dirty="0"/>
              <a:t>The first principal component captures the most variation in the data, but the second principal component captures the maximum variance that is orthogonal to the first principal component, and so on. </a:t>
            </a:r>
          </a:p>
        </p:txBody>
      </p:sp>
    </p:spTree>
    <p:extLst>
      <p:ext uri="{BB962C8B-B14F-4D97-AF65-F5344CB8AC3E}">
        <p14:creationId xmlns:p14="http://schemas.microsoft.com/office/powerpoint/2010/main" val="313391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22BC-FC86-4899-844B-DA7D4D3C3DF2}"/>
              </a:ext>
            </a:extLst>
          </p:cNvPr>
          <p:cNvSpPr>
            <a:spLocks noGrp="1"/>
          </p:cNvSpPr>
          <p:nvPr>
            <p:ph type="title"/>
          </p:nvPr>
        </p:nvSpPr>
        <p:spPr>
          <a:xfrm>
            <a:off x="268574" y="18255"/>
            <a:ext cx="10515600" cy="1325563"/>
          </a:xfrm>
        </p:spPr>
        <p:txBody>
          <a:bodyPr/>
          <a:lstStyle/>
          <a:p>
            <a:r>
              <a:rPr lang="en-IN" b="1" dirty="0">
                <a:solidFill>
                  <a:schemeClr val="accent2"/>
                </a:solidFill>
              </a:rPr>
              <a:t>Principal Component Analysis (PCA)</a:t>
            </a:r>
          </a:p>
        </p:txBody>
      </p:sp>
      <p:sp>
        <p:nvSpPr>
          <p:cNvPr id="3" name="Content Placeholder 2">
            <a:extLst>
              <a:ext uri="{FF2B5EF4-FFF2-40B4-BE49-F238E27FC236}">
                <a16:creationId xmlns:a16="http://schemas.microsoft.com/office/drawing/2014/main" id="{6CF870A3-9828-4AA2-82E0-36298C1DA5E6}"/>
              </a:ext>
            </a:extLst>
          </p:cNvPr>
          <p:cNvSpPr>
            <a:spLocks noGrp="1"/>
          </p:cNvSpPr>
          <p:nvPr>
            <p:ph idx="1"/>
          </p:nvPr>
        </p:nvSpPr>
        <p:spPr>
          <a:xfrm>
            <a:off x="268574" y="1253330"/>
            <a:ext cx="11654852" cy="5342342"/>
          </a:xfrm>
        </p:spPr>
        <p:txBody>
          <a:bodyPr>
            <a:normAutofit fontScale="85000" lnSpcReduction="10000"/>
          </a:bodyPr>
          <a:lstStyle/>
          <a:p>
            <a:pPr algn="just">
              <a:lnSpc>
                <a:spcPct val="150000"/>
              </a:lnSpc>
            </a:pPr>
            <a:r>
              <a:rPr lang="en-US" dirty="0">
                <a:solidFill>
                  <a:srgbClr val="002060"/>
                </a:solidFill>
              </a:rPr>
              <a:t>Principal Component Analysis is a statistical process that converts the observations of correlated features into a set of linearly uncorrelated features with the help of orthogonal transformation. These new transformed features are called the </a:t>
            </a:r>
            <a:r>
              <a:rPr lang="en-US" b="1" dirty="0">
                <a:solidFill>
                  <a:srgbClr val="002060"/>
                </a:solidFill>
              </a:rPr>
              <a:t>Principal Components</a:t>
            </a:r>
            <a:r>
              <a:rPr lang="en-US" dirty="0">
                <a:solidFill>
                  <a:srgbClr val="002060"/>
                </a:solidFill>
              </a:rPr>
              <a:t>. It is one of the popular tools that is used for exploratory data analysis and predictive modeling.</a:t>
            </a:r>
          </a:p>
          <a:p>
            <a:pPr algn="just">
              <a:lnSpc>
                <a:spcPct val="150000"/>
              </a:lnSpc>
            </a:pPr>
            <a:r>
              <a:rPr lang="en-US" dirty="0">
                <a:solidFill>
                  <a:srgbClr val="002060"/>
                </a:solidFill>
              </a:rPr>
              <a:t>PCA works by considering the variance of each attribute because the high attribute shows the good split between the classes, and hence it reduces the dimensionality. </a:t>
            </a:r>
          </a:p>
          <a:p>
            <a:pPr algn="just">
              <a:lnSpc>
                <a:spcPct val="150000"/>
              </a:lnSpc>
            </a:pPr>
            <a:r>
              <a:rPr lang="en-US" dirty="0">
                <a:solidFill>
                  <a:srgbClr val="002060"/>
                </a:solidFill>
              </a:rPr>
              <a:t>Some real-world applications of PCA are </a:t>
            </a:r>
            <a:r>
              <a:rPr lang="en-US" b="1" i="1" dirty="0">
                <a:solidFill>
                  <a:srgbClr val="002060"/>
                </a:solidFill>
              </a:rPr>
              <a:t>image processing, movie recommendation system, optimizing the power allocation in various communication channels.</a:t>
            </a:r>
            <a:endParaRPr lang="en-US" dirty="0">
              <a:solidFill>
                <a:srgbClr val="002060"/>
              </a:solidFill>
            </a:endParaRPr>
          </a:p>
          <a:p>
            <a:pPr algn="just">
              <a:lnSpc>
                <a:spcPct val="150000"/>
              </a:lnSpc>
            </a:pPr>
            <a:endParaRPr lang="en-IN" dirty="0">
              <a:solidFill>
                <a:srgbClr val="002060"/>
              </a:solidFill>
            </a:endParaRPr>
          </a:p>
        </p:txBody>
      </p:sp>
    </p:spTree>
    <p:extLst>
      <p:ext uri="{BB962C8B-B14F-4D97-AF65-F5344CB8AC3E}">
        <p14:creationId xmlns:p14="http://schemas.microsoft.com/office/powerpoint/2010/main" val="193049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22BC-FC86-4899-844B-DA7D4D3C3DF2}"/>
              </a:ext>
            </a:extLst>
          </p:cNvPr>
          <p:cNvSpPr>
            <a:spLocks noGrp="1"/>
          </p:cNvSpPr>
          <p:nvPr>
            <p:ph type="title"/>
          </p:nvPr>
        </p:nvSpPr>
        <p:spPr>
          <a:xfrm>
            <a:off x="268574" y="18255"/>
            <a:ext cx="10515600" cy="1325563"/>
          </a:xfrm>
        </p:spPr>
        <p:txBody>
          <a:bodyPr/>
          <a:lstStyle/>
          <a:p>
            <a:r>
              <a:rPr lang="en-IN" b="1" dirty="0">
                <a:solidFill>
                  <a:schemeClr val="accent2"/>
                </a:solidFill>
              </a:rPr>
              <a:t>Principal Component Analysis (PCA)</a:t>
            </a:r>
          </a:p>
        </p:txBody>
      </p:sp>
      <p:pic>
        <p:nvPicPr>
          <p:cNvPr id="6" name="Picture 5">
            <a:extLst>
              <a:ext uri="{FF2B5EF4-FFF2-40B4-BE49-F238E27FC236}">
                <a16:creationId xmlns:a16="http://schemas.microsoft.com/office/drawing/2014/main" id="{E33ED563-52D7-408B-8A2F-B7996C0B0635}"/>
              </a:ext>
            </a:extLst>
          </p:cNvPr>
          <p:cNvPicPr>
            <a:picLocks noChangeAspect="1"/>
          </p:cNvPicPr>
          <p:nvPr/>
        </p:nvPicPr>
        <p:blipFill>
          <a:blip r:embed="rId2"/>
          <a:stretch>
            <a:fillRect/>
          </a:stretch>
        </p:blipFill>
        <p:spPr>
          <a:xfrm>
            <a:off x="1392507" y="1136558"/>
            <a:ext cx="8463961" cy="5309212"/>
          </a:xfrm>
          <a:prstGeom prst="rect">
            <a:avLst/>
          </a:prstGeom>
        </p:spPr>
      </p:pic>
    </p:spTree>
    <p:extLst>
      <p:ext uri="{BB962C8B-B14F-4D97-AF65-F5344CB8AC3E}">
        <p14:creationId xmlns:p14="http://schemas.microsoft.com/office/powerpoint/2010/main" val="702487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22BC-FC86-4899-844B-DA7D4D3C3DF2}"/>
              </a:ext>
            </a:extLst>
          </p:cNvPr>
          <p:cNvSpPr>
            <a:spLocks noGrp="1"/>
          </p:cNvSpPr>
          <p:nvPr>
            <p:ph type="title"/>
          </p:nvPr>
        </p:nvSpPr>
        <p:spPr>
          <a:xfrm>
            <a:off x="268574" y="18255"/>
            <a:ext cx="10515600" cy="1325563"/>
          </a:xfrm>
        </p:spPr>
        <p:txBody>
          <a:bodyPr/>
          <a:lstStyle/>
          <a:p>
            <a:r>
              <a:rPr lang="en-IN" b="1" dirty="0">
                <a:solidFill>
                  <a:schemeClr val="accent2"/>
                </a:solidFill>
              </a:rPr>
              <a:t>Principal Component Analysis (PCA)</a:t>
            </a:r>
          </a:p>
        </p:txBody>
      </p:sp>
      <p:pic>
        <p:nvPicPr>
          <p:cNvPr id="2054" name="Picture 6" descr="Principal Component Analysis(PCA ...">
            <a:extLst>
              <a:ext uri="{FF2B5EF4-FFF2-40B4-BE49-F238E27FC236}">
                <a16:creationId xmlns:a16="http://schemas.microsoft.com/office/drawing/2014/main" id="{A1A1B91E-46D0-4F74-ACB8-F173487A4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51" y="1185322"/>
            <a:ext cx="10293846" cy="514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18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22BC-FC86-4899-844B-DA7D4D3C3DF2}"/>
              </a:ext>
            </a:extLst>
          </p:cNvPr>
          <p:cNvSpPr>
            <a:spLocks noGrp="1"/>
          </p:cNvSpPr>
          <p:nvPr>
            <p:ph type="title"/>
          </p:nvPr>
        </p:nvSpPr>
        <p:spPr>
          <a:xfrm>
            <a:off x="268574" y="18255"/>
            <a:ext cx="10515600" cy="1325563"/>
          </a:xfrm>
        </p:spPr>
        <p:txBody>
          <a:bodyPr/>
          <a:lstStyle/>
          <a:p>
            <a:r>
              <a:rPr lang="en-IN" b="1" dirty="0">
                <a:solidFill>
                  <a:schemeClr val="accent2"/>
                </a:solidFill>
              </a:rPr>
              <a:t>Principal Component Analysis (PCA)</a:t>
            </a:r>
          </a:p>
        </p:txBody>
      </p:sp>
      <p:pic>
        <p:nvPicPr>
          <p:cNvPr id="3074" name="Picture 2" descr="PCA Clearly Explained -When, Why, How To Use It and Feature Importance: A  Guide in Python | by Serafeim Loukas, PhD | Towards AI">
            <a:extLst>
              <a:ext uri="{FF2B5EF4-FFF2-40B4-BE49-F238E27FC236}">
                <a16:creationId xmlns:a16="http://schemas.microsoft.com/office/drawing/2014/main" id="{8D948D3B-1E2D-4790-BA44-46191893D2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819"/>
          <a:stretch/>
        </p:blipFill>
        <p:spPr bwMode="auto">
          <a:xfrm>
            <a:off x="268574" y="1106022"/>
            <a:ext cx="9596412" cy="573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5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7476-D384-4148-8CA1-895E37CB2CA1}"/>
              </a:ext>
            </a:extLst>
          </p:cNvPr>
          <p:cNvSpPr>
            <a:spLocks noGrp="1"/>
          </p:cNvSpPr>
          <p:nvPr>
            <p:ph type="title"/>
          </p:nvPr>
        </p:nvSpPr>
        <p:spPr>
          <a:xfrm>
            <a:off x="343524" y="18255"/>
            <a:ext cx="10515600" cy="1325563"/>
          </a:xfrm>
        </p:spPr>
        <p:txBody>
          <a:bodyPr/>
          <a:lstStyle/>
          <a:p>
            <a:r>
              <a:rPr lang="en-IN" b="1" dirty="0">
                <a:solidFill>
                  <a:schemeClr val="accent2"/>
                </a:solidFill>
              </a:rPr>
              <a:t>PCA - procedure</a:t>
            </a:r>
          </a:p>
        </p:txBody>
      </p:sp>
      <p:sp>
        <p:nvSpPr>
          <p:cNvPr id="3" name="Content Placeholder 2">
            <a:extLst>
              <a:ext uri="{FF2B5EF4-FFF2-40B4-BE49-F238E27FC236}">
                <a16:creationId xmlns:a16="http://schemas.microsoft.com/office/drawing/2014/main" id="{4266C1B1-34EB-42B1-9052-677F05DE0F77}"/>
              </a:ext>
            </a:extLst>
          </p:cNvPr>
          <p:cNvSpPr>
            <a:spLocks noGrp="1"/>
          </p:cNvSpPr>
          <p:nvPr>
            <p:ph idx="1"/>
          </p:nvPr>
        </p:nvSpPr>
        <p:spPr>
          <a:xfrm>
            <a:off x="343524" y="1343817"/>
            <a:ext cx="11228883" cy="4382425"/>
          </a:xfrm>
        </p:spPr>
        <p:txBody>
          <a:bodyPr>
            <a:normAutofit/>
          </a:bodyPr>
          <a:lstStyle/>
          <a:p>
            <a:pPr>
              <a:lnSpc>
                <a:spcPct val="150000"/>
              </a:lnSpc>
            </a:pPr>
            <a:r>
              <a:rPr lang="en-IN" sz="2600" dirty="0">
                <a:solidFill>
                  <a:srgbClr val="0070C0"/>
                </a:solidFill>
              </a:rPr>
              <a:t>Step-1: Standardize the data</a:t>
            </a:r>
          </a:p>
          <a:p>
            <a:pPr>
              <a:lnSpc>
                <a:spcPct val="150000"/>
              </a:lnSpc>
            </a:pPr>
            <a:r>
              <a:rPr lang="en-IN" sz="2600" dirty="0">
                <a:solidFill>
                  <a:srgbClr val="0070C0"/>
                </a:solidFill>
              </a:rPr>
              <a:t>Step-2: Compute the covariance matrix</a:t>
            </a:r>
          </a:p>
          <a:p>
            <a:pPr>
              <a:lnSpc>
                <a:spcPct val="150000"/>
              </a:lnSpc>
            </a:pPr>
            <a:r>
              <a:rPr lang="en-IN" sz="2600" dirty="0">
                <a:solidFill>
                  <a:srgbClr val="0070C0"/>
                </a:solidFill>
              </a:rPr>
              <a:t>Step-3: Calculate the Eigenvalues and Eigenvectors</a:t>
            </a:r>
          </a:p>
          <a:p>
            <a:pPr>
              <a:lnSpc>
                <a:spcPct val="150000"/>
              </a:lnSpc>
            </a:pPr>
            <a:r>
              <a:rPr lang="en-IN" sz="2600" dirty="0">
                <a:solidFill>
                  <a:srgbClr val="0070C0"/>
                </a:solidFill>
              </a:rPr>
              <a:t>Step-4: Sort the eigenvalues in the descending order</a:t>
            </a:r>
          </a:p>
          <a:p>
            <a:pPr>
              <a:lnSpc>
                <a:spcPct val="150000"/>
              </a:lnSpc>
            </a:pPr>
            <a:r>
              <a:rPr lang="en-IN" sz="2600" dirty="0">
                <a:solidFill>
                  <a:srgbClr val="0070C0"/>
                </a:solidFill>
              </a:rPr>
              <a:t>Step-5: Select the eigenvectors that explains the maximum variance in the data</a:t>
            </a:r>
          </a:p>
        </p:txBody>
      </p:sp>
    </p:spTree>
    <p:extLst>
      <p:ext uri="{BB962C8B-B14F-4D97-AF65-F5344CB8AC3E}">
        <p14:creationId xmlns:p14="http://schemas.microsoft.com/office/powerpoint/2010/main" val="3403540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B3E3-BF27-42CE-AEFF-C61F622FEE98}"/>
              </a:ext>
            </a:extLst>
          </p:cNvPr>
          <p:cNvSpPr>
            <a:spLocks noGrp="1"/>
          </p:cNvSpPr>
          <p:nvPr>
            <p:ph type="title"/>
          </p:nvPr>
        </p:nvSpPr>
        <p:spPr>
          <a:xfrm>
            <a:off x="298555" y="18256"/>
            <a:ext cx="10515600" cy="611332"/>
          </a:xfrm>
        </p:spPr>
        <p:txBody>
          <a:bodyPr>
            <a:normAutofit fontScale="90000"/>
          </a:bodyPr>
          <a:lstStyle/>
          <a:p>
            <a:r>
              <a:rPr lang="en-IN" b="1" dirty="0">
                <a:solidFill>
                  <a:schemeClr val="accent2"/>
                </a:solidFill>
              </a:rPr>
              <a:t>Python Code</a:t>
            </a:r>
          </a:p>
        </p:txBody>
      </p:sp>
      <p:pic>
        <p:nvPicPr>
          <p:cNvPr id="7" name="Content Placeholder 6">
            <a:extLst>
              <a:ext uri="{FF2B5EF4-FFF2-40B4-BE49-F238E27FC236}">
                <a16:creationId xmlns:a16="http://schemas.microsoft.com/office/drawing/2014/main" id="{7D8E7E6D-4414-44FE-BFC7-F70D8E42924A}"/>
              </a:ext>
            </a:extLst>
          </p:cNvPr>
          <p:cNvPicPr>
            <a:picLocks noGrp="1" noChangeAspect="1"/>
          </p:cNvPicPr>
          <p:nvPr>
            <p:ph idx="1"/>
          </p:nvPr>
        </p:nvPicPr>
        <p:blipFill>
          <a:blip r:embed="rId2"/>
          <a:stretch>
            <a:fillRect/>
          </a:stretch>
        </p:blipFill>
        <p:spPr>
          <a:xfrm>
            <a:off x="119921" y="629588"/>
            <a:ext cx="8510678" cy="6210156"/>
          </a:xfrm>
          <a:prstGeom prst="rect">
            <a:avLst/>
          </a:prstGeom>
        </p:spPr>
      </p:pic>
    </p:spTree>
    <p:extLst>
      <p:ext uri="{BB962C8B-B14F-4D97-AF65-F5344CB8AC3E}">
        <p14:creationId xmlns:p14="http://schemas.microsoft.com/office/powerpoint/2010/main" val="3356154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5F08-C750-4DB4-B46B-1A5C4EF1182B}"/>
              </a:ext>
            </a:extLst>
          </p:cNvPr>
          <p:cNvSpPr>
            <a:spLocks noGrp="1"/>
          </p:cNvSpPr>
          <p:nvPr>
            <p:ph type="title"/>
          </p:nvPr>
        </p:nvSpPr>
        <p:spPr>
          <a:xfrm>
            <a:off x="373505" y="305164"/>
            <a:ext cx="10980295" cy="1118901"/>
          </a:xfrm>
        </p:spPr>
        <p:txBody>
          <a:bodyPr>
            <a:normAutofit fontScale="90000"/>
          </a:bodyPr>
          <a:lstStyle/>
          <a:p>
            <a:r>
              <a:rPr lang="en-US" sz="2800" b="1" dirty="0">
                <a:solidFill>
                  <a:srgbClr val="FF0000"/>
                </a:solidFill>
              </a:rPr>
              <a:t>Perform EDA and pre-processing techniques required for PCA and Clustering. Print the top 5 Eigenvalues and Eigenvectors.</a:t>
            </a:r>
            <a:br>
              <a:rPr lang="en-US" sz="2800" b="1" dirty="0">
                <a:solidFill>
                  <a:srgbClr val="FF0000"/>
                </a:solidFill>
              </a:rPr>
            </a:br>
            <a:endParaRPr lang="en-IN" sz="2800" b="1" dirty="0">
              <a:solidFill>
                <a:srgbClr val="FF0000"/>
              </a:solidFill>
            </a:endParaRPr>
          </a:p>
        </p:txBody>
      </p:sp>
      <p:pic>
        <p:nvPicPr>
          <p:cNvPr id="4" name="Content Placeholder 3">
            <a:extLst>
              <a:ext uri="{FF2B5EF4-FFF2-40B4-BE49-F238E27FC236}">
                <a16:creationId xmlns:a16="http://schemas.microsoft.com/office/drawing/2014/main" id="{B5B89EA9-1186-47B0-AB70-430953AC5E53}"/>
              </a:ext>
            </a:extLst>
          </p:cNvPr>
          <p:cNvPicPr>
            <a:picLocks noGrp="1" noChangeAspect="1"/>
          </p:cNvPicPr>
          <p:nvPr>
            <p:ph idx="1"/>
          </p:nvPr>
        </p:nvPicPr>
        <p:blipFill>
          <a:blip r:embed="rId2"/>
          <a:stretch>
            <a:fillRect/>
          </a:stretch>
        </p:blipFill>
        <p:spPr>
          <a:xfrm>
            <a:off x="373505" y="1235764"/>
            <a:ext cx="9160725" cy="1702308"/>
          </a:xfrm>
          <a:prstGeom prst="rect">
            <a:avLst/>
          </a:prstGeom>
        </p:spPr>
      </p:pic>
      <p:pic>
        <p:nvPicPr>
          <p:cNvPr id="6" name="Picture 5">
            <a:extLst>
              <a:ext uri="{FF2B5EF4-FFF2-40B4-BE49-F238E27FC236}">
                <a16:creationId xmlns:a16="http://schemas.microsoft.com/office/drawing/2014/main" id="{0584000D-6E7E-4FAE-A875-380A5D597710}"/>
              </a:ext>
            </a:extLst>
          </p:cNvPr>
          <p:cNvPicPr>
            <a:picLocks noChangeAspect="1"/>
          </p:cNvPicPr>
          <p:nvPr/>
        </p:nvPicPr>
        <p:blipFill>
          <a:blip r:embed="rId3"/>
          <a:stretch>
            <a:fillRect/>
          </a:stretch>
        </p:blipFill>
        <p:spPr>
          <a:xfrm>
            <a:off x="373505" y="2893531"/>
            <a:ext cx="2523306" cy="1070938"/>
          </a:xfrm>
          <a:prstGeom prst="rect">
            <a:avLst/>
          </a:prstGeom>
        </p:spPr>
      </p:pic>
      <p:pic>
        <p:nvPicPr>
          <p:cNvPr id="7" name="Picture 6">
            <a:extLst>
              <a:ext uri="{FF2B5EF4-FFF2-40B4-BE49-F238E27FC236}">
                <a16:creationId xmlns:a16="http://schemas.microsoft.com/office/drawing/2014/main" id="{D58B0D2B-51B7-499F-8D3E-CEEF4668D2CE}"/>
              </a:ext>
            </a:extLst>
          </p:cNvPr>
          <p:cNvPicPr>
            <a:picLocks noChangeAspect="1"/>
          </p:cNvPicPr>
          <p:nvPr/>
        </p:nvPicPr>
        <p:blipFill>
          <a:blip r:embed="rId4"/>
          <a:stretch>
            <a:fillRect/>
          </a:stretch>
        </p:blipFill>
        <p:spPr>
          <a:xfrm>
            <a:off x="373505" y="5123266"/>
            <a:ext cx="11640383" cy="917770"/>
          </a:xfrm>
          <a:prstGeom prst="rect">
            <a:avLst/>
          </a:prstGeom>
        </p:spPr>
      </p:pic>
      <p:pic>
        <p:nvPicPr>
          <p:cNvPr id="8" name="Picture 7">
            <a:extLst>
              <a:ext uri="{FF2B5EF4-FFF2-40B4-BE49-F238E27FC236}">
                <a16:creationId xmlns:a16="http://schemas.microsoft.com/office/drawing/2014/main" id="{F9F6110C-EBF4-4021-8AE9-B91E8AFEEDFB}"/>
              </a:ext>
            </a:extLst>
          </p:cNvPr>
          <p:cNvPicPr>
            <a:picLocks noChangeAspect="1"/>
          </p:cNvPicPr>
          <p:nvPr/>
        </p:nvPicPr>
        <p:blipFill>
          <a:blip r:embed="rId5"/>
          <a:stretch>
            <a:fillRect/>
          </a:stretch>
        </p:blipFill>
        <p:spPr>
          <a:xfrm>
            <a:off x="373505" y="4060778"/>
            <a:ext cx="3995270" cy="693519"/>
          </a:xfrm>
          <a:prstGeom prst="rect">
            <a:avLst/>
          </a:prstGeom>
        </p:spPr>
      </p:pic>
    </p:spTree>
    <p:extLst>
      <p:ext uri="{BB962C8B-B14F-4D97-AF65-F5344CB8AC3E}">
        <p14:creationId xmlns:p14="http://schemas.microsoft.com/office/powerpoint/2010/main" val="399937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A799-65F8-4FB2-8FD3-C01BA3E4073F}"/>
              </a:ext>
            </a:extLst>
          </p:cNvPr>
          <p:cNvSpPr>
            <a:spLocks noGrp="1"/>
          </p:cNvSpPr>
          <p:nvPr>
            <p:ph type="title"/>
          </p:nvPr>
        </p:nvSpPr>
        <p:spPr>
          <a:xfrm>
            <a:off x="343524" y="18255"/>
            <a:ext cx="10515600" cy="1325563"/>
          </a:xfrm>
        </p:spPr>
        <p:txBody>
          <a:bodyPr/>
          <a:lstStyle/>
          <a:p>
            <a:r>
              <a:rPr lang="en-IN" b="1" dirty="0">
                <a:solidFill>
                  <a:schemeClr val="accent2"/>
                </a:solidFill>
              </a:rPr>
              <a:t>What is Dimensionality Reduction?</a:t>
            </a:r>
          </a:p>
        </p:txBody>
      </p:sp>
      <p:sp>
        <p:nvSpPr>
          <p:cNvPr id="3" name="Content Placeholder 2">
            <a:extLst>
              <a:ext uri="{FF2B5EF4-FFF2-40B4-BE49-F238E27FC236}">
                <a16:creationId xmlns:a16="http://schemas.microsoft.com/office/drawing/2014/main" id="{B3F00747-8748-4DF3-A24B-EC75D643C2D4}"/>
              </a:ext>
            </a:extLst>
          </p:cNvPr>
          <p:cNvSpPr>
            <a:spLocks noGrp="1"/>
          </p:cNvSpPr>
          <p:nvPr>
            <p:ph idx="1"/>
          </p:nvPr>
        </p:nvSpPr>
        <p:spPr>
          <a:xfrm>
            <a:off x="343524" y="1353510"/>
            <a:ext cx="11198902" cy="5092259"/>
          </a:xfrm>
        </p:spPr>
        <p:txBody>
          <a:bodyPr>
            <a:normAutofit lnSpcReduction="10000"/>
          </a:bodyPr>
          <a:lstStyle/>
          <a:p>
            <a:pPr algn="just">
              <a:lnSpc>
                <a:spcPct val="150000"/>
              </a:lnSpc>
            </a:pPr>
            <a:r>
              <a:rPr lang="en-US" dirty="0"/>
              <a:t>The number of input features, variables, or columns present in a given dataset is known as </a:t>
            </a:r>
            <a:r>
              <a:rPr lang="en-US" b="1" dirty="0"/>
              <a:t>dimensionality,</a:t>
            </a:r>
            <a:r>
              <a:rPr lang="en-US" dirty="0"/>
              <a:t> and the process to reduce these features is called </a:t>
            </a:r>
            <a:r>
              <a:rPr lang="en-US" b="1" dirty="0"/>
              <a:t>dimensionality reduction.</a:t>
            </a:r>
          </a:p>
          <a:p>
            <a:pPr algn="just">
              <a:lnSpc>
                <a:spcPct val="150000"/>
              </a:lnSpc>
            </a:pPr>
            <a:r>
              <a:rPr lang="en-US" dirty="0"/>
              <a:t>A dataset contains a huge number of input features in various cases, which makes the predictive modeling task more complicated. Because it is very difficult to visualize or make predictions for the training dataset with a high number of features, for such cases, dimensionality reduction techniques are required to use.</a:t>
            </a:r>
          </a:p>
          <a:p>
            <a:pPr algn="just">
              <a:lnSpc>
                <a:spcPct val="150000"/>
              </a:lnSpc>
            </a:pPr>
            <a:endParaRPr lang="en-IN" dirty="0"/>
          </a:p>
        </p:txBody>
      </p:sp>
    </p:spTree>
    <p:extLst>
      <p:ext uri="{BB962C8B-B14F-4D97-AF65-F5344CB8AC3E}">
        <p14:creationId xmlns:p14="http://schemas.microsoft.com/office/powerpoint/2010/main" val="46487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5F08-C750-4DB4-B46B-1A5C4EF1182B}"/>
              </a:ext>
            </a:extLst>
          </p:cNvPr>
          <p:cNvSpPr>
            <a:spLocks noGrp="1"/>
          </p:cNvSpPr>
          <p:nvPr>
            <p:ph type="title"/>
          </p:nvPr>
        </p:nvSpPr>
        <p:spPr>
          <a:xfrm>
            <a:off x="373505" y="305164"/>
            <a:ext cx="10980295" cy="1118901"/>
          </a:xfrm>
        </p:spPr>
        <p:txBody>
          <a:bodyPr>
            <a:normAutofit fontScale="90000"/>
          </a:bodyPr>
          <a:lstStyle/>
          <a:p>
            <a:r>
              <a:rPr lang="en-US" sz="2800" b="1" dirty="0">
                <a:solidFill>
                  <a:srgbClr val="FF0000"/>
                </a:solidFill>
              </a:rPr>
              <a:t>Perform EDA and pre-processing techniques required for PCA and Clustering. Print the top 5 Eigenvalues and Eigenvectors.</a:t>
            </a:r>
            <a:br>
              <a:rPr lang="en-US" sz="2800" b="1" dirty="0">
                <a:solidFill>
                  <a:srgbClr val="FF0000"/>
                </a:solidFill>
              </a:rPr>
            </a:br>
            <a:endParaRPr lang="en-IN" sz="2800" b="1" dirty="0">
              <a:solidFill>
                <a:srgbClr val="FF0000"/>
              </a:solidFill>
            </a:endParaRPr>
          </a:p>
        </p:txBody>
      </p:sp>
      <p:pic>
        <p:nvPicPr>
          <p:cNvPr id="6" name="Content Placeholder 5">
            <a:extLst>
              <a:ext uri="{FF2B5EF4-FFF2-40B4-BE49-F238E27FC236}">
                <a16:creationId xmlns:a16="http://schemas.microsoft.com/office/drawing/2014/main" id="{59B786FC-0F5C-4DD7-938E-282D5F50A14C}"/>
              </a:ext>
            </a:extLst>
          </p:cNvPr>
          <p:cNvPicPr>
            <a:picLocks noGrp="1" noChangeAspect="1"/>
          </p:cNvPicPr>
          <p:nvPr>
            <p:ph idx="1"/>
          </p:nvPr>
        </p:nvPicPr>
        <p:blipFill>
          <a:blip r:embed="rId2"/>
          <a:stretch>
            <a:fillRect/>
          </a:stretch>
        </p:blipFill>
        <p:spPr>
          <a:xfrm>
            <a:off x="479685" y="1209339"/>
            <a:ext cx="9369246" cy="5648661"/>
          </a:xfrm>
          <a:prstGeom prst="rect">
            <a:avLst/>
          </a:prstGeom>
        </p:spPr>
      </p:pic>
    </p:spTree>
    <p:extLst>
      <p:ext uri="{BB962C8B-B14F-4D97-AF65-F5344CB8AC3E}">
        <p14:creationId xmlns:p14="http://schemas.microsoft.com/office/powerpoint/2010/main" val="181986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4271C-0D57-48BC-8C65-BB83538DDB22}"/>
              </a:ext>
            </a:extLst>
          </p:cNvPr>
          <p:cNvPicPr>
            <a:picLocks noChangeAspect="1"/>
          </p:cNvPicPr>
          <p:nvPr/>
        </p:nvPicPr>
        <p:blipFill>
          <a:blip r:embed="rId2"/>
          <a:stretch>
            <a:fillRect/>
          </a:stretch>
        </p:blipFill>
        <p:spPr>
          <a:xfrm>
            <a:off x="0" y="0"/>
            <a:ext cx="8818711" cy="3049327"/>
          </a:xfrm>
          <a:prstGeom prst="rect">
            <a:avLst/>
          </a:prstGeom>
        </p:spPr>
      </p:pic>
      <p:pic>
        <p:nvPicPr>
          <p:cNvPr id="1026" name="Picture 2">
            <a:extLst>
              <a:ext uri="{FF2B5EF4-FFF2-40B4-BE49-F238E27FC236}">
                <a16:creationId xmlns:a16="http://schemas.microsoft.com/office/drawing/2014/main" id="{D1561455-5BAC-4DEC-B452-2EF015EB57E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4243" y="3063210"/>
            <a:ext cx="5890627" cy="3794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37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BD9A8-C494-4E70-8E50-ED3F400EC4E9}"/>
              </a:ext>
            </a:extLst>
          </p:cNvPr>
          <p:cNvPicPr>
            <a:picLocks noChangeAspect="1"/>
          </p:cNvPicPr>
          <p:nvPr/>
        </p:nvPicPr>
        <p:blipFill>
          <a:blip r:embed="rId2"/>
          <a:stretch>
            <a:fillRect/>
          </a:stretch>
        </p:blipFill>
        <p:spPr>
          <a:xfrm>
            <a:off x="193299" y="374754"/>
            <a:ext cx="11805402" cy="4092315"/>
          </a:xfrm>
          <a:prstGeom prst="rect">
            <a:avLst/>
          </a:prstGeom>
        </p:spPr>
      </p:pic>
    </p:spTree>
    <p:extLst>
      <p:ext uri="{BB962C8B-B14F-4D97-AF65-F5344CB8AC3E}">
        <p14:creationId xmlns:p14="http://schemas.microsoft.com/office/powerpoint/2010/main" val="354290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A799-65F8-4FB2-8FD3-C01BA3E4073F}"/>
              </a:ext>
            </a:extLst>
          </p:cNvPr>
          <p:cNvSpPr>
            <a:spLocks noGrp="1"/>
          </p:cNvSpPr>
          <p:nvPr>
            <p:ph type="title"/>
          </p:nvPr>
        </p:nvSpPr>
        <p:spPr>
          <a:xfrm>
            <a:off x="343524" y="18255"/>
            <a:ext cx="10515600" cy="1325563"/>
          </a:xfrm>
        </p:spPr>
        <p:txBody>
          <a:bodyPr/>
          <a:lstStyle/>
          <a:p>
            <a:r>
              <a:rPr lang="en-IN" b="1" dirty="0">
                <a:solidFill>
                  <a:schemeClr val="accent2"/>
                </a:solidFill>
              </a:rPr>
              <a:t>What is Dimensionality Reduction?</a:t>
            </a:r>
          </a:p>
        </p:txBody>
      </p:sp>
      <p:sp>
        <p:nvSpPr>
          <p:cNvPr id="3" name="Content Placeholder 2">
            <a:extLst>
              <a:ext uri="{FF2B5EF4-FFF2-40B4-BE49-F238E27FC236}">
                <a16:creationId xmlns:a16="http://schemas.microsoft.com/office/drawing/2014/main" id="{B3F00747-8748-4DF3-A24B-EC75D643C2D4}"/>
              </a:ext>
            </a:extLst>
          </p:cNvPr>
          <p:cNvSpPr>
            <a:spLocks noGrp="1"/>
          </p:cNvSpPr>
          <p:nvPr>
            <p:ph idx="1"/>
          </p:nvPr>
        </p:nvSpPr>
        <p:spPr>
          <a:xfrm>
            <a:off x="343524" y="1353510"/>
            <a:ext cx="11198902" cy="5092259"/>
          </a:xfrm>
        </p:spPr>
        <p:txBody>
          <a:bodyPr>
            <a:normAutofit lnSpcReduction="10000"/>
          </a:bodyPr>
          <a:lstStyle/>
          <a:p>
            <a:pPr algn="just">
              <a:lnSpc>
                <a:spcPct val="150000"/>
              </a:lnSpc>
            </a:pPr>
            <a:r>
              <a:rPr lang="en-US" dirty="0"/>
              <a:t>Dimensionality reduction technique can be defined as, </a:t>
            </a:r>
            <a:r>
              <a:rPr lang="en-US" b="1" i="1" dirty="0"/>
              <a:t>"It is a way of converting the higher dimensions dataset into lesser dimensions dataset ensuring that it provides similar information."</a:t>
            </a:r>
            <a:r>
              <a:rPr lang="en-US" dirty="0"/>
              <a:t> These techniques are widely used in machine learning for obtaining a better fit predictive model while solving the classification and regression problems.</a:t>
            </a:r>
          </a:p>
          <a:p>
            <a:pPr algn="just">
              <a:lnSpc>
                <a:spcPct val="150000"/>
              </a:lnSpc>
            </a:pPr>
            <a:r>
              <a:rPr lang="en-US" dirty="0"/>
              <a:t>It is commonly used in the fields that deal with high-dimensional data, such as </a:t>
            </a:r>
            <a:r>
              <a:rPr lang="en-US" b="1" dirty="0"/>
              <a:t>speech recognition, signal processing, bioinformatics, etc. It can also be used for data visualization, noise reduction, cluster analysis</a:t>
            </a:r>
            <a:r>
              <a:rPr lang="en-US" dirty="0"/>
              <a:t>, etc.</a:t>
            </a:r>
          </a:p>
          <a:p>
            <a:pPr algn="just">
              <a:lnSpc>
                <a:spcPct val="150000"/>
              </a:lnSpc>
            </a:pPr>
            <a:endParaRPr lang="en-IN" dirty="0"/>
          </a:p>
        </p:txBody>
      </p:sp>
    </p:spTree>
    <p:extLst>
      <p:ext uri="{BB962C8B-B14F-4D97-AF65-F5344CB8AC3E}">
        <p14:creationId xmlns:p14="http://schemas.microsoft.com/office/powerpoint/2010/main" val="370718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C617-7FD9-4BE4-B5D8-162E4D3AE685}"/>
              </a:ext>
            </a:extLst>
          </p:cNvPr>
          <p:cNvSpPr>
            <a:spLocks noGrp="1"/>
          </p:cNvSpPr>
          <p:nvPr>
            <p:ph type="title"/>
          </p:nvPr>
        </p:nvSpPr>
        <p:spPr>
          <a:xfrm>
            <a:off x="118672" y="18255"/>
            <a:ext cx="10515600" cy="1325563"/>
          </a:xfrm>
        </p:spPr>
        <p:txBody>
          <a:bodyPr/>
          <a:lstStyle/>
          <a:p>
            <a:r>
              <a:rPr lang="en-IN" b="1" dirty="0">
                <a:solidFill>
                  <a:schemeClr val="accent2"/>
                </a:solidFill>
              </a:rPr>
              <a:t>The Curse of Dimensionality</a:t>
            </a:r>
          </a:p>
        </p:txBody>
      </p:sp>
      <p:sp>
        <p:nvSpPr>
          <p:cNvPr id="3" name="Content Placeholder 2">
            <a:extLst>
              <a:ext uri="{FF2B5EF4-FFF2-40B4-BE49-F238E27FC236}">
                <a16:creationId xmlns:a16="http://schemas.microsoft.com/office/drawing/2014/main" id="{AE39230A-69B6-4C18-9F26-23CE9F3F3F3C}"/>
              </a:ext>
            </a:extLst>
          </p:cNvPr>
          <p:cNvSpPr>
            <a:spLocks noGrp="1"/>
          </p:cNvSpPr>
          <p:nvPr>
            <p:ph idx="1"/>
          </p:nvPr>
        </p:nvSpPr>
        <p:spPr>
          <a:xfrm>
            <a:off x="316666" y="1238340"/>
            <a:ext cx="11558667" cy="5342341"/>
          </a:xfrm>
        </p:spPr>
        <p:txBody>
          <a:bodyPr>
            <a:normAutofit fontScale="92500" lnSpcReduction="10000"/>
          </a:bodyPr>
          <a:lstStyle/>
          <a:p>
            <a:pPr algn="just">
              <a:lnSpc>
                <a:spcPct val="150000"/>
              </a:lnSpc>
            </a:pPr>
            <a:r>
              <a:rPr lang="en-US" dirty="0"/>
              <a:t>Handling the high-dimensional data is very difficult in practice, commonly known as the </a:t>
            </a:r>
            <a:r>
              <a:rPr lang="en-US" b="1" i="1" dirty="0"/>
              <a:t>curse of dimensionality.</a:t>
            </a:r>
            <a:r>
              <a:rPr lang="en-US" dirty="0"/>
              <a:t> If the dimensionality of the input dataset increases, any machine learning algorithm and model becomes more complex. As the number of features increases, the number of samples also gets increased proportionally, and the chance of overfitting also increases. If the machine learning model is trained on high-dimensional data, it becomes overfitted and results in poor performance.</a:t>
            </a:r>
          </a:p>
          <a:p>
            <a:pPr algn="just">
              <a:lnSpc>
                <a:spcPct val="150000"/>
              </a:lnSpc>
            </a:pPr>
            <a:r>
              <a:rPr lang="en-US" dirty="0"/>
              <a:t>Hence, it is often required to reduce the number of features, which can be done with dimensionality reduction.</a:t>
            </a:r>
          </a:p>
          <a:p>
            <a:pPr algn="just">
              <a:lnSpc>
                <a:spcPct val="150000"/>
              </a:lnSpc>
            </a:pPr>
            <a:endParaRPr lang="en-IN" dirty="0"/>
          </a:p>
        </p:txBody>
      </p:sp>
    </p:spTree>
    <p:extLst>
      <p:ext uri="{BB962C8B-B14F-4D97-AF65-F5344CB8AC3E}">
        <p14:creationId xmlns:p14="http://schemas.microsoft.com/office/powerpoint/2010/main" val="282007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548B-AA1C-4352-9547-535E42BB487C}"/>
              </a:ext>
            </a:extLst>
          </p:cNvPr>
          <p:cNvSpPr>
            <a:spLocks noGrp="1"/>
          </p:cNvSpPr>
          <p:nvPr>
            <p:ph type="title"/>
          </p:nvPr>
        </p:nvSpPr>
        <p:spPr>
          <a:xfrm>
            <a:off x="133662" y="18255"/>
            <a:ext cx="10515600" cy="1325563"/>
          </a:xfrm>
        </p:spPr>
        <p:txBody>
          <a:bodyPr/>
          <a:lstStyle/>
          <a:p>
            <a:r>
              <a:rPr lang="en-US" b="1" dirty="0">
                <a:solidFill>
                  <a:schemeClr val="accent2"/>
                </a:solidFill>
              </a:rPr>
              <a:t>Benefits of applying Dimensionality Reduction</a:t>
            </a:r>
            <a:endParaRPr lang="en-IN" b="1" dirty="0">
              <a:solidFill>
                <a:schemeClr val="accent2"/>
              </a:solidFill>
            </a:endParaRPr>
          </a:p>
        </p:txBody>
      </p:sp>
      <p:sp>
        <p:nvSpPr>
          <p:cNvPr id="3" name="Content Placeholder 2">
            <a:extLst>
              <a:ext uri="{FF2B5EF4-FFF2-40B4-BE49-F238E27FC236}">
                <a16:creationId xmlns:a16="http://schemas.microsoft.com/office/drawing/2014/main" id="{0A8E7CFF-E900-46C7-B3E2-4AD9A49CB127}"/>
              </a:ext>
            </a:extLst>
          </p:cNvPr>
          <p:cNvSpPr>
            <a:spLocks noGrp="1"/>
          </p:cNvSpPr>
          <p:nvPr>
            <p:ph idx="1"/>
          </p:nvPr>
        </p:nvSpPr>
        <p:spPr>
          <a:xfrm>
            <a:off x="316667" y="1118420"/>
            <a:ext cx="11558666" cy="5447272"/>
          </a:xfrm>
        </p:spPr>
        <p:txBody>
          <a:bodyPr>
            <a:normAutofit fontScale="92500"/>
          </a:bodyPr>
          <a:lstStyle/>
          <a:p>
            <a:pPr marL="0" indent="0" algn="just">
              <a:lnSpc>
                <a:spcPct val="150000"/>
              </a:lnSpc>
              <a:buNone/>
            </a:pPr>
            <a:r>
              <a:rPr lang="en-US" dirty="0"/>
              <a:t>Some benefits of applying dimensionality reduction technique to the given dataset are given below:</a:t>
            </a:r>
          </a:p>
          <a:p>
            <a:pPr algn="just">
              <a:lnSpc>
                <a:spcPct val="150000"/>
              </a:lnSpc>
            </a:pPr>
            <a:r>
              <a:rPr lang="en-US" dirty="0"/>
              <a:t>By reducing the dimensions of the features, the space required to store the dataset also gets reduced.</a:t>
            </a:r>
          </a:p>
          <a:p>
            <a:pPr algn="just">
              <a:lnSpc>
                <a:spcPct val="150000"/>
              </a:lnSpc>
            </a:pPr>
            <a:r>
              <a:rPr lang="en-US" dirty="0"/>
              <a:t>Less Computation training time is required for reduced dimensions of features.</a:t>
            </a:r>
          </a:p>
          <a:p>
            <a:pPr algn="just">
              <a:lnSpc>
                <a:spcPct val="150000"/>
              </a:lnSpc>
            </a:pPr>
            <a:r>
              <a:rPr lang="en-US" dirty="0"/>
              <a:t>Reduced dimensions of features of the dataset help in visualizing the data quickly.</a:t>
            </a:r>
          </a:p>
          <a:p>
            <a:pPr algn="just">
              <a:lnSpc>
                <a:spcPct val="150000"/>
              </a:lnSpc>
            </a:pPr>
            <a:r>
              <a:rPr lang="en-US" b="1" dirty="0"/>
              <a:t>I</a:t>
            </a:r>
            <a:r>
              <a:rPr lang="en-US" dirty="0"/>
              <a:t>t removes the redundant features (if present) by taking care of multicollinearity.</a:t>
            </a:r>
          </a:p>
          <a:p>
            <a:pPr marL="0" indent="0" algn="just">
              <a:lnSpc>
                <a:spcPct val="150000"/>
              </a:lnSpc>
              <a:buNone/>
            </a:pPr>
            <a:endParaRPr lang="en-IN" dirty="0"/>
          </a:p>
        </p:txBody>
      </p:sp>
    </p:spTree>
    <p:extLst>
      <p:ext uri="{BB962C8B-B14F-4D97-AF65-F5344CB8AC3E}">
        <p14:creationId xmlns:p14="http://schemas.microsoft.com/office/powerpoint/2010/main" val="407881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76DD-16D1-4A5A-A2F6-7659FFAEB3F6}"/>
              </a:ext>
            </a:extLst>
          </p:cNvPr>
          <p:cNvSpPr>
            <a:spLocks noGrp="1"/>
          </p:cNvSpPr>
          <p:nvPr>
            <p:ph type="title"/>
          </p:nvPr>
        </p:nvSpPr>
        <p:spPr>
          <a:xfrm>
            <a:off x="358515" y="0"/>
            <a:ext cx="10515600" cy="1325563"/>
          </a:xfrm>
        </p:spPr>
        <p:txBody>
          <a:bodyPr/>
          <a:lstStyle/>
          <a:p>
            <a:r>
              <a:rPr lang="en-IN" b="1" dirty="0">
                <a:solidFill>
                  <a:schemeClr val="accent2"/>
                </a:solidFill>
              </a:rPr>
              <a:t>Disadvantages of dimensionality Reduction</a:t>
            </a:r>
          </a:p>
        </p:txBody>
      </p:sp>
      <p:sp>
        <p:nvSpPr>
          <p:cNvPr id="3" name="Content Placeholder 2">
            <a:extLst>
              <a:ext uri="{FF2B5EF4-FFF2-40B4-BE49-F238E27FC236}">
                <a16:creationId xmlns:a16="http://schemas.microsoft.com/office/drawing/2014/main" id="{BE3F6DA0-CC02-4EEA-A898-43ADBFB823A1}"/>
              </a:ext>
            </a:extLst>
          </p:cNvPr>
          <p:cNvSpPr>
            <a:spLocks noGrp="1"/>
          </p:cNvSpPr>
          <p:nvPr>
            <p:ph idx="1"/>
          </p:nvPr>
        </p:nvSpPr>
        <p:spPr>
          <a:xfrm>
            <a:off x="398489" y="1253330"/>
            <a:ext cx="11434996" cy="4412951"/>
          </a:xfrm>
        </p:spPr>
        <p:txBody>
          <a:bodyPr/>
          <a:lstStyle/>
          <a:p>
            <a:pPr marL="0" indent="0" algn="just">
              <a:lnSpc>
                <a:spcPct val="150000"/>
              </a:lnSpc>
              <a:buNone/>
            </a:pPr>
            <a:r>
              <a:rPr lang="en-US" dirty="0"/>
              <a:t>There are also some disadvantages of applying the dimensionality reduction, which are given below:</a:t>
            </a:r>
          </a:p>
          <a:p>
            <a:pPr algn="just">
              <a:lnSpc>
                <a:spcPct val="150000"/>
              </a:lnSpc>
            </a:pPr>
            <a:r>
              <a:rPr lang="en-US" dirty="0"/>
              <a:t>Some data may be lost due to dimensionality reduction.</a:t>
            </a:r>
          </a:p>
          <a:p>
            <a:pPr algn="just">
              <a:lnSpc>
                <a:spcPct val="150000"/>
              </a:lnSpc>
            </a:pPr>
            <a:r>
              <a:rPr lang="en-US" dirty="0"/>
              <a:t>In the PCA dimensionality reduction technique, sometimes the principal components required to consider are unknown.</a:t>
            </a:r>
          </a:p>
          <a:p>
            <a:pPr algn="just">
              <a:lnSpc>
                <a:spcPct val="150000"/>
              </a:lnSpc>
            </a:pPr>
            <a:endParaRPr lang="en-IN" dirty="0"/>
          </a:p>
        </p:txBody>
      </p:sp>
    </p:spTree>
    <p:extLst>
      <p:ext uri="{BB962C8B-B14F-4D97-AF65-F5344CB8AC3E}">
        <p14:creationId xmlns:p14="http://schemas.microsoft.com/office/powerpoint/2010/main" val="1153013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243D-5196-4975-816F-87BAC43F7D97}"/>
              </a:ext>
            </a:extLst>
          </p:cNvPr>
          <p:cNvSpPr>
            <a:spLocks noGrp="1"/>
          </p:cNvSpPr>
          <p:nvPr>
            <p:ph type="title"/>
          </p:nvPr>
        </p:nvSpPr>
        <p:spPr>
          <a:xfrm>
            <a:off x="448455" y="18255"/>
            <a:ext cx="10515600" cy="1325563"/>
          </a:xfrm>
        </p:spPr>
        <p:txBody>
          <a:bodyPr/>
          <a:lstStyle/>
          <a:p>
            <a:r>
              <a:rPr lang="en-IN" b="1" dirty="0">
                <a:solidFill>
                  <a:schemeClr val="accent2"/>
                </a:solidFill>
              </a:rPr>
              <a:t>Approaches of Dimension Reduction</a:t>
            </a:r>
          </a:p>
        </p:txBody>
      </p:sp>
      <p:sp>
        <p:nvSpPr>
          <p:cNvPr id="3" name="Content Placeholder 2">
            <a:extLst>
              <a:ext uri="{FF2B5EF4-FFF2-40B4-BE49-F238E27FC236}">
                <a16:creationId xmlns:a16="http://schemas.microsoft.com/office/drawing/2014/main" id="{E025E7FB-AF68-4F20-8607-4AA2F10E7205}"/>
              </a:ext>
            </a:extLst>
          </p:cNvPr>
          <p:cNvSpPr>
            <a:spLocks noGrp="1"/>
          </p:cNvSpPr>
          <p:nvPr>
            <p:ph idx="1"/>
          </p:nvPr>
        </p:nvSpPr>
        <p:spPr>
          <a:xfrm>
            <a:off x="448455" y="1223897"/>
            <a:ext cx="11513696" cy="4907080"/>
          </a:xfrm>
        </p:spPr>
        <p:txBody>
          <a:bodyPr/>
          <a:lstStyle/>
          <a:p>
            <a:pPr marL="0" indent="0" algn="just">
              <a:lnSpc>
                <a:spcPct val="150000"/>
              </a:lnSpc>
              <a:buNone/>
            </a:pPr>
            <a:r>
              <a:rPr lang="en-US" dirty="0"/>
              <a:t>There are two ways to apply the dimension reduction technique, which are given below:</a:t>
            </a:r>
          </a:p>
          <a:p>
            <a:pPr marL="0" indent="0" algn="just">
              <a:lnSpc>
                <a:spcPct val="150000"/>
              </a:lnSpc>
              <a:buNone/>
            </a:pPr>
            <a:r>
              <a:rPr lang="en-US" b="1" dirty="0">
                <a:solidFill>
                  <a:srgbClr val="002060"/>
                </a:solidFill>
              </a:rPr>
              <a:t>Feature Selection</a:t>
            </a:r>
          </a:p>
          <a:p>
            <a:pPr algn="just">
              <a:lnSpc>
                <a:spcPct val="150000"/>
              </a:lnSpc>
            </a:pPr>
            <a:r>
              <a:rPr lang="en-US" dirty="0"/>
              <a:t>Feature selection is the process of selecting the subset of the relevant features and leaving out the irrelevant features present in a dataset to build a model of high accuracy. In other words, it is a way of selecting the optimal features from the input dataset.</a:t>
            </a:r>
          </a:p>
          <a:p>
            <a:pPr algn="just">
              <a:lnSpc>
                <a:spcPct val="150000"/>
              </a:lnSpc>
            </a:pPr>
            <a:endParaRPr lang="en-IN" dirty="0"/>
          </a:p>
        </p:txBody>
      </p:sp>
    </p:spTree>
    <p:extLst>
      <p:ext uri="{BB962C8B-B14F-4D97-AF65-F5344CB8AC3E}">
        <p14:creationId xmlns:p14="http://schemas.microsoft.com/office/powerpoint/2010/main" val="78240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CCC0FC-C7B2-424A-AB7B-9D3D063F9BAC}"/>
              </a:ext>
            </a:extLst>
          </p:cNvPr>
          <p:cNvSpPr/>
          <p:nvPr/>
        </p:nvSpPr>
        <p:spPr>
          <a:xfrm>
            <a:off x="687048" y="413045"/>
            <a:ext cx="11035259" cy="6107675"/>
          </a:xfrm>
          <a:prstGeom prst="rect">
            <a:avLst/>
          </a:prstGeom>
        </p:spPr>
        <p:txBody>
          <a:bodyPr wrap="square">
            <a:spAutoFit/>
          </a:bodyPr>
          <a:lstStyle/>
          <a:p>
            <a:pPr algn="just">
              <a:lnSpc>
                <a:spcPct val="150000"/>
              </a:lnSpc>
            </a:pPr>
            <a:r>
              <a:rPr lang="en-US" sz="2600" b="1" i="0" dirty="0">
                <a:solidFill>
                  <a:srgbClr val="0070C0"/>
                </a:solidFill>
                <a:effectLst/>
                <a:latin typeface="erdana"/>
              </a:rPr>
              <a:t>Feature Extraction:</a:t>
            </a:r>
          </a:p>
          <a:p>
            <a:pPr algn="just">
              <a:lnSpc>
                <a:spcPct val="150000"/>
              </a:lnSpc>
            </a:pPr>
            <a:r>
              <a:rPr lang="en-US" sz="2600" b="0" i="0" dirty="0">
                <a:solidFill>
                  <a:srgbClr val="333333"/>
                </a:solidFill>
                <a:effectLst/>
                <a:latin typeface="inter-regular"/>
              </a:rPr>
              <a:t>Feature extraction is the process of transforming the space containing many dimensions into space with fewer dimensions. This approach is useful when we want to keep the whole information but use fewer resources while processing the information.</a:t>
            </a:r>
          </a:p>
          <a:p>
            <a:pPr>
              <a:lnSpc>
                <a:spcPct val="150000"/>
              </a:lnSpc>
            </a:pPr>
            <a:r>
              <a:rPr lang="en-IN" sz="2600" b="1" dirty="0"/>
              <a:t>Some common feature extraction techniques are:</a:t>
            </a:r>
          </a:p>
          <a:p>
            <a:pPr marL="342900" indent="-342900">
              <a:lnSpc>
                <a:spcPct val="150000"/>
              </a:lnSpc>
              <a:buFont typeface="+mj-lt"/>
              <a:buAutoNum type="arabicPeriod"/>
            </a:pPr>
            <a:r>
              <a:rPr lang="en-IN" sz="2600" dirty="0"/>
              <a:t>Principal Component Analysis</a:t>
            </a:r>
          </a:p>
          <a:p>
            <a:pPr marL="342900" indent="-342900">
              <a:lnSpc>
                <a:spcPct val="150000"/>
              </a:lnSpc>
              <a:buFont typeface="+mj-lt"/>
              <a:buAutoNum type="arabicPeriod"/>
            </a:pPr>
            <a:r>
              <a:rPr lang="en-IN" sz="2600" dirty="0"/>
              <a:t>Linear Discriminant Analysis</a:t>
            </a:r>
          </a:p>
          <a:p>
            <a:pPr marL="342900" indent="-342900">
              <a:lnSpc>
                <a:spcPct val="150000"/>
              </a:lnSpc>
              <a:buFont typeface="+mj-lt"/>
              <a:buAutoNum type="arabicPeriod"/>
            </a:pPr>
            <a:r>
              <a:rPr lang="en-IN" sz="2600" dirty="0"/>
              <a:t>Kernel PCA</a:t>
            </a:r>
          </a:p>
          <a:p>
            <a:pPr marL="342900" indent="-342900">
              <a:lnSpc>
                <a:spcPct val="150000"/>
              </a:lnSpc>
              <a:buFont typeface="+mj-lt"/>
              <a:buAutoNum type="arabicPeriod"/>
            </a:pPr>
            <a:r>
              <a:rPr lang="en-IN" sz="2600" dirty="0"/>
              <a:t>Quadratic Discriminant Analysis</a:t>
            </a:r>
          </a:p>
        </p:txBody>
      </p:sp>
    </p:spTree>
    <p:extLst>
      <p:ext uri="{BB962C8B-B14F-4D97-AF65-F5344CB8AC3E}">
        <p14:creationId xmlns:p14="http://schemas.microsoft.com/office/powerpoint/2010/main" val="182977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mensionality Reduction Technique">
            <a:extLst>
              <a:ext uri="{FF2B5EF4-FFF2-40B4-BE49-F238E27FC236}">
                <a16:creationId xmlns:a16="http://schemas.microsoft.com/office/drawing/2014/main" id="{8951BAAA-A7E1-44AC-A42E-401A46DD2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563" y="1"/>
            <a:ext cx="9695638" cy="661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163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1070</Words>
  <Application>Microsoft Office PowerPoint</Application>
  <PresentationFormat>Widescreen</PresentationFormat>
  <Paragraphs>65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erdana</vt:lpstr>
      <vt:lpstr>inter-regular</vt:lpstr>
      <vt:lpstr>Office Theme</vt:lpstr>
      <vt:lpstr>Dimensionality Reduction Techniques </vt:lpstr>
      <vt:lpstr>What is Dimensionality Reduction?</vt:lpstr>
      <vt:lpstr>What is Dimensionality Reduction?</vt:lpstr>
      <vt:lpstr>The Curse of Dimensionality</vt:lpstr>
      <vt:lpstr>Benefits of applying Dimensionality Reduction</vt:lpstr>
      <vt:lpstr>Disadvantages of dimensionality Reduction</vt:lpstr>
      <vt:lpstr>Approaches of Dimension Reduction</vt:lpstr>
      <vt:lpstr>PowerPoint Presentation</vt:lpstr>
      <vt:lpstr>PowerPoint Presentation</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PCA - procedure</vt:lpstr>
      <vt:lpstr>Python Code</vt:lpstr>
      <vt:lpstr>Perform EDA and pre-processing techniques required for PCA and Clustering. Print the top 5 Eigenvalues and Eigenvectors. </vt:lpstr>
      <vt:lpstr>Perform EDA and pre-processing techniques required for PCA and Clustering. Print the top 5 Eigenvalues and Eigenvectors.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 Techniques </dc:title>
  <dc:creator>DELL</dc:creator>
  <cp:lastModifiedBy>DELL</cp:lastModifiedBy>
  <cp:revision>14</cp:revision>
  <dcterms:created xsi:type="dcterms:W3CDTF">2024-09-12T07:56:42Z</dcterms:created>
  <dcterms:modified xsi:type="dcterms:W3CDTF">2024-09-15T02:41:42Z</dcterms:modified>
</cp:coreProperties>
</file>