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E659-85B3-4762-8F22-705A8122FC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25D2DC-2BF6-4F41-8512-94F14AF400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3D18EA-48CF-40C3-B0FC-51F8460A28F3}"/>
              </a:ext>
            </a:extLst>
          </p:cNvPr>
          <p:cNvSpPr>
            <a:spLocks noGrp="1"/>
          </p:cNvSpPr>
          <p:nvPr>
            <p:ph type="dt" sz="half" idx="10"/>
          </p:nvPr>
        </p:nvSpPr>
        <p:spPr/>
        <p:txBody>
          <a:bodyPr/>
          <a:lstStyle/>
          <a:p>
            <a:fld id="{756CD148-BC5D-4D20-B0FB-0AE0FE517DBE}" type="datetimeFigureOut">
              <a:rPr lang="en-IN" smtClean="0"/>
              <a:t>17-09-2024</a:t>
            </a:fld>
            <a:endParaRPr lang="en-IN"/>
          </a:p>
        </p:txBody>
      </p:sp>
      <p:sp>
        <p:nvSpPr>
          <p:cNvPr id="5" name="Footer Placeholder 4">
            <a:extLst>
              <a:ext uri="{FF2B5EF4-FFF2-40B4-BE49-F238E27FC236}">
                <a16:creationId xmlns:a16="http://schemas.microsoft.com/office/drawing/2014/main" id="{243F09A3-1696-4C06-A91E-90D7EFF220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EC0C5D-E61B-4A18-9F1A-4338965E21EE}"/>
              </a:ext>
            </a:extLst>
          </p:cNvPr>
          <p:cNvSpPr>
            <a:spLocks noGrp="1"/>
          </p:cNvSpPr>
          <p:nvPr>
            <p:ph type="sldNum" sz="quarter" idx="12"/>
          </p:nvPr>
        </p:nvSpPr>
        <p:spPr/>
        <p:txBody>
          <a:bodyPr/>
          <a:lstStyle/>
          <a:p>
            <a:fld id="{B0C09BA2-B7CE-41C3-9D4E-07CDD777543A}" type="slidenum">
              <a:rPr lang="en-IN" smtClean="0"/>
              <a:t>‹#›</a:t>
            </a:fld>
            <a:endParaRPr lang="en-IN"/>
          </a:p>
        </p:txBody>
      </p:sp>
    </p:spTree>
    <p:extLst>
      <p:ext uri="{BB962C8B-B14F-4D97-AF65-F5344CB8AC3E}">
        <p14:creationId xmlns:p14="http://schemas.microsoft.com/office/powerpoint/2010/main" val="119312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D855-8204-431D-AEC9-7AAC16A370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1E409-A84E-4B15-B04D-B7AD25A8FF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29AD6F-152D-4E41-8FCF-25C08B3BABE5}"/>
              </a:ext>
            </a:extLst>
          </p:cNvPr>
          <p:cNvSpPr>
            <a:spLocks noGrp="1"/>
          </p:cNvSpPr>
          <p:nvPr>
            <p:ph type="dt" sz="half" idx="10"/>
          </p:nvPr>
        </p:nvSpPr>
        <p:spPr/>
        <p:txBody>
          <a:bodyPr/>
          <a:lstStyle/>
          <a:p>
            <a:fld id="{756CD148-BC5D-4D20-B0FB-0AE0FE517DBE}" type="datetimeFigureOut">
              <a:rPr lang="en-IN" smtClean="0"/>
              <a:t>17-09-2024</a:t>
            </a:fld>
            <a:endParaRPr lang="en-IN"/>
          </a:p>
        </p:txBody>
      </p:sp>
      <p:sp>
        <p:nvSpPr>
          <p:cNvPr id="5" name="Footer Placeholder 4">
            <a:extLst>
              <a:ext uri="{FF2B5EF4-FFF2-40B4-BE49-F238E27FC236}">
                <a16:creationId xmlns:a16="http://schemas.microsoft.com/office/drawing/2014/main" id="{67E92AFA-B68E-469F-B29B-57E4E5DE94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ABAACF-BF1F-4ABC-B11F-A319FF2E516B}"/>
              </a:ext>
            </a:extLst>
          </p:cNvPr>
          <p:cNvSpPr>
            <a:spLocks noGrp="1"/>
          </p:cNvSpPr>
          <p:nvPr>
            <p:ph type="sldNum" sz="quarter" idx="12"/>
          </p:nvPr>
        </p:nvSpPr>
        <p:spPr/>
        <p:txBody>
          <a:bodyPr/>
          <a:lstStyle/>
          <a:p>
            <a:fld id="{B0C09BA2-B7CE-41C3-9D4E-07CDD777543A}" type="slidenum">
              <a:rPr lang="en-IN" smtClean="0"/>
              <a:t>‹#›</a:t>
            </a:fld>
            <a:endParaRPr lang="en-IN"/>
          </a:p>
        </p:txBody>
      </p:sp>
    </p:spTree>
    <p:extLst>
      <p:ext uri="{BB962C8B-B14F-4D97-AF65-F5344CB8AC3E}">
        <p14:creationId xmlns:p14="http://schemas.microsoft.com/office/powerpoint/2010/main" val="35974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B9C069-22CE-4F8E-9E09-109012117D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3C4C7F-1030-46BF-B30E-462DE9B8F2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2C472F-CEC6-4EA2-B757-FD8B5E646C5A}"/>
              </a:ext>
            </a:extLst>
          </p:cNvPr>
          <p:cNvSpPr>
            <a:spLocks noGrp="1"/>
          </p:cNvSpPr>
          <p:nvPr>
            <p:ph type="dt" sz="half" idx="10"/>
          </p:nvPr>
        </p:nvSpPr>
        <p:spPr/>
        <p:txBody>
          <a:bodyPr/>
          <a:lstStyle/>
          <a:p>
            <a:fld id="{756CD148-BC5D-4D20-B0FB-0AE0FE517DBE}" type="datetimeFigureOut">
              <a:rPr lang="en-IN" smtClean="0"/>
              <a:t>17-09-2024</a:t>
            </a:fld>
            <a:endParaRPr lang="en-IN"/>
          </a:p>
        </p:txBody>
      </p:sp>
      <p:sp>
        <p:nvSpPr>
          <p:cNvPr id="5" name="Footer Placeholder 4">
            <a:extLst>
              <a:ext uri="{FF2B5EF4-FFF2-40B4-BE49-F238E27FC236}">
                <a16:creationId xmlns:a16="http://schemas.microsoft.com/office/drawing/2014/main" id="{F294E4E8-2FA1-4050-AE0F-DA27CA5FF7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064576-5CF9-4F87-8951-152CE3A220EB}"/>
              </a:ext>
            </a:extLst>
          </p:cNvPr>
          <p:cNvSpPr>
            <a:spLocks noGrp="1"/>
          </p:cNvSpPr>
          <p:nvPr>
            <p:ph type="sldNum" sz="quarter" idx="12"/>
          </p:nvPr>
        </p:nvSpPr>
        <p:spPr/>
        <p:txBody>
          <a:bodyPr/>
          <a:lstStyle/>
          <a:p>
            <a:fld id="{B0C09BA2-B7CE-41C3-9D4E-07CDD777543A}" type="slidenum">
              <a:rPr lang="en-IN" smtClean="0"/>
              <a:t>‹#›</a:t>
            </a:fld>
            <a:endParaRPr lang="en-IN"/>
          </a:p>
        </p:txBody>
      </p:sp>
    </p:spTree>
    <p:extLst>
      <p:ext uri="{BB962C8B-B14F-4D97-AF65-F5344CB8AC3E}">
        <p14:creationId xmlns:p14="http://schemas.microsoft.com/office/powerpoint/2010/main" val="360249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78C1E-9880-443F-BCD6-D57D67720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636938-CD0E-4549-A3DC-5769D1ED57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8C7ACE-A846-497F-B11F-D286457B1B92}"/>
              </a:ext>
            </a:extLst>
          </p:cNvPr>
          <p:cNvSpPr>
            <a:spLocks noGrp="1"/>
          </p:cNvSpPr>
          <p:nvPr>
            <p:ph type="dt" sz="half" idx="10"/>
          </p:nvPr>
        </p:nvSpPr>
        <p:spPr/>
        <p:txBody>
          <a:bodyPr/>
          <a:lstStyle/>
          <a:p>
            <a:fld id="{756CD148-BC5D-4D20-B0FB-0AE0FE517DBE}" type="datetimeFigureOut">
              <a:rPr lang="en-IN" smtClean="0"/>
              <a:t>17-09-2024</a:t>
            </a:fld>
            <a:endParaRPr lang="en-IN"/>
          </a:p>
        </p:txBody>
      </p:sp>
      <p:sp>
        <p:nvSpPr>
          <p:cNvPr id="5" name="Footer Placeholder 4">
            <a:extLst>
              <a:ext uri="{FF2B5EF4-FFF2-40B4-BE49-F238E27FC236}">
                <a16:creationId xmlns:a16="http://schemas.microsoft.com/office/drawing/2014/main" id="{566CCAEA-7B61-4093-98DB-FCE93EAEC8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381DF9-FCD6-4C69-9C69-AE1505F8C4DB}"/>
              </a:ext>
            </a:extLst>
          </p:cNvPr>
          <p:cNvSpPr>
            <a:spLocks noGrp="1"/>
          </p:cNvSpPr>
          <p:nvPr>
            <p:ph type="sldNum" sz="quarter" idx="12"/>
          </p:nvPr>
        </p:nvSpPr>
        <p:spPr/>
        <p:txBody>
          <a:bodyPr/>
          <a:lstStyle/>
          <a:p>
            <a:fld id="{B0C09BA2-B7CE-41C3-9D4E-07CDD777543A}" type="slidenum">
              <a:rPr lang="en-IN" smtClean="0"/>
              <a:t>‹#›</a:t>
            </a:fld>
            <a:endParaRPr lang="en-IN"/>
          </a:p>
        </p:txBody>
      </p:sp>
    </p:spTree>
    <p:extLst>
      <p:ext uri="{BB962C8B-B14F-4D97-AF65-F5344CB8AC3E}">
        <p14:creationId xmlns:p14="http://schemas.microsoft.com/office/powerpoint/2010/main" val="286069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7BA9-384E-4BEF-B634-6FCE1D214E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634DCE-B22D-4316-8AE9-4002B0E1AF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D70871-6287-4A57-A75C-AB2BB0408EA1}"/>
              </a:ext>
            </a:extLst>
          </p:cNvPr>
          <p:cNvSpPr>
            <a:spLocks noGrp="1"/>
          </p:cNvSpPr>
          <p:nvPr>
            <p:ph type="dt" sz="half" idx="10"/>
          </p:nvPr>
        </p:nvSpPr>
        <p:spPr/>
        <p:txBody>
          <a:bodyPr/>
          <a:lstStyle/>
          <a:p>
            <a:fld id="{756CD148-BC5D-4D20-B0FB-0AE0FE517DBE}" type="datetimeFigureOut">
              <a:rPr lang="en-IN" smtClean="0"/>
              <a:t>17-09-2024</a:t>
            </a:fld>
            <a:endParaRPr lang="en-IN"/>
          </a:p>
        </p:txBody>
      </p:sp>
      <p:sp>
        <p:nvSpPr>
          <p:cNvPr id="5" name="Footer Placeholder 4">
            <a:extLst>
              <a:ext uri="{FF2B5EF4-FFF2-40B4-BE49-F238E27FC236}">
                <a16:creationId xmlns:a16="http://schemas.microsoft.com/office/drawing/2014/main" id="{E4B0E2FA-7583-4D52-8A62-986176F599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3A4477-2905-43B8-BAEA-E3012DD3CFBE}"/>
              </a:ext>
            </a:extLst>
          </p:cNvPr>
          <p:cNvSpPr>
            <a:spLocks noGrp="1"/>
          </p:cNvSpPr>
          <p:nvPr>
            <p:ph type="sldNum" sz="quarter" idx="12"/>
          </p:nvPr>
        </p:nvSpPr>
        <p:spPr/>
        <p:txBody>
          <a:bodyPr/>
          <a:lstStyle/>
          <a:p>
            <a:fld id="{B0C09BA2-B7CE-41C3-9D4E-07CDD777543A}" type="slidenum">
              <a:rPr lang="en-IN" smtClean="0"/>
              <a:t>‹#›</a:t>
            </a:fld>
            <a:endParaRPr lang="en-IN"/>
          </a:p>
        </p:txBody>
      </p:sp>
    </p:spTree>
    <p:extLst>
      <p:ext uri="{BB962C8B-B14F-4D97-AF65-F5344CB8AC3E}">
        <p14:creationId xmlns:p14="http://schemas.microsoft.com/office/powerpoint/2010/main" val="315316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9E7F8-8FE2-404E-B437-3FADBAA45F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48E2B4-F61D-4890-B1F8-F7A6DA9422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CF290F-E377-4B35-97CC-B98E7CBF9B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5A972D-E037-4B79-A61C-5AA74AA9ACA6}"/>
              </a:ext>
            </a:extLst>
          </p:cNvPr>
          <p:cNvSpPr>
            <a:spLocks noGrp="1"/>
          </p:cNvSpPr>
          <p:nvPr>
            <p:ph type="dt" sz="half" idx="10"/>
          </p:nvPr>
        </p:nvSpPr>
        <p:spPr/>
        <p:txBody>
          <a:bodyPr/>
          <a:lstStyle/>
          <a:p>
            <a:fld id="{756CD148-BC5D-4D20-B0FB-0AE0FE517DBE}" type="datetimeFigureOut">
              <a:rPr lang="en-IN" smtClean="0"/>
              <a:t>17-09-2024</a:t>
            </a:fld>
            <a:endParaRPr lang="en-IN"/>
          </a:p>
        </p:txBody>
      </p:sp>
      <p:sp>
        <p:nvSpPr>
          <p:cNvPr id="6" name="Footer Placeholder 5">
            <a:extLst>
              <a:ext uri="{FF2B5EF4-FFF2-40B4-BE49-F238E27FC236}">
                <a16:creationId xmlns:a16="http://schemas.microsoft.com/office/drawing/2014/main" id="{3ED08049-1BFA-4A8C-AACF-0A8DAE04A8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AA1333-144D-41CC-B414-126120ED5DD5}"/>
              </a:ext>
            </a:extLst>
          </p:cNvPr>
          <p:cNvSpPr>
            <a:spLocks noGrp="1"/>
          </p:cNvSpPr>
          <p:nvPr>
            <p:ph type="sldNum" sz="quarter" idx="12"/>
          </p:nvPr>
        </p:nvSpPr>
        <p:spPr/>
        <p:txBody>
          <a:bodyPr/>
          <a:lstStyle/>
          <a:p>
            <a:fld id="{B0C09BA2-B7CE-41C3-9D4E-07CDD777543A}" type="slidenum">
              <a:rPr lang="en-IN" smtClean="0"/>
              <a:t>‹#›</a:t>
            </a:fld>
            <a:endParaRPr lang="en-IN"/>
          </a:p>
        </p:txBody>
      </p:sp>
    </p:spTree>
    <p:extLst>
      <p:ext uri="{BB962C8B-B14F-4D97-AF65-F5344CB8AC3E}">
        <p14:creationId xmlns:p14="http://schemas.microsoft.com/office/powerpoint/2010/main" val="2614560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7865B-489F-4761-A148-23F3664AEF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DB887B-558E-4E11-86A6-3B384A132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0AF28F-2C9E-493C-B036-D7A645078A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04ADE-F73E-46D4-8C85-A2332175E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F53E31-73AF-4245-A9D9-EBAE93D1F1F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AF3AD3-0EE4-4535-B3B7-C4BA2E90621D}"/>
              </a:ext>
            </a:extLst>
          </p:cNvPr>
          <p:cNvSpPr>
            <a:spLocks noGrp="1"/>
          </p:cNvSpPr>
          <p:nvPr>
            <p:ph type="dt" sz="half" idx="10"/>
          </p:nvPr>
        </p:nvSpPr>
        <p:spPr/>
        <p:txBody>
          <a:bodyPr/>
          <a:lstStyle/>
          <a:p>
            <a:fld id="{756CD148-BC5D-4D20-B0FB-0AE0FE517DBE}" type="datetimeFigureOut">
              <a:rPr lang="en-IN" smtClean="0"/>
              <a:t>17-09-2024</a:t>
            </a:fld>
            <a:endParaRPr lang="en-IN"/>
          </a:p>
        </p:txBody>
      </p:sp>
      <p:sp>
        <p:nvSpPr>
          <p:cNvPr id="8" name="Footer Placeholder 7">
            <a:extLst>
              <a:ext uri="{FF2B5EF4-FFF2-40B4-BE49-F238E27FC236}">
                <a16:creationId xmlns:a16="http://schemas.microsoft.com/office/drawing/2014/main" id="{AF8000C6-C003-45CB-AA0F-50EE561784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F33F6A-8978-44F6-8CCE-58FB3A5C8EF6}"/>
              </a:ext>
            </a:extLst>
          </p:cNvPr>
          <p:cNvSpPr>
            <a:spLocks noGrp="1"/>
          </p:cNvSpPr>
          <p:nvPr>
            <p:ph type="sldNum" sz="quarter" idx="12"/>
          </p:nvPr>
        </p:nvSpPr>
        <p:spPr/>
        <p:txBody>
          <a:bodyPr/>
          <a:lstStyle/>
          <a:p>
            <a:fld id="{B0C09BA2-B7CE-41C3-9D4E-07CDD777543A}" type="slidenum">
              <a:rPr lang="en-IN" smtClean="0"/>
              <a:t>‹#›</a:t>
            </a:fld>
            <a:endParaRPr lang="en-IN"/>
          </a:p>
        </p:txBody>
      </p:sp>
    </p:spTree>
    <p:extLst>
      <p:ext uri="{BB962C8B-B14F-4D97-AF65-F5344CB8AC3E}">
        <p14:creationId xmlns:p14="http://schemas.microsoft.com/office/powerpoint/2010/main" val="1023819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928E-4A32-41D6-80E2-D36FD2F819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A85382-84CC-4E6F-AC1B-BFBB7B631BEB}"/>
              </a:ext>
            </a:extLst>
          </p:cNvPr>
          <p:cNvSpPr>
            <a:spLocks noGrp="1"/>
          </p:cNvSpPr>
          <p:nvPr>
            <p:ph type="dt" sz="half" idx="10"/>
          </p:nvPr>
        </p:nvSpPr>
        <p:spPr/>
        <p:txBody>
          <a:bodyPr/>
          <a:lstStyle/>
          <a:p>
            <a:fld id="{756CD148-BC5D-4D20-B0FB-0AE0FE517DBE}" type="datetimeFigureOut">
              <a:rPr lang="en-IN" smtClean="0"/>
              <a:t>17-09-2024</a:t>
            </a:fld>
            <a:endParaRPr lang="en-IN"/>
          </a:p>
        </p:txBody>
      </p:sp>
      <p:sp>
        <p:nvSpPr>
          <p:cNvPr id="4" name="Footer Placeholder 3">
            <a:extLst>
              <a:ext uri="{FF2B5EF4-FFF2-40B4-BE49-F238E27FC236}">
                <a16:creationId xmlns:a16="http://schemas.microsoft.com/office/drawing/2014/main" id="{61E6D052-BA8D-4127-B2C7-EBB0F1A7B9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E96C5C-6011-4B32-94C5-27B16A12CB44}"/>
              </a:ext>
            </a:extLst>
          </p:cNvPr>
          <p:cNvSpPr>
            <a:spLocks noGrp="1"/>
          </p:cNvSpPr>
          <p:nvPr>
            <p:ph type="sldNum" sz="quarter" idx="12"/>
          </p:nvPr>
        </p:nvSpPr>
        <p:spPr/>
        <p:txBody>
          <a:bodyPr/>
          <a:lstStyle/>
          <a:p>
            <a:fld id="{B0C09BA2-B7CE-41C3-9D4E-07CDD777543A}" type="slidenum">
              <a:rPr lang="en-IN" smtClean="0"/>
              <a:t>‹#›</a:t>
            </a:fld>
            <a:endParaRPr lang="en-IN"/>
          </a:p>
        </p:txBody>
      </p:sp>
    </p:spTree>
    <p:extLst>
      <p:ext uri="{BB962C8B-B14F-4D97-AF65-F5344CB8AC3E}">
        <p14:creationId xmlns:p14="http://schemas.microsoft.com/office/powerpoint/2010/main" val="2676473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7F9ABF-2128-498B-A584-814703CAFC44}"/>
              </a:ext>
            </a:extLst>
          </p:cNvPr>
          <p:cNvSpPr>
            <a:spLocks noGrp="1"/>
          </p:cNvSpPr>
          <p:nvPr>
            <p:ph type="dt" sz="half" idx="10"/>
          </p:nvPr>
        </p:nvSpPr>
        <p:spPr/>
        <p:txBody>
          <a:bodyPr/>
          <a:lstStyle/>
          <a:p>
            <a:fld id="{756CD148-BC5D-4D20-B0FB-0AE0FE517DBE}" type="datetimeFigureOut">
              <a:rPr lang="en-IN" smtClean="0"/>
              <a:t>17-09-2024</a:t>
            </a:fld>
            <a:endParaRPr lang="en-IN"/>
          </a:p>
        </p:txBody>
      </p:sp>
      <p:sp>
        <p:nvSpPr>
          <p:cNvPr id="3" name="Footer Placeholder 2">
            <a:extLst>
              <a:ext uri="{FF2B5EF4-FFF2-40B4-BE49-F238E27FC236}">
                <a16:creationId xmlns:a16="http://schemas.microsoft.com/office/drawing/2014/main" id="{7C97E162-5834-41AE-A4CD-073885FC5F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BDD3A6-80DB-4CAB-881A-4C8B66FCCC2D}"/>
              </a:ext>
            </a:extLst>
          </p:cNvPr>
          <p:cNvSpPr>
            <a:spLocks noGrp="1"/>
          </p:cNvSpPr>
          <p:nvPr>
            <p:ph type="sldNum" sz="quarter" idx="12"/>
          </p:nvPr>
        </p:nvSpPr>
        <p:spPr/>
        <p:txBody>
          <a:bodyPr/>
          <a:lstStyle/>
          <a:p>
            <a:fld id="{B0C09BA2-B7CE-41C3-9D4E-07CDD777543A}" type="slidenum">
              <a:rPr lang="en-IN" smtClean="0"/>
              <a:t>‹#›</a:t>
            </a:fld>
            <a:endParaRPr lang="en-IN"/>
          </a:p>
        </p:txBody>
      </p:sp>
    </p:spTree>
    <p:extLst>
      <p:ext uri="{BB962C8B-B14F-4D97-AF65-F5344CB8AC3E}">
        <p14:creationId xmlns:p14="http://schemas.microsoft.com/office/powerpoint/2010/main" val="67839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CDDC-50B1-4058-B2E9-FF941EB89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5BD0D5-D56C-4EDE-BEE8-54D498637F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A0942B-2846-4CC4-941A-560ED5046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468A45-CB77-4150-BCF9-D2C51315D712}"/>
              </a:ext>
            </a:extLst>
          </p:cNvPr>
          <p:cNvSpPr>
            <a:spLocks noGrp="1"/>
          </p:cNvSpPr>
          <p:nvPr>
            <p:ph type="dt" sz="half" idx="10"/>
          </p:nvPr>
        </p:nvSpPr>
        <p:spPr/>
        <p:txBody>
          <a:bodyPr/>
          <a:lstStyle/>
          <a:p>
            <a:fld id="{756CD148-BC5D-4D20-B0FB-0AE0FE517DBE}" type="datetimeFigureOut">
              <a:rPr lang="en-IN" smtClean="0"/>
              <a:t>17-09-2024</a:t>
            </a:fld>
            <a:endParaRPr lang="en-IN"/>
          </a:p>
        </p:txBody>
      </p:sp>
      <p:sp>
        <p:nvSpPr>
          <p:cNvPr id="6" name="Footer Placeholder 5">
            <a:extLst>
              <a:ext uri="{FF2B5EF4-FFF2-40B4-BE49-F238E27FC236}">
                <a16:creationId xmlns:a16="http://schemas.microsoft.com/office/drawing/2014/main" id="{36356492-098A-436E-B5E0-6E178D6B6E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2A1487-2D26-477D-8598-68F8C84B2DC3}"/>
              </a:ext>
            </a:extLst>
          </p:cNvPr>
          <p:cNvSpPr>
            <a:spLocks noGrp="1"/>
          </p:cNvSpPr>
          <p:nvPr>
            <p:ph type="sldNum" sz="quarter" idx="12"/>
          </p:nvPr>
        </p:nvSpPr>
        <p:spPr/>
        <p:txBody>
          <a:bodyPr/>
          <a:lstStyle/>
          <a:p>
            <a:fld id="{B0C09BA2-B7CE-41C3-9D4E-07CDD777543A}" type="slidenum">
              <a:rPr lang="en-IN" smtClean="0"/>
              <a:t>‹#›</a:t>
            </a:fld>
            <a:endParaRPr lang="en-IN"/>
          </a:p>
        </p:txBody>
      </p:sp>
    </p:spTree>
    <p:extLst>
      <p:ext uri="{BB962C8B-B14F-4D97-AF65-F5344CB8AC3E}">
        <p14:creationId xmlns:p14="http://schemas.microsoft.com/office/powerpoint/2010/main" val="187177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058B-C327-404E-B001-D51E4589A9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3328AC-1356-429F-96A1-5359D14BF8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A4E21D-809E-4A8B-B00A-D33E21AA6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006F2B-F026-4E09-A8B8-8D4DF1CB100F}"/>
              </a:ext>
            </a:extLst>
          </p:cNvPr>
          <p:cNvSpPr>
            <a:spLocks noGrp="1"/>
          </p:cNvSpPr>
          <p:nvPr>
            <p:ph type="dt" sz="half" idx="10"/>
          </p:nvPr>
        </p:nvSpPr>
        <p:spPr/>
        <p:txBody>
          <a:bodyPr/>
          <a:lstStyle/>
          <a:p>
            <a:fld id="{756CD148-BC5D-4D20-B0FB-0AE0FE517DBE}" type="datetimeFigureOut">
              <a:rPr lang="en-IN" smtClean="0"/>
              <a:t>17-09-2024</a:t>
            </a:fld>
            <a:endParaRPr lang="en-IN"/>
          </a:p>
        </p:txBody>
      </p:sp>
      <p:sp>
        <p:nvSpPr>
          <p:cNvPr id="6" name="Footer Placeholder 5">
            <a:extLst>
              <a:ext uri="{FF2B5EF4-FFF2-40B4-BE49-F238E27FC236}">
                <a16:creationId xmlns:a16="http://schemas.microsoft.com/office/drawing/2014/main" id="{36D9F287-0611-474D-8692-2D2A452C93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B278FB-F2A5-46EF-8D97-6110A32DFA99}"/>
              </a:ext>
            </a:extLst>
          </p:cNvPr>
          <p:cNvSpPr>
            <a:spLocks noGrp="1"/>
          </p:cNvSpPr>
          <p:nvPr>
            <p:ph type="sldNum" sz="quarter" idx="12"/>
          </p:nvPr>
        </p:nvSpPr>
        <p:spPr/>
        <p:txBody>
          <a:bodyPr/>
          <a:lstStyle/>
          <a:p>
            <a:fld id="{B0C09BA2-B7CE-41C3-9D4E-07CDD777543A}" type="slidenum">
              <a:rPr lang="en-IN" smtClean="0"/>
              <a:t>‹#›</a:t>
            </a:fld>
            <a:endParaRPr lang="en-IN"/>
          </a:p>
        </p:txBody>
      </p:sp>
    </p:spTree>
    <p:extLst>
      <p:ext uri="{BB962C8B-B14F-4D97-AF65-F5344CB8AC3E}">
        <p14:creationId xmlns:p14="http://schemas.microsoft.com/office/powerpoint/2010/main" val="302928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6B6CC-202F-4C7F-B97F-E61A0CBCB4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667529-3143-4881-96DD-05ADB871B0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27463-E378-4F90-90E8-3BCDD739A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CD148-BC5D-4D20-B0FB-0AE0FE517DBE}" type="datetimeFigureOut">
              <a:rPr lang="en-IN" smtClean="0"/>
              <a:t>17-09-2024</a:t>
            </a:fld>
            <a:endParaRPr lang="en-IN"/>
          </a:p>
        </p:txBody>
      </p:sp>
      <p:sp>
        <p:nvSpPr>
          <p:cNvPr id="5" name="Footer Placeholder 4">
            <a:extLst>
              <a:ext uri="{FF2B5EF4-FFF2-40B4-BE49-F238E27FC236}">
                <a16:creationId xmlns:a16="http://schemas.microsoft.com/office/drawing/2014/main" id="{5FE2689A-D0FC-46DE-ABB5-FBE087EF7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74D742-8610-4F06-BB14-72CCBF7D8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09BA2-B7CE-41C3-9D4E-07CDD777543A}" type="slidenum">
              <a:rPr lang="en-IN" smtClean="0"/>
              <a:t>‹#›</a:t>
            </a:fld>
            <a:endParaRPr lang="en-IN"/>
          </a:p>
        </p:txBody>
      </p:sp>
    </p:spTree>
    <p:extLst>
      <p:ext uri="{BB962C8B-B14F-4D97-AF65-F5344CB8AC3E}">
        <p14:creationId xmlns:p14="http://schemas.microsoft.com/office/powerpoint/2010/main" val="1158258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6A78-4C41-4D6D-BCF7-D20D4C6CBCF1}"/>
              </a:ext>
            </a:extLst>
          </p:cNvPr>
          <p:cNvSpPr>
            <a:spLocks noGrp="1"/>
          </p:cNvSpPr>
          <p:nvPr>
            <p:ph type="ctrTitle"/>
          </p:nvPr>
        </p:nvSpPr>
        <p:spPr/>
        <p:txBody>
          <a:bodyPr/>
          <a:lstStyle/>
          <a:p>
            <a:r>
              <a:rPr lang="en-IN" b="1" dirty="0">
                <a:solidFill>
                  <a:schemeClr val="accent6">
                    <a:lumMod val="75000"/>
                  </a:schemeClr>
                </a:solidFill>
              </a:rPr>
              <a:t>Market Basket Analysis</a:t>
            </a:r>
            <a:endParaRPr lang="en-IN" dirty="0">
              <a:solidFill>
                <a:schemeClr val="accent6">
                  <a:lumMod val="75000"/>
                </a:schemeClr>
              </a:solidFill>
            </a:endParaRPr>
          </a:p>
        </p:txBody>
      </p:sp>
      <p:sp>
        <p:nvSpPr>
          <p:cNvPr id="3" name="Subtitle 2">
            <a:extLst>
              <a:ext uri="{FF2B5EF4-FFF2-40B4-BE49-F238E27FC236}">
                <a16:creationId xmlns:a16="http://schemas.microsoft.com/office/drawing/2014/main" id="{44AC321C-F622-4DA3-9972-97B102E356F6}"/>
              </a:ext>
            </a:extLst>
          </p:cNvPr>
          <p:cNvSpPr>
            <a:spLocks noGrp="1"/>
          </p:cNvSpPr>
          <p:nvPr>
            <p:ph type="subTitle" idx="1"/>
          </p:nvPr>
        </p:nvSpPr>
        <p:spPr/>
        <p:txBody>
          <a:bodyPr>
            <a:normAutofit/>
          </a:bodyPr>
          <a:lstStyle/>
          <a:p>
            <a:r>
              <a:rPr lang="en-IN" sz="3600" b="1" dirty="0">
                <a:solidFill>
                  <a:schemeClr val="accent2"/>
                </a:solidFill>
              </a:rPr>
              <a:t>By</a:t>
            </a:r>
          </a:p>
          <a:p>
            <a:r>
              <a:rPr lang="en-IN" sz="3600" b="1" dirty="0" err="1">
                <a:solidFill>
                  <a:schemeClr val="accent2"/>
                </a:solidFill>
              </a:rPr>
              <a:t>Dr.</a:t>
            </a:r>
            <a:r>
              <a:rPr lang="en-IN" sz="3600" b="1" dirty="0">
                <a:solidFill>
                  <a:schemeClr val="accent2"/>
                </a:solidFill>
              </a:rPr>
              <a:t> S PADMANABHAN</a:t>
            </a:r>
          </a:p>
        </p:txBody>
      </p:sp>
    </p:spTree>
    <p:extLst>
      <p:ext uri="{BB962C8B-B14F-4D97-AF65-F5344CB8AC3E}">
        <p14:creationId xmlns:p14="http://schemas.microsoft.com/office/powerpoint/2010/main" val="172980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07D9-395D-4044-91FD-53279EDFB77C}"/>
              </a:ext>
            </a:extLst>
          </p:cNvPr>
          <p:cNvSpPr>
            <a:spLocks noGrp="1"/>
          </p:cNvSpPr>
          <p:nvPr>
            <p:ph type="title"/>
          </p:nvPr>
        </p:nvSpPr>
        <p:spPr>
          <a:xfrm>
            <a:off x="523407" y="18255"/>
            <a:ext cx="10515600" cy="1325563"/>
          </a:xfrm>
        </p:spPr>
        <p:txBody>
          <a:bodyPr/>
          <a:lstStyle/>
          <a:p>
            <a:r>
              <a:rPr lang="en-IN" b="1" dirty="0">
                <a:solidFill>
                  <a:schemeClr val="accent2"/>
                </a:solidFill>
              </a:rPr>
              <a:t>2. Confidence</a:t>
            </a:r>
            <a:endParaRPr lang="en-IN" dirty="0">
              <a:solidFill>
                <a:schemeClr val="accent2"/>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AFECA3-A568-4417-A04B-4414811A28EA}"/>
                  </a:ext>
                </a:extLst>
              </p:cNvPr>
              <p:cNvSpPr>
                <a:spLocks noGrp="1"/>
              </p:cNvSpPr>
              <p:nvPr>
                <p:ph idx="1"/>
              </p:nvPr>
            </p:nvSpPr>
            <p:spPr>
              <a:xfrm>
                <a:off x="253582" y="1253330"/>
                <a:ext cx="11603637" cy="5372321"/>
              </a:xfrm>
            </p:spPr>
            <p:txBody>
              <a:bodyPr>
                <a:normAutofit fontScale="85000" lnSpcReduction="20000"/>
              </a:bodyPr>
              <a:lstStyle/>
              <a:p>
                <a:pPr algn="just">
                  <a:lnSpc>
                    <a:spcPct val="150000"/>
                  </a:lnSpc>
                </a:pPr>
                <a:r>
                  <a:rPr lang="en-IN" b="1" dirty="0"/>
                  <a:t>Definition:</a:t>
                </a:r>
                <a:r>
                  <a:rPr lang="en-IN" dirty="0"/>
                  <a:t> Confidence measures the likelihood that a particular rule (if-then statement) is correct. It is the proportion of transactions containing the antecedent in which the rule's consequent is also present.</a:t>
                </a:r>
              </a:p>
              <a:p>
                <a:pPr>
                  <a:lnSpc>
                    <a:spcPct val="150000"/>
                  </a:lnSpc>
                </a:pPr>
                <a:r>
                  <a:rPr lang="en-IN" b="1" dirty="0"/>
                  <a:t>Formula:</a:t>
                </a:r>
                <a:br>
                  <a:rPr lang="en-IN" b="1" dirty="0"/>
                </a:br>
                <a14:m>
                  <m:oMath xmlns:m="http://schemas.openxmlformats.org/officeDocument/2006/math">
                    <m:r>
                      <a:rPr lang="en-IN" i="1"/>
                      <m:t>𝐶𝑜𝑛𝑓𝑖𝑑𝑒𝑛𝑐𝑒</m:t>
                    </m:r>
                    <m:r>
                      <a:rPr lang="en-IN" i="1"/>
                      <m:t>(</m:t>
                    </m:r>
                    <m:r>
                      <a:rPr lang="en-IN" i="1"/>
                      <m:t>𝐴</m:t>
                    </m:r>
                    <m:r>
                      <a:rPr lang="en-IN" i="1"/>
                      <m:t>⇒</m:t>
                    </m:r>
                    <m:r>
                      <a:rPr lang="en-IN" i="1"/>
                      <m:t>𝐵</m:t>
                    </m:r>
                    <m:r>
                      <a:rPr lang="en-IN" i="1"/>
                      <m:t>)=</m:t>
                    </m:r>
                    <m:f>
                      <m:fPr>
                        <m:ctrlPr>
                          <a:rPr lang="en-IN" i="1"/>
                        </m:ctrlPr>
                      </m:fPr>
                      <m:num>
                        <m:r>
                          <a:rPr lang="en-IN" i="1"/>
                          <m:t>𝑆𝑢𝑝𝑝𝑜𝑟𝑡</m:t>
                        </m:r>
                        <m:r>
                          <a:rPr lang="en-IN" i="1"/>
                          <m:t>(</m:t>
                        </m:r>
                        <m:r>
                          <a:rPr lang="en-IN" i="1"/>
                          <m:t>𝐴</m:t>
                        </m:r>
                        <m:r>
                          <a:rPr lang="en-IN" i="1"/>
                          <m:t>∪</m:t>
                        </m:r>
                        <m:r>
                          <a:rPr lang="en-IN" i="1"/>
                          <m:t>𝐵</m:t>
                        </m:r>
                        <m:r>
                          <a:rPr lang="en-IN" i="1"/>
                          <m:t>)</m:t>
                        </m:r>
                      </m:num>
                      <m:den>
                        <m:r>
                          <a:rPr lang="en-IN" i="1"/>
                          <m:t>𝑆𝑢𝑝𝑝𝑜𝑟𝑡</m:t>
                        </m:r>
                        <m:r>
                          <a:rPr lang="en-IN" i="1"/>
                          <m:t>(</m:t>
                        </m:r>
                        <m:r>
                          <a:rPr lang="en-IN" i="1"/>
                          <m:t>𝐴</m:t>
                        </m:r>
                        <m:r>
                          <a:rPr lang="en-IN" i="1"/>
                          <m:t>)</m:t>
                        </m:r>
                      </m:den>
                    </m:f>
                    <m:r>
                      <a:rPr lang="en-IN" i="1"/>
                      <m:t>​</m:t>
                    </m:r>
                  </m:oMath>
                </a14:m>
                <a:endParaRPr lang="en-IN" dirty="0"/>
              </a:p>
              <a:p>
                <a:pPr algn="just">
                  <a:lnSpc>
                    <a:spcPct val="150000"/>
                  </a:lnSpc>
                </a:pPr>
                <a:r>
                  <a:rPr lang="en-IN" b="1" dirty="0"/>
                  <a:t>Example:</a:t>
                </a:r>
                <a:r>
                  <a:rPr lang="en-IN" dirty="0"/>
                  <a:t> If "milk" and "bread" appear together in 50 out of 100 transactions that contain "milk", the confidence for the rule "if milk, then bread" is</a:t>
                </a:r>
                <a:br>
                  <a:rPr lang="en-IN" dirty="0"/>
                </a:br>
                <a14:m>
                  <m:oMath xmlns:m="http://schemas.openxmlformats.org/officeDocument/2006/math">
                    <m:f>
                      <m:fPr>
                        <m:ctrlPr>
                          <a:rPr lang="en-IN" i="1"/>
                        </m:ctrlPr>
                      </m:fPr>
                      <m:num>
                        <m:r>
                          <a:rPr lang="en-IN" i="1"/>
                          <m:t>50</m:t>
                        </m:r>
                      </m:num>
                      <m:den>
                        <m:r>
                          <a:rPr lang="en-IN" i="1"/>
                          <m:t>100</m:t>
                        </m:r>
                      </m:den>
                    </m:f>
                    <m:r>
                      <a:rPr lang="en-IN" i="1"/>
                      <m:t>=0.5 </m:t>
                    </m:r>
                    <m:r>
                      <a:rPr lang="en-IN" i="1"/>
                      <m:t>𝑜𝑟</m:t>
                    </m:r>
                    <m:r>
                      <a:rPr lang="en-IN" i="1"/>
                      <m:t> 50%.</m:t>
                    </m:r>
                  </m:oMath>
                </a14:m>
                <a:endParaRPr lang="en-IN" dirty="0"/>
              </a:p>
            </p:txBody>
          </p:sp>
        </mc:Choice>
        <mc:Fallback>
          <p:sp>
            <p:nvSpPr>
              <p:cNvPr id="3" name="Content Placeholder 2">
                <a:extLst>
                  <a:ext uri="{FF2B5EF4-FFF2-40B4-BE49-F238E27FC236}">
                    <a16:creationId xmlns:a16="http://schemas.microsoft.com/office/drawing/2014/main" id="{D3AFECA3-A568-4417-A04B-4414811A28EA}"/>
                  </a:ext>
                </a:extLst>
              </p:cNvPr>
              <p:cNvSpPr>
                <a:spLocks noGrp="1" noRot="1" noChangeAspect="1" noMove="1" noResize="1" noEditPoints="1" noAdjustHandles="1" noChangeArrowheads="1" noChangeShapeType="1" noTextEdit="1"/>
              </p:cNvSpPr>
              <p:nvPr>
                <p:ph idx="1"/>
              </p:nvPr>
            </p:nvSpPr>
            <p:spPr>
              <a:xfrm>
                <a:off x="253582" y="1253330"/>
                <a:ext cx="11603637" cy="5372321"/>
              </a:xfrm>
              <a:blipFill>
                <a:blip r:embed="rId2"/>
                <a:stretch>
                  <a:fillRect l="-736" r="-788"/>
                </a:stretch>
              </a:blipFill>
            </p:spPr>
            <p:txBody>
              <a:bodyPr/>
              <a:lstStyle/>
              <a:p>
                <a:r>
                  <a:rPr lang="en-IN">
                    <a:noFill/>
                  </a:rPr>
                  <a:t> </a:t>
                </a:r>
              </a:p>
            </p:txBody>
          </p:sp>
        </mc:Fallback>
      </mc:AlternateContent>
    </p:spTree>
    <p:extLst>
      <p:ext uri="{BB962C8B-B14F-4D97-AF65-F5344CB8AC3E}">
        <p14:creationId xmlns:p14="http://schemas.microsoft.com/office/powerpoint/2010/main" val="325907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84D2-12DB-4A3E-88EB-BD59DBB23E22}"/>
              </a:ext>
            </a:extLst>
          </p:cNvPr>
          <p:cNvSpPr>
            <a:spLocks noGrp="1"/>
          </p:cNvSpPr>
          <p:nvPr>
            <p:ph type="title"/>
          </p:nvPr>
        </p:nvSpPr>
        <p:spPr>
          <a:xfrm>
            <a:off x="538397" y="18255"/>
            <a:ext cx="10515600" cy="896145"/>
          </a:xfrm>
        </p:spPr>
        <p:txBody>
          <a:bodyPr/>
          <a:lstStyle/>
          <a:p>
            <a:r>
              <a:rPr lang="en-IN" b="1" dirty="0">
                <a:solidFill>
                  <a:schemeClr val="accent2"/>
                </a:solidFill>
              </a:rPr>
              <a:t>3. Lift</a:t>
            </a:r>
            <a:endParaRPr lang="en-IN" dirty="0">
              <a:solidFill>
                <a:schemeClr val="accent2"/>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E4AEFB-4350-4CF7-8961-989AD4998D4B}"/>
                  </a:ext>
                </a:extLst>
              </p:cNvPr>
              <p:cNvSpPr>
                <a:spLocks noGrp="1"/>
              </p:cNvSpPr>
              <p:nvPr>
                <p:ph idx="1"/>
              </p:nvPr>
            </p:nvSpPr>
            <p:spPr>
              <a:xfrm>
                <a:off x="284188" y="914400"/>
                <a:ext cx="11767904" cy="5606321"/>
              </a:xfrm>
            </p:spPr>
            <p:txBody>
              <a:bodyPr>
                <a:noAutofit/>
              </a:bodyPr>
              <a:lstStyle/>
              <a:p>
                <a:pPr algn="just">
                  <a:lnSpc>
                    <a:spcPct val="160000"/>
                  </a:lnSpc>
                </a:pPr>
                <a:r>
                  <a:rPr lang="en-IN" sz="2000" b="1" dirty="0"/>
                  <a:t>Definition:</a:t>
                </a:r>
                <a:r>
                  <a:rPr lang="en-IN" sz="2000" dirty="0"/>
                  <a:t> Lift is the ratio of the observed support of the rule to the expected support if the items were independent. It measures how much more likely the consequent is, given the antecedent, compared to its likelihood in the entire dataset.</a:t>
                </a:r>
              </a:p>
              <a:p>
                <a:pPr>
                  <a:lnSpc>
                    <a:spcPct val="160000"/>
                  </a:lnSpc>
                </a:pPr>
                <a:r>
                  <a:rPr lang="en-IN" sz="2000" b="1" dirty="0"/>
                  <a:t>Formula:  </a:t>
                </a:r>
                <a14:m>
                  <m:oMath xmlns:m="http://schemas.openxmlformats.org/officeDocument/2006/math">
                    <m:r>
                      <a:rPr lang="en-IN" sz="2000" b="1" i="0" smtClean="0">
                        <a:latin typeface="Cambria Math" panose="02040503050406030204" pitchFamily="18" charset="0"/>
                      </a:rPr>
                      <m:t> </m:t>
                    </m:r>
                    <m:r>
                      <a:rPr lang="en-IN" sz="2000" i="1" smtClean="0">
                        <a:latin typeface="Cambria Math" panose="02040503050406030204" pitchFamily="18" charset="0"/>
                      </a:rPr>
                      <m:t>𝐿𝑖𝑓𝑡</m:t>
                    </m:r>
                    <m:r>
                      <a:rPr lang="en-IN" sz="2000" i="1" smtClean="0">
                        <a:latin typeface="Cambria Math" panose="02040503050406030204" pitchFamily="18" charset="0"/>
                      </a:rPr>
                      <m:t>(</m:t>
                    </m:r>
                    <m:r>
                      <a:rPr lang="en-IN" sz="2000" i="1" smtClean="0">
                        <a:latin typeface="Cambria Math" panose="02040503050406030204" pitchFamily="18" charset="0"/>
                      </a:rPr>
                      <m:t>𝐴</m:t>
                    </m:r>
                    <m:r>
                      <a:rPr lang="en-IN" sz="2000" i="1" smtClean="0">
                        <a:latin typeface="Cambria Math" panose="02040503050406030204" pitchFamily="18" charset="0"/>
                      </a:rPr>
                      <m:t>⇒</m:t>
                    </m:r>
                    <m:r>
                      <a:rPr lang="en-IN" sz="2000" i="1" smtClean="0">
                        <a:latin typeface="Cambria Math" panose="02040503050406030204" pitchFamily="18" charset="0"/>
                      </a:rPr>
                      <m:t>𝐵</m:t>
                    </m:r>
                    <m:r>
                      <a:rPr lang="en-IN" sz="2000" i="1" smtClean="0">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𝑆𝑢𝑝𝑝𝑜𝑟𝑡</m:t>
                        </m:r>
                        <m:r>
                          <a:rPr lang="en-IN" sz="2000" i="1">
                            <a:latin typeface="Cambria Math" panose="02040503050406030204" pitchFamily="18" charset="0"/>
                          </a:rPr>
                          <m:t>(</m:t>
                        </m:r>
                        <m:r>
                          <a:rPr lang="en-IN" sz="2000" i="1">
                            <a:latin typeface="Cambria Math" panose="02040503050406030204" pitchFamily="18" charset="0"/>
                          </a:rPr>
                          <m:t>𝐴</m:t>
                        </m:r>
                        <m:r>
                          <a:rPr lang="en-IN" sz="2000" i="1">
                            <a:latin typeface="Cambria Math" panose="02040503050406030204" pitchFamily="18" charset="0"/>
                          </a:rPr>
                          <m:t>∪</m:t>
                        </m:r>
                        <m:r>
                          <a:rPr lang="en-IN" sz="2000" i="1">
                            <a:latin typeface="Cambria Math" panose="02040503050406030204" pitchFamily="18" charset="0"/>
                          </a:rPr>
                          <m:t>𝐵</m:t>
                        </m:r>
                        <m:r>
                          <a:rPr lang="en-IN" sz="2000" i="1">
                            <a:latin typeface="Cambria Math" panose="02040503050406030204" pitchFamily="18" charset="0"/>
                          </a:rPr>
                          <m:t>)</m:t>
                        </m:r>
                      </m:num>
                      <m:den>
                        <m:r>
                          <a:rPr lang="en-IN" sz="2000" i="1">
                            <a:latin typeface="Cambria Math" panose="02040503050406030204" pitchFamily="18" charset="0"/>
                          </a:rPr>
                          <m:t>𝑆𝑢𝑝𝑝𝑜𝑟𝑡</m:t>
                        </m:r>
                        <m:r>
                          <a:rPr lang="en-IN" sz="2000" i="1">
                            <a:latin typeface="Cambria Math" panose="02040503050406030204" pitchFamily="18" charset="0"/>
                          </a:rPr>
                          <m:t>(</m:t>
                        </m:r>
                        <m:r>
                          <a:rPr lang="en-IN" sz="2000" i="1">
                            <a:latin typeface="Cambria Math" panose="02040503050406030204" pitchFamily="18" charset="0"/>
                          </a:rPr>
                          <m:t>𝐴</m:t>
                        </m:r>
                        <m:r>
                          <a:rPr lang="en-IN" sz="2000" i="1">
                            <a:latin typeface="Cambria Math" panose="02040503050406030204" pitchFamily="18" charset="0"/>
                          </a:rPr>
                          <m:t>)×</m:t>
                        </m:r>
                        <m:r>
                          <a:rPr lang="en-IN" sz="2000" i="1">
                            <a:latin typeface="Cambria Math" panose="02040503050406030204" pitchFamily="18" charset="0"/>
                          </a:rPr>
                          <m:t>𝑆𝑢𝑝𝑝𝑜𝑟𝑡</m:t>
                        </m:r>
                        <m:r>
                          <a:rPr lang="en-IN" sz="2000" i="1">
                            <a:latin typeface="Cambria Math" panose="02040503050406030204" pitchFamily="18" charset="0"/>
                          </a:rPr>
                          <m:t>(</m:t>
                        </m:r>
                        <m:r>
                          <a:rPr lang="en-IN" sz="2000" i="1">
                            <a:latin typeface="Cambria Math" panose="02040503050406030204" pitchFamily="18" charset="0"/>
                          </a:rPr>
                          <m:t>𝐵</m:t>
                        </m:r>
                        <m:r>
                          <a:rPr lang="en-IN" sz="2000" i="1">
                            <a:latin typeface="Cambria Math" panose="02040503050406030204" pitchFamily="18" charset="0"/>
                          </a:rPr>
                          <m:t>)</m:t>
                        </m:r>
                      </m:den>
                    </m:f>
                  </m:oMath>
                </a14:m>
                <a:endParaRPr lang="en-IN" sz="2000" b="1" dirty="0"/>
              </a:p>
              <a:p>
                <a:pPr marL="0" indent="0" algn="just">
                  <a:lnSpc>
                    <a:spcPct val="160000"/>
                  </a:lnSpc>
                  <a:buNone/>
                </a:pPr>
                <a:r>
                  <a:rPr lang="en-IN" sz="2000" b="1" dirty="0"/>
                  <a:t>Example:</a:t>
                </a:r>
                <a:r>
                  <a:rPr lang="en-IN" sz="2000" dirty="0"/>
                  <a:t> If "milk" appears in 200 out of 1000 transactions, "bread" appears in 150 out of 1000 transactions, and "milk and bread" appear together in 50 out of 1000 transactions, the lift for the rule "if milk, then bread" is </a:t>
                </a:r>
              </a:p>
              <a:p>
                <a:pPr marL="0" indent="0">
                  <a:lnSpc>
                    <a:spcPct val="160000"/>
                  </a:lnSpc>
                  <a:buNone/>
                </a:pPr>
                <a14:m>
                  <m:oMathPara xmlns:m="http://schemas.openxmlformats.org/officeDocument/2006/math">
                    <m:oMathParaPr>
                      <m:jc m:val="centerGroup"/>
                    </m:oMathParaPr>
                    <m:oMath xmlns:m="http://schemas.openxmlformats.org/officeDocument/2006/math">
                      <m:f>
                        <m:fPr>
                          <m:ctrlPr>
                            <a:rPr lang="en-IN" sz="2000" i="1" smtClean="0">
                              <a:latin typeface="Cambria Math" panose="02040503050406030204" pitchFamily="18" charset="0"/>
                            </a:rPr>
                          </m:ctrlPr>
                        </m:fPr>
                        <m:num>
                          <m:f>
                            <m:fPr>
                              <m:ctrlPr>
                                <a:rPr lang="en-IN" sz="2000" i="1">
                                  <a:latin typeface="Cambria Math" panose="02040503050406030204" pitchFamily="18" charset="0"/>
                                </a:rPr>
                              </m:ctrlPr>
                            </m:fPr>
                            <m:num>
                              <m:r>
                                <a:rPr lang="en-IN" sz="2000" i="1">
                                  <a:latin typeface="Cambria Math" panose="02040503050406030204" pitchFamily="18" charset="0"/>
                                </a:rPr>
                                <m:t>50</m:t>
                              </m:r>
                            </m:num>
                            <m:den>
                              <m:r>
                                <a:rPr lang="en-IN" sz="2000" i="1">
                                  <a:latin typeface="Cambria Math" panose="02040503050406030204" pitchFamily="18" charset="0"/>
                                </a:rPr>
                                <m:t>1000</m:t>
                              </m:r>
                            </m:den>
                          </m:f>
                        </m:num>
                        <m:den>
                          <m:f>
                            <m:fPr>
                              <m:ctrlPr>
                                <a:rPr lang="en-IN" sz="2000" i="1">
                                  <a:latin typeface="Cambria Math" panose="02040503050406030204" pitchFamily="18" charset="0"/>
                                </a:rPr>
                              </m:ctrlPr>
                            </m:fPr>
                            <m:num>
                              <m:r>
                                <a:rPr lang="en-IN" sz="2000" i="1">
                                  <a:latin typeface="Cambria Math" panose="02040503050406030204" pitchFamily="18" charset="0"/>
                                </a:rPr>
                                <m:t>200</m:t>
                              </m:r>
                            </m:num>
                            <m:den>
                              <m:r>
                                <a:rPr lang="en-IN" sz="2000" i="1">
                                  <a:latin typeface="Cambria Math" panose="02040503050406030204" pitchFamily="18" charset="0"/>
                                </a:rPr>
                                <m:t>1000</m:t>
                              </m:r>
                            </m:den>
                          </m:f>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150</m:t>
                              </m:r>
                            </m:num>
                            <m:den>
                              <m:r>
                                <a:rPr lang="en-IN" sz="2000" i="1">
                                  <a:latin typeface="Cambria Math" panose="02040503050406030204" pitchFamily="18" charset="0"/>
                                </a:rPr>
                                <m:t>1000</m:t>
                              </m:r>
                            </m:den>
                          </m:f>
                        </m:den>
                      </m:f>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0.05</m:t>
                          </m:r>
                        </m:num>
                        <m:den>
                          <m:r>
                            <a:rPr lang="en-IN" sz="2000" i="1">
                              <a:latin typeface="Cambria Math" panose="02040503050406030204" pitchFamily="18" charset="0"/>
                            </a:rPr>
                            <m:t>0.03</m:t>
                          </m:r>
                        </m:den>
                      </m:f>
                      <m:r>
                        <a:rPr lang="en-IN" sz="2000" i="1">
                          <a:latin typeface="Cambria Math" panose="02040503050406030204" pitchFamily="18" charset="0"/>
                        </a:rPr>
                        <m:t>​=1.67.</m:t>
                      </m:r>
                    </m:oMath>
                  </m:oMathPara>
                </a14:m>
                <a:endParaRPr lang="en-IN" sz="2000" dirty="0"/>
              </a:p>
              <a:p>
                <a:pPr marL="0" indent="0" algn="just">
                  <a:lnSpc>
                    <a:spcPct val="160000"/>
                  </a:lnSpc>
                  <a:buNone/>
                </a:pPr>
                <a:endParaRPr lang="en-IN" sz="2000" dirty="0"/>
              </a:p>
            </p:txBody>
          </p:sp>
        </mc:Choice>
        <mc:Fallback>
          <p:sp>
            <p:nvSpPr>
              <p:cNvPr id="3" name="Content Placeholder 2">
                <a:extLst>
                  <a:ext uri="{FF2B5EF4-FFF2-40B4-BE49-F238E27FC236}">
                    <a16:creationId xmlns:a16="http://schemas.microsoft.com/office/drawing/2014/main" id="{1BE4AEFB-4350-4CF7-8961-989AD4998D4B}"/>
                  </a:ext>
                </a:extLst>
              </p:cNvPr>
              <p:cNvSpPr>
                <a:spLocks noGrp="1" noRot="1" noChangeAspect="1" noMove="1" noResize="1" noEditPoints="1" noAdjustHandles="1" noChangeArrowheads="1" noChangeShapeType="1" noTextEdit="1"/>
              </p:cNvSpPr>
              <p:nvPr>
                <p:ph idx="1"/>
              </p:nvPr>
            </p:nvSpPr>
            <p:spPr>
              <a:xfrm>
                <a:off x="284188" y="914400"/>
                <a:ext cx="11767904" cy="5606321"/>
              </a:xfrm>
              <a:blipFill>
                <a:blip r:embed="rId2"/>
                <a:stretch>
                  <a:fillRect l="-570" r="-518"/>
                </a:stretch>
              </a:blipFill>
            </p:spPr>
            <p:txBody>
              <a:bodyPr/>
              <a:lstStyle/>
              <a:p>
                <a:r>
                  <a:rPr lang="en-IN">
                    <a:noFill/>
                  </a:rPr>
                  <a:t> </a:t>
                </a:r>
              </a:p>
            </p:txBody>
          </p:sp>
        </mc:Fallback>
      </mc:AlternateContent>
    </p:spTree>
    <p:extLst>
      <p:ext uri="{BB962C8B-B14F-4D97-AF65-F5344CB8AC3E}">
        <p14:creationId xmlns:p14="http://schemas.microsoft.com/office/powerpoint/2010/main" val="322819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0EE6-1ECB-43F0-BF3C-E6F9936648F6}"/>
              </a:ext>
            </a:extLst>
          </p:cNvPr>
          <p:cNvSpPr>
            <a:spLocks noGrp="1"/>
          </p:cNvSpPr>
          <p:nvPr>
            <p:ph type="title"/>
          </p:nvPr>
        </p:nvSpPr>
        <p:spPr>
          <a:xfrm>
            <a:off x="298554" y="18255"/>
            <a:ext cx="10515600" cy="1325563"/>
          </a:xfrm>
        </p:spPr>
        <p:txBody>
          <a:bodyPr>
            <a:normAutofit/>
          </a:bodyPr>
          <a:lstStyle/>
          <a:p>
            <a:r>
              <a:rPr lang="en-US" b="1" dirty="0">
                <a:solidFill>
                  <a:schemeClr val="accent2"/>
                </a:solidFill>
              </a:rPr>
              <a:t>Benefits of Market Basket Analysis</a:t>
            </a:r>
            <a:endParaRPr lang="en-IN" b="1" dirty="0">
              <a:solidFill>
                <a:schemeClr val="accent2"/>
              </a:solidFill>
            </a:endParaRPr>
          </a:p>
        </p:txBody>
      </p:sp>
      <p:sp>
        <p:nvSpPr>
          <p:cNvPr id="3" name="Content Placeholder 2">
            <a:extLst>
              <a:ext uri="{FF2B5EF4-FFF2-40B4-BE49-F238E27FC236}">
                <a16:creationId xmlns:a16="http://schemas.microsoft.com/office/drawing/2014/main" id="{DF7E2C97-0111-41D4-B80C-E17A1BA3F627}"/>
              </a:ext>
            </a:extLst>
          </p:cNvPr>
          <p:cNvSpPr>
            <a:spLocks noGrp="1"/>
          </p:cNvSpPr>
          <p:nvPr>
            <p:ph idx="1"/>
          </p:nvPr>
        </p:nvSpPr>
        <p:spPr>
          <a:xfrm>
            <a:off x="298554" y="1136077"/>
            <a:ext cx="11378784" cy="1325564"/>
          </a:xfrm>
        </p:spPr>
        <p:txBody>
          <a:bodyPr/>
          <a:lstStyle/>
          <a:p>
            <a:pPr algn="just">
              <a:lnSpc>
                <a:spcPct val="150000"/>
              </a:lnSpc>
            </a:pPr>
            <a:r>
              <a:rPr lang="en-US" dirty="0"/>
              <a:t>The market basket analysis data mining technique has the following benefits, such as:</a:t>
            </a:r>
            <a:endParaRPr lang="en-IN" dirty="0"/>
          </a:p>
        </p:txBody>
      </p:sp>
      <p:pic>
        <p:nvPicPr>
          <p:cNvPr id="2050" name="Picture 2" descr="Market Basket Analysis in Data Mining">
            <a:extLst>
              <a:ext uri="{FF2B5EF4-FFF2-40B4-BE49-F238E27FC236}">
                <a16:creationId xmlns:a16="http://schemas.microsoft.com/office/drawing/2014/main" id="{8733A432-3E2A-4025-B3AB-89BADFD7C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968" y="2461640"/>
            <a:ext cx="7491438" cy="4216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16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8E50-FC5B-4BC2-BA2E-F0552C40FB02}"/>
              </a:ext>
            </a:extLst>
          </p:cNvPr>
          <p:cNvSpPr>
            <a:spLocks noGrp="1"/>
          </p:cNvSpPr>
          <p:nvPr>
            <p:ph type="title"/>
          </p:nvPr>
        </p:nvSpPr>
        <p:spPr>
          <a:xfrm>
            <a:off x="208613" y="140273"/>
            <a:ext cx="11353800" cy="1325563"/>
          </a:xfrm>
        </p:spPr>
        <p:txBody>
          <a:bodyPr/>
          <a:lstStyle/>
          <a:p>
            <a:r>
              <a:rPr lang="en-IN" b="1" dirty="0">
                <a:solidFill>
                  <a:schemeClr val="accent2"/>
                </a:solidFill>
              </a:rPr>
              <a:t>Python code - </a:t>
            </a:r>
            <a:r>
              <a:rPr lang="en-IN" b="1" dirty="0" err="1">
                <a:solidFill>
                  <a:schemeClr val="accent2"/>
                </a:solidFill>
              </a:rPr>
              <a:t>Apriori</a:t>
            </a:r>
            <a:r>
              <a:rPr lang="en-IN" b="1" dirty="0">
                <a:solidFill>
                  <a:schemeClr val="accent2"/>
                </a:solidFill>
              </a:rPr>
              <a:t> ML model (Market dataset)</a:t>
            </a:r>
          </a:p>
        </p:txBody>
      </p:sp>
      <p:pic>
        <p:nvPicPr>
          <p:cNvPr id="4" name="Picture 3">
            <a:extLst>
              <a:ext uri="{FF2B5EF4-FFF2-40B4-BE49-F238E27FC236}">
                <a16:creationId xmlns:a16="http://schemas.microsoft.com/office/drawing/2014/main" id="{8409E33F-C3DB-4635-AE4E-B8D51079DA1D}"/>
              </a:ext>
            </a:extLst>
          </p:cNvPr>
          <p:cNvPicPr>
            <a:picLocks noChangeAspect="1"/>
          </p:cNvPicPr>
          <p:nvPr/>
        </p:nvPicPr>
        <p:blipFill>
          <a:blip r:embed="rId2"/>
          <a:stretch>
            <a:fillRect/>
          </a:stretch>
        </p:blipFill>
        <p:spPr>
          <a:xfrm>
            <a:off x="1861591" y="1235673"/>
            <a:ext cx="7552232" cy="5548872"/>
          </a:xfrm>
          <a:prstGeom prst="rect">
            <a:avLst/>
          </a:prstGeom>
        </p:spPr>
      </p:pic>
    </p:spTree>
    <p:extLst>
      <p:ext uri="{BB962C8B-B14F-4D97-AF65-F5344CB8AC3E}">
        <p14:creationId xmlns:p14="http://schemas.microsoft.com/office/powerpoint/2010/main" val="3984563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724094-F7E4-4ABC-8514-E850CC435DC1}"/>
              </a:ext>
            </a:extLst>
          </p:cNvPr>
          <p:cNvPicPr>
            <a:picLocks noChangeAspect="1"/>
          </p:cNvPicPr>
          <p:nvPr/>
        </p:nvPicPr>
        <p:blipFill>
          <a:blip r:embed="rId2"/>
          <a:stretch>
            <a:fillRect/>
          </a:stretch>
        </p:blipFill>
        <p:spPr>
          <a:xfrm>
            <a:off x="1090845" y="515364"/>
            <a:ext cx="6594113" cy="4401410"/>
          </a:xfrm>
          <a:prstGeom prst="rect">
            <a:avLst/>
          </a:prstGeom>
        </p:spPr>
      </p:pic>
    </p:spTree>
    <p:extLst>
      <p:ext uri="{BB962C8B-B14F-4D97-AF65-F5344CB8AC3E}">
        <p14:creationId xmlns:p14="http://schemas.microsoft.com/office/powerpoint/2010/main" val="2403760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45D471-920F-4E57-9AF7-58C92B7408FA}"/>
              </a:ext>
            </a:extLst>
          </p:cNvPr>
          <p:cNvPicPr>
            <a:picLocks noChangeAspect="1"/>
          </p:cNvPicPr>
          <p:nvPr/>
        </p:nvPicPr>
        <p:blipFill>
          <a:blip r:embed="rId2"/>
          <a:stretch>
            <a:fillRect/>
          </a:stretch>
        </p:blipFill>
        <p:spPr>
          <a:xfrm>
            <a:off x="1932169" y="124606"/>
            <a:ext cx="7331751" cy="6362264"/>
          </a:xfrm>
          <a:prstGeom prst="rect">
            <a:avLst/>
          </a:prstGeom>
        </p:spPr>
      </p:pic>
    </p:spTree>
    <p:extLst>
      <p:ext uri="{BB962C8B-B14F-4D97-AF65-F5344CB8AC3E}">
        <p14:creationId xmlns:p14="http://schemas.microsoft.com/office/powerpoint/2010/main" val="417214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3B5C76-4BA8-49E8-92A3-84EC6929E4DD}"/>
              </a:ext>
            </a:extLst>
          </p:cNvPr>
          <p:cNvPicPr>
            <a:picLocks noChangeAspect="1"/>
          </p:cNvPicPr>
          <p:nvPr/>
        </p:nvPicPr>
        <p:blipFill>
          <a:blip r:embed="rId2"/>
          <a:stretch>
            <a:fillRect/>
          </a:stretch>
        </p:blipFill>
        <p:spPr>
          <a:xfrm>
            <a:off x="1218107" y="149589"/>
            <a:ext cx="9397320" cy="6708411"/>
          </a:xfrm>
          <a:prstGeom prst="rect">
            <a:avLst/>
          </a:prstGeom>
        </p:spPr>
      </p:pic>
    </p:spTree>
    <p:extLst>
      <p:ext uri="{BB962C8B-B14F-4D97-AF65-F5344CB8AC3E}">
        <p14:creationId xmlns:p14="http://schemas.microsoft.com/office/powerpoint/2010/main" val="2124530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980551-BD64-4402-829E-2B946A478B88}"/>
              </a:ext>
            </a:extLst>
          </p:cNvPr>
          <p:cNvPicPr>
            <a:picLocks noChangeAspect="1"/>
          </p:cNvPicPr>
          <p:nvPr/>
        </p:nvPicPr>
        <p:blipFill>
          <a:blip r:embed="rId2"/>
          <a:stretch>
            <a:fillRect/>
          </a:stretch>
        </p:blipFill>
        <p:spPr>
          <a:xfrm>
            <a:off x="1520253" y="112113"/>
            <a:ext cx="6994160" cy="6281792"/>
          </a:xfrm>
          <a:prstGeom prst="rect">
            <a:avLst/>
          </a:prstGeom>
        </p:spPr>
      </p:pic>
    </p:spTree>
    <p:extLst>
      <p:ext uri="{BB962C8B-B14F-4D97-AF65-F5344CB8AC3E}">
        <p14:creationId xmlns:p14="http://schemas.microsoft.com/office/powerpoint/2010/main" val="4097971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6DC272-58DA-47AA-B68C-996E46584219}"/>
              </a:ext>
            </a:extLst>
          </p:cNvPr>
          <p:cNvPicPr>
            <a:picLocks noChangeAspect="1"/>
          </p:cNvPicPr>
          <p:nvPr/>
        </p:nvPicPr>
        <p:blipFill>
          <a:blip r:embed="rId2"/>
          <a:stretch>
            <a:fillRect/>
          </a:stretch>
        </p:blipFill>
        <p:spPr>
          <a:xfrm>
            <a:off x="1709112" y="148184"/>
            <a:ext cx="8997891" cy="6709816"/>
          </a:xfrm>
          <a:prstGeom prst="rect">
            <a:avLst/>
          </a:prstGeom>
        </p:spPr>
      </p:pic>
    </p:spTree>
    <p:extLst>
      <p:ext uri="{BB962C8B-B14F-4D97-AF65-F5344CB8AC3E}">
        <p14:creationId xmlns:p14="http://schemas.microsoft.com/office/powerpoint/2010/main" val="63968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BE92FF-3B3B-4058-80CB-0407548690DD}"/>
              </a:ext>
            </a:extLst>
          </p:cNvPr>
          <p:cNvPicPr>
            <a:picLocks noChangeAspect="1"/>
          </p:cNvPicPr>
          <p:nvPr/>
        </p:nvPicPr>
        <p:blipFill>
          <a:blip r:embed="rId2"/>
          <a:stretch>
            <a:fillRect/>
          </a:stretch>
        </p:blipFill>
        <p:spPr>
          <a:xfrm>
            <a:off x="32370" y="273570"/>
            <a:ext cx="12127259" cy="6310859"/>
          </a:xfrm>
          <a:prstGeom prst="rect">
            <a:avLst/>
          </a:prstGeom>
        </p:spPr>
      </p:pic>
    </p:spTree>
    <p:extLst>
      <p:ext uri="{BB962C8B-B14F-4D97-AF65-F5344CB8AC3E}">
        <p14:creationId xmlns:p14="http://schemas.microsoft.com/office/powerpoint/2010/main" val="259224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06F1-61BB-43B1-8E4C-F4C7F396E9D8}"/>
              </a:ext>
            </a:extLst>
          </p:cNvPr>
          <p:cNvSpPr>
            <a:spLocks noGrp="1"/>
          </p:cNvSpPr>
          <p:nvPr>
            <p:ph type="title"/>
          </p:nvPr>
        </p:nvSpPr>
        <p:spPr>
          <a:xfrm>
            <a:off x="838199" y="35341"/>
            <a:ext cx="10515600" cy="1325563"/>
          </a:xfrm>
        </p:spPr>
        <p:txBody>
          <a:bodyPr/>
          <a:lstStyle/>
          <a:p>
            <a:r>
              <a:rPr lang="en-IN" b="1" dirty="0">
                <a:solidFill>
                  <a:schemeClr val="accent2"/>
                </a:solidFill>
              </a:rPr>
              <a:t>Market Basket Analysis</a:t>
            </a:r>
            <a:endParaRPr lang="en-IN" dirty="0"/>
          </a:p>
        </p:txBody>
      </p:sp>
      <p:sp>
        <p:nvSpPr>
          <p:cNvPr id="3" name="Content Placeholder 2">
            <a:extLst>
              <a:ext uri="{FF2B5EF4-FFF2-40B4-BE49-F238E27FC236}">
                <a16:creationId xmlns:a16="http://schemas.microsoft.com/office/drawing/2014/main" id="{EEBA1DEB-906B-4E31-B6AB-1C7C74C5B0B0}"/>
              </a:ext>
            </a:extLst>
          </p:cNvPr>
          <p:cNvSpPr>
            <a:spLocks noGrp="1"/>
          </p:cNvSpPr>
          <p:nvPr>
            <p:ph idx="1"/>
          </p:nvPr>
        </p:nvSpPr>
        <p:spPr>
          <a:xfrm>
            <a:off x="838199" y="1259174"/>
            <a:ext cx="10929079" cy="5233701"/>
          </a:xfrm>
        </p:spPr>
        <p:txBody>
          <a:bodyPr>
            <a:normAutofit fontScale="92500"/>
          </a:bodyPr>
          <a:lstStyle/>
          <a:p>
            <a:pPr algn="just">
              <a:lnSpc>
                <a:spcPct val="150000"/>
              </a:lnSpc>
            </a:pPr>
            <a:r>
              <a:rPr lang="en-US" dirty="0"/>
              <a:t>Market basket analysis is a data mining technique used by retailers to increase sales by better understanding customer purchasing patterns. It involves analyzing large data sets, such as purchase history, to reveal product groupings and products that are likely to be purchased together.</a:t>
            </a:r>
          </a:p>
          <a:p>
            <a:pPr algn="just">
              <a:lnSpc>
                <a:spcPct val="150000"/>
              </a:lnSpc>
            </a:pPr>
            <a:r>
              <a:rPr lang="en-US" dirty="0"/>
              <a:t>The adoption of market basket analysis was aided by the advent of electronic point-of-sale (POS) systems. Compared to handwritten records kept by store owners, the digital records generated by POS systems made it easier for applications to process and analyze large volumes of purchase data.</a:t>
            </a:r>
          </a:p>
          <a:p>
            <a:pPr algn="just">
              <a:lnSpc>
                <a:spcPct val="150000"/>
              </a:lnSpc>
            </a:pPr>
            <a:endParaRPr lang="en-IN" dirty="0"/>
          </a:p>
        </p:txBody>
      </p:sp>
    </p:spTree>
    <p:extLst>
      <p:ext uri="{BB962C8B-B14F-4D97-AF65-F5344CB8AC3E}">
        <p14:creationId xmlns:p14="http://schemas.microsoft.com/office/powerpoint/2010/main" val="324664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92173C-2978-4A9E-99B6-438299522061}"/>
              </a:ext>
            </a:extLst>
          </p:cNvPr>
          <p:cNvPicPr>
            <a:picLocks noChangeAspect="1"/>
          </p:cNvPicPr>
          <p:nvPr/>
        </p:nvPicPr>
        <p:blipFill>
          <a:blip r:embed="rId2"/>
          <a:stretch>
            <a:fillRect/>
          </a:stretch>
        </p:blipFill>
        <p:spPr>
          <a:xfrm>
            <a:off x="295214" y="284814"/>
            <a:ext cx="11601571" cy="5501390"/>
          </a:xfrm>
          <a:prstGeom prst="rect">
            <a:avLst/>
          </a:prstGeom>
        </p:spPr>
      </p:pic>
    </p:spTree>
    <p:extLst>
      <p:ext uri="{BB962C8B-B14F-4D97-AF65-F5344CB8AC3E}">
        <p14:creationId xmlns:p14="http://schemas.microsoft.com/office/powerpoint/2010/main" val="1042761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ED0DD1-CD65-4219-B42F-9823565E057A}"/>
              </a:ext>
            </a:extLst>
          </p:cNvPr>
          <p:cNvPicPr>
            <a:picLocks noChangeAspect="1"/>
          </p:cNvPicPr>
          <p:nvPr/>
        </p:nvPicPr>
        <p:blipFill>
          <a:blip r:embed="rId2"/>
          <a:stretch>
            <a:fillRect/>
          </a:stretch>
        </p:blipFill>
        <p:spPr>
          <a:xfrm>
            <a:off x="129465" y="119922"/>
            <a:ext cx="11933070" cy="5186596"/>
          </a:xfrm>
          <a:prstGeom prst="rect">
            <a:avLst/>
          </a:prstGeom>
        </p:spPr>
      </p:pic>
    </p:spTree>
    <p:extLst>
      <p:ext uri="{BB962C8B-B14F-4D97-AF65-F5344CB8AC3E}">
        <p14:creationId xmlns:p14="http://schemas.microsoft.com/office/powerpoint/2010/main" val="1121249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E3D7D8-38A5-459C-9BFE-912D4A947519}"/>
              </a:ext>
            </a:extLst>
          </p:cNvPr>
          <p:cNvPicPr>
            <a:picLocks noChangeAspect="1"/>
          </p:cNvPicPr>
          <p:nvPr/>
        </p:nvPicPr>
        <p:blipFill>
          <a:blip r:embed="rId2"/>
          <a:stretch>
            <a:fillRect/>
          </a:stretch>
        </p:blipFill>
        <p:spPr>
          <a:xfrm>
            <a:off x="0" y="194872"/>
            <a:ext cx="12189573" cy="5636302"/>
          </a:xfrm>
          <a:prstGeom prst="rect">
            <a:avLst/>
          </a:prstGeom>
        </p:spPr>
      </p:pic>
    </p:spTree>
    <p:extLst>
      <p:ext uri="{BB962C8B-B14F-4D97-AF65-F5344CB8AC3E}">
        <p14:creationId xmlns:p14="http://schemas.microsoft.com/office/powerpoint/2010/main" val="4235447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3F38DD-F5DD-49DC-BA92-2DCF4C8F965D}"/>
              </a:ext>
            </a:extLst>
          </p:cNvPr>
          <p:cNvPicPr>
            <a:picLocks noChangeAspect="1"/>
          </p:cNvPicPr>
          <p:nvPr/>
        </p:nvPicPr>
        <p:blipFill>
          <a:blip r:embed="rId2"/>
          <a:stretch>
            <a:fillRect/>
          </a:stretch>
        </p:blipFill>
        <p:spPr>
          <a:xfrm>
            <a:off x="859470" y="1"/>
            <a:ext cx="9422666" cy="6858000"/>
          </a:xfrm>
          <a:prstGeom prst="rect">
            <a:avLst/>
          </a:prstGeom>
        </p:spPr>
      </p:pic>
    </p:spTree>
    <p:extLst>
      <p:ext uri="{BB962C8B-B14F-4D97-AF65-F5344CB8AC3E}">
        <p14:creationId xmlns:p14="http://schemas.microsoft.com/office/powerpoint/2010/main" val="3066628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165935-5DD4-4527-8DEE-094F5A990F89}"/>
              </a:ext>
            </a:extLst>
          </p:cNvPr>
          <p:cNvPicPr>
            <a:picLocks noChangeAspect="1"/>
          </p:cNvPicPr>
          <p:nvPr/>
        </p:nvPicPr>
        <p:blipFill>
          <a:blip r:embed="rId2"/>
          <a:stretch>
            <a:fillRect/>
          </a:stretch>
        </p:blipFill>
        <p:spPr>
          <a:xfrm>
            <a:off x="88413" y="359765"/>
            <a:ext cx="12088526" cy="6175946"/>
          </a:xfrm>
          <a:prstGeom prst="rect">
            <a:avLst/>
          </a:prstGeom>
        </p:spPr>
      </p:pic>
    </p:spTree>
    <p:extLst>
      <p:ext uri="{BB962C8B-B14F-4D97-AF65-F5344CB8AC3E}">
        <p14:creationId xmlns:p14="http://schemas.microsoft.com/office/powerpoint/2010/main" val="2692303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E10218-7307-49F1-BC0B-282CC7314133}"/>
              </a:ext>
            </a:extLst>
          </p:cNvPr>
          <p:cNvPicPr>
            <a:picLocks noChangeAspect="1"/>
          </p:cNvPicPr>
          <p:nvPr/>
        </p:nvPicPr>
        <p:blipFill>
          <a:blip r:embed="rId2"/>
          <a:stretch>
            <a:fillRect/>
          </a:stretch>
        </p:blipFill>
        <p:spPr>
          <a:xfrm>
            <a:off x="1" y="689548"/>
            <a:ext cx="12192000" cy="5142368"/>
          </a:xfrm>
          <a:prstGeom prst="rect">
            <a:avLst/>
          </a:prstGeom>
        </p:spPr>
      </p:pic>
    </p:spTree>
    <p:extLst>
      <p:ext uri="{BB962C8B-B14F-4D97-AF65-F5344CB8AC3E}">
        <p14:creationId xmlns:p14="http://schemas.microsoft.com/office/powerpoint/2010/main" val="4076142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7DEFAD-D4C7-4E16-8CB9-C6DF06A6BDAF}"/>
              </a:ext>
            </a:extLst>
          </p:cNvPr>
          <p:cNvPicPr>
            <a:picLocks noChangeAspect="1"/>
          </p:cNvPicPr>
          <p:nvPr/>
        </p:nvPicPr>
        <p:blipFill>
          <a:blip r:embed="rId2"/>
          <a:stretch>
            <a:fillRect/>
          </a:stretch>
        </p:blipFill>
        <p:spPr>
          <a:xfrm>
            <a:off x="343526" y="408482"/>
            <a:ext cx="11726717" cy="6041036"/>
          </a:xfrm>
          <a:prstGeom prst="rect">
            <a:avLst/>
          </a:prstGeom>
        </p:spPr>
      </p:pic>
    </p:spTree>
    <p:extLst>
      <p:ext uri="{BB962C8B-B14F-4D97-AF65-F5344CB8AC3E}">
        <p14:creationId xmlns:p14="http://schemas.microsoft.com/office/powerpoint/2010/main" val="332755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06F1-61BB-43B1-8E4C-F4C7F396E9D8}"/>
              </a:ext>
            </a:extLst>
          </p:cNvPr>
          <p:cNvSpPr>
            <a:spLocks noGrp="1"/>
          </p:cNvSpPr>
          <p:nvPr>
            <p:ph type="title"/>
          </p:nvPr>
        </p:nvSpPr>
        <p:spPr>
          <a:xfrm>
            <a:off x="394741" y="0"/>
            <a:ext cx="10515600" cy="1325563"/>
          </a:xfrm>
        </p:spPr>
        <p:txBody>
          <a:bodyPr/>
          <a:lstStyle/>
          <a:p>
            <a:r>
              <a:rPr lang="en-US" b="1" dirty="0">
                <a:solidFill>
                  <a:schemeClr val="accent2"/>
                </a:solidFill>
              </a:rPr>
              <a:t>How does Market Basket Analysis Work?</a:t>
            </a:r>
          </a:p>
        </p:txBody>
      </p:sp>
      <p:sp>
        <p:nvSpPr>
          <p:cNvPr id="3" name="Content Placeholder 2">
            <a:extLst>
              <a:ext uri="{FF2B5EF4-FFF2-40B4-BE49-F238E27FC236}">
                <a16:creationId xmlns:a16="http://schemas.microsoft.com/office/drawing/2014/main" id="{EEBA1DEB-906B-4E31-B6AB-1C7C74C5B0B0}"/>
              </a:ext>
            </a:extLst>
          </p:cNvPr>
          <p:cNvSpPr>
            <a:spLocks noGrp="1"/>
          </p:cNvSpPr>
          <p:nvPr>
            <p:ph idx="1"/>
          </p:nvPr>
        </p:nvSpPr>
        <p:spPr>
          <a:xfrm>
            <a:off x="513099" y="1094282"/>
            <a:ext cx="11434061" cy="5576341"/>
          </a:xfrm>
        </p:spPr>
        <p:txBody>
          <a:bodyPr>
            <a:normAutofit fontScale="85000" lnSpcReduction="20000"/>
          </a:bodyPr>
          <a:lstStyle/>
          <a:p>
            <a:pPr algn="just">
              <a:lnSpc>
                <a:spcPct val="150000"/>
              </a:lnSpc>
            </a:pPr>
            <a:r>
              <a:rPr lang="en-US" dirty="0"/>
              <a:t>Market Basket Analysis is modelled on Association rule mining, i.e., the IF {}, THEN {} construct. For example, IF a customer buys bread, THEN he is likely to buy butter as well.</a:t>
            </a:r>
          </a:p>
          <a:p>
            <a:pPr algn="just">
              <a:lnSpc>
                <a:spcPct val="150000"/>
              </a:lnSpc>
            </a:pPr>
            <a:r>
              <a:rPr lang="en-US" dirty="0"/>
              <a:t>Association rules are usually represented as: {Bread} -&gt; {Butter}</a:t>
            </a:r>
          </a:p>
          <a:p>
            <a:pPr algn="just">
              <a:lnSpc>
                <a:spcPct val="150000"/>
              </a:lnSpc>
            </a:pPr>
            <a:r>
              <a:rPr lang="en-US" dirty="0"/>
              <a:t>Some terminologies to familiarize yourself with Market Basket Analysis are:</a:t>
            </a:r>
          </a:p>
          <a:p>
            <a:pPr algn="just">
              <a:lnSpc>
                <a:spcPct val="150000"/>
              </a:lnSpc>
            </a:pPr>
            <a:r>
              <a:rPr lang="en-US" b="1" dirty="0"/>
              <a:t>Antecedent: </a:t>
            </a:r>
            <a:r>
              <a:rPr lang="en-US" dirty="0"/>
              <a:t>Items or '</a:t>
            </a:r>
            <a:r>
              <a:rPr lang="en-US" dirty="0" err="1"/>
              <a:t>itemsets</a:t>
            </a:r>
            <a:r>
              <a:rPr lang="en-US" dirty="0"/>
              <a:t>' found within the data are antecedents. In simpler words, it's the IF component, written on the left-hand side. In the above example, bread is the antecedent.</a:t>
            </a:r>
          </a:p>
          <a:p>
            <a:pPr algn="just">
              <a:lnSpc>
                <a:spcPct val="150000"/>
              </a:lnSpc>
            </a:pPr>
            <a:r>
              <a:rPr lang="en-US" b="1" dirty="0"/>
              <a:t>Consequent: </a:t>
            </a:r>
            <a:r>
              <a:rPr lang="en-US" dirty="0"/>
              <a:t>A consequent is an item or set of items found in combination with the antecedent. It's the THEN component, written on the right-hand side. In the above example, butter is the consequent.</a:t>
            </a:r>
          </a:p>
          <a:p>
            <a:pPr algn="just">
              <a:lnSpc>
                <a:spcPct val="150000"/>
              </a:lnSpc>
            </a:pPr>
            <a:endParaRPr lang="en-IN" dirty="0"/>
          </a:p>
        </p:txBody>
      </p:sp>
    </p:spTree>
    <p:extLst>
      <p:ext uri="{BB962C8B-B14F-4D97-AF65-F5344CB8AC3E}">
        <p14:creationId xmlns:p14="http://schemas.microsoft.com/office/powerpoint/2010/main" val="192310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C625-9A97-4372-8771-EA6EB3A72B39}"/>
              </a:ext>
            </a:extLst>
          </p:cNvPr>
          <p:cNvSpPr>
            <a:spLocks noGrp="1"/>
          </p:cNvSpPr>
          <p:nvPr>
            <p:ph type="title"/>
          </p:nvPr>
        </p:nvSpPr>
        <p:spPr>
          <a:xfrm>
            <a:off x="628338" y="125282"/>
            <a:ext cx="10515600" cy="1325563"/>
          </a:xfrm>
        </p:spPr>
        <p:txBody>
          <a:bodyPr/>
          <a:lstStyle/>
          <a:p>
            <a:r>
              <a:rPr lang="en-IN" b="1" dirty="0">
                <a:solidFill>
                  <a:schemeClr val="accent2"/>
                </a:solidFill>
              </a:rPr>
              <a:t>Types of Market Basket Analysis</a:t>
            </a:r>
          </a:p>
        </p:txBody>
      </p:sp>
      <p:sp>
        <p:nvSpPr>
          <p:cNvPr id="3" name="Content Placeholder 2">
            <a:extLst>
              <a:ext uri="{FF2B5EF4-FFF2-40B4-BE49-F238E27FC236}">
                <a16:creationId xmlns:a16="http://schemas.microsoft.com/office/drawing/2014/main" id="{21DD6958-071A-49A2-93C1-A84BDA946892}"/>
              </a:ext>
            </a:extLst>
          </p:cNvPr>
          <p:cNvSpPr>
            <a:spLocks noGrp="1"/>
          </p:cNvSpPr>
          <p:nvPr>
            <p:ph idx="1"/>
          </p:nvPr>
        </p:nvSpPr>
        <p:spPr>
          <a:xfrm>
            <a:off x="511539" y="1252224"/>
            <a:ext cx="11168921" cy="2176776"/>
          </a:xfrm>
        </p:spPr>
        <p:txBody>
          <a:bodyPr/>
          <a:lstStyle/>
          <a:p>
            <a:pPr algn="just">
              <a:lnSpc>
                <a:spcPct val="150000"/>
              </a:lnSpc>
            </a:pPr>
            <a:r>
              <a:rPr lang="en-US" dirty="0"/>
              <a:t>Market Basket Analysis techniques can be categorized based on how the available data is utilized. Here are the following types of market basket analysis in data mining, such as:</a:t>
            </a:r>
            <a:endParaRPr lang="en-IN" dirty="0"/>
          </a:p>
        </p:txBody>
      </p:sp>
      <p:pic>
        <p:nvPicPr>
          <p:cNvPr id="1026" name="Picture 2" descr="Market Basket Analysis in Data Mining">
            <a:extLst>
              <a:ext uri="{FF2B5EF4-FFF2-40B4-BE49-F238E27FC236}">
                <a16:creationId xmlns:a16="http://schemas.microsoft.com/office/drawing/2014/main" id="{597C29DD-5FC9-4868-A376-965E2CE2F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473" y="3085241"/>
            <a:ext cx="10682987" cy="364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0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73419-A5F6-44DE-A7D2-EFE525E26A12}"/>
              </a:ext>
            </a:extLst>
          </p:cNvPr>
          <p:cNvSpPr>
            <a:spLocks noGrp="1"/>
          </p:cNvSpPr>
          <p:nvPr>
            <p:ph idx="1"/>
          </p:nvPr>
        </p:nvSpPr>
        <p:spPr>
          <a:xfrm>
            <a:off x="418474" y="341598"/>
            <a:ext cx="11273853" cy="6029221"/>
          </a:xfrm>
        </p:spPr>
        <p:txBody>
          <a:bodyPr>
            <a:normAutofit fontScale="92500" lnSpcReduction="20000"/>
          </a:bodyPr>
          <a:lstStyle/>
          <a:p>
            <a:pPr marL="0" indent="0" algn="just">
              <a:lnSpc>
                <a:spcPct val="150000"/>
              </a:lnSpc>
              <a:buNone/>
            </a:pPr>
            <a:r>
              <a:rPr lang="en-US" b="1" dirty="0"/>
              <a:t>1. Descriptive market basket analysis:</a:t>
            </a:r>
            <a:r>
              <a:rPr lang="en-US" dirty="0"/>
              <a:t> This type only derives insights from past data and is the most frequently used approach. The analysis here does not make any predictions but rates the association between products using statistical techniques. For those familiar with the basics of Data Analysis, this type of modelling is known as unsupervised learning.</a:t>
            </a:r>
          </a:p>
          <a:p>
            <a:pPr marL="0" indent="0" algn="just">
              <a:lnSpc>
                <a:spcPct val="150000"/>
              </a:lnSpc>
              <a:buNone/>
            </a:pPr>
            <a:r>
              <a:rPr lang="en-US" b="1" dirty="0"/>
              <a:t>2. Predictive market basket analysis:</a:t>
            </a:r>
            <a:r>
              <a:rPr lang="en-US" dirty="0"/>
              <a:t> This type uses supervised learning models like classification and regression. It essentially aims to mimic the market to analyze what causes what to happen. Essentially, it considers items purchased in a sequence to determine cross-selling. For example, buying an extended warranty is more likely to follow the purchase of an iPhone. While it isn't as widely used as a descriptive MBA, it is still a very valuable tool for marketers.</a:t>
            </a:r>
          </a:p>
          <a:p>
            <a:pPr algn="just">
              <a:lnSpc>
                <a:spcPct val="150000"/>
              </a:lnSpc>
            </a:pPr>
            <a:endParaRPr lang="en-IN" dirty="0"/>
          </a:p>
        </p:txBody>
      </p:sp>
    </p:spTree>
    <p:extLst>
      <p:ext uri="{BB962C8B-B14F-4D97-AF65-F5344CB8AC3E}">
        <p14:creationId xmlns:p14="http://schemas.microsoft.com/office/powerpoint/2010/main" val="308550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73419-A5F6-44DE-A7D2-EFE525E26A12}"/>
              </a:ext>
            </a:extLst>
          </p:cNvPr>
          <p:cNvSpPr>
            <a:spLocks noGrp="1"/>
          </p:cNvSpPr>
          <p:nvPr>
            <p:ph idx="1"/>
          </p:nvPr>
        </p:nvSpPr>
        <p:spPr>
          <a:xfrm>
            <a:off x="459073" y="414389"/>
            <a:ext cx="11273853" cy="6029221"/>
          </a:xfrm>
        </p:spPr>
        <p:txBody>
          <a:bodyPr>
            <a:normAutofit/>
          </a:bodyPr>
          <a:lstStyle/>
          <a:p>
            <a:pPr marL="0" indent="0" algn="just">
              <a:lnSpc>
                <a:spcPct val="150000"/>
              </a:lnSpc>
              <a:buNone/>
            </a:pPr>
            <a:r>
              <a:rPr lang="en-US" b="1" dirty="0"/>
              <a:t>3. Differential market basket analysis:</a:t>
            </a:r>
            <a:r>
              <a:rPr lang="en-US" dirty="0"/>
              <a:t> This type of analysis is beneficial for competitor analysis. It compares purchase history between stores, between seasons, between two time periods, between different days of the week, etc., to find interesting patterns in consumer behaviour. For example, it can help determine why some users prefer to purchase the same product at the same price on Amazon vs Flipkart. The answer can be that the Amazon reseller has more warehouses and can deliver faster, or maybe something more profound like user experience.</a:t>
            </a:r>
          </a:p>
          <a:p>
            <a:pPr algn="just">
              <a:lnSpc>
                <a:spcPct val="150000"/>
              </a:lnSpc>
            </a:pPr>
            <a:endParaRPr lang="en-IN" dirty="0"/>
          </a:p>
        </p:txBody>
      </p:sp>
    </p:spTree>
    <p:extLst>
      <p:ext uri="{BB962C8B-B14F-4D97-AF65-F5344CB8AC3E}">
        <p14:creationId xmlns:p14="http://schemas.microsoft.com/office/powerpoint/2010/main" val="359638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B2D10-294E-409E-ADE5-83FE49A3E9CB}"/>
              </a:ext>
            </a:extLst>
          </p:cNvPr>
          <p:cNvSpPr>
            <a:spLocks noGrp="1"/>
          </p:cNvSpPr>
          <p:nvPr>
            <p:ph type="title"/>
          </p:nvPr>
        </p:nvSpPr>
        <p:spPr>
          <a:xfrm>
            <a:off x="102433" y="0"/>
            <a:ext cx="11612380" cy="1325563"/>
          </a:xfrm>
        </p:spPr>
        <p:txBody>
          <a:bodyPr>
            <a:normAutofit/>
          </a:bodyPr>
          <a:lstStyle/>
          <a:p>
            <a:r>
              <a:rPr lang="en-US" b="1" dirty="0">
                <a:solidFill>
                  <a:schemeClr val="accent2"/>
                </a:solidFill>
              </a:rPr>
              <a:t>Algorithms associated with Market Basket Analysis</a:t>
            </a:r>
            <a:endParaRPr lang="en-IN" b="1" dirty="0">
              <a:solidFill>
                <a:schemeClr val="accent2"/>
              </a:solidFill>
            </a:endParaRPr>
          </a:p>
        </p:txBody>
      </p:sp>
      <p:sp>
        <p:nvSpPr>
          <p:cNvPr id="3" name="Content Placeholder 2">
            <a:extLst>
              <a:ext uri="{FF2B5EF4-FFF2-40B4-BE49-F238E27FC236}">
                <a16:creationId xmlns:a16="http://schemas.microsoft.com/office/drawing/2014/main" id="{6D224E7C-1373-450D-84D5-35782EE448D5}"/>
              </a:ext>
            </a:extLst>
          </p:cNvPr>
          <p:cNvSpPr>
            <a:spLocks noGrp="1"/>
          </p:cNvSpPr>
          <p:nvPr>
            <p:ph idx="1"/>
          </p:nvPr>
        </p:nvSpPr>
        <p:spPr>
          <a:xfrm>
            <a:off x="259830" y="1315933"/>
            <a:ext cx="11454983" cy="5159818"/>
          </a:xfrm>
        </p:spPr>
        <p:txBody>
          <a:bodyPr>
            <a:normAutofit fontScale="92500" lnSpcReduction="10000"/>
          </a:bodyPr>
          <a:lstStyle/>
          <a:p>
            <a:pPr algn="just">
              <a:lnSpc>
                <a:spcPct val="150000"/>
              </a:lnSpc>
            </a:pPr>
            <a:r>
              <a:rPr lang="en-US" dirty="0"/>
              <a:t>In market basket analysis, </a:t>
            </a:r>
            <a:r>
              <a:rPr lang="en-US" b="1" dirty="0"/>
              <a:t>association rules </a:t>
            </a:r>
            <a:r>
              <a:rPr lang="en-US" dirty="0"/>
              <a:t>are used to predict the likelihood of products being purchased together. </a:t>
            </a:r>
          </a:p>
          <a:p>
            <a:pPr algn="just">
              <a:lnSpc>
                <a:spcPct val="150000"/>
              </a:lnSpc>
            </a:pPr>
            <a:r>
              <a:rPr lang="en-US" dirty="0"/>
              <a:t>Association rules count the frequency of items that occur together, seeking to find associations that occur far more often than expected.</a:t>
            </a:r>
          </a:p>
          <a:p>
            <a:pPr algn="just">
              <a:lnSpc>
                <a:spcPct val="150000"/>
              </a:lnSpc>
            </a:pPr>
            <a:r>
              <a:rPr lang="en-US" dirty="0"/>
              <a:t>Algorithms that use association rules include </a:t>
            </a:r>
            <a:r>
              <a:rPr lang="en-US" b="1" dirty="0"/>
              <a:t>AIS, SETM and </a:t>
            </a:r>
            <a:r>
              <a:rPr lang="en-US" b="1" dirty="0" err="1"/>
              <a:t>Apriori</a:t>
            </a:r>
            <a:r>
              <a:rPr lang="en-US" dirty="0"/>
              <a:t>. </a:t>
            </a:r>
          </a:p>
          <a:p>
            <a:pPr algn="just">
              <a:lnSpc>
                <a:spcPct val="150000"/>
              </a:lnSpc>
            </a:pPr>
            <a:r>
              <a:rPr lang="en-US" dirty="0"/>
              <a:t>The </a:t>
            </a:r>
            <a:r>
              <a:rPr lang="en-US" b="1" dirty="0" err="1"/>
              <a:t>Apriori</a:t>
            </a:r>
            <a:r>
              <a:rPr lang="en-US" b="1" dirty="0"/>
              <a:t> algorithm </a:t>
            </a:r>
            <a:r>
              <a:rPr lang="en-US" dirty="0"/>
              <a:t>is commonly cited by data scientists in research articles about market basket analysis. It identifies frequent items in the database and then evaluates their frequency as the datasets are expanded to larger sizes.</a:t>
            </a:r>
          </a:p>
          <a:p>
            <a:pPr algn="just">
              <a:lnSpc>
                <a:spcPct val="150000"/>
              </a:lnSpc>
            </a:pPr>
            <a:endParaRPr lang="en-IN" dirty="0"/>
          </a:p>
        </p:txBody>
      </p:sp>
    </p:spTree>
    <p:extLst>
      <p:ext uri="{BB962C8B-B14F-4D97-AF65-F5344CB8AC3E}">
        <p14:creationId xmlns:p14="http://schemas.microsoft.com/office/powerpoint/2010/main" val="251366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AD7F3A-DCF7-4093-A011-3A67CEE742DC}"/>
              </a:ext>
            </a:extLst>
          </p:cNvPr>
          <p:cNvSpPr>
            <a:spLocks noGrp="1"/>
          </p:cNvSpPr>
          <p:nvPr>
            <p:ph idx="1"/>
          </p:nvPr>
        </p:nvSpPr>
        <p:spPr>
          <a:xfrm>
            <a:off x="493425" y="461520"/>
            <a:ext cx="11123951" cy="5789378"/>
          </a:xfrm>
        </p:spPr>
        <p:txBody>
          <a:bodyPr/>
          <a:lstStyle/>
          <a:p>
            <a:pPr algn="just">
              <a:lnSpc>
                <a:spcPct val="150000"/>
              </a:lnSpc>
            </a:pPr>
            <a:r>
              <a:rPr lang="en-US" dirty="0"/>
              <a:t>With the help of the </a:t>
            </a:r>
            <a:r>
              <a:rPr lang="en-US" b="1" dirty="0" err="1"/>
              <a:t>Apriori</a:t>
            </a:r>
            <a:r>
              <a:rPr lang="en-US" b="1" dirty="0"/>
              <a:t> Algorithm</a:t>
            </a:r>
            <a:r>
              <a:rPr lang="en-US" dirty="0"/>
              <a:t>, we can further classify and simplify the item sets that the consumer frequently buys. </a:t>
            </a:r>
          </a:p>
          <a:p>
            <a:pPr algn="just">
              <a:lnSpc>
                <a:spcPct val="150000"/>
              </a:lnSpc>
            </a:pPr>
            <a:r>
              <a:rPr lang="en-US" dirty="0"/>
              <a:t>There are three components in APRIORI ALGORITHM:</a:t>
            </a:r>
          </a:p>
          <a:p>
            <a:pPr marL="900113" indent="-539750" algn="just">
              <a:lnSpc>
                <a:spcPct val="150000"/>
              </a:lnSpc>
              <a:buFont typeface="+mj-lt"/>
              <a:buAutoNum type="arabicPeriod"/>
            </a:pPr>
            <a:r>
              <a:rPr lang="en-US" b="1" dirty="0"/>
              <a:t>SUPPORT</a:t>
            </a:r>
          </a:p>
          <a:p>
            <a:pPr marL="900113" indent="-539750" algn="just">
              <a:lnSpc>
                <a:spcPct val="150000"/>
              </a:lnSpc>
              <a:buFont typeface="+mj-lt"/>
              <a:buAutoNum type="arabicPeriod"/>
            </a:pPr>
            <a:r>
              <a:rPr lang="en-US" b="1" dirty="0"/>
              <a:t>CONFIDENCE</a:t>
            </a:r>
          </a:p>
          <a:p>
            <a:pPr marL="900113" indent="-539750" algn="just">
              <a:lnSpc>
                <a:spcPct val="150000"/>
              </a:lnSpc>
              <a:buFont typeface="+mj-lt"/>
              <a:buAutoNum type="arabicPeriod"/>
            </a:pPr>
            <a:r>
              <a:rPr lang="en-US" b="1" dirty="0"/>
              <a:t>LIFT</a:t>
            </a:r>
          </a:p>
          <a:p>
            <a:pPr algn="just">
              <a:lnSpc>
                <a:spcPct val="150000"/>
              </a:lnSpc>
            </a:pPr>
            <a:endParaRPr lang="en-IN" dirty="0"/>
          </a:p>
        </p:txBody>
      </p:sp>
    </p:spTree>
    <p:extLst>
      <p:ext uri="{BB962C8B-B14F-4D97-AF65-F5344CB8AC3E}">
        <p14:creationId xmlns:p14="http://schemas.microsoft.com/office/powerpoint/2010/main" val="19878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ircle(in)">
                                      <p:cBhvr>
                                        <p:cTn id="10" dur="2000"/>
                                        <p:tgtEl>
                                          <p:spTgt spid="3">
                                            <p:txEl>
                                              <p:pRg st="3" end="3"/>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ircle(in)">
                                      <p:cBhvr>
                                        <p:cTn id="1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1BAD-7943-444A-9202-CE78928A201C}"/>
              </a:ext>
            </a:extLst>
          </p:cNvPr>
          <p:cNvSpPr>
            <a:spLocks noGrp="1"/>
          </p:cNvSpPr>
          <p:nvPr>
            <p:ph type="title"/>
          </p:nvPr>
        </p:nvSpPr>
        <p:spPr>
          <a:xfrm>
            <a:off x="448456" y="18255"/>
            <a:ext cx="10515600" cy="1325563"/>
          </a:xfrm>
        </p:spPr>
        <p:txBody>
          <a:bodyPr/>
          <a:lstStyle/>
          <a:p>
            <a:r>
              <a:rPr lang="en-IN" b="1" dirty="0">
                <a:solidFill>
                  <a:schemeClr val="accent2"/>
                </a:solidFill>
              </a:rPr>
              <a:t>1. Support</a:t>
            </a:r>
            <a:endParaRPr lang="en-IN" dirty="0">
              <a:solidFill>
                <a:schemeClr val="accent2"/>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018A1E-CD5E-486D-9EE4-443CD7D60030}"/>
                  </a:ext>
                </a:extLst>
              </p:cNvPr>
              <p:cNvSpPr>
                <a:spLocks noGrp="1"/>
              </p:cNvSpPr>
              <p:nvPr>
                <p:ph idx="1"/>
              </p:nvPr>
            </p:nvSpPr>
            <p:spPr>
              <a:xfrm>
                <a:off x="448456" y="1253330"/>
                <a:ext cx="11295088" cy="5312362"/>
              </a:xfrm>
            </p:spPr>
            <p:txBody>
              <a:bodyPr>
                <a:normAutofit fontScale="85000" lnSpcReduction="10000"/>
              </a:bodyPr>
              <a:lstStyle/>
              <a:p>
                <a:pPr algn="just">
                  <a:lnSpc>
                    <a:spcPct val="150000"/>
                  </a:lnSpc>
                </a:pPr>
                <a:r>
                  <a:rPr lang="en-IN" b="1" dirty="0"/>
                  <a:t>Definition:</a:t>
                </a:r>
                <a:r>
                  <a:rPr lang="en-IN" dirty="0"/>
                  <a:t> Support refers to the proportion of transactions in the dataset that contain a particular itemset. It is an indication of how frequently the itemset appears in the dataset.</a:t>
                </a:r>
              </a:p>
              <a:p>
                <a:pPr>
                  <a:lnSpc>
                    <a:spcPct val="150000"/>
                  </a:lnSpc>
                </a:pPr>
                <a:r>
                  <a:rPr lang="en-IN" b="1" dirty="0"/>
                  <a:t>Formula:</a:t>
                </a:r>
                <a:br>
                  <a:rPr lang="en-IN" b="1" dirty="0"/>
                </a:br>
                <a14:m>
                  <m:oMath xmlns:m="http://schemas.openxmlformats.org/officeDocument/2006/math">
                    <m:r>
                      <a:rPr lang="en-IN" i="1"/>
                      <m:t>𝑆𝑢𝑝𝑝𝑜𝑟𝑡</m:t>
                    </m:r>
                    <m:r>
                      <a:rPr lang="en-IN" i="1"/>
                      <m:t>(</m:t>
                    </m:r>
                    <m:r>
                      <a:rPr lang="en-IN" i="1"/>
                      <m:t>𝐴</m:t>
                    </m:r>
                    <m:r>
                      <a:rPr lang="en-IN" i="1"/>
                      <m:t>)=</m:t>
                    </m:r>
                    <m:f>
                      <m:fPr>
                        <m:ctrlPr>
                          <a:rPr lang="en-IN" i="1"/>
                        </m:ctrlPr>
                      </m:fPr>
                      <m:num>
                        <m:r>
                          <a:rPr lang="en-IN" i="1"/>
                          <m:t>𝑁𝑢𝑚𝑏𝑒𝑟</m:t>
                        </m:r>
                        <m:r>
                          <a:rPr lang="en-IN" i="1"/>
                          <m:t> </m:t>
                        </m:r>
                        <m:r>
                          <a:rPr lang="en-IN" i="1"/>
                          <m:t>𝑜𝑓</m:t>
                        </m:r>
                        <m:r>
                          <a:rPr lang="en-IN" i="1"/>
                          <m:t> </m:t>
                        </m:r>
                        <m:r>
                          <a:rPr lang="en-IN" i="1"/>
                          <m:t>𝑡𝑟𝑎𝑛𝑠𝑎𝑐𝑡𝑖𝑜𝑛𝑠</m:t>
                        </m:r>
                        <m:r>
                          <a:rPr lang="en-IN" i="1"/>
                          <m:t> </m:t>
                        </m:r>
                        <m:r>
                          <a:rPr lang="en-IN" i="1"/>
                          <m:t>𝑐𝑜𝑛𝑡𝑎𝑖𝑛𝑖𝑛𝑔</m:t>
                        </m:r>
                        <m:r>
                          <a:rPr lang="en-IN" i="1"/>
                          <m:t> </m:t>
                        </m:r>
                        <m:r>
                          <a:rPr lang="en-IN" i="1"/>
                          <m:t>𝐴</m:t>
                        </m:r>
                        <m:r>
                          <a:rPr lang="en-IN" i="1"/>
                          <m:t>​</m:t>
                        </m:r>
                      </m:num>
                      <m:den>
                        <m:r>
                          <a:rPr lang="en-IN" i="1"/>
                          <m:t>𝑇𝑜𝑡𝑎𝑙</m:t>
                        </m:r>
                        <m:r>
                          <a:rPr lang="en-IN" i="1"/>
                          <m:t> </m:t>
                        </m:r>
                        <m:r>
                          <a:rPr lang="en-IN" i="1"/>
                          <m:t>𝑛𝑢𝑚𝑏𝑒𝑟</m:t>
                        </m:r>
                        <m:r>
                          <a:rPr lang="en-IN" i="1"/>
                          <m:t> </m:t>
                        </m:r>
                        <m:r>
                          <a:rPr lang="en-IN" i="1"/>
                          <m:t>𝑜𝑓</m:t>
                        </m:r>
                        <m:r>
                          <a:rPr lang="en-IN" i="1"/>
                          <m:t> </m:t>
                        </m:r>
                        <m:r>
                          <a:rPr lang="en-IN" i="1"/>
                          <m:t>𝑡𝑟𝑎𝑛𝑠𝑎𝑐𝑡𝑖𝑜𝑛𝑠</m:t>
                        </m:r>
                      </m:den>
                    </m:f>
                  </m:oMath>
                </a14:m>
                <a:endParaRPr lang="en-IN" dirty="0"/>
              </a:p>
              <a:p>
                <a:pPr algn="just">
                  <a:lnSpc>
                    <a:spcPct val="150000"/>
                  </a:lnSpc>
                </a:pPr>
                <a:r>
                  <a:rPr lang="en-IN" b="1" dirty="0"/>
                  <a:t>Example:</a:t>
                </a:r>
                <a:r>
                  <a:rPr lang="en-IN" dirty="0"/>
                  <a:t> If "milk" appears in 100 out of 1000 transactions, the support for "milk" is</a:t>
                </a:r>
              </a:p>
              <a:p>
                <a:pPr marL="0" indent="0" algn="just">
                  <a:lnSpc>
                    <a:spcPct val="150000"/>
                  </a:lnSpc>
                  <a:buNone/>
                </a:pPr>
                <a14:m>
                  <m:oMathPara xmlns:m="http://schemas.openxmlformats.org/officeDocument/2006/math">
                    <m:oMathParaPr>
                      <m:jc m:val="centerGroup"/>
                    </m:oMathParaPr>
                    <m:oMath xmlns:m="http://schemas.openxmlformats.org/officeDocument/2006/math">
                      <m:f>
                        <m:fPr>
                          <m:ctrlPr>
                            <a:rPr lang="en-IN" i="1"/>
                          </m:ctrlPr>
                        </m:fPr>
                        <m:num>
                          <m:r>
                            <a:rPr lang="en-IN" i="1"/>
                            <m:t>100</m:t>
                          </m:r>
                        </m:num>
                        <m:den>
                          <m:r>
                            <a:rPr lang="en-IN" i="1"/>
                            <m:t>1000</m:t>
                          </m:r>
                        </m:den>
                      </m:f>
                      <m:r>
                        <a:rPr lang="en-IN" i="1"/>
                        <m:t>=0.1 </m:t>
                      </m:r>
                      <m:r>
                        <a:rPr lang="en-IN" i="1"/>
                        <m:t>𝑜𝑟</m:t>
                      </m:r>
                      <m:r>
                        <a:rPr lang="en-IN" i="1"/>
                        <m:t> 10%.</m:t>
                      </m:r>
                    </m:oMath>
                  </m:oMathPara>
                </a14:m>
                <a:endParaRPr lang="en-IN" dirty="0"/>
              </a:p>
              <a:p>
                <a:pPr algn="just">
                  <a:lnSpc>
                    <a:spcPct val="150000"/>
                  </a:lnSpc>
                </a:pPr>
                <a:endParaRPr lang="en-IN" dirty="0"/>
              </a:p>
            </p:txBody>
          </p:sp>
        </mc:Choice>
        <mc:Fallback>
          <p:sp>
            <p:nvSpPr>
              <p:cNvPr id="3" name="Content Placeholder 2">
                <a:extLst>
                  <a:ext uri="{FF2B5EF4-FFF2-40B4-BE49-F238E27FC236}">
                    <a16:creationId xmlns:a16="http://schemas.microsoft.com/office/drawing/2014/main" id="{81018A1E-CD5E-486D-9EE4-443CD7D60030}"/>
                  </a:ext>
                </a:extLst>
              </p:cNvPr>
              <p:cNvSpPr>
                <a:spLocks noGrp="1" noRot="1" noChangeAspect="1" noMove="1" noResize="1" noEditPoints="1" noAdjustHandles="1" noChangeArrowheads="1" noChangeShapeType="1" noTextEdit="1"/>
              </p:cNvSpPr>
              <p:nvPr>
                <p:ph idx="1"/>
              </p:nvPr>
            </p:nvSpPr>
            <p:spPr>
              <a:xfrm>
                <a:off x="448456" y="1253330"/>
                <a:ext cx="11295088" cy="5312362"/>
              </a:xfrm>
              <a:blipFill>
                <a:blip r:embed="rId2"/>
                <a:stretch>
                  <a:fillRect l="-756" r="-864"/>
                </a:stretch>
              </a:blipFill>
            </p:spPr>
            <p:txBody>
              <a:bodyPr/>
              <a:lstStyle/>
              <a:p>
                <a:r>
                  <a:rPr lang="en-IN">
                    <a:noFill/>
                  </a:rPr>
                  <a:t> </a:t>
                </a:r>
              </a:p>
            </p:txBody>
          </p:sp>
        </mc:Fallback>
      </mc:AlternateContent>
    </p:spTree>
    <p:extLst>
      <p:ext uri="{BB962C8B-B14F-4D97-AF65-F5344CB8AC3E}">
        <p14:creationId xmlns:p14="http://schemas.microsoft.com/office/powerpoint/2010/main" val="299203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985</Words>
  <Application>Microsoft Office PowerPoint</Application>
  <PresentationFormat>Widescreen</PresentationFormat>
  <Paragraphs>44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Market Basket Analysis</vt:lpstr>
      <vt:lpstr>Market Basket Analysis</vt:lpstr>
      <vt:lpstr>How does Market Basket Analysis Work?</vt:lpstr>
      <vt:lpstr>Types of Market Basket Analysis</vt:lpstr>
      <vt:lpstr>PowerPoint Presentation</vt:lpstr>
      <vt:lpstr>PowerPoint Presentation</vt:lpstr>
      <vt:lpstr>Algorithms associated with Market Basket Analysis</vt:lpstr>
      <vt:lpstr>PowerPoint Presentation</vt:lpstr>
      <vt:lpstr>1. Support</vt:lpstr>
      <vt:lpstr>2. Confidence</vt:lpstr>
      <vt:lpstr>3. Lift</vt:lpstr>
      <vt:lpstr>Benefits of Market Basket Analysis</vt:lpstr>
      <vt:lpstr>Python code - Apriori ML model (Market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DELL</dc:creator>
  <cp:lastModifiedBy>DELL</cp:lastModifiedBy>
  <cp:revision>5</cp:revision>
  <dcterms:created xsi:type="dcterms:W3CDTF">2024-09-17T14:54:50Z</dcterms:created>
  <dcterms:modified xsi:type="dcterms:W3CDTF">2024-09-17T15:35:11Z</dcterms:modified>
</cp:coreProperties>
</file>