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61" r:id="rId7"/>
    <p:sldId id="260" r:id="rId8"/>
    <p:sldId id="259" r:id="rId9"/>
    <p:sldId id="262" r:id="rId10"/>
    <p:sldId id="263" r:id="rId11"/>
    <p:sldId id="270" r:id="rId12"/>
    <p:sldId id="264" r:id="rId13"/>
    <p:sldId id="271" r:id="rId14"/>
    <p:sldId id="265" r:id="rId15"/>
    <p:sldId id="272" r:id="rId16"/>
    <p:sldId id="266" r:id="rId17"/>
    <p:sldId id="26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499B-3B9B-4168-B897-621F72921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73BFD-BACB-41AF-A5DA-F164B79D9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F030E-2D96-421D-8135-7510985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8D0F-2396-490A-A6E2-8696981979F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C2C4D-D42A-4EFC-9F27-21D52CFC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C8007-92B7-4542-A75B-40CA829F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8211-2CEE-4D78-8031-EF7C2E0F4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15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7F51-B4FA-4147-BA67-AAB5A19F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AB79B-438F-4243-A26A-8BDE5DACE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6CB1-2062-4C3D-B632-8E36AEA5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8D0F-2396-490A-A6E2-8696981979F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B249-5FC5-4BEB-BF31-A94A4ED3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7177-8E89-4BD2-B2B3-FBDF3EA4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8211-2CEE-4D78-8031-EF7C2E0F4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39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7CDEC-DC14-4467-857F-EE39886F4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4A43B-F8DD-49F2-9DBC-D8FEAEBE7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74E5C-4538-4D61-B0C8-9E0E3FF1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8D0F-2396-490A-A6E2-8696981979F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AEF2F-D781-43B1-BEB0-A1C89F69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F6CB4-8D09-4195-BEF2-991C8171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8211-2CEE-4D78-8031-EF7C2E0F4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35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4F07-9D3C-4009-AE3A-DB778B5D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9B12-63DC-4ABA-8DB3-2BB8B96B1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DD97B-B78A-4E98-8A8F-5264297C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8D0F-2396-490A-A6E2-8696981979F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83F4C-F25F-4150-B224-23BB0FC8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4E90-3A2D-4B11-A9C7-B753422B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8211-2CEE-4D78-8031-EF7C2E0F4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62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D742-FFAF-4103-A46B-9E70D7CA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D883F-CEE4-4037-8AFB-7E070F129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02E03-E237-460C-ADA1-3D812A36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8D0F-2396-490A-A6E2-8696981979F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226DE-4795-4E59-A15A-B77FDF92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9EBB0-7949-4F29-9458-EC27B7F5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8211-2CEE-4D78-8031-EF7C2E0F4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31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20F0-FCF3-4B3D-B81B-6BE62117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227C-C7CB-4D29-9260-DB9971875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2211E-7A6E-4D16-93A5-4EADBB7CC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C739F-DEC3-4737-AF5A-F02A7729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8D0F-2396-490A-A6E2-8696981979F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A3454-EEB3-4363-921C-DD6B2C6D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C3C8F-74CA-47D0-A24A-B829AF86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8211-2CEE-4D78-8031-EF7C2E0F4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17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FAEE-D6C1-4F8E-8352-661AB8E0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3C971-9EDB-45D0-904E-2B12C592F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1DF67-F479-4181-B3DD-A52C41BE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89232-A21A-4388-B3D4-1A54862B4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7CBA9-51E6-4946-AE2C-DB99BDB98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DB3B6-57EA-4026-A27F-76430642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8D0F-2396-490A-A6E2-8696981979F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727C7-8795-442A-BA6F-0F40A7BC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DAB70-0E67-4BF3-8C3E-08C59C5F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8211-2CEE-4D78-8031-EF7C2E0F4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97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2AE3-AA0E-43B6-86FF-BD5A6906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CE181-541B-4963-959D-6C3E198B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8D0F-2396-490A-A6E2-8696981979F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9A908-89E5-424B-A220-87E82B7B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7DF72-4613-4981-AE46-D4215446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8211-2CEE-4D78-8031-EF7C2E0F4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14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7572A-5599-4843-AC8F-7CEC9982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8D0F-2396-490A-A6E2-8696981979F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4437D-493F-49A1-823F-A585D6E6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C0BCC-C6DE-4694-B884-17721EE8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8211-2CEE-4D78-8031-EF7C2E0F4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48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55D0-975A-4622-8C45-1A6E9D2B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F6423-9464-4358-8A8B-9F4A136E8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A0AAE-60D2-4B4D-8FDF-432F57F4B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414CE-5D96-46A9-BDE3-169A394E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8D0F-2396-490A-A6E2-8696981979F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95E1C-16C4-4E52-8C24-C2464CA2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A5D0B-E19A-456C-8A00-32911241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8211-2CEE-4D78-8031-EF7C2E0F4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1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C738-C35A-419B-9E8B-4BCB6C8C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51845-C998-41B4-B174-BF879C5F5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E266C-D09F-461B-94B6-CA008687B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E99F3-244C-463D-A6FC-792CD39C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8D0F-2396-490A-A6E2-8696981979F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9E316-CDF5-4D27-A2BA-46034BED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3880E-BA28-4A89-ACE9-420C371B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8211-2CEE-4D78-8031-EF7C2E0F4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55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65DA2-860C-489F-AE1D-29A1A85B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8DC7-F4E6-4B05-A3D9-F53C0721E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D91F1-5004-43D5-A2F9-0194BE3C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38D0F-2396-490A-A6E2-8696981979F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47246-D5E0-4BB0-8649-49C5C36BA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2A69D-DB68-46F8-8B7B-5A31C6BB0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8211-2CEE-4D78-8031-EF7C2E0F4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41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artitioning-method-k-mean-in-data-min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bscan-clustering-in-ml-density-based-cluster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l-hierarchical-clustering-agglomerative-and-divisive-clusterin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l-hierarchical-clustering-agglomerative-and-divisive-clusterin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D0A2-4ABB-4D4E-9D4C-ACDC54E10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Clustering in Machine Learning</a:t>
            </a:r>
            <a:br>
              <a:rPr lang="en-IN" b="1" dirty="0">
                <a:solidFill>
                  <a:schemeClr val="accent6">
                    <a:lumMod val="75000"/>
                  </a:schemeClr>
                </a:solidFill>
              </a:rPr>
            </a:b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9BF31-EDF6-48DD-8EDC-88968F817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2"/>
                </a:solidFill>
              </a:rPr>
              <a:t>By</a:t>
            </a:r>
          </a:p>
          <a:p>
            <a:r>
              <a:rPr lang="en-IN" sz="3600" b="1" dirty="0" err="1">
                <a:solidFill>
                  <a:schemeClr val="accent2"/>
                </a:solidFill>
              </a:rPr>
              <a:t>Dr.</a:t>
            </a:r>
            <a:r>
              <a:rPr lang="en-IN" sz="3600" b="1" dirty="0">
                <a:solidFill>
                  <a:schemeClr val="accent2"/>
                </a:solidFill>
              </a:rPr>
              <a:t> S PADMANABHAN</a:t>
            </a:r>
          </a:p>
        </p:txBody>
      </p:sp>
    </p:spTree>
    <p:extLst>
      <p:ext uri="{BB962C8B-B14F-4D97-AF65-F5344CB8AC3E}">
        <p14:creationId xmlns:p14="http://schemas.microsoft.com/office/powerpoint/2010/main" val="338059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042C-8B22-4F83-AE82-95ABD303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96" y="305164"/>
            <a:ext cx="11877207" cy="12538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1. 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Centroid-based Clustering (Partitioning methods)</a:t>
            </a:r>
            <a:endParaRPr lang="en-IN" u="sn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34283-A378-403C-98AB-5B43D5C1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56" y="1558977"/>
            <a:ext cx="11138941" cy="464695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Partitioning methods are the most easiest clustering algorithms.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They group data points on the basis of their closeness.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Generally, the similarity measure chosen for these algorithms are Euclidian distance, Manhattan Distance or </a:t>
            </a:r>
            <a:r>
              <a:rPr lang="en-US" dirty="0" err="1">
                <a:solidFill>
                  <a:srgbClr val="002060"/>
                </a:solidFill>
              </a:rPr>
              <a:t>Minkowski</a:t>
            </a:r>
            <a:r>
              <a:rPr lang="en-US" dirty="0">
                <a:solidFill>
                  <a:srgbClr val="002060"/>
                </a:solidFill>
              </a:rPr>
              <a:t> Distance.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The datasets are separated into a predetermined number of clusters, and each cluster is referenced by a vector of values. When compared to the vector value, the input data variable shows no difference and joins the cluster. 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8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clustering in machine learning 2">
            <a:extLst>
              <a:ext uri="{FF2B5EF4-FFF2-40B4-BE49-F238E27FC236}">
                <a16:creationId xmlns:a16="http://schemas.microsoft.com/office/drawing/2014/main" id="{6C5C5417-CC42-483A-9B5B-25F057C9F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435" y="-29982"/>
            <a:ext cx="7450113" cy="681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68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FEF0-DC21-45C1-BA63-975FFB93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6" y="18255"/>
            <a:ext cx="11967148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2. </a:t>
            </a:r>
            <a:r>
              <a:rPr lang="en-US" u="sng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Density-based Clustering (Model-based methods)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064F-50D0-4FD5-B120-13BDC435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84" y="1154244"/>
            <a:ext cx="11153931" cy="539645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Density-based clustering, a model-based method, finds groups based on the density of data points.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Contrary to centroid-based clustering, which requires that the number of clusters be predefined and is sensitive to initialization, density-based clustering determines the number of clusters automatically and is less susceptible to beginning positions.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They are great at handling clusters of different sizes and forms, making them ideally suited for datasets with irregularly shaped or overlapping clusters.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These methods manage both dense and sparse data regions by focusing on local density and can distinguish clusters with a variety of morphologies. 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846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rbitrary shaped clusters identified by Clustering analysis">
            <a:extLst>
              <a:ext uri="{FF2B5EF4-FFF2-40B4-BE49-F238E27FC236}">
                <a16:creationId xmlns:a16="http://schemas.microsoft.com/office/drawing/2014/main" id="{8CEE800F-8411-4F47-B13B-611BA842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0"/>
            <a:ext cx="10118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58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AC48-A199-43DC-9F45-D684446F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7" y="200234"/>
            <a:ext cx="11972145" cy="12088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3. </a:t>
            </a:r>
            <a:r>
              <a:rPr lang="en-US" u="sng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Connectivity-based Clustering (Hierarchical clustering)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6BF4C-7BE5-404E-BF2A-73CF9B36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36" y="1409075"/>
            <a:ext cx="11063990" cy="473689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 method for assembling related data points into hierarchical clusters is called hierarchical clustering.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Each data point is initially taken into account as a separate cluster, which is subsequently combined with the clusters that are the most similar to form one large cluster that contains all of the data 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40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lustering in Machine Learning">
            <a:extLst>
              <a:ext uri="{FF2B5EF4-FFF2-40B4-BE49-F238E27FC236}">
                <a16:creationId xmlns:a16="http://schemas.microsoft.com/office/drawing/2014/main" id="{43D3A39F-B806-4ED4-9ADA-C9BAAF1A6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136" y="307923"/>
            <a:ext cx="8739502" cy="57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097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AC48-A199-43DC-9F45-D684446F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7" y="200234"/>
            <a:ext cx="11972145" cy="12088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3. </a:t>
            </a:r>
            <a:r>
              <a:rPr lang="en-US" u="sng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Connectivity-based Clustering (Hierarchical clustering)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6BF4C-7BE5-404E-BF2A-73CF9B36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6" y="1409076"/>
            <a:ext cx="11273852" cy="4691921"/>
          </a:xfrm>
        </p:spPr>
        <p:txBody>
          <a:bodyPr>
            <a:normAutofit lnSpcReduction="10000"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US" dirty="0"/>
              <a:t>There are 2 approaches for Hierarchical clustering:</a:t>
            </a:r>
          </a:p>
          <a:p>
            <a:pPr algn="just" fontAlgn="base">
              <a:lnSpc>
                <a:spcPct val="150000"/>
              </a:lnSpc>
            </a:pPr>
            <a:r>
              <a:rPr lang="en-US" b="1" dirty="0"/>
              <a:t>Divisive Clustering: </a:t>
            </a:r>
            <a:r>
              <a:rPr lang="en-US" dirty="0"/>
              <a:t>It follows a top-down approach, here we consider all data points to be part one big cluster and then this cluster is divide into smaller groups.</a:t>
            </a:r>
          </a:p>
          <a:p>
            <a:pPr algn="just" fontAlgn="base">
              <a:lnSpc>
                <a:spcPct val="150000"/>
              </a:lnSpc>
            </a:pPr>
            <a:r>
              <a:rPr lang="en-US" b="1" dirty="0"/>
              <a:t>Agglomerative Clustering: </a:t>
            </a:r>
            <a:r>
              <a:rPr lang="en-US" dirty="0"/>
              <a:t>It follows a bottom-up approach, here we consider all data points to be part of individual clusters and then these clusters are clubbed together to make one big cluster with all data points.</a:t>
            </a:r>
            <a:r>
              <a:rPr lang="en-US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80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9642-8804-41AA-8F30-5563A9E2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64" y="200233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4. Distribution-based Clustering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5B86-A14D-4952-B6FF-A2AF2DEEC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524" y="1360905"/>
            <a:ext cx="11504951" cy="494995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Using distribution-based clustering, data points are generated and organized according to their propensity to fall into the same probability distribution (such as a Gaussian, binomial, or other) within the data.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data elements are grouped using a probability-based distribution that is based on statistical distributions. Included are data objects that have a higher likelihood of being in the cluster.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data point is less likely to be included in a cluster the further it is from the cluster’s central point, which exists in every cluster.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355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lustering in Machine Learning">
            <a:extLst>
              <a:ext uri="{FF2B5EF4-FFF2-40B4-BE49-F238E27FC236}">
                <a16:creationId xmlns:a16="http://schemas.microsoft.com/office/drawing/2014/main" id="{B71CADFA-F4E3-4618-A8D7-691E9C49B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26" y="509666"/>
            <a:ext cx="10792640" cy="582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51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673F-7DE7-4289-89D2-2DB1BA28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4" y="1825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What is Clustering ?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10872-3731-45CC-A706-2693D6E3B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94" y="1253330"/>
            <a:ext cx="11415012" cy="5132479"/>
          </a:xfrm>
        </p:spPr>
        <p:txBody>
          <a:bodyPr>
            <a:normAutofit fontScale="92500" lnSpcReduction="20000"/>
          </a:bodyPr>
          <a:lstStyle/>
          <a:p>
            <a:pPr algn="just" fontAlgn="base">
              <a:lnSpc>
                <a:spcPct val="150000"/>
              </a:lnSpc>
            </a:pPr>
            <a:r>
              <a:rPr lang="en-US" dirty="0"/>
              <a:t>The task of grouping data points based on their similarity with each other is called Clustering or Cluster Analysis. </a:t>
            </a:r>
          </a:p>
          <a:p>
            <a:pPr algn="just" fontAlgn="base">
              <a:lnSpc>
                <a:spcPct val="150000"/>
              </a:lnSpc>
            </a:pPr>
            <a:r>
              <a:rPr lang="en-US" dirty="0"/>
              <a:t>This method is defined under the branch of Unsupervised learning, which aims at gaining insights from unlabeled data points, that is, unlike supervised learning we don’t have a target variable. </a:t>
            </a:r>
          </a:p>
          <a:p>
            <a:pPr algn="just" fontAlgn="base">
              <a:lnSpc>
                <a:spcPct val="150000"/>
              </a:lnSpc>
            </a:pPr>
            <a:r>
              <a:rPr lang="en-US" dirty="0"/>
              <a:t>Clustering aims at forming groups of homogeneous data points from a heterogeneous dataset. It evaluates the similarity based on a metric like Euclidean distance, Cosine similarity, Manhattan distance, etc. and then group the points with highest similarity score together.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28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ands-on: Clustering in Machine Learning / Clustering in Machine Learning /  Statistics and machine learning">
            <a:extLst>
              <a:ext uri="{FF2B5EF4-FFF2-40B4-BE49-F238E27FC236}">
                <a16:creationId xmlns:a16="http://schemas.microsoft.com/office/drawing/2014/main" id="{DADABA8A-4B03-474C-832E-895707DCB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52" y="0"/>
            <a:ext cx="9812765" cy="657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96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lustering in Machine Learning: 5 Essential Clustering Algorithms | DataCamp">
            <a:extLst>
              <a:ext uri="{FF2B5EF4-FFF2-40B4-BE49-F238E27FC236}">
                <a16:creationId xmlns:a16="http://schemas.microsoft.com/office/drawing/2014/main" id="{0DD850A6-7D6E-4A0C-AE7D-27202C7C0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50" y="119921"/>
            <a:ext cx="9745858" cy="649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02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1DA1-E96E-4B43-A85B-9C3C1BEA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29" y="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Types of Clustering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06DDC-E339-47B3-B7F2-7FF609E4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529" y="1193917"/>
            <a:ext cx="11138941" cy="4877101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US" dirty="0"/>
              <a:t>Broadly speaking, there are 2 types of clustering that can be performed to group similar data points: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b="1" dirty="0"/>
              <a:t>1. Hard Clustering: </a:t>
            </a:r>
            <a:r>
              <a:rPr lang="en-US" dirty="0"/>
              <a:t>In this type of clustering, each data point belongs to a cluster completely or not.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dirty="0"/>
              <a:t>For example, Let’s say there are 4 data point and we have to cluster them into 2 clusters. So each data point will either belong to cluster 1 or cluster 2.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23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1DA1-E96E-4B43-A85B-9C3C1BEA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29" y="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Types of Clustering</a:t>
            </a:r>
            <a:endParaRPr lang="en-IN" dirty="0">
              <a:solidFill>
                <a:schemeClr val="accent2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A426CD-F7F9-4C96-88DC-98288CAE8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712838"/>
              </p:ext>
            </p:extLst>
          </p:nvPr>
        </p:nvGraphicFramePr>
        <p:xfrm>
          <a:off x="1888761" y="2090485"/>
          <a:ext cx="7525062" cy="3238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822492">
                  <a:extLst>
                    <a:ext uri="{9D8B030D-6E8A-4147-A177-3AD203B41FA5}">
                      <a16:colId xmlns:a16="http://schemas.microsoft.com/office/drawing/2014/main" val="451127009"/>
                    </a:ext>
                  </a:extLst>
                </a:gridCol>
                <a:gridCol w="3702570">
                  <a:extLst>
                    <a:ext uri="{9D8B030D-6E8A-4147-A177-3AD203B41FA5}">
                      <a16:colId xmlns:a16="http://schemas.microsoft.com/office/drawing/2014/main" val="32949140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</a:rPr>
                        <a:t>Data Points</a:t>
                      </a:r>
                    </a:p>
                  </a:txBody>
                  <a:tcPr marL="38100" marR="3810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600" b="1" dirty="0">
                          <a:solidFill>
                            <a:srgbClr val="002060"/>
                          </a:solidFill>
                          <a:effectLst/>
                        </a:rPr>
                        <a:t>Clusters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4090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600">
                          <a:effectLst/>
                        </a:rPr>
                        <a:t>A</a:t>
                      </a:r>
                      <a:endParaRPr lang="en-IN" sz="26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600">
                          <a:effectLst/>
                        </a:rPr>
                        <a:t>C1</a:t>
                      </a:r>
                      <a:endParaRPr lang="en-IN" sz="26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643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600">
                          <a:effectLst/>
                        </a:rPr>
                        <a:t>B</a:t>
                      </a:r>
                      <a:endParaRPr lang="en-IN" sz="26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600">
                          <a:effectLst/>
                        </a:rPr>
                        <a:t>C2</a:t>
                      </a:r>
                      <a:endParaRPr lang="en-IN" sz="26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69209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600">
                          <a:effectLst/>
                        </a:rPr>
                        <a:t>C</a:t>
                      </a:r>
                      <a:endParaRPr lang="en-IN" sz="26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600">
                          <a:effectLst/>
                        </a:rPr>
                        <a:t>C2</a:t>
                      </a:r>
                      <a:endParaRPr lang="en-IN" sz="26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862294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600">
                          <a:effectLst/>
                        </a:rPr>
                        <a:t>D</a:t>
                      </a:r>
                      <a:endParaRPr lang="en-IN" sz="26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600" dirty="0">
                          <a:effectLst/>
                        </a:rPr>
                        <a:t>C1</a:t>
                      </a:r>
                      <a:endParaRPr lang="en-IN" sz="26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5358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39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1DA1-E96E-4B43-A85B-9C3C1BEA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29" y="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Types of Clustering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06DDC-E339-47B3-B7F2-7FF609E4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529" y="1193917"/>
            <a:ext cx="11138941" cy="4877101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US" b="1" dirty="0"/>
              <a:t>2. Soft Clustering: </a:t>
            </a:r>
            <a:r>
              <a:rPr lang="en-US" dirty="0"/>
              <a:t>In this type of clustering, instead of assigning each data point into a separate cluster, a probability or likelihood of that point being that cluster is evaluated. </a:t>
            </a:r>
          </a:p>
          <a:p>
            <a:pPr algn="just" fontAlgn="base">
              <a:lnSpc>
                <a:spcPct val="150000"/>
              </a:lnSpc>
            </a:pPr>
            <a:r>
              <a:rPr lang="en-US" dirty="0"/>
              <a:t>For example, Let’s say there are 4 data point and we have to cluster them into 2 clusters. So we will be evaluating a probability of a data point belonging to both clusters. This probability is calculated for all data points.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03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395E9E-2954-470F-88FD-DE6C98473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47379"/>
              </p:ext>
            </p:extLst>
          </p:nvPr>
        </p:nvGraphicFramePr>
        <p:xfrm>
          <a:off x="658318" y="1143000"/>
          <a:ext cx="10515600" cy="33147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8523254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0563854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137334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</a:rPr>
                        <a:t>Data Points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</a:rPr>
                        <a:t>Probability of C1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600" b="1" dirty="0">
                          <a:solidFill>
                            <a:srgbClr val="002060"/>
                          </a:solidFill>
                          <a:effectLst/>
                        </a:rPr>
                        <a:t>Probability of C2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270907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600">
                          <a:effectLst/>
                        </a:rPr>
                        <a:t>A</a:t>
                      </a:r>
                      <a:endParaRPr lang="en-IN" sz="26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600">
                          <a:effectLst/>
                        </a:rPr>
                        <a:t>0.91</a:t>
                      </a:r>
                      <a:endParaRPr lang="en-IN" sz="26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600">
                          <a:effectLst/>
                        </a:rPr>
                        <a:t>0.09</a:t>
                      </a:r>
                      <a:endParaRPr lang="en-IN" sz="26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577513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600">
                          <a:effectLst/>
                        </a:rPr>
                        <a:t>B</a:t>
                      </a:r>
                      <a:endParaRPr lang="en-IN" sz="26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600" dirty="0">
                          <a:effectLst/>
                        </a:rPr>
                        <a:t>0.3</a:t>
                      </a:r>
                      <a:endParaRPr lang="en-IN" sz="26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600">
                          <a:effectLst/>
                        </a:rPr>
                        <a:t>0.7</a:t>
                      </a:r>
                      <a:endParaRPr lang="en-IN" sz="26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697820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600">
                          <a:effectLst/>
                        </a:rPr>
                        <a:t>C</a:t>
                      </a:r>
                      <a:endParaRPr lang="en-IN" sz="26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600">
                          <a:effectLst/>
                        </a:rPr>
                        <a:t>0.17</a:t>
                      </a:r>
                      <a:endParaRPr lang="en-IN" sz="26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600">
                          <a:effectLst/>
                        </a:rPr>
                        <a:t>0.83</a:t>
                      </a:r>
                      <a:endParaRPr lang="en-IN" sz="26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217612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600">
                          <a:effectLst/>
                        </a:rPr>
                        <a:t>D</a:t>
                      </a:r>
                      <a:endParaRPr lang="en-IN" sz="26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600">
                          <a:effectLst/>
                        </a:rPr>
                        <a:t>1</a:t>
                      </a:r>
                      <a:endParaRPr lang="en-IN" sz="26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600" dirty="0">
                          <a:effectLst/>
                        </a:rPr>
                        <a:t>0</a:t>
                      </a:r>
                      <a:endParaRPr lang="en-IN" sz="26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322353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68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E465-7023-4763-A409-D3A80DFD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96" y="125282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Types of Clustering Algorithms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EDEB-4AED-4061-9631-2F1B10E5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28" y="1387683"/>
            <a:ext cx="10515600" cy="4351338"/>
          </a:xfrm>
        </p:spPr>
        <p:txBody>
          <a:bodyPr/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Various types of clustering algorithms are:</a:t>
            </a:r>
          </a:p>
          <a:p>
            <a:pPr marL="514350" indent="-51435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Centroid-based Clustering (Partitioning methods)</a:t>
            </a:r>
          </a:p>
          <a:p>
            <a:pPr marL="514350" indent="-51435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Density-based Clustering (Model-based methods)</a:t>
            </a:r>
          </a:p>
          <a:p>
            <a:pPr marL="514350" indent="-51435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Connectivity-based Clustering (Hierarchical clustering)</a:t>
            </a:r>
          </a:p>
          <a:p>
            <a:pPr marL="514350" indent="-51435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Distribution-based Clustering</a:t>
            </a:r>
          </a:p>
          <a:p>
            <a:pPr algn="just">
              <a:lnSpc>
                <a:spcPct val="150000"/>
              </a:lnSpc>
            </a:pP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2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792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Clustering in Machine Learning </vt:lpstr>
      <vt:lpstr>What is Clustering ?</vt:lpstr>
      <vt:lpstr>PowerPoint Presentation</vt:lpstr>
      <vt:lpstr>PowerPoint Presentation</vt:lpstr>
      <vt:lpstr>Types of Clustering</vt:lpstr>
      <vt:lpstr>Types of Clustering</vt:lpstr>
      <vt:lpstr>Types of Clustering</vt:lpstr>
      <vt:lpstr>PowerPoint Presentation</vt:lpstr>
      <vt:lpstr>Types of Clustering Algorithms</vt:lpstr>
      <vt:lpstr>1. Centroid-based Clustering (Partitioning methods)</vt:lpstr>
      <vt:lpstr>PowerPoint Presentation</vt:lpstr>
      <vt:lpstr>2. Density-based Clustering (Model-based methods)</vt:lpstr>
      <vt:lpstr>PowerPoint Presentation</vt:lpstr>
      <vt:lpstr>3. Connectivity-based Clustering (Hierarchical clustering)</vt:lpstr>
      <vt:lpstr>PowerPoint Presentation</vt:lpstr>
      <vt:lpstr>3. Connectivity-based Clustering (Hierarchical clustering)</vt:lpstr>
      <vt:lpstr>4. Distribution-based Clustering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in Machine Learning </dc:title>
  <dc:creator>DELL</dc:creator>
  <cp:lastModifiedBy>DELL</cp:lastModifiedBy>
  <cp:revision>6</cp:revision>
  <dcterms:created xsi:type="dcterms:W3CDTF">2024-09-13T14:21:44Z</dcterms:created>
  <dcterms:modified xsi:type="dcterms:W3CDTF">2024-09-13T15:27:58Z</dcterms:modified>
</cp:coreProperties>
</file>