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64" r:id="rId3"/>
    <p:sldId id="266" r:id="rId4"/>
    <p:sldId id="268" r:id="rId5"/>
    <p:sldId id="289" r:id="rId6"/>
    <p:sldId id="269" r:id="rId7"/>
    <p:sldId id="265" r:id="rId8"/>
    <p:sldId id="290" r:id="rId9"/>
    <p:sldId id="291" r:id="rId10"/>
    <p:sldId id="292" r:id="rId11"/>
    <p:sldId id="293" r:id="rId12"/>
    <p:sldId id="294" r:id="rId13"/>
    <p:sldId id="318" r:id="rId14"/>
    <p:sldId id="257" r:id="rId15"/>
    <p:sldId id="295" r:id="rId16"/>
    <p:sldId id="296" r:id="rId17"/>
    <p:sldId id="297" r:id="rId18"/>
    <p:sldId id="298" r:id="rId19"/>
    <p:sldId id="316" r:id="rId20"/>
    <p:sldId id="259" r:id="rId21"/>
    <p:sldId id="299" r:id="rId22"/>
    <p:sldId id="300" r:id="rId23"/>
    <p:sldId id="301" r:id="rId24"/>
    <p:sldId id="260" r:id="rId25"/>
    <p:sldId id="302" r:id="rId26"/>
    <p:sldId id="258" r:id="rId27"/>
    <p:sldId id="317" r:id="rId28"/>
    <p:sldId id="303" r:id="rId29"/>
    <p:sldId id="304" r:id="rId30"/>
    <p:sldId id="305" r:id="rId31"/>
    <p:sldId id="306" r:id="rId32"/>
    <p:sldId id="261" r:id="rId33"/>
    <p:sldId id="262" r:id="rId34"/>
    <p:sldId id="263" r:id="rId35"/>
    <p:sldId id="307" r:id="rId36"/>
    <p:sldId id="314" r:id="rId37"/>
    <p:sldId id="308" r:id="rId38"/>
    <p:sldId id="315" r:id="rId39"/>
    <p:sldId id="309" r:id="rId40"/>
    <p:sldId id="310" r:id="rId41"/>
    <p:sldId id="311" r:id="rId42"/>
    <p:sldId id="312" r:id="rId43"/>
    <p:sldId id="313" r:id="rId44"/>
    <p:sldId id="323" r:id="rId45"/>
    <p:sldId id="322" r:id="rId46"/>
    <p:sldId id="325" r:id="rId47"/>
    <p:sldId id="326" r:id="rId48"/>
    <p:sldId id="327" r:id="rId49"/>
    <p:sldId id="328" r:id="rId50"/>
    <p:sldId id="324" r:id="rId51"/>
    <p:sldId id="319" r:id="rId52"/>
    <p:sldId id="320" r:id="rId53"/>
    <p:sldId id="321"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660"/>
  </p:normalViewPr>
  <p:slideViewPr>
    <p:cSldViewPr snapToGrid="0">
      <p:cViewPr varScale="1">
        <p:scale>
          <a:sx n="64" d="100"/>
          <a:sy n="64" d="100"/>
        </p:scale>
        <p:origin x="88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8DAC69-1565-40FE-890C-56D4E1E97692}" type="datetimeFigureOut">
              <a:rPr lang="en-IN" smtClean="0"/>
              <a:t>07-10-2024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CC241D-1DAB-4008-9E2A-BDD5213C9859}" type="slidenum">
              <a:rPr lang="en-IN" smtClean="0"/>
              <a:t>‹#›</a:t>
            </a:fld>
            <a:endParaRPr lang="en-IN"/>
          </a:p>
        </p:txBody>
      </p:sp>
    </p:spTree>
    <p:extLst>
      <p:ext uri="{BB962C8B-B14F-4D97-AF65-F5344CB8AC3E}">
        <p14:creationId xmlns:p14="http://schemas.microsoft.com/office/powerpoint/2010/main" val="2341600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94362b86f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94362b86f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5cfc14ec30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5cfc14ec30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e6acccff8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e6acccff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e6acccff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3e6acccff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8141a6150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8141a6150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8141a6150f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8141a6150f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8141a6150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8141a6150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8141a6150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8141a6150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e6acccff8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e6acccff8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3e6acccff8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3e6acccff8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5cfc14ec30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5cfc14ec30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94362b86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94362b86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a067bf8540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a067bf8540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3e6acccff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3e6acccff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3e6acccff8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3e6acccff8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e6acccff8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e6acccff8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5cff8e5bb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5cff8e5bb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3e6acccff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3e6acccff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ce403b6cc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ce403b6cc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5cfc14ec30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5cfc14ec30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8141a6150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8141a6150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3e6075c5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3e6075c55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40bcbb9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40bcbb9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3e6acccff8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3e6acccff8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8141a6150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8141a6150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6CAFF-5DB0-410D-80FB-7885FC20A0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3D3F6F3-E440-4ECC-96B2-3F02F42C13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244CEE5-F23B-4D40-99CD-101997A42735}"/>
              </a:ext>
            </a:extLst>
          </p:cNvPr>
          <p:cNvSpPr>
            <a:spLocks noGrp="1"/>
          </p:cNvSpPr>
          <p:nvPr>
            <p:ph type="dt" sz="half" idx="10"/>
          </p:nvPr>
        </p:nvSpPr>
        <p:spPr/>
        <p:txBody>
          <a:bodyPr/>
          <a:lstStyle/>
          <a:p>
            <a:fld id="{9D4A9676-0585-4DFB-B44E-41CD49FFB180}" type="datetimeFigureOut">
              <a:rPr lang="en-IN" smtClean="0"/>
              <a:t>07-10-2024</a:t>
            </a:fld>
            <a:endParaRPr lang="en-IN"/>
          </a:p>
        </p:txBody>
      </p:sp>
      <p:sp>
        <p:nvSpPr>
          <p:cNvPr id="5" name="Footer Placeholder 4">
            <a:extLst>
              <a:ext uri="{FF2B5EF4-FFF2-40B4-BE49-F238E27FC236}">
                <a16:creationId xmlns:a16="http://schemas.microsoft.com/office/drawing/2014/main" id="{30D7275D-D227-4AB1-8694-F7D93FCF1E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728FC5-CEDF-4F0A-A156-D7248A6851BF}"/>
              </a:ext>
            </a:extLst>
          </p:cNvPr>
          <p:cNvSpPr>
            <a:spLocks noGrp="1"/>
          </p:cNvSpPr>
          <p:nvPr>
            <p:ph type="sldNum" sz="quarter" idx="12"/>
          </p:nvPr>
        </p:nvSpPr>
        <p:spPr/>
        <p:txBody>
          <a:bodyPr/>
          <a:lstStyle/>
          <a:p>
            <a:fld id="{FBA11A10-BA9F-412C-AAA6-954C6A3AA9CE}" type="slidenum">
              <a:rPr lang="en-IN" smtClean="0"/>
              <a:t>‹#›</a:t>
            </a:fld>
            <a:endParaRPr lang="en-IN"/>
          </a:p>
        </p:txBody>
      </p:sp>
    </p:spTree>
    <p:extLst>
      <p:ext uri="{BB962C8B-B14F-4D97-AF65-F5344CB8AC3E}">
        <p14:creationId xmlns:p14="http://schemas.microsoft.com/office/powerpoint/2010/main" val="2022136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F37B5-AFE5-4867-8CFB-A1EBA2856A9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1E9B24-3279-49DF-9F48-98F1D8EEE5F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482529-FD65-4BEB-B283-55A90DB14F3C}"/>
              </a:ext>
            </a:extLst>
          </p:cNvPr>
          <p:cNvSpPr>
            <a:spLocks noGrp="1"/>
          </p:cNvSpPr>
          <p:nvPr>
            <p:ph type="dt" sz="half" idx="10"/>
          </p:nvPr>
        </p:nvSpPr>
        <p:spPr/>
        <p:txBody>
          <a:bodyPr/>
          <a:lstStyle/>
          <a:p>
            <a:fld id="{9D4A9676-0585-4DFB-B44E-41CD49FFB180}" type="datetimeFigureOut">
              <a:rPr lang="en-IN" smtClean="0"/>
              <a:t>07-10-2024</a:t>
            </a:fld>
            <a:endParaRPr lang="en-IN"/>
          </a:p>
        </p:txBody>
      </p:sp>
      <p:sp>
        <p:nvSpPr>
          <p:cNvPr id="5" name="Footer Placeholder 4">
            <a:extLst>
              <a:ext uri="{FF2B5EF4-FFF2-40B4-BE49-F238E27FC236}">
                <a16:creationId xmlns:a16="http://schemas.microsoft.com/office/drawing/2014/main" id="{F190CD61-859D-47E3-B44C-FB562F9E46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8DA2AA-15CB-4993-8BD8-D6ED42343E61}"/>
              </a:ext>
            </a:extLst>
          </p:cNvPr>
          <p:cNvSpPr>
            <a:spLocks noGrp="1"/>
          </p:cNvSpPr>
          <p:nvPr>
            <p:ph type="sldNum" sz="quarter" idx="12"/>
          </p:nvPr>
        </p:nvSpPr>
        <p:spPr/>
        <p:txBody>
          <a:bodyPr/>
          <a:lstStyle/>
          <a:p>
            <a:fld id="{FBA11A10-BA9F-412C-AAA6-954C6A3AA9CE}" type="slidenum">
              <a:rPr lang="en-IN" smtClean="0"/>
              <a:t>‹#›</a:t>
            </a:fld>
            <a:endParaRPr lang="en-IN"/>
          </a:p>
        </p:txBody>
      </p:sp>
    </p:spTree>
    <p:extLst>
      <p:ext uri="{BB962C8B-B14F-4D97-AF65-F5344CB8AC3E}">
        <p14:creationId xmlns:p14="http://schemas.microsoft.com/office/powerpoint/2010/main" val="2802088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C7C7B5-3DB3-40D1-9959-C0AC18157F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DC16C4-0681-4A6D-9A9C-576ED0F9310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9D5265-8EF4-4368-98B8-EF09FA3C0BCD}"/>
              </a:ext>
            </a:extLst>
          </p:cNvPr>
          <p:cNvSpPr>
            <a:spLocks noGrp="1"/>
          </p:cNvSpPr>
          <p:nvPr>
            <p:ph type="dt" sz="half" idx="10"/>
          </p:nvPr>
        </p:nvSpPr>
        <p:spPr/>
        <p:txBody>
          <a:bodyPr/>
          <a:lstStyle/>
          <a:p>
            <a:fld id="{9D4A9676-0585-4DFB-B44E-41CD49FFB180}" type="datetimeFigureOut">
              <a:rPr lang="en-IN" smtClean="0"/>
              <a:t>07-10-2024</a:t>
            </a:fld>
            <a:endParaRPr lang="en-IN"/>
          </a:p>
        </p:txBody>
      </p:sp>
      <p:sp>
        <p:nvSpPr>
          <p:cNvPr id="5" name="Footer Placeholder 4">
            <a:extLst>
              <a:ext uri="{FF2B5EF4-FFF2-40B4-BE49-F238E27FC236}">
                <a16:creationId xmlns:a16="http://schemas.microsoft.com/office/drawing/2014/main" id="{6B186247-8A64-4E20-935A-254CF10B44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7FEF89-64E1-4139-9C6C-2D39F30E6CC4}"/>
              </a:ext>
            </a:extLst>
          </p:cNvPr>
          <p:cNvSpPr>
            <a:spLocks noGrp="1"/>
          </p:cNvSpPr>
          <p:nvPr>
            <p:ph type="sldNum" sz="quarter" idx="12"/>
          </p:nvPr>
        </p:nvSpPr>
        <p:spPr/>
        <p:txBody>
          <a:bodyPr/>
          <a:lstStyle/>
          <a:p>
            <a:fld id="{FBA11A10-BA9F-412C-AAA6-954C6A3AA9CE}" type="slidenum">
              <a:rPr lang="en-IN" smtClean="0"/>
              <a:t>‹#›</a:t>
            </a:fld>
            <a:endParaRPr lang="en-IN"/>
          </a:p>
        </p:txBody>
      </p:sp>
    </p:spTree>
    <p:extLst>
      <p:ext uri="{BB962C8B-B14F-4D97-AF65-F5344CB8AC3E}">
        <p14:creationId xmlns:p14="http://schemas.microsoft.com/office/powerpoint/2010/main" val="3711272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l"/>
            <a:fld id="{00000000-1234-1234-1234-123412341234}" type="slidenum">
              <a:rPr lang="en" smtClean="0"/>
              <a:pPr algn="l"/>
              <a:t>‹#›</a:t>
            </a:fld>
            <a:endParaRPr lang="en"/>
          </a:p>
        </p:txBody>
      </p:sp>
    </p:spTree>
    <p:extLst>
      <p:ext uri="{BB962C8B-B14F-4D97-AF65-F5344CB8AC3E}">
        <p14:creationId xmlns:p14="http://schemas.microsoft.com/office/powerpoint/2010/main" val="3971685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67453-FBA6-4AB5-A267-762C547457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AFD59E-3D0C-447E-AD2B-EF5F1E0D912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4A35C4-E374-46C6-96C0-562B0979CA92}"/>
              </a:ext>
            </a:extLst>
          </p:cNvPr>
          <p:cNvSpPr>
            <a:spLocks noGrp="1"/>
          </p:cNvSpPr>
          <p:nvPr>
            <p:ph type="dt" sz="half" idx="10"/>
          </p:nvPr>
        </p:nvSpPr>
        <p:spPr/>
        <p:txBody>
          <a:bodyPr/>
          <a:lstStyle/>
          <a:p>
            <a:fld id="{9D4A9676-0585-4DFB-B44E-41CD49FFB180}" type="datetimeFigureOut">
              <a:rPr lang="en-IN" smtClean="0"/>
              <a:t>07-10-2024</a:t>
            </a:fld>
            <a:endParaRPr lang="en-IN"/>
          </a:p>
        </p:txBody>
      </p:sp>
      <p:sp>
        <p:nvSpPr>
          <p:cNvPr id="5" name="Footer Placeholder 4">
            <a:extLst>
              <a:ext uri="{FF2B5EF4-FFF2-40B4-BE49-F238E27FC236}">
                <a16:creationId xmlns:a16="http://schemas.microsoft.com/office/drawing/2014/main" id="{981B51B4-CE4B-4640-9323-4F7792759C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7A84C8-C30D-4D1C-90E2-D6E85D91245F}"/>
              </a:ext>
            </a:extLst>
          </p:cNvPr>
          <p:cNvSpPr>
            <a:spLocks noGrp="1"/>
          </p:cNvSpPr>
          <p:nvPr>
            <p:ph type="sldNum" sz="quarter" idx="12"/>
          </p:nvPr>
        </p:nvSpPr>
        <p:spPr/>
        <p:txBody>
          <a:bodyPr/>
          <a:lstStyle/>
          <a:p>
            <a:fld id="{FBA11A10-BA9F-412C-AAA6-954C6A3AA9CE}" type="slidenum">
              <a:rPr lang="en-IN" smtClean="0"/>
              <a:t>‹#›</a:t>
            </a:fld>
            <a:endParaRPr lang="en-IN"/>
          </a:p>
        </p:txBody>
      </p:sp>
    </p:spTree>
    <p:extLst>
      <p:ext uri="{BB962C8B-B14F-4D97-AF65-F5344CB8AC3E}">
        <p14:creationId xmlns:p14="http://schemas.microsoft.com/office/powerpoint/2010/main" val="1401923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595A7-A0A9-49B8-9813-5624B05469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92BA255-5B5E-4C44-A00B-6163CE4C23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75C702-7974-4372-BB27-F8FF92178808}"/>
              </a:ext>
            </a:extLst>
          </p:cNvPr>
          <p:cNvSpPr>
            <a:spLocks noGrp="1"/>
          </p:cNvSpPr>
          <p:nvPr>
            <p:ph type="dt" sz="half" idx="10"/>
          </p:nvPr>
        </p:nvSpPr>
        <p:spPr/>
        <p:txBody>
          <a:bodyPr/>
          <a:lstStyle/>
          <a:p>
            <a:fld id="{9D4A9676-0585-4DFB-B44E-41CD49FFB180}" type="datetimeFigureOut">
              <a:rPr lang="en-IN" smtClean="0"/>
              <a:t>07-10-2024</a:t>
            </a:fld>
            <a:endParaRPr lang="en-IN"/>
          </a:p>
        </p:txBody>
      </p:sp>
      <p:sp>
        <p:nvSpPr>
          <p:cNvPr id="5" name="Footer Placeholder 4">
            <a:extLst>
              <a:ext uri="{FF2B5EF4-FFF2-40B4-BE49-F238E27FC236}">
                <a16:creationId xmlns:a16="http://schemas.microsoft.com/office/drawing/2014/main" id="{8C99E5FD-E1E6-4C18-865F-C90CAF1765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AF5571-3A79-45E3-9C9F-4F273AC3173A}"/>
              </a:ext>
            </a:extLst>
          </p:cNvPr>
          <p:cNvSpPr>
            <a:spLocks noGrp="1"/>
          </p:cNvSpPr>
          <p:nvPr>
            <p:ph type="sldNum" sz="quarter" idx="12"/>
          </p:nvPr>
        </p:nvSpPr>
        <p:spPr/>
        <p:txBody>
          <a:bodyPr/>
          <a:lstStyle/>
          <a:p>
            <a:fld id="{FBA11A10-BA9F-412C-AAA6-954C6A3AA9CE}" type="slidenum">
              <a:rPr lang="en-IN" smtClean="0"/>
              <a:t>‹#›</a:t>
            </a:fld>
            <a:endParaRPr lang="en-IN"/>
          </a:p>
        </p:txBody>
      </p:sp>
    </p:spTree>
    <p:extLst>
      <p:ext uri="{BB962C8B-B14F-4D97-AF65-F5344CB8AC3E}">
        <p14:creationId xmlns:p14="http://schemas.microsoft.com/office/powerpoint/2010/main" val="1401033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CDC41-7D39-4B2B-AF27-306296FE14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D6400C-9002-4251-95A2-117BB48F23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8C2222-F056-4839-BA62-A004968E629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1F2FCC-1067-4E49-9C8C-FFB0B6BF5DD2}"/>
              </a:ext>
            </a:extLst>
          </p:cNvPr>
          <p:cNvSpPr>
            <a:spLocks noGrp="1"/>
          </p:cNvSpPr>
          <p:nvPr>
            <p:ph type="dt" sz="half" idx="10"/>
          </p:nvPr>
        </p:nvSpPr>
        <p:spPr/>
        <p:txBody>
          <a:bodyPr/>
          <a:lstStyle/>
          <a:p>
            <a:fld id="{9D4A9676-0585-4DFB-B44E-41CD49FFB180}" type="datetimeFigureOut">
              <a:rPr lang="en-IN" smtClean="0"/>
              <a:t>07-10-2024</a:t>
            </a:fld>
            <a:endParaRPr lang="en-IN"/>
          </a:p>
        </p:txBody>
      </p:sp>
      <p:sp>
        <p:nvSpPr>
          <p:cNvPr id="6" name="Footer Placeholder 5">
            <a:extLst>
              <a:ext uri="{FF2B5EF4-FFF2-40B4-BE49-F238E27FC236}">
                <a16:creationId xmlns:a16="http://schemas.microsoft.com/office/drawing/2014/main" id="{1DAFE4F1-7DC0-4618-9A10-BB544E66A4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62CC73-DD6A-4CED-AE0F-59BAF381FE60}"/>
              </a:ext>
            </a:extLst>
          </p:cNvPr>
          <p:cNvSpPr>
            <a:spLocks noGrp="1"/>
          </p:cNvSpPr>
          <p:nvPr>
            <p:ph type="sldNum" sz="quarter" idx="12"/>
          </p:nvPr>
        </p:nvSpPr>
        <p:spPr/>
        <p:txBody>
          <a:bodyPr/>
          <a:lstStyle/>
          <a:p>
            <a:fld id="{FBA11A10-BA9F-412C-AAA6-954C6A3AA9CE}" type="slidenum">
              <a:rPr lang="en-IN" smtClean="0"/>
              <a:t>‹#›</a:t>
            </a:fld>
            <a:endParaRPr lang="en-IN"/>
          </a:p>
        </p:txBody>
      </p:sp>
    </p:spTree>
    <p:extLst>
      <p:ext uri="{BB962C8B-B14F-4D97-AF65-F5344CB8AC3E}">
        <p14:creationId xmlns:p14="http://schemas.microsoft.com/office/powerpoint/2010/main" val="1001956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A6AFE-0E70-41A9-8881-BBF3C0218E6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C95244-15DE-45BF-BED2-7797C8BB26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63E1A2-9A35-49E6-A6EA-4FC8F74C2E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762AF0-183C-465E-8818-BD46B7C607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A7A5187-9EDB-4D35-A9B6-D293CF58C4E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1960275-A8EC-4D2D-8711-181A7CD16D4E}"/>
              </a:ext>
            </a:extLst>
          </p:cNvPr>
          <p:cNvSpPr>
            <a:spLocks noGrp="1"/>
          </p:cNvSpPr>
          <p:nvPr>
            <p:ph type="dt" sz="half" idx="10"/>
          </p:nvPr>
        </p:nvSpPr>
        <p:spPr/>
        <p:txBody>
          <a:bodyPr/>
          <a:lstStyle/>
          <a:p>
            <a:fld id="{9D4A9676-0585-4DFB-B44E-41CD49FFB180}" type="datetimeFigureOut">
              <a:rPr lang="en-IN" smtClean="0"/>
              <a:t>07-10-2024</a:t>
            </a:fld>
            <a:endParaRPr lang="en-IN"/>
          </a:p>
        </p:txBody>
      </p:sp>
      <p:sp>
        <p:nvSpPr>
          <p:cNvPr id="8" name="Footer Placeholder 7">
            <a:extLst>
              <a:ext uri="{FF2B5EF4-FFF2-40B4-BE49-F238E27FC236}">
                <a16:creationId xmlns:a16="http://schemas.microsoft.com/office/drawing/2014/main" id="{683CBD2B-463F-4E8F-8EBE-A8FE081FACA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4764EA9-8C5B-4404-8499-F5201E360F04}"/>
              </a:ext>
            </a:extLst>
          </p:cNvPr>
          <p:cNvSpPr>
            <a:spLocks noGrp="1"/>
          </p:cNvSpPr>
          <p:nvPr>
            <p:ph type="sldNum" sz="quarter" idx="12"/>
          </p:nvPr>
        </p:nvSpPr>
        <p:spPr/>
        <p:txBody>
          <a:bodyPr/>
          <a:lstStyle/>
          <a:p>
            <a:fld id="{FBA11A10-BA9F-412C-AAA6-954C6A3AA9CE}" type="slidenum">
              <a:rPr lang="en-IN" smtClean="0"/>
              <a:t>‹#›</a:t>
            </a:fld>
            <a:endParaRPr lang="en-IN"/>
          </a:p>
        </p:txBody>
      </p:sp>
    </p:spTree>
    <p:extLst>
      <p:ext uri="{BB962C8B-B14F-4D97-AF65-F5344CB8AC3E}">
        <p14:creationId xmlns:p14="http://schemas.microsoft.com/office/powerpoint/2010/main" val="945523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1DE7-0334-4383-A224-34F61A60F3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954400B-DC1E-4633-AD79-44E378770B93}"/>
              </a:ext>
            </a:extLst>
          </p:cNvPr>
          <p:cNvSpPr>
            <a:spLocks noGrp="1"/>
          </p:cNvSpPr>
          <p:nvPr>
            <p:ph type="dt" sz="half" idx="10"/>
          </p:nvPr>
        </p:nvSpPr>
        <p:spPr/>
        <p:txBody>
          <a:bodyPr/>
          <a:lstStyle/>
          <a:p>
            <a:fld id="{9D4A9676-0585-4DFB-B44E-41CD49FFB180}" type="datetimeFigureOut">
              <a:rPr lang="en-IN" smtClean="0"/>
              <a:t>07-10-2024</a:t>
            </a:fld>
            <a:endParaRPr lang="en-IN"/>
          </a:p>
        </p:txBody>
      </p:sp>
      <p:sp>
        <p:nvSpPr>
          <p:cNvPr id="4" name="Footer Placeholder 3">
            <a:extLst>
              <a:ext uri="{FF2B5EF4-FFF2-40B4-BE49-F238E27FC236}">
                <a16:creationId xmlns:a16="http://schemas.microsoft.com/office/drawing/2014/main" id="{0FF4F051-7A29-46FA-89BC-A71F02A5667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11A825F-D193-4E8F-ACC0-5ECFC1408E82}"/>
              </a:ext>
            </a:extLst>
          </p:cNvPr>
          <p:cNvSpPr>
            <a:spLocks noGrp="1"/>
          </p:cNvSpPr>
          <p:nvPr>
            <p:ph type="sldNum" sz="quarter" idx="12"/>
          </p:nvPr>
        </p:nvSpPr>
        <p:spPr/>
        <p:txBody>
          <a:bodyPr/>
          <a:lstStyle/>
          <a:p>
            <a:fld id="{FBA11A10-BA9F-412C-AAA6-954C6A3AA9CE}" type="slidenum">
              <a:rPr lang="en-IN" smtClean="0"/>
              <a:t>‹#›</a:t>
            </a:fld>
            <a:endParaRPr lang="en-IN"/>
          </a:p>
        </p:txBody>
      </p:sp>
    </p:spTree>
    <p:extLst>
      <p:ext uri="{BB962C8B-B14F-4D97-AF65-F5344CB8AC3E}">
        <p14:creationId xmlns:p14="http://schemas.microsoft.com/office/powerpoint/2010/main" val="2741344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6067A8-A10A-41E4-8D1E-3A27F0DC9974}"/>
              </a:ext>
            </a:extLst>
          </p:cNvPr>
          <p:cNvSpPr>
            <a:spLocks noGrp="1"/>
          </p:cNvSpPr>
          <p:nvPr>
            <p:ph type="dt" sz="half" idx="10"/>
          </p:nvPr>
        </p:nvSpPr>
        <p:spPr/>
        <p:txBody>
          <a:bodyPr/>
          <a:lstStyle/>
          <a:p>
            <a:fld id="{9D4A9676-0585-4DFB-B44E-41CD49FFB180}" type="datetimeFigureOut">
              <a:rPr lang="en-IN" smtClean="0"/>
              <a:t>07-10-2024</a:t>
            </a:fld>
            <a:endParaRPr lang="en-IN"/>
          </a:p>
        </p:txBody>
      </p:sp>
      <p:sp>
        <p:nvSpPr>
          <p:cNvPr id="3" name="Footer Placeholder 2">
            <a:extLst>
              <a:ext uri="{FF2B5EF4-FFF2-40B4-BE49-F238E27FC236}">
                <a16:creationId xmlns:a16="http://schemas.microsoft.com/office/drawing/2014/main" id="{E7D5BF55-D9C6-4B68-9189-E43E2DF1AAB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544391F-67A5-42A4-AB2B-7E13DF0FAC18}"/>
              </a:ext>
            </a:extLst>
          </p:cNvPr>
          <p:cNvSpPr>
            <a:spLocks noGrp="1"/>
          </p:cNvSpPr>
          <p:nvPr>
            <p:ph type="sldNum" sz="quarter" idx="12"/>
          </p:nvPr>
        </p:nvSpPr>
        <p:spPr/>
        <p:txBody>
          <a:bodyPr/>
          <a:lstStyle/>
          <a:p>
            <a:fld id="{FBA11A10-BA9F-412C-AAA6-954C6A3AA9CE}" type="slidenum">
              <a:rPr lang="en-IN" smtClean="0"/>
              <a:t>‹#›</a:t>
            </a:fld>
            <a:endParaRPr lang="en-IN"/>
          </a:p>
        </p:txBody>
      </p:sp>
    </p:spTree>
    <p:extLst>
      <p:ext uri="{BB962C8B-B14F-4D97-AF65-F5344CB8AC3E}">
        <p14:creationId xmlns:p14="http://schemas.microsoft.com/office/powerpoint/2010/main" val="109179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44FF6-F749-49B9-8EA9-7CFB06E606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6A3FD73-5C55-48BF-B8B8-A5CBD07F01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8D73BB-B603-47AA-9A2F-E98257622E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FB2283A-8BE4-4794-B4B4-FECFEAEE466F}"/>
              </a:ext>
            </a:extLst>
          </p:cNvPr>
          <p:cNvSpPr>
            <a:spLocks noGrp="1"/>
          </p:cNvSpPr>
          <p:nvPr>
            <p:ph type="dt" sz="half" idx="10"/>
          </p:nvPr>
        </p:nvSpPr>
        <p:spPr/>
        <p:txBody>
          <a:bodyPr/>
          <a:lstStyle/>
          <a:p>
            <a:fld id="{9D4A9676-0585-4DFB-B44E-41CD49FFB180}" type="datetimeFigureOut">
              <a:rPr lang="en-IN" smtClean="0"/>
              <a:t>07-10-2024</a:t>
            </a:fld>
            <a:endParaRPr lang="en-IN"/>
          </a:p>
        </p:txBody>
      </p:sp>
      <p:sp>
        <p:nvSpPr>
          <p:cNvPr id="6" name="Footer Placeholder 5">
            <a:extLst>
              <a:ext uri="{FF2B5EF4-FFF2-40B4-BE49-F238E27FC236}">
                <a16:creationId xmlns:a16="http://schemas.microsoft.com/office/drawing/2014/main" id="{CB847C19-0F87-44DA-A9DD-2D848B53AA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71E764-3508-4BC6-A918-CE2FF911CA53}"/>
              </a:ext>
            </a:extLst>
          </p:cNvPr>
          <p:cNvSpPr>
            <a:spLocks noGrp="1"/>
          </p:cNvSpPr>
          <p:nvPr>
            <p:ph type="sldNum" sz="quarter" idx="12"/>
          </p:nvPr>
        </p:nvSpPr>
        <p:spPr/>
        <p:txBody>
          <a:bodyPr/>
          <a:lstStyle/>
          <a:p>
            <a:fld id="{FBA11A10-BA9F-412C-AAA6-954C6A3AA9CE}" type="slidenum">
              <a:rPr lang="en-IN" smtClean="0"/>
              <a:t>‹#›</a:t>
            </a:fld>
            <a:endParaRPr lang="en-IN"/>
          </a:p>
        </p:txBody>
      </p:sp>
    </p:spTree>
    <p:extLst>
      <p:ext uri="{BB962C8B-B14F-4D97-AF65-F5344CB8AC3E}">
        <p14:creationId xmlns:p14="http://schemas.microsoft.com/office/powerpoint/2010/main" val="3847813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3D47D-00BC-4688-BE10-4410F57859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E10EB69-C274-40DE-848D-A10ECB0A0E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CBA652C-B25B-40AD-9768-9976553784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D1D5C8-FD66-4D8B-A776-D50245126E2F}"/>
              </a:ext>
            </a:extLst>
          </p:cNvPr>
          <p:cNvSpPr>
            <a:spLocks noGrp="1"/>
          </p:cNvSpPr>
          <p:nvPr>
            <p:ph type="dt" sz="half" idx="10"/>
          </p:nvPr>
        </p:nvSpPr>
        <p:spPr/>
        <p:txBody>
          <a:bodyPr/>
          <a:lstStyle/>
          <a:p>
            <a:fld id="{9D4A9676-0585-4DFB-B44E-41CD49FFB180}" type="datetimeFigureOut">
              <a:rPr lang="en-IN" smtClean="0"/>
              <a:t>07-10-2024</a:t>
            </a:fld>
            <a:endParaRPr lang="en-IN"/>
          </a:p>
        </p:txBody>
      </p:sp>
      <p:sp>
        <p:nvSpPr>
          <p:cNvPr id="6" name="Footer Placeholder 5">
            <a:extLst>
              <a:ext uri="{FF2B5EF4-FFF2-40B4-BE49-F238E27FC236}">
                <a16:creationId xmlns:a16="http://schemas.microsoft.com/office/drawing/2014/main" id="{1A8CDDA9-550D-4C30-ADDC-11D044E3B0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E41B87-EAD3-4B98-AE0D-CAA7BC5C227F}"/>
              </a:ext>
            </a:extLst>
          </p:cNvPr>
          <p:cNvSpPr>
            <a:spLocks noGrp="1"/>
          </p:cNvSpPr>
          <p:nvPr>
            <p:ph type="sldNum" sz="quarter" idx="12"/>
          </p:nvPr>
        </p:nvSpPr>
        <p:spPr/>
        <p:txBody>
          <a:bodyPr/>
          <a:lstStyle/>
          <a:p>
            <a:fld id="{FBA11A10-BA9F-412C-AAA6-954C6A3AA9CE}" type="slidenum">
              <a:rPr lang="en-IN" smtClean="0"/>
              <a:t>‹#›</a:t>
            </a:fld>
            <a:endParaRPr lang="en-IN"/>
          </a:p>
        </p:txBody>
      </p:sp>
    </p:spTree>
    <p:extLst>
      <p:ext uri="{BB962C8B-B14F-4D97-AF65-F5344CB8AC3E}">
        <p14:creationId xmlns:p14="http://schemas.microsoft.com/office/powerpoint/2010/main" val="2549698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69F38E-7704-4705-BC6F-91AADAC156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24F01D-C731-477C-86FA-7C14CF8D80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2AE25B-37C6-4E12-B0BF-133C94DBAC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4A9676-0585-4DFB-B44E-41CD49FFB180}" type="datetimeFigureOut">
              <a:rPr lang="en-IN" smtClean="0"/>
              <a:t>07-10-2024</a:t>
            </a:fld>
            <a:endParaRPr lang="en-IN"/>
          </a:p>
        </p:txBody>
      </p:sp>
      <p:sp>
        <p:nvSpPr>
          <p:cNvPr id="5" name="Footer Placeholder 4">
            <a:extLst>
              <a:ext uri="{FF2B5EF4-FFF2-40B4-BE49-F238E27FC236}">
                <a16:creationId xmlns:a16="http://schemas.microsoft.com/office/drawing/2014/main" id="{AFCC5B3A-49E0-48BE-AFB8-F3B61A96A2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83FE058-FD17-461B-9B2E-D60DC716B0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A11A10-BA9F-412C-AAA6-954C6A3AA9CE}" type="slidenum">
              <a:rPr lang="en-IN" smtClean="0"/>
              <a:t>‹#›</a:t>
            </a:fld>
            <a:endParaRPr lang="en-IN"/>
          </a:p>
        </p:txBody>
      </p:sp>
    </p:spTree>
    <p:extLst>
      <p:ext uri="{BB962C8B-B14F-4D97-AF65-F5344CB8AC3E}">
        <p14:creationId xmlns:p14="http://schemas.microsoft.com/office/powerpoint/2010/main" val="500633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9EF5-6927-47AA-9FA4-A606AE515F21}"/>
              </a:ext>
            </a:extLst>
          </p:cNvPr>
          <p:cNvSpPr>
            <a:spLocks noGrp="1"/>
          </p:cNvSpPr>
          <p:nvPr>
            <p:ph type="ctrTitle"/>
          </p:nvPr>
        </p:nvSpPr>
        <p:spPr/>
        <p:txBody>
          <a:bodyPr>
            <a:normAutofit/>
          </a:bodyPr>
          <a:lstStyle/>
          <a:p>
            <a:r>
              <a:rPr lang="en-IN" b="1" dirty="0">
                <a:solidFill>
                  <a:schemeClr val="accent6">
                    <a:lumMod val="75000"/>
                  </a:schemeClr>
                </a:solidFill>
                <a:latin typeface="Roboto"/>
                <a:ea typeface="Roboto"/>
                <a:cs typeface="Roboto"/>
                <a:sym typeface="Roboto"/>
              </a:rPr>
              <a:t>Vectorization</a:t>
            </a:r>
            <a:br>
              <a:rPr lang="en-IN" b="1" dirty="0">
                <a:solidFill>
                  <a:schemeClr val="accent6">
                    <a:lumMod val="75000"/>
                  </a:schemeClr>
                </a:solidFill>
              </a:rPr>
            </a:br>
            <a:endParaRPr lang="en-IN" b="1" dirty="0">
              <a:solidFill>
                <a:schemeClr val="accent6">
                  <a:lumMod val="75000"/>
                </a:schemeClr>
              </a:solidFill>
            </a:endParaRPr>
          </a:p>
        </p:txBody>
      </p:sp>
      <p:sp>
        <p:nvSpPr>
          <p:cNvPr id="3" name="Subtitle 2">
            <a:extLst>
              <a:ext uri="{FF2B5EF4-FFF2-40B4-BE49-F238E27FC236}">
                <a16:creationId xmlns:a16="http://schemas.microsoft.com/office/drawing/2014/main" id="{9DB65736-9627-4689-B7AE-F52F9E70D394}"/>
              </a:ext>
            </a:extLst>
          </p:cNvPr>
          <p:cNvSpPr>
            <a:spLocks noGrp="1"/>
          </p:cNvSpPr>
          <p:nvPr>
            <p:ph type="subTitle" idx="1"/>
          </p:nvPr>
        </p:nvSpPr>
        <p:spPr>
          <a:xfrm>
            <a:off x="1239187" y="3137343"/>
            <a:ext cx="9144000" cy="1655762"/>
          </a:xfrm>
        </p:spPr>
        <p:txBody>
          <a:bodyPr>
            <a:normAutofit/>
          </a:bodyPr>
          <a:lstStyle/>
          <a:p>
            <a:r>
              <a:rPr lang="en-IN" sz="3600" b="1" dirty="0">
                <a:solidFill>
                  <a:schemeClr val="accent2"/>
                </a:solidFill>
              </a:rPr>
              <a:t>By</a:t>
            </a:r>
          </a:p>
          <a:p>
            <a:r>
              <a:rPr lang="en-IN" sz="3600" b="1" dirty="0" err="1">
                <a:solidFill>
                  <a:schemeClr val="accent2"/>
                </a:solidFill>
              </a:rPr>
              <a:t>Dr.</a:t>
            </a:r>
            <a:r>
              <a:rPr lang="en-IN" sz="3600" b="1" dirty="0">
                <a:solidFill>
                  <a:schemeClr val="accent2"/>
                </a:solidFill>
              </a:rPr>
              <a:t> S PADMANABHAN</a:t>
            </a:r>
          </a:p>
        </p:txBody>
      </p:sp>
    </p:spTree>
    <p:extLst>
      <p:ext uri="{BB962C8B-B14F-4D97-AF65-F5344CB8AC3E}">
        <p14:creationId xmlns:p14="http://schemas.microsoft.com/office/powerpoint/2010/main" val="167806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9"/>
          <p:cNvSpPr txBox="1"/>
          <p:nvPr/>
        </p:nvSpPr>
        <p:spPr>
          <a:xfrm>
            <a:off x="1258800" y="5088400"/>
            <a:ext cx="9674400" cy="978800"/>
          </a:xfrm>
          <a:prstGeom prst="rect">
            <a:avLst/>
          </a:prstGeom>
          <a:noFill/>
          <a:ln>
            <a:noFill/>
          </a:ln>
        </p:spPr>
        <p:txBody>
          <a:bodyPr spcFirstLastPara="1" wrap="square" lIns="121900" tIns="121900" rIns="121900" bIns="121900" anchor="ctr" anchorCtr="0">
            <a:noAutofit/>
          </a:bodyPr>
          <a:lstStyle/>
          <a:p>
            <a:pPr algn="ctr"/>
            <a:r>
              <a:rPr lang="en" sz="3200">
                <a:solidFill>
                  <a:srgbClr val="434343"/>
                </a:solidFill>
                <a:latin typeface="Roboto"/>
                <a:ea typeface="Roboto"/>
                <a:cs typeface="Roboto"/>
                <a:sym typeface="Roboto"/>
              </a:rPr>
              <a:t>Tokenization</a:t>
            </a:r>
            <a:endParaRPr sz="3200">
              <a:solidFill>
                <a:srgbClr val="434343"/>
              </a:solidFill>
              <a:latin typeface="Roboto"/>
              <a:ea typeface="Roboto"/>
              <a:cs typeface="Roboto"/>
              <a:sym typeface="Roboto"/>
            </a:endParaRPr>
          </a:p>
          <a:p>
            <a:pPr algn="ctr"/>
            <a:r>
              <a:rPr lang="en" sz="1333">
                <a:solidFill>
                  <a:srgbClr val="434343"/>
                </a:solidFill>
                <a:latin typeface="Roboto"/>
                <a:ea typeface="Roboto"/>
                <a:cs typeface="Roboto"/>
                <a:sym typeface="Roboto"/>
              </a:rPr>
              <a:t>Breaking text into tokens e.g words, chars etc</a:t>
            </a:r>
            <a:r>
              <a:rPr lang="en" sz="3200">
                <a:solidFill>
                  <a:srgbClr val="434343"/>
                </a:solidFill>
                <a:latin typeface="Roboto"/>
                <a:ea typeface="Roboto"/>
                <a:cs typeface="Roboto"/>
                <a:sym typeface="Roboto"/>
              </a:rPr>
              <a:t> </a:t>
            </a:r>
            <a:endParaRPr sz="3200">
              <a:solidFill>
                <a:srgbClr val="434343"/>
              </a:solidFill>
              <a:latin typeface="Roboto"/>
              <a:ea typeface="Roboto"/>
              <a:cs typeface="Roboto"/>
              <a:sym typeface="Roboto"/>
            </a:endParaRPr>
          </a:p>
        </p:txBody>
      </p:sp>
      <p:sp>
        <p:nvSpPr>
          <p:cNvPr id="337" name="Google Shape;337;p49"/>
          <p:cNvSpPr/>
          <p:nvPr/>
        </p:nvSpPr>
        <p:spPr>
          <a:xfrm>
            <a:off x="2467667" y="2556367"/>
            <a:ext cx="2454000" cy="12528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2400" dirty="0">
                <a:latin typeface="Georgia"/>
                <a:ea typeface="Georgia"/>
                <a:cs typeface="Georgia"/>
                <a:sym typeface="Georgia"/>
              </a:rPr>
              <a:t>Text Data</a:t>
            </a:r>
            <a:endParaRPr sz="2400" dirty="0">
              <a:latin typeface="Georgia"/>
              <a:ea typeface="Georgia"/>
              <a:cs typeface="Georgia"/>
              <a:sym typeface="Georgia"/>
            </a:endParaRPr>
          </a:p>
          <a:p>
            <a:pPr algn="ctr"/>
            <a:r>
              <a:rPr lang="en" sz="1067" dirty="0">
                <a:latin typeface="Georgia"/>
                <a:ea typeface="Georgia"/>
                <a:cs typeface="Georgia"/>
                <a:sym typeface="Georgia"/>
              </a:rPr>
              <a:t>“Hyderabad is the capital of Telangana.”</a:t>
            </a:r>
            <a:endParaRPr sz="1067" dirty="0">
              <a:latin typeface="Georgia"/>
              <a:ea typeface="Georgia"/>
              <a:cs typeface="Georgia"/>
              <a:sym typeface="Georgia"/>
            </a:endParaRPr>
          </a:p>
        </p:txBody>
      </p:sp>
      <p:cxnSp>
        <p:nvCxnSpPr>
          <p:cNvPr id="338" name="Google Shape;338;p49"/>
          <p:cNvCxnSpPr>
            <a:stCxn id="337" idx="3"/>
            <a:endCxn id="339" idx="1"/>
          </p:cNvCxnSpPr>
          <p:nvPr/>
        </p:nvCxnSpPr>
        <p:spPr>
          <a:xfrm>
            <a:off x="4921667" y="3182767"/>
            <a:ext cx="2570000" cy="0"/>
          </a:xfrm>
          <a:prstGeom prst="straightConnector1">
            <a:avLst/>
          </a:prstGeom>
          <a:noFill/>
          <a:ln w="19050" cap="flat" cmpd="sng">
            <a:solidFill>
              <a:schemeClr val="dk2"/>
            </a:solidFill>
            <a:prstDash val="solid"/>
            <a:round/>
            <a:headEnd type="none" w="med" len="med"/>
            <a:tailEnd type="triangle" w="med" len="med"/>
          </a:ln>
        </p:spPr>
      </p:cxnSp>
      <p:sp>
        <p:nvSpPr>
          <p:cNvPr id="340" name="Google Shape;340;p49"/>
          <p:cNvSpPr txBox="1"/>
          <p:nvPr/>
        </p:nvSpPr>
        <p:spPr>
          <a:xfrm>
            <a:off x="7483967" y="2607167"/>
            <a:ext cx="3602000" cy="1120800"/>
          </a:xfrm>
          <a:prstGeom prst="rect">
            <a:avLst/>
          </a:prstGeom>
          <a:noFill/>
          <a:ln>
            <a:noFill/>
          </a:ln>
        </p:spPr>
        <p:txBody>
          <a:bodyPr spcFirstLastPara="1" wrap="square" lIns="121900" tIns="121900" rIns="121900" bIns="121900" anchor="ctr" anchorCtr="0">
            <a:noAutofit/>
          </a:bodyPr>
          <a:lstStyle/>
          <a:p>
            <a:pPr algn="ctr">
              <a:lnSpc>
                <a:spcPct val="150000"/>
              </a:lnSpc>
            </a:pPr>
            <a:r>
              <a:rPr lang="en" sz="2400" b="1">
                <a:solidFill>
                  <a:srgbClr val="212121"/>
                </a:solidFill>
                <a:highlight>
                  <a:srgbClr val="FFFFFF"/>
                </a:highlight>
                <a:latin typeface="Comfortaa"/>
                <a:ea typeface="Comfortaa"/>
                <a:cs typeface="Comfortaa"/>
                <a:sym typeface="Comfortaa"/>
              </a:rPr>
              <a:t>‘Hyderabad’, ‘is’, ‘the’, ‘capital’, ‘of’, ‘Telangana’, ’.’</a:t>
            </a:r>
            <a:endParaRPr sz="2400" b="1">
              <a:latin typeface="Comfortaa"/>
              <a:ea typeface="Comfortaa"/>
              <a:cs typeface="Comfortaa"/>
              <a:sym typeface="Comforta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0"/>
          <p:cNvSpPr txBox="1"/>
          <p:nvPr/>
        </p:nvSpPr>
        <p:spPr>
          <a:xfrm>
            <a:off x="1258792" y="5173333"/>
            <a:ext cx="9674400" cy="570000"/>
          </a:xfrm>
          <a:prstGeom prst="rect">
            <a:avLst/>
          </a:prstGeom>
          <a:noFill/>
          <a:ln>
            <a:noFill/>
          </a:ln>
        </p:spPr>
        <p:txBody>
          <a:bodyPr spcFirstLastPara="1" wrap="square" lIns="121900" tIns="121900" rIns="121900" bIns="121900" anchor="ctr" anchorCtr="0">
            <a:noAutofit/>
          </a:bodyPr>
          <a:lstStyle/>
          <a:p>
            <a:pPr algn="ctr"/>
            <a:r>
              <a:rPr lang="en" sz="3200">
                <a:solidFill>
                  <a:srgbClr val="FF0000"/>
                </a:solidFill>
                <a:latin typeface="Roboto"/>
                <a:ea typeface="Roboto"/>
                <a:cs typeface="Roboto"/>
                <a:sym typeface="Roboto"/>
              </a:rPr>
              <a:t>Math works with numbers</a:t>
            </a:r>
            <a:endParaRPr sz="2400">
              <a:solidFill>
                <a:srgbClr val="FF0000"/>
              </a:solidFill>
              <a:latin typeface="Roboto"/>
              <a:ea typeface="Roboto"/>
              <a:cs typeface="Roboto"/>
              <a:sym typeface="Roboto"/>
            </a:endParaRPr>
          </a:p>
        </p:txBody>
      </p:sp>
      <p:sp>
        <p:nvSpPr>
          <p:cNvPr id="346" name="Google Shape;346;p50"/>
          <p:cNvSpPr/>
          <p:nvPr/>
        </p:nvSpPr>
        <p:spPr>
          <a:xfrm>
            <a:off x="2467667" y="2556367"/>
            <a:ext cx="2524058" cy="15750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2400" dirty="0">
                <a:latin typeface="Georgia"/>
                <a:ea typeface="Georgia"/>
                <a:cs typeface="Georgia"/>
                <a:sym typeface="Georgia"/>
              </a:rPr>
              <a:t>Text Data as tokens</a:t>
            </a:r>
            <a:endParaRPr sz="2400" dirty="0">
              <a:latin typeface="Georgia"/>
              <a:ea typeface="Georgia"/>
              <a:cs typeface="Georgia"/>
              <a:sym typeface="Georgia"/>
            </a:endParaRPr>
          </a:p>
          <a:p>
            <a:pPr algn="ctr"/>
            <a:r>
              <a:rPr lang="en" sz="1400" dirty="0">
                <a:solidFill>
                  <a:srgbClr val="0070C0"/>
                </a:solidFill>
                <a:latin typeface="Georgia"/>
                <a:ea typeface="Georgia"/>
                <a:cs typeface="Georgia"/>
                <a:sym typeface="Georgia"/>
              </a:rPr>
              <a:t>‘Hyderabad’, ‘is’, ‘the’, ‘capital’, ‘of’, ‘Telangana’, ’.’</a:t>
            </a:r>
            <a:endParaRPr sz="1400" dirty="0">
              <a:solidFill>
                <a:srgbClr val="0070C0"/>
              </a:solidFill>
              <a:latin typeface="Georgia"/>
              <a:ea typeface="Georgia"/>
              <a:cs typeface="Georgia"/>
              <a:sym typeface="Georgia"/>
            </a:endParaRPr>
          </a:p>
        </p:txBody>
      </p:sp>
      <p:sp>
        <p:nvSpPr>
          <p:cNvPr id="347" name="Google Shape;347;p50"/>
          <p:cNvSpPr/>
          <p:nvPr/>
        </p:nvSpPr>
        <p:spPr>
          <a:xfrm>
            <a:off x="7491733" y="2234167"/>
            <a:ext cx="2408000" cy="1897200"/>
          </a:xfrm>
          <a:prstGeom prst="roundRect">
            <a:avLst>
              <a:gd name="adj" fmla="val 16667"/>
            </a:avLst>
          </a:prstGeom>
          <a:solidFill>
            <a:srgbClr val="FFD966"/>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2400">
                <a:latin typeface="Georgia"/>
                <a:ea typeface="Georgia"/>
                <a:cs typeface="Georgia"/>
                <a:sym typeface="Georgia"/>
              </a:rPr>
              <a:t>ML Model</a:t>
            </a:r>
            <a:endParaRPr sz="2400">
              <a:latin typeface="Georgia"/>
              <a:ea typeface="Georgia"/>
              <a:cs typeface="Georgia"/>
              <a:sym typeface="Georgia"/>
            </a:endParaRPr>
          </a:p>
        </p:txBody>
      </p:sp>
      <p:cxnSp>
        <p:nvCxnSpPr>
          <p:cNvPr id="348" name="Google Shape;348;p50"/>
          <p:cNvCxnSpPr>
            <a:cxnSpLocks/>
            <a:stCxn id="346" idx="3"/>
            <a:endCxn id="347" idx="1"/>
          </p:cNvCxnSpPr>
          <p:nvPr/>
        </p:nvCxnSpPr>
        <p:spPr>
          <a:xfrm flipV="1">
            <a:off x="4991725" y="3182767"/>
            <a:ext cx="2500008" cy="161100"/>
          </a:xfrm>
          <a:prstGeom prst="straightConnector1">
            <a:avLst/>
          </a:prstGeom>
          <a:noFill/>
          <a:ln w="19050" cap="flat" cmpd="sng">
            <a:solidFill>
              <a:schemeClr val="dk2"/>
            </a:solidFill>
            <a:prstDash val="solid"/>
            <a:round/>
            <a:headEnd type="none" w="med" len="med"/>
            <a:tailEnd type="triangle" w="med" len="med"/>
          </a:ln>
        </p:spPr>
      </p:cxnSp>
      <p:sp>
        <p:nvSpPr>
          <p:cNvPr id="349" name="Google Shape;349;p50"/>
          <p:cNvSpPr/>
          <p:nvPr/>
        </p:nvSpPr>
        <p:spPr>
          <a:xfrm>
            <a:off x="5855795" y="2735767"/>
            <a:ext cx="480400" cy="894000"/>
          </a:xfrm>
          <a:prstGeom prst="mathMultiply">
            <a:avLst>
              <a:gd name="adj1" fmla="val 23520"/>
            </a:avLst>
          </a:prstGeom>
          <a:solidFill>
            <a:srgbClr val="E0666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9"/>
                                        </p:tgtEl>
                                        <p:attrNameLst>
                                          <p:attrName>style.visibility</p:attrName>
                                        </p:attrNameLst>
                                      </p:cBhvr>
                                      <p:to>
                                        <p:strVal val="visible"/>
                                      </p:to>
                                    </p:set>
                                    <p:animEffect transition="in" filter="fade">
                                      <p:cBhvr>
                                        <p:cTn id="7" dur="1000"/>
                                        <p:tgtEl>
                                          <p:spTgt spid="3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5"/>
                                        </p:tgtEl>
                                        <p:attrNameLst>
                                          <p:attrName>style.visibility</p:attrName>
                                        </p:attrNameLst>
                                      </p:cBhvr>
                                      <p:to>
                                        <p:strVal val="visible"/>
                                      </p:to>
                                    </p:set>
                                    <p:animEffect transition="in" filter="fade">
                                      <p:cBhvr>
                                        <p:cTn id="12" dur="1000"/>
                                        <p:tgtEl>
                                          <p:spTgt spid="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1"/>
          <p:cNvSpPr/>
          <p:nvPr/>
        </p:nvSpPr>
        <p:spPr>
          <a:xfrm>
            <a:off x="5093633" y="2967967"/>
            <a:ext cx="2249200" cy="1007200"/>
          </a:xfrm>
          <a:prstGeom prst="roundRect">
            <a:avLst>
              <a:gd name="adj" fmla="val 16667"/>
            </a:avLst>
          </a:prstGeom>
          <a:solidFill>
            <a:srgbClr val="6D9EEB"/>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2400">
                <a:latin typeface="Georgia"/>
                <a:ea typeface="Georgia"/>
                <a:cs typeface="Georgia"/>
                <a:sym typeface="Georgia"/>
              </a:rPr>
              <a:t>Convert Text to Numbers</a:t>
            </a:r>
            <a:endParaRPr sz="2400">
              <a:latin typeface="Georgia"/>
              <a:ea typeface="Georgia"/>
              <a:cs typeface="Georgia"/>
              <a:sym typeface="Georgia"/>
            </a:endParaRPr>
          </a:p>
        </p:txBody>
      </p:sp>
      <p:cxnSp>
        <p:nvCxnSpPr>
          <p:cNvPr id="355" name="Google Shape;355;p51"/>
          <p:cNvCxnSpPr>
            <a:stCxn id="356" idx="3"/>
            <a:endCxn id="354" idx="1"/>
          </p:cNvCxnSpPr>
          <p:nvPr/>
        </p:nvCxnSpPr>
        <p:spPr>
          <a:xfrm>
            <a:off x="3642033" y="3471567"/>
            <a:ext cx="1451600" cy="0"/>
          </a:xfrm>
          <a:prstGeom prst="straightConnector1">
            <a:avLst/>
          </a:prstGeom>
          <a:noFill/>
          <a:ln w="19050" cap="flat" cmpd="sng">
            <a:solidFill>
              <a:schemeClr val="dk2"/>
            </a:solidFill>
            <a:prstDash val="solid"/>
            <a:round/>
            <a:headEnd type="none" w="med" len="med"/>
            <a:tailEnd type="triangle" w="med" len="med"/>
          </a:ln>
        </p:spPr>
      </p:cxnSp>
      <p:sp>
        <p:nvSpPr>
          <p:cNvPr id="357" name="Google Shape;357;p51"/>
          <p:cNvSpPr/>
          <p:nvPr/>
        </p:nvSpPr>
        <p:spPr>
          <a:xfrm>
            <a:off x="8699651" y="2522967"/>
            <a:ext cx="2249200" cy="1897200"/>
          </a:xfrm>
          <a:prstGeom prst="roundRect">
            <a:avLst>
              <a:gd name="adj" fmla="val 16667"/>
            </a:avLst>
          </a:prstGeom>
          <a:solidFill>
            <a:srgbClr val="FFD966"/>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2400">
                <a:latin typeface="Georgia"/>
                <a:ea typeface="Georgia"/>
                <a:cs typeface="Georgia"/>
                <a:sym typeface="Georgia"/>
              </a:rPr>
              <a:t>ML Model</a:t>
            </a:r>
            <a:endParaRPr sz="2400">
              <a:latin typeface="Georgia"/>
              <a:ea typeface="Georgia"/>
              <a:cs typeface="Georgia"/>
              <a:sym typeface="Georgia"/>
            </a:endParaRPr>
          </a:p>
        </p:txBody>
      </p:sp>
      <p:cxnSp>
        <p:nvCxnSpPr>
          <p:cNvPr id="358" name="Google Shape;358;p51"/>
          <p:cNvCxnSpPr>
            <a:stCxn id="354" idx="3"/>
            <a:endCxn id="357" idx="1"/>
          </p:cNvCxnSpPr>
          <p:nvPr/>
        </p:nvCxnSpPr>
        <p:spPr>
          <a:xfrm>
            <a:off x="7342833" y="3471567"/>
            <a:ext cx="1356800" cy="0"/>
          </a:xfrm>
          <a:prstGeom prst="straightConnector1">
            <a:avLst/>
          </a:prstGeom>
          <a:noFill/>
          <a:ln w="19050" cap="flat" cmpd="sng">
            <a:solidFill>
              <a:schemeClr val="dk2"/>
            </a:solidFill>
            <a:prstDash val="solid"/>
            <a:round/>
            <a:headEnd type="none" w="med" len="med"/>
            <a:tailEnd type="triangle" w="med" len="med"/>
          </a:ln>
        </p:spPr>
      </p:cxnSp>
      <p:sp>
        <p:nvSpPr>
          <p:cNvPr id="359" name="Google Shape;359;p51"/>
          <p:cNvSpPr/>
          <p:nvPr/>
        </p:nvSpPr>
        <p:spPr>
          <a:xfrm>
            <a:off x="1188067" y="2802599"/>
            <a:ext cx="2548748" cy="1617567"/>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2400" dirty="0">
                <a:latin typeface="Georgia"/>
                <a:ea typeface="Georgia"/>
                <a:cs typeface="Georgia"/>
                <a:sym typeface="Georgia"/>
              </a:rPr>
              <a:t>Text Data as tokens</a:t>
            </a:r>
            <a:endParaRPr sz="2400" dirty="0">
              <a:latin typeface="Georgia"/>
              <a:ea typeface="Georgia"/>
              <a:cs typeface="Georgia"/>
              <a:sym typeface="Georgia"/>
            </a:endParaRPr>
          </a:p>
          <a:p>
            <a:pPr algn="ctr"/>
            <a:r>
              <a:rPr lang="en" sz="1400" dirty="0">
                <a:solidFill>
                  <a:srgbClr val="0070C0"/>
                </a:solidFill>
                <a:latin typeface="Georgia"/>
                <a:ea typeface="Georgia"/>
                <a:cs typeface="Georgia"/>
                <a:sym typeface="Georgia"/>
              </a:rPr>
              <a:t>‘Hyderabad’, ‘is’, ‘the’, ‘capital’, ‘of’, ‘Telangana’, ’.’</a:t>
            </a:r>
            <a:endParaRPr sz="1400" dirty="0">
              <a:solidFill>
                <a:srgbClr val="0070C0"/>
              </a:solidFill>
              <a:latin typeface="Georgia"/>
              <a:ea typeface="Georgia"/>
              <a:cs typeface="Georgia"/>
              <a:sym typeface="Georgia"/>
            </a:endParaRPr>
          </a:p>
        </p:txBody>
      </p:sp>
      <p:sp>
        <p:nvSpPr>
          <p:cNvPr id="360" name="Google Shape;360;p51"/>
          <p:cNvSpPr txBox="1"/>
          <p:nvPr/>
        </p:nvSpPr>
        <p:spPr>
          <a:xfrm>
            <a:off x="1258800" y="5088400"/>
            <a:ext cx="9674400" cy="978800"/>
          </a:xfrm>
          <a:prstGeom prst="rect">
            <a:avLst/>
          </a:prstGeom>
          <a:noFill/>
          <a:ln>
            <a:noFill/>
          </a:ln>
        </p:spPr>
        <p:txBody>
          <a:bodyPr spcFirstLastPara="1" wrap="square" lIns="121900" tIns="121900" rIns="121900" bIns="121900" anchor="ctr" anchorCtr="0">
            <a:noAutofit/>
          </a:bodyPr>
          <a:lstStyle/>
          <a:p>
            <a:pPr algn="ctr"/>
            <a:r>
              <a:rPr lang="en" sz="3200" dirty="0">
                <a:solidFill>
                  <a:srgbClr val="434343"/>
                </a:solidFill>
                <a:latin typeface="Roboto"/>
                <a:ea typeface="Roboto"/>
                <a:cs typeface="Roboto"/>
                <a:sym typeface="Roboto"/>
              </a:rPr>
              <a:t>Vectorization</a:t>
            </a:r>
            <a:endParaRPr sz="3200" dirty="0">
              <a:solidFill>
                <a:srgbClr val="434343"/>
              </a:solidFill>
              <a:latin typeface="Roboto"/>
              <a:ea typeface="Roboto"/>
              <a:cs typeface="Roboto"/>
              <a:sym typeface="Roboto"/>
            </a:endParaRPr>
          </a:p>
          <a:p>
            <a:pPr algn="ctr"/>
            <a:r>
              <a:rPr lang="en" sz="1333" dirty="0">
                <a:solidFill>
                  <a:srgbClr val="434343"/>
                </a:solidFill>
                <a:latin typeface="Roboto"/>
                <a:ea typeface="Roboto"/>
                <a:cs typeface="Roboto"/>
                <a:sym typeface="Roboto"/>
              </a:rPr>
              <a:t>Converting each token into number(s)</a:t>
            </a:r>
            <a:r>
              <a:rPr lang="en" sz="3200" dirty="0">
                <a:solidFill>
                  <a:srgbClr val="434343"/>
                </a:solidFill>
                <a:latin typeface="Roboto"/>
                <a:ea typeface="Roboto"/>
                <a:cs typeface="Roboto"/>
                <a:sym typeface="Roboto"/>
              </a:rPr>
              <a:t> </a:t>
            </a:r>
            <a:endParaRPr sz="3200" dirty="0">
              <a:solidFill>
                <a:srgbClr val="434343"/>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0"/>
                                        </p:tgtEl>
                                        <p:attrNameLst>
                                          <p:attrName>style.visibility</p:attrName>
                                        </p:attrNameLst>
                                      </p:cBhvr>
                                      <p:to>
                                        <p:strVal val="visible"/>
                                      </p:to>
                                    </p:set>
                                    <p:animEffect transition="in" filter="fade">
                                      <p:cBhvr>
                                        <p:cTn id="7" dur="1000"/>
                                        <p:tgtEl>
                                          <p:spTgt spid="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E9333-A5DB-4725-BA97-AD18672CF125}"/>
              </a:ext>
            </a:extLst>
          </p:cNvPr>
          <p:cNvSpPr>
            <a:spLocks noGrp="1"/>
          </p:cNvSpPr>
          <p:nvPr>
            <p:ph type="title"/>
          </p:nvPr>
        </p:nvSpPr>
        <p:spPr>
          <a:xfrm>
            <a:off x="415600" y="314793"/>
            <a:ext cx="11360800" cy="1042174"/>
          </a:xfrm>
        </p:spPr>
        <p:txBody>
          <a:bodyPr/>
          <a:lstStyle/>
          <a:p>
            <a:r>
              <a:rPr lang="en-US" b="1" dirty="0">
                <a:solidFill>
                  <a:schemeClr val="accent2"/>
                </a:solidFill>
              </a:rPr>
              <a:t>Vectorization</a:t>
            </a:r>
            <a:endParaRPr lang="en-IN" dirty="0">
              <a:solidFill>
                <a:schemeClr val="accent2"/>
              </a:solidFill>
            </a:endParaRPr>
          </a:p>
        </p:txBody>
      </p:sp>
      <p:sp>
        <p:nvSpPr>
          <p:cNvPr id="3" name="Text Placeholder 2">
            <a:extLst>
              <a:ext uri="{FF2B5EF4-FFF2-40B4-BE49-F238E27FC236}">
                <a16:creationId xmlns:a16="http://schemas.microsoft.com/office/drawing/2014/main" id="{FA341F68-01C4-4E81-B620-84671AA84FA8}"/>
              </a:ext>
            </a:extLst>
          </p:cNvPr>
          <p:cNvSpPr>
            <a:spLocks noGrp="1"/>
          </p:cNvSpPr>
          <p:nvPr>
            <p:ph type="body" idx="1"/>
          </p:nvPr>
        </p:nvSpPr>
        <p:spPr>
          <a:xfrm>
            <a:off x="310669" y="1161879"/>
            <a:ext cx="11360800" cy="2930436"/>
          </a:xfrm>
        </p:spPr>
        <p:txBody>
          <a:bodyPr/>
          <a:lstStyle/>
          <a:p>
            <a:pPr algn="just">
              <a:lnSpc>
                <a:spcPct val="150000"/>
              </a:lnSpc>
            </a:pPr>
            <a:r>
              <a:rPr lang="en-US" dirty="0">
                <a:solidFill>
                  <a:srgbClr val="002060"/>
                </a:solidFill>
              </a:rPr>
              <a:t>In the context of Natural Language Processing (NLP), </a:t>
            </a:r>
            <a:r>
              <a:rPr lang="en-US" b="1" dirty="0">
                <a:solidFill>
                  <a:srgbClr val="002060"/>
                </a:solidFill>
              </a:rPr>
              <a:t>vectorization</a:t>
            </a:r>
            <a:r>
              <a:rPr lang="en-US" dirty="0">
                <a:solidFill>
                  <a:srgbClr val="002060"/>
                </a:solidFill>
              </a:rPr>
              <a:t> refers to the process of converting text data into numerical vectors that can be used by machine learning algorithms. </a:t>
            </a:r>
            <a:endParaRPr lang="en-IN" dirty="0">
              <a:solidFill>
                <a:srgbClr val="002060"/>
              </a:solidFill>
            </a:endParaRPr>
          </a:p>
        </p:txBody>
      </p:sp>
      <p:pic>
        <p:nvPicPr>
          <p:cNvPr id="1026" name="Picture 2" descr="What Is Text Vectorization? Everything ...">
            <a:extLst>
              <a:ext uri="{FF2B5EF4-FFF2-40B4-BE49-F238E27FC236}">
                <a16:creationId xmlns:a16="http://schemas.microsoft.com/office/drawing/2014/main" id="{7F46895E-E6DE-4568-AA7F-2E32ACF4C8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7712" y="3538385"/>
            <a:ext cx="6816308" cy="3004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84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circle(in)">
                                      <p:cBhvr>
                                        <p:cTn id="1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CCF65-87FD-4C70-8831-82244FB3FF42}"/>
              </a:ext>
            </a:extLst>
          </p:cNvPr>
          <p:cNvSpPr>
            <a:spLocks noGrp="1"/>
          </p:cNvSpPr>
          <p:nvPr>
            <p:ph type="title"/>
          </p:nvPr>
        </p:nvSpPr>
        <p:spPr/>
        <p:txBody>
          <a:bodyPr/>
          <a:lstStyle/>
          <a:p>
            <a:r>
              <a:rPr lang="en-IN" b="1" dirty="0">
                <a:solidFill>
                  <a:schemeClr val="accent2"/>
                </a:solidFill>
              </a:rPr>
              <a:t>Text to Numeric Conversion</a:t>
            </a:r>
            <a:endParaRPr lang="en-IN" dirty="0">
              <a:solidFill>
                <a:schemeClr val="accent2"/>
              </a:solidFill>
            </a:endParaRPr>
          </a:p>
        </p:txBody>
      </p:sp>
      <p:sp>
        <p:nvSpPr>
          <p:cNvPr id="3" name="Content Placeholder 2">
            <a:extLst>
              <a:ext uri="{FF2B5EF4-FFF2-40B4-BE49-F238E27FC236}">
                <a16:creationId xmlns:a16="http://schemas.microsoft.com/office/drawing/2014/main" id="{DFA12ECB-6171-4C2A-B2DF-F954CB2488A9}"/>
              </a:ext>
            </a:extLst>
          </p:cNvPr>
          <p:cNvSpPr>
            <a:spLocks noGrp="1"/>
          </p:cNvSpPr>
          <p:nvPr>
            <p:ph idx="1"/>
          </p:nvPr>
        </p:nvSpPr>
        <p:spPr>
          <a:xfrm>
            <a:off x="838199" y="1495841"/>
            <a:ext cx="10809157" cy="4605156"/>
          </a:xfrm>
        </p:spPr>
        <p:txBody>
          <a:bodyPr/>
          <a:lstStyle/>
          <a:p>
            <a:pPr algn="just">
              <a:lnSpc>
                <a:spcPct val="150000"/>
              </a:lnSpc>
            </a:pPr>
            <a:r>
              <a:rPr lang="en-US" dirty="0"/>
              <a:t>Text to numeric conversion is an essential preprocessing step in Natural Language Processing (NLP), where text data is transformed into a numerical format that can be understood and processed by machine learning algorithms. </a:t>
            </a:r>
          </a:p>
          <a:p>
            <a:pPr algn="just">
              <a:lnSpc>
                <a:spcPct val="150000"/>
              </a:lnSpc>
            </a:pPr>
            <a:r>
              <a:rPr lang="en-US" dirty="0"/>
              <a:t>There are several techniques for converting text into numerical representations:</a:t>
            </a:r>
            <a:endParaRPr lang="en-IN" dirty="0"/>
          </a:p>
        </p:txBody>
      </p:sp>
    </p:spTree>
    <p:extLst>
      <p:ext uri="{BB962C8B-B14F-4D97-AF65-F5344CB8AC3E}">
        <p14:creationId xmlns:p14="http://schemas.microsoft.com/office/powerpoint/2010/main" val="151328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2"/>
          <p:cNvSpPr txBox="1"/>
          <p:nvPr/>
        </p:nvSpPr>
        <p:spPr>
          <a:xfrm>
            <a:off x="1384833" y="5508600"/>
            <a:ext cx="9674400" cy="1006000"/>
          </a:xfrm>
          <a:prstGeom prst="rect">
            <a:avLst/>
          </a:prstGeom>
          <a:noFill/>
          <a:ln>
            <a:noFill/>
          </a:ln>
        </p:spPr>
        <p:txBody>
          <a:bodyPr spcFirstLastPara="1" wrap="square" lIns="121900" tIns="121900" rIns="121900" bIns="121900" anchor="ctr" anchorCtr="0">
            <a:noAutofit/>
          </a:bodyPr>
          <a:lstStyle/>
          <a:p>
            <a:pPr algn="ctr"/>
            <a:r>
              <a:rPr lang="en" sz="3200">
                <a:solidFill>
                  <a:srgbClr val="666666"/>
                </a:solidFill>
                <a:latin typeface="Calibri"/>
                <a:ea typeface="Calibri"/>
                <a:cs typeface="Calibri"/>
                <a:sym typeface="Calibri"/>
              </a:rPr>
              <a:t>How to convert text into Numbers</a:t>
            </a:r>
            <a:endParaRPr sz="3200">
              <a:solidFill>
                <a:srgbClr val="666666"/>
              </a:solidFill>
              <a:latin typeface="Calibri"/>
              <a:ea typeface="Calibri"/>
              <a:cs typeface="Calibri"/>
              <a:sym typeface="Calibri"/>
            </a:endParaRPr>
          </a:p>
        </p:txBody>
      </p:sp>
      <p:pic>
        <p:nvPicPr>
          <p:cNvPr id="366" name="Google Shape;366;p52"/>
          <p:cNvPicPr preferRelativeResize="0"/>
          <p:nvPr/>
        </p:nvPicPr>
        <p:blipFill>
          <a:blip r:embed="rId3">
            <a:alphaModFix/>
          </a:blip>
          <a:stretch>
            <a:fillRect/>
          </a:stretch>
        </p:blipFill>
        <p:spPr>
          <a:xfrm>
            <a:off x="0" y="1"/>
            <a:ext cx="12192000" cy="549909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53"/>
          <p:cNvSpPr/>
          <p:nvPr/>
        </p:nvSpPr>
        <p:spPr>
          <a:xfrm>
            <a:off x="682199" y="832767"/>
            <a:ext cx="5044043" cy="6276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r>
              <a:rPr lang="en" sz="2400" dirty="0">
                <a:latin typeface="Roboto"/>
                <a:ea typeface="Roboto"/>
                <a:cs typeface="Roboto"/>
                <a:sym typeface="Roboto"/>
              </a:rPr>
              <a:t>He is a good boy. She is also good.</a:t>
            </a:r>
            <a:endParaRPr sz="2400" dirty="0">
              <a:latin typeface="Roboto"/>
              <a:ea typeface="Roboto"/>
              <a:cs typeface="Roboto"/>
              <a:sym typeface="Roboto"/>
            </a:endParaRPr>
          </a:p>
        </p:txBody>
      </p:sp>
      <p:sp>
        <p:nvSpPr>
          <p:cNvPr id="372" name="Google Shape;372;p53"/>
          <p:cNvSpPr/>
          <p:nvPr/>
        </p:nvSpPr>
        <p:spPr>
          <a:xfrm>
            <a:off x="6669300" y="832767"/>
            <a:ext cx="4871200" cy="6728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indent="609585"/>
            <a:r>
              <a:rPr lang="en" sz="2400">
                <a:latin typeface="Roboto"/>
                <a:ea typeface="Roboto"/>
                <a:cs typeface="Roboto"/>
                <a:sym typeface="Roboto"/>
              </a:rPr>
              <a:t>Radhika is a good person.</a:t>
            </a:r>
            <a:endParaRPr sz="2400">
              <a:latin typeface="Roboto"/>
              <a:ea typeface="Roboto"/>
              <a:cs typeface="Roboto"/>
              <a:sym typeface="Roboto"/>
            </a:endParaRPr>
          </a:p>
        </p:txBody>
      </p:sp>
      <p:sp>
        <p:nvSpPr>
          <p:cNvPr id="373" name="Google Shape;373;p53"/>
          <p:cNvSpPr txBox="1"/>
          <p:nvPr/>
        </p:nvSpPr>
        <p:spPr>
          <a:xfrm>
            <a:off x="649500" y="333833"/>
            <a:ext cx="4871200" cy="498800"/>
          </a:xfrm>
          <a:prstGeom prst="rect">
            <a:avLst/>
          </a:prstGeom>
          <a:noFill/>
          <a:ln>
            <a:noFill/>
          </a:ln>
        </p:spPr>
        <p:txBody>
          <a:bodyPr spcFirstLastPara="1" wrap="square" lIns="121900" tIns="121900" rIns="121900" bIns="121900" anchor="t" anchorCtr="0">
            <a:noAutofit/>
          </a:bodyPr>
          <a:lstStyle/>
          <a:p>
            <a:r>
              <a:rPr lang="en" sz="2200" dirty="0">
                <a:solidFill>
                  <a:schemeClr val="accent2"/>
                </a:solidFill>
                <a:latin typeface="Proxima Nova"/>
                <a:ea typeface="Proxima Nova"/>
                <a:cs typeface="Proxima Nova"/>
                <a:sym typeface="Proxima Nova"/>
              </a:rPr>
              <a:t>Document #1</a:t>
            </a:r>
            <a:endParaRPr sz="2200" dirty="0">
              <a:solidFill>
                <a:schemeClr val="accent2"/>
              </a:solidFill>
              <a:latin typeface="Proxima Nova"/>
              <a:ea typeface="Proxima Nova"/>
              <a:cs typeface="Proxima Nova"/>
              <a:sym typeface="Proxima Nova"/>
            </a:endParaRPr>
          </a:p>
        </p:txBody>
      </p:sp>
      <p:sp>
        <p:nvSpPr>
          <p:cNvPr id="374" name="Google Shape;374;p53"/>
          <p:cNvSpPr txBox="1"/>
          <p:nvPr/>
        </p:nvSpPr>
        <p:spPr>
          <a:xfrm>
            <a:off x="6636633" y="333833"/>
            <a:ext cx="4871200" cy="498800"/>
          </a:xfrm>
          <a:prstGeom prst="rect">
            <a:avLst/>
          </a:prstGeom>
          <a:noFill/>
          <a:ln>
            <a:noFill/>
          </a:ln>
        </p:spPr>
        <p:txBody>
          <a:bodyPr spcFirstLastPara="1" wrap="square" lIns="121900" tIns="121900" rIns="121900" bIns="121900" anchor="t" anchorCtr="0">
            <a:noAutofit/>
          </a:bodyPr>
          <a:lstStyle/>
          <a:p>
            <a:r>
              <a:rPr lang="en" sz="2200">
                <a:solidFill>
                  <a:schemeClr val="accent2"/>
                </a:solidFill>
                <a:latin typeface="Proxima Nova"/>
                <a:ea typeface="Proxima Nova"/>
                <a:cs typeface="Proxima Nova"/>
                <a:sym typeface="Proxima Nova"/>
              </a:rPr>
              <a:t>Document #2</a:t>
            </a:r>
            <a:endParaRPr sz="2200">
              <a:solidFill>
                <a:schemeClr val="accent2"/>
              </a:solidFill>
              <a:latin typeface="Proxima Nova"/>
              <a:ea typeface="Proxima Nova"/>
              <a:cs typeface="Proxima Nova"/>
              <a:sym typeface="Proxima Nova"/>
            </a:endParaRPr>
          </a:p>
        </p:txBody>
      </p:sp>
      <p:sp>
        <p:nvSpPr>
          <p:cNvPr id="375" name="Google Shape;375;p53"/>
          <p:cNvSpPr/>
          <p:nvPr/>
        </p:nvSpPr>
        <p:spPr>
          <a:xfrm>
            <a:off x="3062000" y="2458367"/>
            <a:ext cx="6474000" cy="627600"/>
          </a:xfrm>
          <a:prstGeom prst="rect">
            <a:avLst/>
          </a:prstGeom>
          <a:solidFill>
            <a:srgbClr val="A4C2F4"/>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indent="609585" algn="ctr"/>
            <a:r>
              <a:rPr lang="en" sz="2400">
                <a:latin typeface="Roboto"/>
                <a:ea typeface="Roboto"/>
                <a:cs typeface="Roboto"/>
                <a:sym typeface="Roboto"/>
              </a:rPr>
              <a:t>a, also, boy, </a:t>
            </a:r>
            <a:r>
              <a:rPr lang="en" sz="2400">
                <a:solidFill>
                  <a:schemeClr val="dk1"/>
                </a:solidFill>
                <a:latin typeface="Roboto"/>
                <a:ea typeface="Roboto"/>
                <a:cs typeface="Roboto"/>
                <a:sym typeface="Roboto"/>
              </a:rPr>
              <a:t>good, </a:t>
            </a:r>
            <a:r>
              <a:rPr lang="en" sz="2400">
                <a:latin typeface="Roboto"/>
                <a:ea typeface="Roboto"/>
                <a:cs typeface="Roboto"/>
                <a:sym typeface="Roboto"/>
              </a:rPr>
              <a:t>He, is, </a:t>
            </a:r>
            <a:r>
              <a:rPr lang="en" sz="2400">
                <a:solidFill>
                  <a:schemeClr val="dk1"/>
                </a:solidFill>
                <a:latin typeface="Roboto"/>
                <a:ea typeface="Roboto"/>
                <a:cs typeface="Roboto"/>
                <a:sym typeface="Roboto"/>
              </a:rPr>
              <a:t>person, </a:t>
            </a:r>
            <a:r>
              <a:rPr lang="en" sz="2400">
                <a:latin typeface="Roboto"/>
                <a:ea typeface="Roboto"/>
                <a:cs typeface="Roboto"/>
                <a:sym typeface="Roboto"/>
              </a:rPr>
              <a:t>She, Radhika</a:t>
            </a:r>
            <a:endParaRPr sz="2400">
              <a:latin typeface="Roboto"/>
              <a:ea typeface="Roboto"/>
              <a:cs typeface="Roboto"/>
              <a:sym typeface="Roboto"/>
            </a:endParaRPr>
          </a:p>
        </p:txBody>
      </p:sp>
      <p:sp>
        <p:nvSpPr>
          <p:cNvPr id="376" name="Google Shape;376;p53"/>
          <p:cNvSpPr txBox="1"/>
          <p:nvPr/>
        </p:nvSpPr>
        <p:spPr>
          <a:xfrm>
            <a:off x="3062000" y="1959567"/>
            <a:ext cx="6068000" cy="498800"/>
          </a:xfrm>
          <a:prstGeom prst="rect">
            <a:avLst/>
          </a:prstGeom>
          <a:noFill/>
          <a:ln>
            <a:noFill/>
          </a:ln>
        </p:spPr>
        <p:txBody>
          <a:bodyPr spcFirstLastPara="1" wrap="square" lIns="121900" tIns="121900" rIns="121900" bIns="121900" anchor="t" anchorCtr="0">
            <a:noAutofit/>
          </a:bodyPr>
          <a:lstStyle/>
          <a:p>
            <a:r>
              <a:rPr lang="en" sz="1600" dirty="0">
                <a:latin typeface="Proxima Nova"/>
                <a:ea typeface="Proxima Nova"/>
                <a:cs typeface="Proxima Nova"/>
                <a:sym typeface="Proxima Nova"/>
              </a:rPr>
              <a:t>Vocabulary</a:t>
            </a:r>
            <a:endParaRPr sz="1600" dirty="0">
              <a:latin typeface="Proxima Nova"/>
              <a:ea typeface="Proxima Nova"/>
              <a:cs typeface="Proxima Nova"/>
              <a:sym typeface="Proxima Nova"/>
            </a:endParaRPr>
          </a:p>
        </p:txBody>
      </p:sp>
      <p:graphicFrame>
        <p:nvGraphicFramePr>
          <p:cNvPr id="377" name="Google Shape;377;p53"/>
          <p:cNvGraphicFramePr/>
          <p:nvPr>
            <p:extLst>
              <p:ext uri="{D42A27DB-BD31-4B8C-83A1-F6EECF244321}">
                <p14:modId xmlns:p14="http://schemas.microsoft.com/office/powerpoint/2010/main" val="1548242686"/>
              </p:ext>
            </p:extLst>
          </p:nvPr>
        </p:nvGraphicFramePr>
        <p:xfrm>
          <a:off x="938768" y="4192800"/>
          <a:ext cx="10314432" cy="1056534"/>
        </p:xfrm>
        <a:graphic>
          <a:graphicData uri="http://schemas.openxmlformats.org/drawingml/2006/table">
            <a:tbl>
              <a:tblPr>
                <a:noFill/>
              </a:tblPr>
              <a:tblGrid>
                <a:gridCol w="1586567">
                  <a:extLst>
                    <a:ext uri="{9D8B030D-6E8A-4147-A177-3AD203B41FA5}">
                      <a16:colId xmlns:a16="http://schemas.microsoft.com/office/drawing/2014/main" val="20000"/>
                    </a:ext>
                  </a:extLst>
                </a:gridCol>
                <a:gridCol w="800000">
                  <a:extLst>
                    <a:ext uri="{9D8B030D-6E8A-4147-A177-3AD203B41FA5}">
                      <a16:colId xmlns:a16="http://schemas.microsoft.com/office/drawing/2014/main" val="20001"/>
                    </a:ext>
                  </a:extLst>
                </a:gridCol>
                <a:gridCol w="866800">
                  <a:extLst>
                    <a:ext uri="{9D8B030D-6E8A-4147-A177-3AD203B41FA5}">
                      <a16:colId xmlns:a16="http://schemas.microsoft.com/office/drawing/2014/main" val="20002"/>
                    </a:ext>
                  </a:extLst>
                </a:gridCol>
                <a:gridCol w="872433">
                  <a:extLst>
                    <a:ext uri="{9D8B030D-6E8A-4147-A177-3AD203B41FA5}">
                      <a16:colId xmlns:a16="http://schemas.microsoft.com/office/drawing/2014/main" val="20003"/>
                    </a:ext>
                  </a:extLst>
                </a:gridCol>
                <a:gridCol w="1031433">
                  <a:extLst>
                    <a:ext uri="{9D8B030D-6E8A-4147-A177-3AD203B41FA5}">
                      <a16:colId xmlns:a16="http://schemas.microsoft.com/office/drawing/2014/main" val="20004"/>
                    </a:ext>
                  </a:extLst>
                </a:gridCol>
                <a:gridCol w="1260033">
                  <a:extLst>
                    <a:ext uri="{9D8B030D-6E8A-4147-A177-3AD203B41FA5}">
                      <a16:colId xmlns:a16="http://schemas.microsoft.com/office/drawing/2014/main" val="20005"/>
                    </a:ext>
                  </a:extLst>
                </a:gridCol>
                <a:gridCol w="900800">
                  <a:extLst>
                    <a:ext uri="{9D8B030D-6E8A-4147-A177-3AD203B41FA5}">
                      <a16:colId xmlns:a16="http://schemas.microsoft.com/office/drawing/2014/main" val="20006"/>
                    </a:ext>
                  </a:extLst>
                </a:gridCol>
                <a:gridCol w="1055633">
                  <a:extLst>
                    <a:ext uri="{9D8B030D-6E8A-4147-A177-3AD203B41FA5}">
                      <a16:colId xmlns:a16="http://schemas.microsoft.com/office/drawing/2014/main" val="20007"/>
                    </a:ext>
                  </a:extLst>
                </a:gridCol>
                <a:gridCol w="792500">
                  <a:extLst>
                    <a:ext uri="{9D8B030D-6E8A-4147-A177-3AD203B41FA5}">
                      <a16:colId xmlns:a16="http://schemas.microsoft.com/office/drawing/2014/main" val="20008"/>
                    </a:ext>
                  </a:extLst>
                </a:gridCol>
                <a:gridCol w="1148233">
                  <a:extLst>
                    <a:ext uri="{9D8B030D-6E8A-4147-A177-3AD203B41FA5}">
                      <a16:colId xmlns:a16="http://schemas.microsoft.com/office/drawing/2014/main" val="20009"/>
                    </a:ext>
                  </a:extLst>
                </a:gridCol>
              </a:tblGrid>
              <a:tr h="5282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Proxima Nova"/>
                          <a:ea typeface="Proxima Nova"/>
                          <a:cs typeface="Proxima Nova"/>
                          <a:sym typeface="Proxima Nova"/>
                        </a:rPr>
                        <a:t>Vocabulary</a:t>
                      </a: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a</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also</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boy</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good</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He</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Is</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person</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She</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Radhika</a:t>
                      </a:r>
                      <a:endParaRPr sz="1600" b="1">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0"/>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Index</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2</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3</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4</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5</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6</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7</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dirty="0">
                          <a:latin typeface="Proxima Nova"/>
                          <a:ea typeface="Proxima Nova"/>
                          <a:cs typeface="Proxima Nova"/>
                          <a:sym typeface="Proxima Nova"/>
                        </a:rPr>
                        <a:t>8</a:t>
                      </a:r>
                      <a:endParaRPr sz="1600" dirty="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1"/>
                  </a:ext>
                </a:extLst>
              </a:tr>
            </a:tbl>
          </a:graphicData>
        </a:graphic>
      </p:graphicFrame>
      <p:sp>
        <p:nvSpPr>
          <p:cNvPr id="378" name="Google Shape;378;p53"/>
          <p:cNvSpPr txBox="1"/>
          <p:nvPr/>
        </p:nvSpPr>
        <p:spPr>
          <a:xfrm>
            <a:off x="1258808" y="5523500"/>
            <a:ext cx="9674400" cy="570000"/>
          </a:xfrm>
          <a:prstGeom prst="rect">
            <a:avLst/>
          </a:prstGeom>
          <a:noFill/>
          <a:ln>
            <a:noFill/>
          </a:ln>
        </p:spPr>
        <p:txBody>
          <a:bodyPr spcFirstLastPara="1" wrap="square" lIns="121900" tIns="121900" rIns="121900" bIns="121900" anchor="ctr" anchorCtr="0">
            <a:noAutofit/>
          </a:bodyPr>
          <a:lstStyle/>
          <a:p>
            <a:pPr algn="ctr"/>
            <a:r>
              <a:rPr lang="en" sz="2400">
                <a:solidFill>
                  <a:srgbClr val="0000FF"/>
                </a:solidFill>
                <a:latin typeface="Calibri"/>
                <a:ea typeface="Calibri"/>
                <a:cs typeface="Calibri"/>
                <a:sym typeface="Calibri"/>
              </a:rPr>
              <a:t>Assign index for each word in vocabulary</a:t>
            </a:r>
            <a:endParaRPr sz="2400">
              <a:solidFill>
                <a:srgbClr val="0000F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4"/>
          <p:cNvSpPr txBox="1"/>
          <p:nvPr/>
        </p:nvSpPr>
        <p:spPr>
          <a:xfrm>
            <a:off x="4181411" y="912799"/>
            <a:ext cx="6311703" cy="1725470"/>
          </a:xfrm>
          <a:prstGeom prst="rect">
            <a:avLst/>
          </a:prstGeom>
          <a:noFill/>
          <a:ln>
            <a:noFill/>
          </a:ln>
        </p:spPr>
        <p:txBody>
          <a:bodyPr spcFirstLastPara="1" wrap="square" lIns="121900" tIns="121900" rIns="121900" bIns="121900" anchor="ctr" anchorCtr="0">
            <a:noAutofit/>
          </a:bodyPr>
          <a:lstStyle/>
          <a:p>
            <a:pPr algn="ctr">
              <a:lnSpc>
                <a:spcPct val="115000"/>
              </a:lnSpc>
              <a:spcBef>
                <a:spcPts val="1333"/>
              </a:spcBef>
            </a:pPr>
            <a:r>
              <a:rPr lang="en" sz="2400" b="1" dirty="0">
                <a:solidFill>
                  <a:srgbClr val="FF0000"/>
                </a:solidFill>
                <a:latin typeface="Calibri"/>
                <a:ea typeface="Calibri"/>
                <a:cs typeface="Calibri"/>
                <a:sym typeface="Calibri"/>
              </a:rPr>
              <a:t>How to convert individual documents into numbers using index and vocabulary?</a:t>
            </a:r>
            <a:endParaRPr sz="2400" b="1" dirty="0">
              <a:solidFill>
                <a:srgbClr val="FF0000"/>
              </a:solidFill>
              <a:latin typeface="Calibri"/>
              <a:ea typeface="Calibri"/>
              <a:cs typeface="Calibri"/>
              <a:sym typeface="Calibri"/>
            </a:endParaRPr>
          </a:p>
        </p:txBody>
      </p:sp>
      <p:pic>
        <p:nvPicPr>
          <p:cNvPr id="384" name="Google Shape;384;p54"/>
          <p:cNvPicPr preferRelativeResize="0"/>
          <p:nvPr/>
        </p:nvPicPr>
        <p:blipFill>
          <a:blip r:embed="rId3">
            <a:alphaModFix/>
          </a:blip>
          <a:stretch>
            <a:fillRect/>
          </a:stretch>
        </p:blipFill>
        <p:spPr>
          <a:xfrm>
            <a:off x="166665" y="912799"/>
            <a:ext cx="3354401" cy="3354401"/>
          </a:xfrm>
          <a:prstGeom prst="rect">
            <a:avLst/>
          </a:prstGeom>
          <a:noFill/>
          <a:ln>
            <a:noFill/>
          </a:ln>
        </p:spPr>
      </p:pic>
      <p:sp>
        <p:nvSpPr>
          <p:cNvPr id="385" name="Google Shape;385;p54"/>
          <p:cNvSpPr txBox="1"/>
          <p:nvPr/>
        </p:nvSpPr>
        <p:spPr>
          <a:xfrm>
            <a:off x="4985499" y="2698930"/>
            <a:ext cx="5147852" cy="2262814"/>
          </a:xfrm>
          <a:prstGeom prst="rect">
            <a:avLst/>
          </a:prstGeom>
          <a:noFill/>
          <a:ln>
            <a:noFill/>
          </a:ln>
        </p:spPr>
        <p:txBody>
          <a:bodyPr spcFirstLastPara="1" wrap="square" lIns="121900" tIns="121900" rIns="121900" bIns="121900" anchor="ctr" anchorCtr="0">
            <a:noAutofit/>
          </a:bodyPr>
          <a:lstStyle/>
          <a:p>
            <a:pPr>
              <a:lnSpc>
                <a:spcPct val="115000"/>
              </a:lnSpc>
              <a:spcBef>
                <a:spcPts val="1333"/>
              </a:spcBef>
            </a:pPr>
            <a:r>
              <a:rPr lang="en" sz="2800" dirty="0">
                <a:solidFill>
                  <a:srgbClr val="0000FF"/>
                </a:solidFill>
                <a:latin typeface="Calibri"/>
                <a:ea typeface="Calibri"/>
                <a:cs typeface="Calibri"/>
                <a:sym typeface="Calibri"/>
              </a:rPr>
              <a:t>We have multiple approaches …</a:t>
            </a:r>
            <a:endParaRPr sz="2800" dirty="0">
              <a:solidFill>
                <a:srgbClr val="0000FF"/>
              </a:solidFill>
              <a:latin typeface="Calibri"/>
              <a:ea typeface="Calibri"/>
              <a:cs typeface="Calibri"/>
              <a:sym typeface="Calibri"/>
            </a:endParaRPr>
          </a:p>
          <a:p>
            <a:pPr marL="700612" indent="-514350">
              <a:lnSpc>
                <a:spcPct val="115000"/>
              </a:lnSpc>
              <a:spcBef>
                <a:spcPts val="1333"/>
              </a:spcBef>
              <a:buClr>
                <a:srgbClr val="0000FF"/>
              </a:buClr>
              <a:buSzPts val="1400"/>
              <a:buFont typeface="+mj-lt"/>
              <a:buAutoNum type="arabicPeriod"/>
            </a:pPr>
            <a:r>
              <a:rPr lang="en" sz="2800" dirty="0">
                <a:solidFill>
                  <a:srgbClr val="0000FF"/>
                </a:solidFill>
                <a:latin typeface="Calibri"/>
                <a:ea typeface="Calibri"/>
                <a:cs typeface="Calibri"/>
                <a:sym typeface="Calibri"/>
              </a:rPr>
              <a:t>Bag of words</a:t>
            </a:r>
            <a:endParaRPr sz="2800" dirty="0">
              <a:solidFill>
                <a:srgbClr val="0000FF"/>
              </a:solidFill>
              <a:latin typeface="Calibri"/>
              <a:ea typeface="Calibri"/>
              <a:cs typeface="Calibri"/>
              <a:sym typeface="Calibri"/>
            </a:endParaRPr>
          </a:p>
          <a:p>
            <a:pPr marL="700612" indent="-514350">
              <a:lnSpc>
                <a:spcPct val="115000"/>
              </a:lnSpc>
              <a:buClr>
                <a:srgbClr val="0000FF"/>
              </a:buClr>
              <a:buSzPts val="1400"/>
              <a:buFont typeface="+mj-lt"/>
              <a:buAutoNum type="arabicPeriod"/>
            </a:pPr>
            <a:r>
              <a:rPr lang="en" sz="2800" dirty="0">
                <a:solidFill>
                  <a:srgbClr val="0000FF"/>
                </a:solidFill>
                <a:latin typeface="Calibri"/>
                <a:ea typeface="Calibri"/>
                <a:cs typeface="Calibri"/>
                <a:sym typeface="Calibri"/>
              </a:rPr>
              <a:t>CountVectorizer</a:t>
            </a:r>
            <a:endParaRPr sz="2800" dirty="0">
              <a:solidFill>
                <a:srgbClr val="0000FF"/>
              </a:solidFill>
              <a:latin typeface="Calibri"/>
              <a:ea typeface="Calibri"/>
              <a:cs typeface="Calibri"/>
              <a:sym typeface="Calibri"/>
            </a:endParaRPr>
          </a:p>
          <a:p>
            <a:pPr marL="700612" indent="-514350">
              <a:lnSpc>
                <a:spcPct val="115000"/>
              </a:lnSpc>
              <a:buClr>
                <a:srgbClr val="0000FF"/>
              </a:buClr>
              <a:buSzPts val="1400"/>
              <a:buFont typeface="+mj-lt"/>
              <a:buAutoNum type="arabicPeriod"/>
            </a:pPr>
            <a:r>
              <a:rPr lang="en" sz="2800" dirty="0">
                <a:solidFill>
                  <a:srgbClr val="0000FF"/>
                </a:solidFill>
                <a:latin typeface="Calibri"/>
                <a:ea typeface="Calibri"/>
                <a:cs typeface="Calibri"/>
                <a:sym typeface="Calibri"/>
              </a:rPr>
              <a:t>TF-IDF Vectorizer</a:t>
            </a:r>
            <a:endParaRPr sz="2800" dirty="0">
              <a:solidFill>
                <a:srgbClr val="0000FF"/>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5">
                                            <p:txEl>
                                              <p:pRg st="0" end="0"/>
                                            </p:txEl>
                                          </p:spTgt>
                                        </p:tgtEl>
                                        <p:attrNameLst>
                                          <p:attrName>style.visibility</p:attrName>
                                        </p:attrNameLst>
                                      </p:cBhvr>
                                      <p:to>
                                        <p:strVal val="visible"/>
                                      </p:to>
                                    </p:set>
                                    <p:animEffect transition="in" filter="fade">
                                      <p:cBhvr>
                                        <p:cTn id="7" dur="1000"/>
                                        <p:tgtEl>
                                          <p:spTgt spid="3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5">
                                            <p:txEl>
                                              <p:pRg st="1" end="1"/>
                                            </p:txEl>
                                          </p:spTgt>
                                        </p:tgtEl>
                                        <p:attrNameLst>
                                          <p:attrName>style.visibility</p:attrName>
                                        </p:attrNameLst>
                                      </p:cBhvr>
                                      <p:to>
                                        <p:strVal val="visible"/>
                                      </p:to>
                                    </p:set>
                                    <p:animEffect transition="in" filter="fade">
                                      <p:cBhvr>
                                        <p:cTn id="12" dur="1000"/>
                                        <p:tgtEl>
                                          <p:spTgt spid="38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5">
                                            <p:txEl>
                                              <p:pRg st="2" end="2"/>
                                            </p:txEl>
                                          </p:spTgt>
                                        </p:tgtEl>
                                        <p:attrNameLst>
                                          <p:attrName>style.visibility</p:attrName>
                                        </p:attrNameLst>
                                      </p:cBhvr>
                                      <p:to>
                                        <p:strVal val="visible"/>
                                      </p:to>
                                    </p:set>
                                    <p:animEffect transition="in" filter="fade">
                                      <p:cBhvr>
                                        <p:cTn id="17" dur="1000"/>
                                        <p:tgtEl>
                                          <p:spTgt spid="38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5">
                                            <p:txEl>
                                              <p:pRg st="3" end="3"/>
                                            </p:txEl>
                                          </p:spTgt>
                                        </p:tgtEl>
                                        <p:attrNameLst>
                                          <p:attrName>style.visibility</p:attrName>
                                        </p:attrNameLst>
                                      </p:cBhvr>
                                      <p:to>
                                        <p:strVal val="visible"/>
                                      </p:to>
                                    </p:set>
                                    <p:animEffect transition="in" filter="fade">
                                      <p:cBhvr>
                                        <p:cTn id="22" dur="1000"/>
                                        <p:tgtEl>
                                          <p:spTgt spid="38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5"/>
          <p:cNvSpPr txBox="1"/>
          <p:nvPr/>
        </p:nvSpPr>
        <p:spPr>
          <a:xfrm>
            <a:off x="1397433" y="908900"/>
            <a:ext cx="9674400" cy="1018000"/>
          </a:xfrm>
          <a:prstGeom prst="rect">
            <a:avLst/>
          </a:prstGeom>
          <a:noFill/>
          <a:ln>
            <a:noFill/>
          </a:ln>
        </p:spPr>
        <p:txBody>
          <a:bodyPr spcFirstLastPara="1" wrap="square" lIns="121900" tIns="121900" rIns="121900" bIns="121900" anchor="ctr" anchorCtr="0">
            <a:noAutofit/>
          </a:bodyPr>
          <a:lstStyle/>
          <a:p>
            <a:pPr algn="ctr"/>
            <a:r>
              <a:rPr lang="en" sz="3200" dirty="0">
                <a:solidFill>
                  <a:schemeClr val="accent2"/>
                </a:solidFill>
                <a:latin typeface="Times New Roman" panose="02020603050405020304" pitchFamily="18" charset="0"/>
                <a:ea typeface="Georgia"/>
                <a:cs typeface="Times New Roman" panose="02020603050405020304" pitchFamily="18" charset="0"/>
                <a:sym typeface="Georgia"/>
              </a:rPr>
              <a:t>Bag of Words</a:t>
            </a:r>
            <a:endParaRPr sz="3200" dirty="0">
              <a:solidFill>
                <a:schemeClr val="accent2"/>
              </a:solidFill>
              <a:latin typeface="Times New Roman" panose="02020603050405020304" pitchFamily="18" charset="0"/>
              <a:ea typeface="Georgia"/>
              <a:cs typeface="Times New Roman" panose="02020603050405020304" pitchFamily="18" charset="0"/>
              <a:sym typeface="Georgia"/>
            </a:endParaRPr>
          </a:p>
        </p:txBody>
      </p:sp>
      <p:pic>
        <p:nvPicPr>
          <p:cNvPr id="391" name="Google Shape;391;p55"/>
          <p:cNvPicPr preferRelativeResize="0"/>
          <p:nvPr/>
        </p:nvPicPr>
        <p:blipFill>
          <a:blip r:embed="rId3">
            <a:alphaModFix/>
          </a:blip>
          <a:stretch>
            <a:fillRect/>
          </a:stretch>
        </p:blipFill>
        <p:spPr>
          <a:xfrm>
            <a:off x="2168033" y="2167867"/>
            <a:ext cx="3277400" cy="3323565"/>
          </a:xfrm>
          <a:prstGeom prst="rect">
            <a:avLst/>
          </a:prstGeom>
          <a:noFill/>
          <a:ln>
            <a:noFill/>
          </a:ln>
        </p:spPr>
      </p:pic>
      <p:sp>
        <p:nvSpPr>
          <p:cNvPr id="392" name="Google Shape;392;p55"/>
          <p:cNvSpPr txBox="1"/>
          <p:nvPr/>
        </p:nvSpPr>
        <p:spPr>
          <a:xfrm>
            <a:off x="2582000" y="3702967"/>
            <a:ext cx="2733200" cy="846400"/>
          </a:xfrm>
          <a:prstGeom prst="rect">
            <a:avLst/>
          </a:prstGeom>
          <a:noFill/>
          <a:ln>
            <a:noFill/>
          </a:ln>
        </p:spPr>
        <p:txBody>
          <a:bodyPr spcFirstLastPara="1" wrap="square" lIns="121900" tIns="121900" rIns="121900" bIns="121900" anchor="t" anchorCtr="0">
            <a:noAutofit/>
          </a:bodyPr>
          <a:lstStyle/>
          <a:p>
            <a:pPr algn="ctr"/>
            <a:r>
              <a:rPr lang="en" sz="4000" b="1" dirty="0">
                <a:solidFill>
                  <a:srgbClr val="FFFFFF"/>
                </a:solidFill>
                <a:latin typeface="Georgia"/>
                <a:ea typeface="Georgia"/>
                <a:cs typeface="Georgia"/>
                <a:sym typeface="Georgia"/>
              </a:rPr>
              <a:t>Words</a:t>
            </a:r>
            <a:endParaRPr sz="4000" b="1" dirty="0">
              <a:solidFill>
                <a:srgbClr val="FFFFFF"/>
              </a:solidFill>
              <a:latin typeface="Georgia"/>
              <a:ea typeface="Georgia"/>
              <a:cs typeface="Georgia"/>
              <a:sym typeface="Georgia"/>
            </a:endParaRPr>
          </a:p>
        </p:txBody>
      </p:sp>
      <p:sp>
        <p:nvSpPr>
          <p:cNvPr id="393" name="Google Shape;393;p55"/>
          <p:cNvSpPr txBox="1"/>
          <p:nvPr/>
        </p:nvSpPr>
        <p:spPr>
          <a:xfrm>
            <a:off x="6096000" y="2736300"/>
            <a:ext cx="5453600" cy="2087600"/>
          </a:xfrm>
          <a:prstGeom prst="rect">
            <a:avLst/>
          </a:prstGeom>
          <a:noFill/>
          <a:ln>
            <a:noFill/>
          </a:ln>
        </p:spPr>
        <p:txBody>
          <a:bodyPr spcFirstLastPara="1" wrap="square" lIns="121900" tIns="121900" rIns="121900" bIns="121900" anchor="t" anchorCtr="0">
            <a:noAutofit/>
          </a:bodyPr>
          <a:lstStyle/>
          <a:p>
            <a:pPr marL="609585" indent="-406390">
              <a:lnSpc>
                <a:spcPct val="150000"/>
              </a:lnSpc>
              <a:buClr>
                <a:srgbClr val="434343"/>
              </a:buClr>
              <a:buSzPts val="1200"/>
              <a:buFont typeface="Roboto"/>
              <a:buAutoNum type="arabicPeriod"/>
            </a:pPr>
            <a:r>
              <a:rPr lang="en" dirty="0">
                <a:solidFill>
                  <a:srgbClr val="002060"/>
                </a:solidFill>
                <a:latin typeface="Roboto"/>
                <a:ea typeface="Roboto"/>
                <a:cs typeface="Roboto"/>
                <a:sym typeface="Roboto"/>
              </a:rPr>
              <a:t>A simple feature extraction approach in NLP</a:t>
            </a:r>
            <a:endParaRPr dirty="0">
              <a:solidFill>
                <a:srgbClr val="002060"/>
              </a:solidFill>
              <a:latin typeface="Roboto"/>
              <a:ea typeface="Roboto"/>
              <a:cs typeface="Roboto"/>
              <a:sym typeface="Roboto"/>
            </a:endParaRPr>
          </a:p>
          <a:p>
            <a:pPr marL="609585" indent="-406390">
              <a:lnSpc>
                <a:spcPct val="150000"/>
              </a:lnSpc>
              <a:buClr>
                <a:srgbClr val="434343"/>
              </a:buClr>
              <a:buSzPts val="1200"/>
              <a:buFont typeface="Roboto"/>
              <a:buAutoNum type="arabicPeriod"/>
            </a:pPr>
            <a:r>
              <a:rPr lang="en" dirty="0">
                <a:solidFill>
                  <a:srgbClr val="002060"/>
                </a:solidFill>
                <a:latin typeface="Roboto"/>
                <a:ea typeface="Roboto"/>
                <a:cs typeface="Roboto"/>
                <a:sym typeface="Roboto"/>
              </a:rPr>
              <a:t>Ignores grammar / structure</a:t>
            </a:r>
            <a:endParaRPr dirty="0">
              <a:solidFill>
                <a:srgbClr val="002060"/>
              </a:solidFill>
              <a:latin typeface="Roboto"/>
              <a:ea typeface="Roboto"/>
              <a:cs typeface="Roboto"/>
              <a:sym typeface="Roboto"/>
            </a:endParaRPr>
          </a:p>
          <a:p>
            <a:pPr marL="609585" indent="-406390">
              <a:lnSpc>
                <a:spcPct val="150000"/>
              </a:lnSpc>
              <a:buClr>
                <a:srgbClr val="434343"/>
              </a:buClr>
              <a:buSzPts val="1200"/>
              <a:buFont typeface="Roboto"/>
              <a:buAutoNum type="arabicPeriod"/>
            </a:pPr>
            <a:r>
              <a:rPr lang="en" dirty="0">
                <a:solidFill>
                  <a:srgbClr val="002060"/>
                </a:solidFill>
                <a:latin typeface="Roboto"/>
                <a:ea typeface="Roboto"/>
                <a:cs typeface="Roboto"/>
                <a:sym typeface="Roboto"/>
              </a:rPr>
              <a:t>Represents each document by measuring presence of vocabulary words</a:t>
            </a:r>
            <a:endParaRPr dirty="0">
              <a:solidFill>
                <a:srgbClr val="002060"/>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3">
                                            <p:txEl>
                                              <p:pRg st="0" end="0"/>
                                            </p:txEl>
                                          </p:spTgt>
                                        </p:tgtEl>
                                        <p:attrNameLst>
                                          <p:attrName>style.visibility</p:attrName>
                                        </p:attrNameLst>
                                      </p:cBhvr>
                                      <p:to>
                                        <p:strVal val="visible"/>
                                      </p:to>
                                    </p:set>
                                    <p:animEffect transition="in" filter="fade">
                                      <p:cBhvr>
                                        <p:cTn id="7" dur="1000"/>
                                        <p:tgtEl>
                                          <p:spTgt spid="3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3">
                                            <p:txEl>
                                              <p:pRg st="1" end="1"/>
                                            </p:txEl>
                                          </p:spTgt>
                                        </p:tgtEl>
                                        <p:attrNameLst>
                                          <p:attrName>style.visibility</p:attrName>
                                        </p:attrNameLst>
                                      </p:cBhvr>
                                      <p:to>
                                        <p:strVal val="visible"/>
                                      </p:to>
                                    </p:set>
                                    <p:animEffect transition="in" filter="fade">
                                      <p:cBhvr>
                                        <p:cTn id="12" dur="1000"/>
                                        <p:tgtEl>
                                          <p:spTgt spid="39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3">
                                            <p:txEl>
                                              <p:pRg st="2" end="2"/>
                                            </p:txEl>
                                          </p:spTgt>
                                        </p:tgtEl>
                                        <p:attrNameLst>
                                          <p:attrName>style.visibility</p:attrName>
                                        </p:attrNameLst>
                                      </p:cBhvr>
                                      <p:to>
                                        <p:strVal val="visible"/>
                                      </p:to>
                                    </p:set>
                                    <p:animEffect transition="in" filter="fade">
                                      <p:cBhvr>
                                        <p:cTn id="17" dur="1000"/>
                                        <p:tgtEl>
                                          <p:spTgt spid="39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7D33E-E296-4018-A02D-A695561A0AA9}"/>
              </a:ext>
            </a:extLst>
          </p:cNvPr>
          <p:cNvSpPr>
            <a:spLocks noGrp="1"/>
          </p:cNvSpPr>
          <p:nvPr>
            <p:ph type="title"/>
          </p:nvPr>
        </p:nvSpPr>
        <p:spPr/>
        <p:txBody>
          <a:bodyPr/>
          <a:lstStyle/>
          <a:p>
            <a:r>
              <a:rPr lang="en-US" b="1" dirty="0">
                <a:solidFill>
                  <a:schemeClr val="accent2"/>
                </a:solidFill>
              </a:rPr>
              <a:t>Bag of Words (</a:t>
            </a:r>
            <a:r>
              <a:rPr lang="en-US" b="1" dirty="0" err="1">
                <a:solidFill>
                  <a:schemeClr val="accent2"/>
                </a:solidFill>
              </a:rPr>
              <a:t>BoW</a:t>
            </a:r>
            <a:r>
              <a:rPr lang="en-US" b="1" dirty="0">
                <a:solidFill>
                  <a:schemeClr val="accent2"/>
                </a:solidFill>
              </a:rPr>
              <a:t>)</a:t>
            </a:r>
            <a:endParaRPr lang="en-IN" b="1" dirty="0">
              <a:solidFill>
                <a:schemeClr val="accent2"/>
              </a:solidFill>
            </a:endParaRPr>
          </a:p>
        </p:txBody>
      </p:sp>
      <p:sp>
        <p:nvSpPr>
          <p:cNvPr id="3" name="Content Placeholder 2">
            <a:extLst>
              <a:ext uri="{FF2B5EF4-FFF2-40B4-BE49-F238E27FC236}">
                <a16:creationId xmlns:a16="http://schemas.microsoft.com/office/drawing/2014/main" id="{6422BE3C-F7BF-4496-9A1A-DFDCB36D5530}"/>
              </a:ext>
            </a:extLst>
          </p:cNvPr>
          <p:cNvSpPr>
            <a:spLocks noGrp="1"/>
          </p:cNvSpPr>
          <p:nvPr>
            <p:ph idx="1"/>
          </p:nvPr>
        </p:nvSpPr>
        <p:spPr>
          <a:xfrm>
            <a:off x="838199" y="1690688"/>
            <a:ext cx="10749197" cy="4380328"/>
          </a:xfrm>
        </p:spPr>
        <p:txBody>
          <a:bodyPr>
            <a:normAutofit/>
          </a:bodyPr>
          <a:lstStyle/>
          <a:p>
            <a:pPr algn="just">
              <a:lnSpc>
                <a:spcPct val="200000"/>
              </a:lnSpc>
            </a:pPr>
            <a:r>
              <a:rPr lang="en-US" dirty="0"/>
              <a:t>This is one of the simplest techniques. The text is broken down into individual words (or n-grams), and a vocabulary of all unique words is created. </a:t>
            </a:r>
          </a:p>
          <a:p>
            <a:pPr algn="just">
              <a:lnSpc>
                <a:spcPct val="200000"/>
              </a:lnSpc>
            </a:pPr>
            <a:r>
              <a:rPr lang="en-US" dirty="0"/>
              <a:t>Each document or sentence is represented as a vector based on the </a:t>
            </a:r>
            <a:r>
              <a:rPr lang="en-US" dirty="0">
                <a:solidFill>
                  <a:srgbClr val="002060"/>
                </a:solidFill>
                <a:latin typeface="Times New Roman" panose="02020603050405020304" pitchFamily="18" charset="0"/>
                <a:ea typeface="Roboto"/>
                <a:cs typeface="Times New Roman" panose="02020603050405020304" pitchFamily="18" charset="0"/>
                <a:sym typeface="Roboto"/>
              </a:rPr>
              <a:t>Indication of ‘1’ if word was found, otherwise indicate ‘0’</a:t>
            </a:r>
            <a:r>
              <a:rPr lang="en-US" dirty="0"/>
              <a:t>.</a:t>
            </a:r>
            <a:endParaRPr lang="en-IN" dirty="0"/>
          </a:p>
        </p:txBody>
      </p:sp>
    </p:spTree>
    <p:extLst>
      <p:ext uri="{BB962C8B-B14F-4D97-AF65-F5344CB8AC3E}">
        <p14:creationId xmlns:p14="http://schemas.microsoft.com/office/powerpoint/2010/main" val="197075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ADC05-FD36-4B26-A0A5-8FFBA6F6B7A5}"/>
              </a:ext>
            </a:extLst>
          </p:cNvPr>
          <p:cNvSpPr>
            <a:spLocks noGrp="1"/>
          </p:cNvSpPr>
          <p:nvPr>
            <p:ph type="title"/>
          </p:nvPr>
        </p:nvSpPr>
        <p:spPr/>
        <p:txBody>
          <a:bodyPr/>
          <a:lstStyle/>
          <a:p>
            <a:r>
              <a:rPr lang="en-IN" b="1" dirty="0">
                <a:solidFill>
                  <a:schemeClr val="accent2"/>
                </a:solidFill>
              </a:rPr>
              <a:t>Corpus</a:t>
            </a:r>
          </a:p>
        </p:txBody>
      </p:sp>
      <p:sp>
        <p:nvSpPr>
          <p:cNvPr id="3" name="Content Placeholder 2">
            <a:extLst>
              <a:ext uri="{FF2B5EF4-FFF2-40B4-BE49-F238E27FC236}">
                <a16:creationId xmlns:a16="http://schemas.microsoft.com/office/drawing/2014/main" id="{44A7EE90-B24D-48E2-99F6-691CB03B1C6F}"/>
              </a:ext>
            </a:extLst>
          </p:cNvPr>
          <p:cNvSpPr>
            <a:spLocks noGrp="1"/>
          </p:cNvSpPr>
          <p:nvPr>
            <p:ph idx="1"/>
          </p:nvPr>
        </p:nvSpPr>
        <p:spPr>
          <a:xfrm>
            <a:off x="838200" y="1525822"/>
            <a:ext cx="10515600" cy="4351338"/>
          </a:xfrm>
        </p:spPr>
        <p:txBody>
          <a:bodyPr>
            <a:normAutofit fontScale="92500"/>
          </a:bodyPr>
          <a:lstStyle/>
          <a:p>
            <a:pPr algn="just">
              <a:lnSpc>
                <a:spcPct val="200000"/>
              </a:lnSpc>
            </a:pPr>
            <a:r>
              <a:rPr lang="en-US" dirty="0">
                <a:solidFill>
                  <a:srgbClr val="002060"/>
                </a:solidFill>
                <a:latin typeface="Times New Roman" panose="02020603050405020304" pitchFamily="18" charset="0"/>
                <a:cs typeface="Times New Roman" panose="02020603050405020304" pitchFamily="18" charset="0"/>
              </a:rPr>
              <a:t>Collection of all available textual data is known as </a:t>
            </a:r>
            <a:r>
              <a:rPr lang="en-US" b="1" dirty="0">
                <a:solidFill>
                  <a:srgbClr val="002060"/>
                </a:solidFill>
                <a:latin typeface="Times New Roman" panose="02020603050405020304" pitchFamily="18" charset="0"/>
                <a:cs typeface="Times New Roman" panose="02020603050405020304" pitchFamily="18" charset="0"/>
              </a:rPr>
              <a:t>corpus. </a:t>
            </a:r>
          </a:p>
          <a:p>
            <a:pPr algn="just">
              <a:lnSpc>
                <a:spcPct val="200000"/>
              </a:lnSpc>
            </a:pPr>
            <a:r>
              <a:rPr lang="en-US" dirty="0">
                <a:solidFill>
                  <a:srgbClr val="002060"/>
                </a:solidFill>
                <a:latin typeface="Times New Roman" panose="02020603050405020304" pitchFamily="18" charset="0"/>
                <a:cs typeface="Times New Roman" panose="02020603050405020304" pitchFamily="18" charset="0"/>
              </a:rPr>
              <a:t>Such collections may be formed of a single language of texts, or can span multiple languages.</a:t>
            </a:r>
          </a:p>
          <a:p>
            <a:pPr marL="0" indent="0" algn="just">
              <a:lnSpc>
                <a:spcPct val="200000"/>
              </a:lnSpc>
              <a:buNone/>
            </a:pPr>
            <a:r>
              <a:rPr lang="en-US" b="1" dirty="0">
                <a:solidFill>
                  <a:srgbClr val="002060"/>
                </a:solidFill>
                <a:latin typeface="Times New Roman" panose="02020603050405020304" pitchFamily="18" charset="0"/>
                <a:cs typeface="Times New Roman" panose="02020603050405020304" pitchFamily="18" charset="0"/>
              </a:rPr>
              <a:t>Example:</a:t>
            </a:r>
            <a:r>
              <a:rPr lang="en-US" dirty="0">
                <a:solidFill>
                  <a:srgbClr val="002060"/>
                </a:solidFill>
                <a:latin typeface="Times New Roman" panose="02020603050405020304" pitchFamily="18" charset="0"/>
                <a:cs typeface="Times New Roman" panose="02020603050405020304" pitchFamily="18" charset="0"/>
              </a:rPr>
              <a:t> </a:t>
            </a:r>
          </a:p>
          <a:p>
            <a:pPr algn="just">
              <a:lnSpc>
                <a:spcPct val="200000"/>
              </a:lnSpc>
            </a:pPr>
            <a:r>
              <a:rPr lang="en-IN" dirty="0">
                <a:solidFill>
                  <a:srgbClr val="002060"/>
                </a:solidFill>
                <a:latin typeface="Times New Roman" panose="02020603050405020304" pitchFamily="18" charset="0"/>
                <a:cs typeface="Times New Roman" panose="02020603050405020304" pitchFamily="18" charset="0"/>
              </a:rPr>
              <a:t>“Bob ate Apples. Fred ate Apples. Bob and Fred ate pears.”</a:t>
            </a:r>
          </a:p>
        </p:txBody>
      </p:sp>
    </p:spTree>
    <p:extLst>
      <p:ext uri="{BB962C8B-B14F-4D97-AF65-F5344CB8AC3E}">
        <p14:creationId xmlns:p14="http://schemas.microsoft.com/office/powerpoint/2010/main" val="3018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56E4D-D6C1-4B07-BCE0-92ED94DD0340}"/>
              </a:ext>
            </a:extLst>
          </p:cNvPr>
          <p:cNvSpPr>
            <a:spLocks noGrp="1"/>
          </p:cNvSpPr>
          <p:nvPr>
            <p:ph type="title"/>
          </p:nvPr>
        </p:nvSpPr>
        <p:spPr/>
        <p:txBody>
          <a:bodyPr/>
          <a:lstStyle/>
          <a:p>
            <a:r>
              <a:rPr lang="en-IN" b="1" dirty="0">
                <a:solidFill>
                  <a:srgbClr val="FF0000"/>
                </a:solidFill>
              </a:rPr>
              <a:t>How it works</a:t>
            </a:r>
          </a:p>
        </p:txBody>
      </p:sp>
      <p:sp>
        <p:nvSpPr>
          <p:cNvPr id="4" name="Rectangle 1">
            <a:extLst>
              <a:ext uri="{FF2B5EF4-FFF2-40B4-BE49-F238E27FC236}">
                <a16:creationId xmlns:a16="http://schemas.microsoft.com/office/drawing/2014/main" id="{CC4E6C66-D222-4243-8B68-40E15C56065D}"/>
              </a:ext>
            </a:extLst>
          </p:cNvPr>
          <p:cNvSpPr>
            <a:spLocks noGrp="1" noChangeArrowheads="1"/>
          </p:cNvSpPr>
          <p:nvPr>
            <p:ph idx="1"/>
          </p:nvPr>
        </p:nvSpPr>
        <p:spPr bwMode="auto">
          <a:xfrm>
            <a:off x="943131" y="1798736"/>
            <a:ext cx="10764187" cy="254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200000"/>
              </a:lnSpc>
              <a:spcBef>
                <a:spcPct val="0"/>
              </a:spcBef>
              <a:spcAft>
                <a:spcPct val="0"/>
              </a:spcAft>
              <a:buClrTx/>
              <a:buSzTx/>
              <a:buFont typeface="+mj-lt"/>
              <a:buAutoNum type="arabicPeriod"/>
              <a:tabLst/>
            </a:pPr>
            <a:r>
              <a:rPr kumimoji="0" lang="en-US" altLang="en-US" i="0" u="none" strike="noStrike" cap="none" normalizeH="0" baseline="0" dirty="0">
                <a:ln>
                  <a:noFill/>
                </a:ln>
                <a:solidFill>
                  <a:srgbClr val="002060"/>
                </a:solidFill>
                <a:effectLst/>
                <a:latin typeface="Times New Roman" panose="02020603050405020304" pitchFamily="18" charset="0"/>
                <a:ea typeface="Tahoma" panose="020B0604030504040204" pitchFamily="34" charset="0"/>
                <a:cs typeface="Times New Roman" panose="02020603050405020304" pitchFamily="18" charset="0"/>
              </a:rPr>
              <a:t>Tokenize text into words.</a:t>
            </a:r>
          </a:p>
          <a:p>
            <a:pPr marL="342900" marR="0" lvl="0" indent="-342900" algn="just" defTabSz="914400" rtl="0" eaLnBrk="0" fontAlgn="base" latinLnBrk="0" hangingPunct="0">
              <a:lnSpc>
                <a:spcPct val="200000"/>
              </a:lnSpc>
              <a:spcBef>
                <a:spcPct val="0"/>
              </a:spcBef>
              <a:spcAft>
                <a:spcPct val="0"/>
              </a:spcAft>
              <a:buClrTx/>
              <a:buSzTx/>
              <a:buFont typeface="+mj-lt"/>
              <a:buAutoNum type="arabicPeriod"/>
              <a:tabLst/>
            </a:pPr>
            <a:r>
              <a:rPr kumimoji="0" lang="en-US" altLang="en-US" i="0" u="none" strike="noStrike" cap="none" normalizeH="0" baseline="0" dirty="0">
                <a:ln>
                  <a:noFill/>
                </a:ln>
                <a:solidFill>
                  <a:srgbClr val="002060"/>
                </a:solidFill>
                <a:effectLst/>
                <a:latin typeface="Times New Roman" panose="02020603050405020304" pitchFamily="18" charset="0"/>
                <a:ea typeface="Tahoma" panose="020B0604030504040204" pitchFamily="34" charset="0"/>
                <a:cs typeface="Times New Roman" panose="02020603050405020304" pitchFamily="18" charset="0"/>
              </a:rPr>
              <a:t>Build a vocabulary of all unique words.</a:t>
            </a:r>
          </a:p>
          <a:p>
            <a:pPr marL="342900" indent="-342900" algn="just" eaLnBrk="0" fontAlgn="base" hangingPunct="0">
              <a:lnSpc>
                <a:spcPct val="200000"/>
              </a:lnSpc>
              <a:spcBef>
                <a:spcPct val="0"/>
              </a:spcBef>
              <a:spcAft>
                <a:spcPct val="0"/>
              </a:spcAft>
              <a:buFont typeface="+mj-lt"/>
              <a:buAutoNum type="arabicPeriod"/>
            </a:pPr>
            <a:r>
              <a:rPr lang="en-US" dirty="0">
                <a:solidFill>
                  <a:srgbClr val="002060"/>
                </a:solidFill>
                <a:latin typeface="Times New Roman" panose="02020603050405020304" pitchFamily="18" charset="0"/>
                <a:ea typeface="Roboto"/>
                <a:cs typeface="Times New Roman" panose="02020603050405020304" pitchFamily="18" charset="0"/>
                <a:sym typeface="Roboto"/>
              </a:rPr>
              <a:t>Indicate ‘1’ if word was found, otherwise indicate ‘0’</a:t>
            </a:r>
          </a:p>
        </p:txBody>
      </p:sp>
    </p:spTree>
    <p:extLst>
      <p:ext uri="{BB962C8B-B14F-4D97-AF65-F5344CB8AC3E}">
        <p14:creationId xmlns:p14="http://schemas.microsoft.com/office/powerpoint/2010/main" val="3519613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ircle(in)">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ircle(in)">
                                      <p:cBhvr>
                                        <p:cTn id="17"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6"/>
          <p:cNvSpPr/>
          <p:nvPr/>
        </p:nvSpPr>
        <p:spPr>
          <a:xfrm>
            <a:off x="682200" y="832767"/>
            <a:ext cx="5163964" cy="6276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r>
              <a:rPr lang="en" sz="2400" dirty="0">
                <a:latin typeface="Roboto"/>
                <a:ea typeface="Roboto"/>
                <a:cs typeface="Roboto"/>
                <a:sym typeface="Roboto"/>
              </a:rPr>
              <a:t>He is a good boy. She is also good.</a:t>
            </a:r>
            <a:endParaRPr sz="2400" dirty="0">
              <a:latin typeface="Roboto"/>
              <a:ea typeface="Roboto"/>
              <a:cs typeface="Roboto"/>
              <a:sym typeface="Roboto"/>
            </a:endParaRPr>
          </a:p>
        </p:txBody>
      </p:sp>
      <p:sp>
        <p:nvSpPr>
          <p:cNvPr id="399" name="Google Shape;399;p56"/>
          <p:cNvSpPr/>
          <p:nvPr/>
        </p:nvSpPr>
        <p:spPr>
          <a:xfrm>
            <a:off x="6669300" y="832767"/>
            <a:ext cx="4871200" cy="6728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indent="609585"/>
            <a:r>
              <a:rPr lang="en" sz="2400">
                <a:latin typeface="Roboto"/>
                <a:ea typeface="Roboto"/>
                <a:cs typeface="Roboto"/>
                <a:sym typeface="Roboto"/>
              </a:rPr>
              <a:t>Radhika is a good person.</a:t>
            </a:r>
            <a:endParaRPr sz="2400">
              <a:latin typeface="Roboto"/>
              <a:ea typeface="Roboto"/>
              <a:cs typeface="Roboto"/>
              <a:sym typeface="Roboto"/>
            </a:endParaRPr>
          </a:p>
        </p:txBody>
      </p:sp>
      <p:sp>
        <p:nvSpPr>
          <p:cNvPr id="400" name="Google Shape;400;p56"/>
          <p:cNvSpPr txBox="1"/>
          <p:nvPr/>
        </p:nvSpPr>
        <p:spPr>
          <a:xfrm>
            <a:off x="649500" y="333833"/>
            <a:ext cx="4871200" cy="498800"/>
          </a:xfrm>
          <a:prstGeom prst="rect">
            <a:avLst/>
          </a:prstGeom>
          <a:noFill/>
          <a:ln>
            <a:noFill/>
          </a:ln>
        </p:spPr>
        <p:txBody>
          <a:bodyPr spcFirstLastPara="1" wrap="square" lIns="121900" tIns="121900" rIns="121900" bIns="121900" anchor="t" anchorCtr="0">
            <a:noAutofit/>
          </a:bodyPr>
          <a:lstStyle/>
          <a:p>
            <a:r>
              <a:rPr lang="en" sz="2200" dirty="0">
                <a:solidFill>
                  <a:schemeClr val="accent2"/>
                </a:solidFill>
                <a:latin typeface="Proxima Nova"/>
                <a:ea typeface="Proxima Nova"/>
                <a:cs typeface="Proxima Nova"/>
                <a:sym typeface="Proxima Nova"/>
              </a:rPr>
              <a:t>Document #1</a:t>
            </a:r>
            <a:endParaRPr sz="2200" dirty="0">
              <a:solidFill>
                <a:schemeClr val="accent2"/>
              </a:solidFill>
              <a:latin typeface="Proxima Nova"/>
              <a:ea typeface="Proxima Nova"/>
              <a:cs typeface="Proxima Nova"/>
              <a:sym typeface="Proxima Nova"/>
            </a:endParaRPr>
          </a:p>
        </p:txBody>
      </p:sp>
      <p:sp>
        <p:nvSpPr>
          <p:cNvPr id="401" name="Google Shape;401;p56"/>
          <p:cNvSpPr txBox="1"/>
          <p:nvPr/>
        </p:nvSpPr>
        <p:spPr>
          <a:xfrm>
            <a:off x="6636633" y="333833"/>
            <a:ext cx="4871200" cy="498800"/>
          </a:xfrm>
          <a:prstGeom prst="rect">
            <a:avLst/>
          </a:prstGeom>
          <a:noFill/>
          <a:ln>
            <a:noFill/>
          </a:ln>
        </p:spPr>
        <p:txBody>
          <a:bodyPr spcFirstLastPara="1" wrap="square" lIns="121900" tIns="121900" rIns="121900" bIns="121900" anchor="t" anchorCtr="0">
            <a:noAutofit/>
          </a:bodyPr>
          <a:lstStyle/>
          <a:p>
            <a:r>
              <a:rPr lang="en" sz="2200">
                <a:solidFill>
                  <a:schemeClr val="accent2"/>
                </a:solidFill>
                <a:latin typeface="Proxima Nova"/>
                <a:ea typeface="Proxima Nova"/>
                <a:cs typeface="Proxima Nova"/>
                <a:sym typeface="Proxima Nova"/>
              </a:rPr>
              <a:t>Document #2</a:t>
            </a:r>
            <a:endParaRPr sz="2200">
              <a:solidFill>
                <a:schemeClr val="accent2"/>
              </a:solidFill>
              <a:latin typeface="Proxima Nova"/>
              <a:ea typeface="Proxima Nova"/>
              <a:cs typeface="Proxima Nova"/>
              <a:sym typeface="Proxima Nova"/>
            </a:endParaRPr>
          </a:p>
        </p:txBody>
      </p:sp>
      <p:sp>
        <p:nvSpPr>
          <p:cNvPr id="402" name="Google Shape;402;p56"/>
          <p:cNvSpPr/>
          <p:nvPr/>
        </p:nvSpPr>
        <p:spPr>
          <a:xfrm>
            <a:off x="3062000" y="2051967"/>
            <a:ext cx="6474000" cy="627600"/>
          </a:xfrm>
          <a:prstGeom prst="rect">
            <a:avLst/>
          </a:prstGeom>
          <a:solidFill>
            <a:srgbClr val="A4C2F4"/>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indent="609585" algn="ctr"/>
            <a:r>
              <a:rPr lang="en" sz="2400">
                <a:latin typeface="Roboto"/>
                <a:ea typeface="Roboto"/>
                <a:cs typeface="Roboto"/>
                <a:sym typeface="Roboto"/>
              </a:rPr>
              <a:t>a, also, boy, </a:t>
            </a:r>
            <a:r>
              <a:rPr lang="en" sz="2400">
                <a:solidFill>
                  <a:schemeClr val="dk1"/>
                </a:solidFill>
                <a:latin typeface="Roboto"/>
                <a:ea typeface="Roboto"/>
                <a:cs typeface="Roboto"/>
                <a:sym typeface="Roboto"/>
              </a:rPr>
              <a:t>good, </a:t>
            </a:r>
            <a:r>
              <a:rPr lang="en" sz="2400">
                <a:latin typeface="Roboto"/>
                <a:ea typeface="Roboto"/>
                <a:cs typeface="Roboto"/>
                <a:sym typeface="Roboto"/>
              </a:rPr>
              <a:t>He, is, </a:t>
            </a:r>
            <a:r>
              <a:rPr lang="en" sz="2400">
                <a:solidFill>
                  <a:schemeClr val="dk1"/>
                </a:solidFill>
                <a:latin typeface="Roboto"/>
                <a:ea typeface="Roboto"/>
                <a:cs typeface="Roboto"/>
                <a:sym typeface="Roboto"/>
              </a:rPr>
              <a:t>person, </a:t>
            </a:r>
            <a:r>
              <a:rPr lang="en" sz="2400">
                <a:latin typeface="Roboto"/>
                <a:ea typeface="Roboto"/>
                <a:cs typeface="Roboto"/>
                <a:sym typeface="Roboto"/>
              </a:rPr>
              <a:t>She, Radhika</a:t>
            </a:r>
            <a:endParaRPr sz="2400">
              <a:latin typeface="Roboto"/>
              <a:ea typeface="Roboto"/>
              <a:cs typeface="Roboto"/>
              <a:sym typeface="Roboto"/>
            </a:endParaRPr>
          </a:p>
        </p:txBody>
      </p:sp>
      <p:sp>
        <p:nvSpPr>
          <p:cNvPr id="403" name="Google Shape;403;p56"/>
          <p:cNvSpPr txBox="1"/>
          <p:nvPr/>
        </p:nvSpPr>
        <p:spPr>
          <a:xfrm>
            <a:off x="3062000" y="1553167"/>
            <a:ext cx="6068000" cy="498800"/>
          </a:xfrm>
          <a:prstGeom prst="rect">
            <a:avLst/>
          </a:prstGeom>
          <a:noFill/>
          <a:ln>
            <a:noFill/>
          </a:ln>
        </p:spPr>
        <p:txBody>
          <a:bodyPr spcFirstLastPara="1" wrap="square" lIns="121900" tIns="121900" rIns="121900" bIns="121900" anchor="t" anchorCtr="0">
            <a:noAutofit/>
          </a:bodyPr>
          <a:lstStyle/>
          <a:p>
            <a:r>
              <a:rPr lang="en" sz="1600">
                <a:latin typeface="Proxima Nova"/>
                <a:ea typeface="Proxima Nova"/>
                <a:cs typeface="Proxima Nova"/>
                <a:sym typeface="Proxima Nova"/>
              </a:rPr>
              <a:t>Vocabulary</a:t>
            </a:r>
            <a:endParaRPr sz="1600">
              <a:latin typeface="Proxima Nova"/>
              <a:ea typeface="Proxima Nova"/>
              <a:cs typeface="Proxima Nova"/>
              <a:sym typeface="Proxima Nova"/>
            </a:endParaRPr>
          </a:p>
        </p:txBody>
      </p:sp>
      <p:graphicFrame>
        <p:nvGraphicFramePr>
          <p:cNvPr id="404" name="Google Shape;404;p56"/>
          <p:cNvGraphicFramePr/>
          <p:nvPr>
            <p:extLst>
              <p:ext uri="{D42A27DB-BD31-4B8C-83A1-F6EECF244321}">
                <p14:modId xmlns:p14="http://schemas.microsoft.com/office/powerpoint/2010/main" val="547183535"/>
              </p:ext>
            </p:extLst>
          </p:nvPr>
        </p:nvGraphicFramePr>
        <p:xfrm>
          <a:off x="938768" y="3481600"/>
          <a:ext cx="10314432" cy="1584801"/>
        </p:xfrm>
        <a:graphic>
          <a:graphicData uri="http://schemas.openxmlformats.org/drawingml/2006/table">
            <a:tbl>
              <a:tblPr>
                <a:noFill/>
              </a:tblPr>
              <a:tblGrid>
                <a:gridCol w="1586567">
                  <a:extLst>
                    <a:ext uri="{9D8B030D-6E8A-4147-A177-3AD203B41FA5}">
                      <a16:colId xmlns:a16="http://schemas.microsoft.com/office/drawing/2014/main" val="20000"/>
                    </a:ext>
                  </a:extLst>
                </a:gridCol>
                <a:gridCol w="800000">
                  <a:extLst>
                    <a:ext uri="{9D8B030D-6E8A-4147-A177-3AD203B41FA5}">
                      <a16:colId xmlns:a16="http://schemas.microsoft.com/office/drawing/2014/main" val="20001"/>
                    </a:ext>
                  </a:extLst>
                </a:gridCol>
                <a:gridCol w="866800">
                  <a:extLst>
                    <a:ext uri="{9D8B030D-6E8A-4147-A177-3AD203B41FA5}">
                      <a16:colId xmlns:a16="http://schemas.microsoft.com/office/drawing/2014/main" val="20002"/>
                    </a:ext>
                  </a:extLst>
                </a:gridCol>
                <a:gridCol w="872433">
                  <a:extLst>
                    <a:ext uri="{9D8B030D-6E8A-4147-A177-3AD203B41FA5}">
                      <a16:colId xmlns:a16="http://schemas.microsoft.com/office/drawing/2014/main" val="20003"/>
                    </a:ext>
                  </a:extLst>
                </a:gridCol>
                <a:gridCol w="1031433">
                  <a:extLst>
                    <a:ext uri="{9D8B030D-6E8A-4147-A177-3AD203B41FA5}">
                      <a16:colId xmlns:a16="http://schemas.microsoft.com/office/drawing/2014/main" val="20004"/>
                    </a:ext>
                  </a:extLst>
                </a:gridCol>
                <a:gridCol w="1260033">
                  <a:extLst>
                    <a:ext uri="{9D8B030D-6E8A-4147-A177-3AD203B41FA5}">
                      <a16:colId xmlns:a16="http://schemas.microsoft.com/office/drawing/2014/main" val="20005"/>
                    </a:ext>
                  </a:extLst>
                </a:gridCol>
                <a:gridCol w="900800">
                  <a:extLst>
                    <a:ext uri="{9D8B030D-6E8A-4147-A177-3AD203B41FA5}">
                      <a16:colId xmlns:a16="http://schemas.microsoft.com/office/drawing/2014/main" val="20006"/>
                    </a:ext>
                  </a:extLst>
                </a:gridCol>
                <a:gridCol w="1055633">
                  <a:extLst>
                    <a:ext uri="{9D8B030D-6E8A-4147-A177-3AD203B41FA5}">
                      <a16:colId xmlns:a16="http://schemas.microsoft.com/office/drawing/2014/main" val="20007"/>
                    </a:ext>
                  </a:extLst>
                </a:gridCol>
                <a:gridCol w="792500">
                  <a:extLst>
                    <a:ext uri="{9D8B030D-6E8A-4147-A177-3AD203B41FA5}">
                      <a16:colId xmlns:a16="http://schemas.microsoft.com/office/drawing/2014/main" val="20008"/>
                    </a:ext>
                  </a:extLst>
                </a:gridCol>
                <a:gridCol w="1148233">
                  <a:extLst>
                    <a:ext uri="{9D8B030D-6E8A-4147-A177-3AD203B41FA5}">
                      <a16:colId xmlns:a16="http://schemas.microsoft.com/office/drawing/2014/main" val="20009"/>
                    </a:ext>
                  </a:extLst>
                </a:gridCol>
              </a:tblGrid>
              <a:tr h="5282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Proxima Nova"/>
                          <a:ea typeface="Proxima Nova"/>
                          <a:cs typeface="Proxima Nova"/>
                          <a:sym typeface="Proxima Nova"/>
                        </a:rPr>
                        <a:t>Vocabulary</a:t>
                      </a: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a</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also</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boy</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good</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He</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is</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person</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She</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Radhika</a:t>
                      </a:r>
                      <a:endParaRPr sz="1600" b="1">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0"/>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Index</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2</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3</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4</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5</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6</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7</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8</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1"/>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Document# 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endParaRPr sz="1600" dirty="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2"/>
                  </a:ext>
                </a:extLst>
              </a:tr>
            </a:tbl>
          </a:graphicData>
        </a:graphic>
      </p:graphicFrame>
      <p:sp>
        <p:nvSpPr>
          <p:cNvPr id="405" name="Google Shape;405;p56"/>
          <p:cNvSpPr txBox="1"/>
          <p:nvPr/>
        </p:nvSpPr>
        <p:spPr>
          <a:xfrm>
            <a:off x="1258808" y="5520967"/>
            <a:ext cx="9674400" cy="570000"/>
          </a:xfrm>
          <a:prstGeom prst="rect">
            <a:avLst/>
          </a:prstGeom>
          <a:noFill/>
          <a:ln>
            <a:noFill/>
          </a:ln>
        </p:spPr>
        <p:txBody>
          <a:bodyPr spcFirstLastPara="1" wrap="square" lIns="121900" tIns="121900" rIns="121900" bIns="121900" anchor="ctr" anchorCtr="0">
            <a:noAutofit/>
          </a:bodyPr>
          <a:lstStyle/>
          <a:p>
            <a:pPr algn="ctr"/>
            <a:r>
              <a:rPr lang="en" sz="1600" b="1">
                <a:solidFill>
                  <a:srgbClr val="38761D"/>
                </a:solidFill>
                <a:latin typeface="Roboto"/>
                <a:ea typeface="Roboto"/>
                <a:cs typeface="Roboto"/>
                <a:sym typeface="Roboto"/>
              </a:rPr>
              <a:t>Check if each word in Vocabulary appears in Document #1</a:t>
            </a:r>
            <a:endParaRPr sz="1600" b="1">
              <a:solidFill>
                <a:srgbClr val="38761D"/>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7"/>
          <p:cNvSpPr/>
          <p:nvPr/>
        </p:nvSpPr>
        <p:spPr>
          <a:xfrm>
            <a:off x="682167" y="856567"/>
            <a:ext cx="5089046" cy="6490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r>
              <a:rPr lang="en" sz="2400" dirty="0">
                <a:latin typeface="Roboto"/>
                <a:ea typeface="Roboto"/>
                <a:cs typeface="Roboto"/>
                <a:sym typeface="Roboto"/>
              </a:rPr>
              <a:t>He is a good boy. She is also good.</a:t>
            </a:r>
            <a:endParaRPr sz="2400" dirty="0">
              <a:latin typeface="Roboto"/>
              <a:ea typeface="Roboto"/>
              <a:cs typeface="Roboto"/>
              <a:sym typeface="Roboto"/>
            </a:endParaRPr>
          </a:p>
        </p:txBody>
      </p:sp>
      <p:sp>
        <p:nvSpPr>
          <p:cNvPr id="411" name="Google Shape;411;p57"/>
          <p:cNvSpPr/>
          <p:nvPr/>
        </p:nvSpPr>
        <p:spPr>
          <a:xfrm>
            <a:off x="6669300" y="832767"/>
            <a:ext cx="4871200" cy="6728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indent="609585"/>
            <a:r>
              <a:rPr lang="en" sz="2400">
                <a:latin typeface="Roboto"/>
                <a:ea typeface="Roboto"/>
                <a:cs typeface="Roboto"/>
                <a:sym typeface="Roboto"/>
              </a:rPr>
              <a:t>Radhika is a good person.</a:t>
            </a:r>
            <a:endParaRPr sz="2400">
              <a:latin typeface="Roboto"/>
              <a:ea typeface="Roboto"/>
              <a:cs typeface="Roboto"/>
              <a:sym typeface="Roboto"/>
            </a:endParaRPr>
          </a:p>
        </p:txBody>
      </p:sp>
      <p:sp>
        <p:nvSpPr>
          <p:cNvPr id="412" name="Google Shape;412;p57"/>
          <p:cNvSpPr txBox="1"/>
          <p:nvPr/>
        </p:nvSpPr>
        <p:spPr>
          <a:xfrm>
            <a:off x="649500" y="333833"/>
            <a:ext cx="4871200" cy="498800"/>
          </a:xfrm>
          <a:prstGeom prst="rect">
            <a:avLst/>
          </a:prstGeom>
          <a:noFill/>
          <a:ln>
            <a:noFill/>
          </a:ln>
        </p:spPr>
        <p:txBody>
          <a:bodyPr spcFirstLastPara="1" wrap="square" lIns="121900" tIns="121900" rIns="121900" bIns="121900" anchor="t" anchorCtr="0">
            <a:noAutofit/>
          </a:bodyPr>
          <a:lstStyle/>
          <a:p>
            <a:r>
              <a:rPr lang="en" sz="2200" dirty="0">
                <a:solidFill>
                  <a:schemeClr val="accent2"/>
                </a:solidFill>
                <a:latin typeface="Proxima Nova"/>
                <a:ea typeface="Proxima Nova"/>
                <a:cs typeface="Proxima Nova"/>
                <a:sym typeface="Proxima Nova"/>
              </a:rPr>
              <a:t>Document #1</a:t>
            </a:r>
            <a:endParaRPr sz="2200" dirty="0">
              <a:solidFill>
                <a:schemeClr val="accent2"/>
              </a:solidFill>
              <a:latin typeface="Proxima Nova"/>
              <a:ea typeface="Proxima Nova"/>
              <a:cs typeface="Proxima Nova"/>
              <a:sym typeface="Proxima Nova"/>
            </a:endParaRPr>
          </a:p>
        </p:txBody>
      </p:sp>
      <p:sp>
        <p:nvSpPr>
          <p:cNvPr id="413" name="Google Shape;413;p57"/>
          <p:cNvSpPr txBox="1"/>
          <p:nvPr/>
        </p:nvSpPr>
        <p:spPr>
          <a:xfrm>
            <a:off x="6636633" y="333833"/>
            <a:ext cx="4871200" cy="498800"/>
          </a:xfrm>
          <a:prstGeom prst="rect">
            <a:avLst/>
          </a:prstGeom>
          <a:noFill/>
          <a:ln>
            <a:noFill/>
          </a:ln>
        </p:spPr>
        <p:txBody>
          <a:bodyPr spcFirstLastPara="1" wrap="square" lIns="121900" tIns="121900" rIns="121900" bIns="121900" anchor="t" anchorCtr="0">
            <a:noAutofit/>
          </a:bodyPr>
          <a:lstStyle/>
          <a:p>
            <a:r>
              <a:rPr lang="en" sz="2200" dirty="0">
                <a:solidFill>
                  <a:schemeClr val="accent2"/>
                </a:solidFill>
                <a:latin typeface="Proxima Nova"/>
                <a:ea typeface="Proxima Nova"/>
                <a:cs typeface="Proxima Nova"/>
                <a:sym typeface="Proxima Nova"/>
              </a:rPr>
              <a:t>Document #2</a:t>
            </a:r>
            <a:endParaRPr sz="2200" dirty="0">
              <a:solidFill>
                <a:schemeClr val="accent2"/>
              </a:solidFill>
              <a:latin typeface="Proxima Nova"/>
              <a:ea typeface="Proxima Nova"/>
              <a:cs typeface="Proxima Nova"/>
              <a:sym typeface="Proxima Nova"/>
            </a:endParaRPr>
          </a:p>
        </p:txBody>
      </p:sp>
      <p:sp>
        <p:nvSpPr>
          <p:cNvPr id="414" name="Google Shape;414;p57"/>
          <p:cNvSpPr/>
          <p:nvPr/>
        </p:nvSpPr>
        <p:spPr>
          <a:xfrm>
            <a:off x="3062000" y="2051967"/>
            <a:ext cx="6474000" cy="627600"/>
          </a:xfrm>
          <a:prstGeom prst="rect">
            <a:avLst/>
          </a:prstGeom>
          <a:solidFill>
            <a:srgbClr val="A4C2F4"/>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indent="609585" algn="ctr"/>
            <a:r>
              <a:rPr lang="en" sz="2400">
                <a:latin typeface="Roboto"/>
                <a:ea typeface="Roboto"/>
                <a:cs typeface="Roboto"/>
                <a:sym typeface="Roboto"/>
              </a:rPr>
              <a:t>a, also, boy, </a:t>
            </a:r>
            <a:r>
              <a:rPr lang="en" sz="2400">
                <a:solidFill>
                  <a:schemeClr val="dk1"/>
                </a:solidFill>
                <a:latin typeface="Roboto"/>
                <a:ea typeface="Roboto"/>
                <a:cs typeface="Roboto"/>
                <a:sym typeface="Roboto"/>
              </a:rPr>
              <a:t>good, </a:t>
            </a:r>
            <a:r>
              <a:rPr lang="en" sz="2400">
                <a:latin typeface="Roboto"/>
                <a:ea typeface="Roboto"/>
                <a:cs typeface="Roboto"/>
                <a:sym typeface="Roboto"/>
              </a:rPr>
              <a:t>He, is, </a:t>
            </a:r>
            <a:r>
              <a:rPr lang="en" sz="2400">
                <a:solidFill>
                  <a:schemeClr val="dk1"/>
                </a:solidFill>
                <a:latin typeface="Roboto"/>
                <a:ea typeface="Roboto"/>
                <a:cs typeface="Roboto"/>
                <a:sym typeface="Roboto"/>
              </a:rPr>
              <a:t>person, </a:t>
            </a:r>
            <a:r>
              <a:rPr lang="en" sz="2400">
                <a:latin typeface="Roboto"/>
                <a:ea typeface="Roboto"/>
                <a:cs typeface="Roboto"/>
                <a:sym typeface="Roboto"/>
              </a:rPr>
              <a:t>She, Radhika</a:t>
            </a:r>
            <a:endParaRPr sz="2400">
              <a:latin typeface="Roboto"/>
              <a:ea typeface="Roboto"/>
              <a:cs typeface="Roboto"/>
              <a:sym typeface="Roboto"/>
            </a:endParaRPr>
          </a:p>
        </p:txBody>
      </p:sp>
      <p:sp>
        <p:nvSpPr>
          <p:cNvPr id="415" name="Google Shape;415;p57"/>
          <p:cNvSpPr txBox="1"/>
          <p:nvPr/>
        </p:nvSpPr>
        <p:spPr>
          <a:xfrm>
            <a:off x="3062000" y="1553167"/>
            <a:ext cx="6068000" cy="498800"/>
          </a:xfrm>
          <a:prstGeom prst="rect">
            <a:avLst/>
          </a:prstGeom>
          <a:noFill/>
          <a:ln>
            <a:noFill/>
          </a:ln>
        </p:spPr>
        <p:txBody>
          <a:bodyPr spcFirstLastPara="1" wrap="square" lIns="121900" tIns="121900" rIns="121900" bIns="121900" anchor="t" anchorCtr="0">
            <a:noAutofit/>
          </a:bodyPr>
          <a:lstStyle/>
          <a:p>
            <a:r>
              <a:rPr lang="en" sz="1600">
                <a:latin typeface="Proxima Nova"/>
                <a:ea typeface="Proxima Nova"/>
                <a:cs typeface="Proxima Nova"/>
                <a:sym typeface="Proxima Nova"/>
              </a:rPr>
              <a:t>Vocabulary</a:t>
            </a:r>
            <a:endParaRPr sz="1600">
              <a:latin typeface="Proxima Nova"/>
              <a:ea typeface="Proxima Nova"/>
              <a:cs typeface="Proxima Nova"/>
              <a:sym typeface="Proxima Nova"/>
            </a:endParaRPr>
          </a:p>
        </p:txBody>
      </p:sp>
      <p:graphicFrame>
        <p:nvGraphicFramePr>
          <p:cNvPr id="416" name="Google Shape;416;p57"/>
          <p:cNvGraphicFramePr/>
          <p:nvPr>
            <p:extLst>
              <p:ext uri="{D42A27DB-BD31-4B8C-83A1-F6EECF244321}">
                <p14:modId xmlns:p14="http://schemas.microsoft.com/office/powerpoint/2010/main" val="2313206247"/>
              </p:ext>
            </p:extLst>
          </p:nvPr>
        </p:nvGraphicFramePr>
        <p:xfrm>
          <a:off x="938768" y="3684800"/>
          <a:ext cx="10314432" cy="1584801"/>
        </p:xfrm>
        <a:graphic>
          <a:graphicData uri="http://schemas.openxmlformats.org/drawingml/2006/table">
            <a:tbl>
              <a:tblPr>
                <a:noFill/>
              </a:tblPr>
              <a:tblGrid>
                <a:gridCol w="1586567">
                  <a:extLst>
                    <a:ext uri="{9D8B030D-6E8A-4147-A177-3AD203B41FA5}">
                      <a16:colId xmlns:a16="http://schemas.microsoft.com/office/drawing/2014/main" val="20000"/>
                    </a:ext>
                  </a:extLst>
                </a:gridCol>
                <a:gridCol w="800000">
                  <a:extLst>
                    <a:ext uri="{9D8B030D-6E8A-4147-A177-3AD203B41FA5}">
                      <a16:colId xmlns:a16="http://schemas.microsoft.com/office/drawing/2014/main" val="20001"/>
                    </a:ext>
                  </a:extLst>
                </a:gridCol>
                <a:gridCol w="866800">
                  <a:extLst>
                    <a:ext uri="{9D8B030D-6E8A-4147-A177-3AD203B41FA5}">
                      <a16:colId xmlns:a16="http://schemas.microsoft.com/office/drawing/2014/main" val="20002"/>
                    </a:ext>
                  </a:extLst>
                </a:gridCol>
                <a:gridCol w="872433">
                  <a:extLst>
                    <a:ext uri="{9D8B030D-6E8A-4147-A177-3AD203B41FA5}">
                      <a16:colId xmlns:a16="http://schemas.microsoft.com/office/drawing/2014/main" val="20003"/>
                    </a:ext>
                  </a:extLst>
                </a:gridCol>
                <a:gridCol w="1031433">
                  <a:extLst>
                    <a:ext uri="{9D8B030D-6E8A-4147-A177-3AD203B41FA5}">
                      <a16:colId xmlns:a16="http://schemas.microsoft.com/office/drawing/2014/main" val="20004"/>
                    </a:ext>
                  </a:extLst>
                </a:gridCol>
                <a:gridCol w="1260033">
                  <a:extLst>
                    <a:ext uri="{9D8B030D-6E8A-4147-A177-3AD203B41FA5}">
                      <a16:colId xmlns:a16="http://schemas.microsoft.com/office/drawing/2014/main" val="20005"/>
                    </a:ext>
                  </a:extLst>
                </a:gridCol>
                <a:gridCol w="900800">
                  <a:extLst>
                    <a:ext uri="{9D8B030D-6E8A-4147-A177-3AD203B41FA5}">
                      <a16:colId xmlns:a16="http://schemas.microsoft.com/office/drawing/2014/main" val="20006"/>
                    </a:ext>
                  </a:extLst>
                </a:gridCol>
                <a:gridCol w="1055633">
                  <a:extLst>
                    <a:ext uri="{9D8B030D-6E8A-4147-A177-3AD203B41FA5}">
                      <a16:colId xmlns:a16="http://schemas.microsoft.com/office/drawing/2014/main" val="20007"/>
                    </a:ext>
                  </a:extLst>
                </a:gridCol>
                <a:gridCol w="792500">
                  <a:extLst>
                    <a:ext uri="{9D8B030D-6E8A-4147-A177-3AD203B41FA5}">
                      <a16:colId xmlns:a16="http://schemas.microsoft.com/office/drawing/2014/main" val="20008"/>
                    </a:ext>
                  </a:extLst>
                </a:gridCol>
                <a:gridCol w="1148233">
                  <a:extLst>
                    <a:ext uri="{9D8B030D-6E8A-4147-A177-3AD203B41FA5}">
                      <a16:colId xmlns:a16="http://schemas.microsoft.com/office/drawing/2014/main" val="20009"/>
                    </a:ext>
                  </a:extLst>
                </a:gridCol>
              </a:tblGrid>
              <a:tr h="5282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Proxima Nova"/>
                          <a:ea typeface="Proxima Nova"/>
                          <a:cs typeface="Proxima Nova"/>
                          <a:sym typeface="Proxima Nova"/>
                        </a:rPr>
                        <a:t>Vocabulary</a:t>
                      </a: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a</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also</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boy</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good</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He</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is</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person</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She</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Radhika</a:t>
                      </a:r>
                      <a:endParaRPr sz="1600" b="1">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0"/>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Index</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2</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3</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4</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5</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6</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7</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8</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1"/>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Document #1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dirty="0">
                          <a:latin typeface="Proxima Nova"/>
                          <a:ea typeface="Proxima Nova"/>
                          <a:cs typeface="Proxima Nova"/>
                          <a:sym typeface="Proxima Nova"/>
                        </a:rPr>
                        <a:t>0</a:t>
                      </a:r>
                      <a:endParaRPr sz="1600" dirty="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2"/>
                  </a:ext>
                </a:extLst>
              </a:tr>
            </a:tbl>
          </a:graphicData>
        </a:graphic>
      </p:graphicFrame>
      <p:sp>
        <p:nvSpPr>
          <p:cNvPr id="417" name="Google Shape;417;p57"/>
          <p:cNvSpPr txBox="1"/>
          <p:nvPr/>
        </p:nvSpPr>
        <p:spPr>
          <a:xfrm>
            <a:off x="1461800" y="5565938"/>
            <a:ext cx="9674400" cy="570000"/>
          </a:xfrm>
          <a:prstGeom prst="rect">
            <a:avLst/>
          </a:prstGeom>
          <a:noFill/>
          <a:ln>
            <a:noFill/>
          </a:ln>
        </p:spPr>
        <p:txBody>
          <a:bodyPr spcFirstLastPara="1" wrap="square" lIns="121900" tIns="121900" rIns="121900" bIns="121900" anchor="ctr" anchorCtr="0">
            <a:noAutofit/>
          </a:bodyPr>
          <a:lstStyle/>
          <a:p>
            <a:pPr algn="ctr"/>
            <a:r>
              <a:rPr lang="en" sz="1600" b="1" dirty="0">
                <a:solidFill>
                  <a:srgbClr val="38761D"/>
                </a:solidFill>
                <a:latin typeface="Roboto"/>
                <a:ea typeface="Roboto"/>
                <a:cs typeface="Roboto"/>
                <a:sym typeface="Roboto"/>
              </a:rPr>
              <a:t>Indicate ‘1’ if word was found, otherwise indicate ‘0’</a:t>
            </a:r>
            <a:endParaRPr sz="1600" b="1" dirty="0">
              <a:solidFill>
                <a:srgbClr val="38761D"/>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8"/>
          <p:cNvSpPr/>
          <p:nvPr/>
        </p:nvSpPr>
        <p:spPr>
          <a:xfrm>
            <a:off x="682199" y="832767"/>
            <a:ext cx="5059034" cy="6276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r>
              <a:rPr lang="en" sz="2400" dirty="0">
                <a:latin typeface="Roboto"/>
                <a:ea typeface="Roboto"/>
                <a:cs typeface="Roboto"/>
                <a:sym typeface="Roboto"/>
              </a:rPr>
              <a:t>He is a good boy. She is also good.</a:t>
            </a:r>
            <a:endParaRPr sz="2400" dirty="0">
              <a:latin typeface="Roboto"/>
              <a:ea typeface="Roboto"/>
              <a:cs typeface="Roboto"/>
              <a:sym typeface="Roboto"/>
            </a:endParaRPr>
          </a:p>
        </p:txBody>
      </p:sp>
      <p:sp>
        <p:nvSpPr>
          <p:cNvPr id="423" name="Google Shape;423;p58"/>
          <p:cNvSpPr/>
          <p:nvPr/>
        </p:nvSpPr>
        <p:spPr>
          <a:xfrm>
            <a:off x="6669300" y="832767"/>
            <a:ext cx="4871200" cy="6728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indent="609585"/>
            <a:r>
              <a:rPr lang="en" sz="2400">
                <a:latin typeface="Roboto"/>
                <a:ea typeface="Roboto"/>
                <a:cs typeface="Roboto"/>
                <a:sym typeface="Roboto"/>
              </a:rPr>
              <a:t>Radhika is a good person.</a:t>
            </a:r>
            <a:endParaRPr sz="2400">
              <a:latin typeface="Roboto"/>
              <a:ea typeface="Roboto"/>
              <a:cs typeface="Roboto"/>
              <a:sym typeface="Roboto"/>
            </a:endParaRPr>
          </a:p>
        </p:txBody>
      </p:sp>
      <p:sp>
        <p:nvSpPr>
          <p:cNvPr id="424" name="Google Shape;424;p58"/>
          <p:cNvSpPr txBox="1"/>
          <p:nvPr/>
        </p:nvSpPr>
        <p:spPr>
          <a:xfrm>
            <a:off x="649500" y="333833"/>
            <a:ext cx="4871200" cy="498800"/>
          </a:xfrm>
          <a:prstGeom prst="rect">
            <a:avLst/>
          </a:prstGeom>
          <a:noFill/>
          <a:ln>
            <a:noFill/>
          </a:ln>
        </p:spPr>
        <p:txBody>
          <a:bodyPr spcFirstLastPara="1" wrap="square" lIns="121900" tIns="121900" rIns="121900" bIns="121900" anchor="t" anchorCtr="0">
            <a:noAutofit/>
          </a:bodyPr>
          <a:lstStyle/>
          <a:p>
            <a:r>
              <a:rPr lang="en" sz="2200" dirty="0">
                <a:solidFill>
                  <a:schemeClr val="accent2"/>
                </a:solidFill>
                <a:latin typeface="Proxima Nova"/>
                <a:ea typeface="Proxima Nova"/>
                <a:cs typeface="Proxima Nova"/>
                <a:sym typeface="Proxima Nova"/>
              </a:rPr>
              <a:t>Document #1</a:t>
            </a:r>
            <a:endParaRPr sz="2200" dirty="0">
              <a:solidFill>
                <a:schemeClr val="accent2"/>
              </a:solidFill>
              <a:latin typeface="Proxima Nova"/>
              <a:ea typeface="Proxima Nova"/>
              <a:cs typeface="Proxima Nova"/>
              <a:sym typeface="Proxima Nova"/>
            </a:endParaRPr>
          </a:p>
        </p:txBody>
      </p:sp>
      <p:sp>
        <p:nvSpPr>
          <p:cNvPr id="425" name="Google Shape;425;p58"/>
          <p:cNvSpPr txBox="1"/>
          <p:nvPr/>
        </p:nvSpPr>
        <p:spPr>
          <a:xfrm>
            <a:off x="6636633" y="333833"/>
            <a:ext cx="4871200" cy="498800"/>
          </a:xfrm>
          <a:prstGeom prst="rect">
            <a:avLst/>
          </a:prstGeom>
          <a:noFill/>
          <a:ln>
            <a:noFill/>
          </a:ln>
        </p:spPr>
        <p:txBody>
          <a:bodyPr spcFirstLastPara="1" wrap="square" lIns="121900" tIns="121900" rIns="121900" bIns="121900" anchor="t" anchorCtr="0">
            <a:noAutofit/>
          </a:bodyPr>
          <a:lstStyle/>
          <a:p>
            <a:r>
              <a:rPr lang="en" sz="2200" dirty="0">
                <a:solidFill>
                  <a:schemeClr val="accent2"/>
                </a:solidFill>
                <a:latin typeface="Proxima Nova"/>
                <a:ea typeface="Proxima Nova"/>
                <a:cs typeface="Proxima Nova"/>
                <a:sym typeface="Proxima Nova"/>
              </a:rPr>
              <a:t>Document #2</a:t>
            </a:r>
            <a:endParaRPr sz="2200" dirty="0">
              <a:solidFill>
                <a:schemeClr val="accent2"/>
              </a:solidFill>
              <a:latin typeface="Proxima Nova"/>
              <a:ea typeface="Proxima Nova"/>
              <a:cs typeface="Proxima Nova"/>
              <a:sym typeface="Proxima Nova"/>
            </a:endParaRPr>
          </a:p>
        </p:txBody>
      </p:sp>
      <p:sp>
        <p:nvSpPr>
          <p:cNvPr id="426" name="Google Shape;426;p58"/>
          <p:cNvSpPr/>
          <p:nvPr/>
        </p:nvSpPr>
        <p:spPr>
          <a:xfrm>
            <a:off x="3062000" y="2051967"/>
            <a:ext cx="6474000" cy="627600"/>
          </a:xfrm>
          <a:prstGeom prst="rect">
            <a:avLst/>
          </a:prstGeom>
          <a:solidFill>
            <a:srgbClr val="A4C2F4"/>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indent="609585" algn="ctr"/>
            <a:r>
              <a:rPr lang="en" sz="2400">
                <a:latin typeface="Roboto"/>
                <a:ea typeface="Roboto"/>
                <a:cs typeface="Roboto"/>
                <a:sym typeface="Roboto"/>
              </a:rPr>
              <a:t>a, also, boy, </a:t>
            </a:r>
            <a:r>
              <a:rPr lang="en" sz="2400">
                <a:solidFill>
                  <a:schemeClr val="dk1"/>
                </a:solidFill>
                <a:latin typeface="Roboto"/>
                <a:ea typeface="Roboto"/>
                <a:cs typeface="Roboto"/>
                <a:sym typeface="Roboto"/>
              </a:rPr>
              <a:t>good, </a:t>
            </a:r>
            <a:r>
              <a:rPr lang="en" sz="2400">
                <a:latin typeface="Roboto"/>
                <a:ea typeface="Roboto"/>
                <a:cs typeface="Roboto"/>
                <a:sym typeface="Roboto"/>
              </a:rPr>
              <a:t>He, is, </a:t>
            </a:r>
            <a:r>
              <a:rPr lang="en" sz="2400">
                <a:solidFill>
                  <a:schemeClr val="dk1"/>
                </a:solidFill>
                <a:latin typeface="Roboto"/>
                <a:ea typeface="Roboto"/>
                <a:cs typeface="Roboto"/>
                <a:sym typeface="Roboto"/>
              </a:rPr>
              <a:t>person, </a:t>
            </a:r>
            <a:r>
              <a:rPr lang="en" sz="2400">
                <a:latin typeface="Roboto"/>
                <a:ea typeface="Roboto"/>
                <a:cs typeface="Roboto"/>
                <a:sym typeface="Roboto"/>
              </a:rPr>
              <a:t>She, Radhika</a:t>
            </a:r>
            <a:endParaRPr sz="2400">
              <a:latin typeface="Roboto"/>
              <a:ea typeface="Roboto"/>
              <a:cs typeface="Roboto"/>
              <a:sym typeface="Roboto"/>
            </a:endParaRPr>
          </a:p>
        </p:txBody>
      </p:sp>
      <p:sp>
        <p:nvSpPr>
          <p:cNvPr id="427" name="Google Shape;427;p58"/>
          <p:cNvSpPr txBox="1"/>
          <p:nvPr/>
        </p:nvSpPr>
        <p:spPr>
          <a:xfrm>
            <a:off x="3062000" y="1553167"/>
            <a:ext cx="6068000" cy="498800"/>
          </a:xfrm>
          <a:prstGeom prst="rect">
            <a:avLst/>
          </a:prstGeom>
          <a:noFill/>
          <a:ln>
            <a:noFill/>
          </a:ln>
        </p:spPr>
        <p:txBody>
          <a:bodyPr spcFirstLastPara="1" wrap="square" lIns="121900" tIns="121900" rIns="121900" bIns="121900" anchor="t" anchorCtr="0">
            <a:noAutofit/>
          </a:bodyPr>
          <a:lstStyle/>
          <a:p>
            <a:r>
              <a:rPr lang="en" sz="1600" dirty="0">
                <a:latin typeface="Proxima Nova"/>
                <a:ea typeface="Proxima Nova"/>
                <a:cs typeface="Proxima Nova"/>
                <a:sym typeface="Proxima Nova"/>
              </a:rPr>
              <a:t>Vocabulary</a:t>
            </a:r>
            <a:endParaRPr sz="1600" dirty="0">
              <a:latin typeface="Proxima Nova"/>
              <a:ea typeface="Proxima Nova"/>
              <a:cs typeface="Proxima Nova"/>
              <a:sym typeface="Proxima Nova"/>
            </a:endParaRPr>
          </a:p>
        </p:txBody>
      </p:sp>
      <p:graphicFrame>
        <p:nvGraphicFramePr>
          <p:cNvPr id="428" name="Google Shape;428;p58"/>
          <p:cNvGraphicFramePr/>
          <p:nvPr>
            <p:extLst>
              <p:ext uri="{D42A27DB-BD31-4B8C-83A1-F6EECF244321}">
                <p14:modId xmlns:p14="http://schemas.microsoft.com/office/powerpoint/2010/main" val="1132874690"/>
              </p:ext>
            </p:extLst>
          </p:nvPr>
        </p:nvGraphicFramePr>
        <p:xfrm>
          <a:off x="938768" y="3684800"/>
          <a:ext cx="10314432" cy="2113068"/>
        </p:xfrm>
        <a:graphic>
          <a:graphicData uri="http://schemas.openxmlformats.org/drawingml/2006/table">
            <a:tbl>
              <a:tblPr>
                <a:noFill/>
              </a:tblPr>
              <a:tblGrid>
                <a:gridCol w="1669521">
                  <a:extLst>
                    <a:ext uri="{9D8B030D-6E8A-4147-A177-3AD203B41FA5}">
                      <a16:colId xmlns:a16="http://schemas.microsoft.com/office/drawing/2014/main" val="20000"/>
                    </a:ext>
                  </a:extLst>
                </a:gridCol>
                <a:gridCol w="717046">
                  <a:extLst>
                    <a:ext uri="{9D8B030D-6E8A-4147-A177-3AD203B41FA5}">
                      <a16:colId xmlns:a16="http://schemas.microsoft.com/office/drawing/2014/main" val="20001"/>
                    </a:ext>
                  </a:extLst>
                </a:gridCol>
                <a:gridCol w="866800">
                  <a:extLst>
                    <a:ext uri="{9D8B030D-6E8A-4147-A177-3AD203B41FA5}">
                      <a16:colId xmlns:a16="http://schemas.microsoft.com/office/drawing/2014/main" val="20002"/>
                    </a:ext>
                  </a:extLst>
                </a:gridCol>
                <a:gridCol w="872433">
                  <a:extLst>
                    <a:ext uri="{9D8B030D-6E8A-4147-A177-3AD203B41FA5}">
                      <a16:colId xmlns:a16="http://schemas.microsoft.com/office/drawing/2014/main" val="20003"/>
                    </a:ext>
                  </a:extLst>
                </a:gridCol>
                <a:gridCol w="1031433">
                  <a:extLst>
                    <a:ext uri="{9D8B030D-6E8A-4147-A177-3AD203B41FA5}">
                      <a16:colId xmlns:a16="http://schemas.microsoft.com/office/drawing/2014/main" val="20004"/>
                    </a:ext>
                  </a:extLst>
                </a:gridCol>
                <a:gridCol w="1260033">
                  <a:extLst>
                    <a:ext uri="{9D8B030D-6E8A-4147-A177-3AD203B41FA5}">
                      <a16:colId xmlns:a16="http://schemas.microsoft.com/office/drawing/2014/main" val="20005"/>
                    </a:ext>
                  </a:extLst>
                </a:gridCol>
                <a:gridCol w="900800">
                  <a:extLst>
                    <a:ext uri="{9D8B030D-6E8A-4147-A177-3AD203B41FA5}">
                      <a16:colId xmlns:a16="http://schemas.microsoft.com/office/drawing/2014/main" val="20006"/>
                    </a:ext>
                  </a:extLst>
                </a:gridCol>
                <a:gridCol w="1055633">
                  <a:extLst>
                    <a:ext uri="{9D8B030D-6E8A-4147-A177-3AD203B41FA5}">
                      <a16:colId xmlns:a16="http://schemas.microsoft.com/office/drawing/2014/main" val="20007"/>
                    </a:ext>
                  </a:extLst>
                </a:gridCol>
                <a:gridCol w="792500">
                  <a:extLst>
                    <a:ext uri="{9D8B030D-6E8A-4147-A177-3AD203B41FA5}">
                      <a16:colId xmlns:a16="http://schemas.microsoft.com/office/drawing/2014/main" val="20008"/>
                    </a:ext>
                  </a:extLst>
                </a:gridCol>
                <a:gridCol w="1148233">
                  <a:extLst>
                    <a:ext uri="{9D8B030D-6E8A-4147-A177-3AD203B41FA5}">
                      <a16:colId xmlns:a16="http://schemas.microsoft.com/office/drawing/2014/main" val="20009"/>
                    </a:ext>
                  </a:extLst>
                </a:gridCol>
              </a:tblGrid>
              <a:tr h="5282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Proxima Nova"/>
                          <a:ea typeface="Proxima Nova"/>
                          <a:cs typeface="Proxima Nova"/>
                          <a:sym typeface="Proxima Nova"/>
                        </a:rPr>
                        <a:t>Vocabulary</a:t>
                      </a: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a</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also</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boy</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good</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He</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is</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person</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She</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Radhika</a:t>
                      </a:r>
                      <a:endParaRPr sz="1600" b="1">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0"/>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Index</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2</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3</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4</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5</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6</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7</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8</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1"/>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Document #1</a:t>
                      </a:r>
                      <a:endParaRPr sz="1600">
                        <a:latin typeface="Proxima Nova"/>
                        <a:ea typeface="Proxima Nova"/>
                        <a:cs typeface="Proxima Nova"/>
                        <a:sym typeface="Proxima Nova"/>
                      </a:endParaRPr>
                    </a:p>
                  </a:txBody>
                  <a:tcPr marL="121900" marR="121900" marT="121900" marB="121900">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a:txBody>
                  <a:tcPr marL="121900" marR="121900" marT="121900" marB="121900">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a:txBody>
                  <a:tcPr marL="121900" marR="121900" marT="121900" marB="12190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28267">
                <a:tc>
                  <a:txBody>
                    <a:bodyPr/>
                    <a:lstStyle/>
                    <a:p>
                      <a:pPr marL="0" lvl="0" indent="0" algn="l" rtl="0">
                        <a:spcBef>
                          <a:spcPts val="0"/>
                        </a:spcBef>
                        <a:spcAft>
                          <a:spcPts val="0"/>
                        </a:spcAft>
                        <a:buNone/>
                      </a:pPr>
                      <a:r>
                        <a:rPr lang="en" sz="1600" b="1" dirty="0">
                          <a:latin typeface="Proxima Nova"/>
                          <a:ea typeface="Proxima Nova"/>
                          <a:cs typeface="Proxima Nova"/>
                          <a:sym typeface="Proxima Nova"/>
                        </a:rPr>
                        <a:t>Document #2</a:t>
                      </a:r>
                      <a:endParaRPr sz="1600" b="1" dirty="0">
                        <a:latin typeface="Proxima Nova"/>
                        <a:ea typeface="Proxima Nova"/>
                        <a:cs typeface="Proxima Nova"/>
                        <a:sym typeface="Proxima Nova"/>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 sz="1600" b="1" dirty="0">
                          <a:latin typeface="Proxima Nova"/>
                          <a:ea typeface="Proxima Nova"/>
                          <a:cs typeface="Proxima Nova"/>
                          <a:sym typeface="Proxima Nova"/>
                        </a:rPr>
                        <a:t>1</a:t>
                      </a:r>
                      <a:endParaRPr sz="1600" b="1" dirty="0">
                        <a:latin typeface="Proxima Nova"/>
                        <a:ea typeface="Proxima Nova"/>
                        <a:cs typeface="Proxima Nova"/>
                        <a:sym typeface="Proxima Nova"/>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 sz="1600" b="1" dirty="0">
                          <a:latin typeface="Proxima Nova"/>
                          <a:ea typeface="Proxima Nova"/>
                          <a:cs typeface="Proxima Nova"/>
                          <a:sym typeface="Proxima Nova"/>
                        </a:rPr>
                        <a:t>0</a:t>
                      </a:r>
                      <a:endParaRPr sz="1600" b="1" dirty="0">
                        <a:latin typeface="Proxima Nova"/>
                        <a:ea typeface="Proxima Nova"/>
                        <a:cs typeface="Proxima Nova"/>
                        <a:sym typeface="Proxima Nova"/>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 sz="1600" b="1" dirty="0">
                          <a:latin typeface="Proxima Nova"/>
                          <a:ea typeface="Proxima Nova"/>
                          <a:cs typeface="Proxima Nova"/>
                          <a:sym typeface="Proxima Nova"/>
                        </a:rPr>
                        <a:t>0</a:t>
                      </a:r>
                      <a:endParaRPr sz="1600" b="1" dirty="0">
                        <a:latin typeface="Proxima Nova"/>
                        <a:ea typeface="Proxima Nova"/>
                        <a:cs typeface="Proxima Nova"/>
                        <a:sym typeface="Proxima Nova"/>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 sz="1600" b="1" dirty="0">
                          <a:latin typeface="Proxima Nova"/>
                          <a:ea typeface="Proxima Nova"/>
                          <a:cs typeface="Proxima Nova"/>
                          <a:sym typeface="Proxima Nova"/>
                        </a:rPr>
                        <a:t>1</a:t>
                      </a:r>
                      <a:endParaRPr sz="1600" b="1" dirty="0">
                        <a:latin typeface="Proxima Nova"/>
                        <a:ea typeface="Proxima Nova"/>
                        <a:cs typeface="Proxima Nova"/>
                        <a:sym typeface="Proxima Nova"/>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 sz="1600" b="1" dirty="0">
                          <a:latin typeface="Proxima Nova"/>
                          <a:ea typeface="Proxima Nova"/>
                          <a:cs typeface="Proxima Nova"/>
                          <a:sym typeface="Proxima Nova"/>
                        </a:rPr>
                        <a:t>0</a:t>
                      </a:r>
                      <a:endParaRPr sz="1600" b="1" dirty="0">
                        <a:latin typeface="Proxima Nova"/>
                        <a:ea typeface="Proxima Nova"/>
                        <a:cs typeface="Proxima Nova"/>
                        <a:sym typeface="Proxima Nova"/>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 sz="1600" b="1" dirty="0">
                          <a:latin typeface="Proxima Nova"/>
                          <a:ea typeface="Proxima Nova"/>
                          <a:cs typeface="Proxima Nova"/>
                          <a:sym typeface="Proxima Nova"/>
                        </a:rPr>
                        <a:t>0</a:t>
                      </a:r>
                      <a:endParaRPr sz="1600" b="1" dirty="0">
                        <a:latin typeface="Proxima Nova"/>
                        <a:ea typeface="Proxima Nova"/>
                        <a:cs typeface="Proxima Nova"/>
                        <a:sym typeface="Proxima Nova"/>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 sz="1600" b="1" dirty="0">
                          <a:latin typeface="Proxima Nova"/>
                          <a:ea typeface="Proxima Nova"/>
                          <a:cs typeface="Proxima Nova"/>
                          <a:sym typeface="Proxima Nova"/>
                        </a:rPr>
                        <a:t>1</a:t>
                      </a:r>
                      <a:endParaRPr sz="1600" b="1" dirty="0">
                        <a:latin typeface="Proxima Nova"/>
                        <a:ea typeface="Proxima Nova"/>
                        <a:cs typeface="Proxima Nova"/>
                        <a:sym typeface="Proxima Nova"/>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 sz="1600" b="1" dirty="0">
                          <a:latin typeface="Proxima Nova"/>
                          <a:ea typeface="Proxima Nova"/>
                          <a:cs typeface="Proxima Nova"/>
                          <a:sym typeface="Proxima Nova"/>
                        </a:rPr>
                        <a:t>0</a:t>
                      </a:r>
                      <a:endParaRPr sz="1600" b="1" dirty="0">
                        <a:latin typeface="Proxima Nova"/>
                        <a:ea typeface="Proxima Nova"/>
                        <a:cs typeface="Proxima Nova"/>
                        <a:sym typeface="Proxima Nova"/>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 sz="1600" b="1" dirty="0">
                          <a:latin typeface="Proxima Nova"/>
                          <a:ea typeface="Proxima Nova"/>
                          <a:cs typeface="Proxima Nova"/>
                          <a:sym typeface="Proxima Nova"/>
                        </a:rPr>
                        <a:t>1</a:t>
                      </a:r>
                      <a:endParaRPr sz="1600" b="1" dirty="0">
                        <a:latin typeface="Proxima Nova"/>
                        <a:ea typeface="Proxima Nova"/>
                        <a:cs typeface="Proxima Nova"/>
                        <a:sym typeface="Proxima Nova"/>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429" name="Google Shape;429;p58"/>
          <p:cNvSpPr txBox="1"/>
          <p:nvPr/>
        </p:nvSpPr>
        <p:spPr>
          <a:xfrm>
            <a:off x="1258808" y="6028967"/>
            <a:ext cx="9674400" cy="570000"/>
          </a:xfrm>
          <a:prstGeom prst="rect">
            <a:avLst/>
          </a:prstGeom>
          <a:noFill/>
          <a:ln>
            <a:noFill/>
          </a:ln>
        </p:spPr>
        <p:txBody>
          <a:bodyPr spcFirstLastPara="1" wrap="square" lIns="121900" tIns="121900" rIns="121900" bIns="121900" anchor="ctr" anchorCtr="0">
            <a:noAutofit/>
          </a:bodyPr>
          <a:lstStyle/>
          <a:p>
            <a:pPr algn="ctr"/>
            <a:r>
              <a:rPr lang="en" sz="1600" b="1">
                <a:solidFill>
                  <a:srgbClr val="38761D"/>
                </a:solidFill>
                <a:latin typeface="Roboto"/>
                <a:ea typeface="Roboto"/>
                <a:cs typeface="Roboto"/>
                <a:sym typeface="Roboto"/>
              </a:rPr>
              <a:t>Our data is now in table format and ready for ML model :)</a:t>
            </a:r>
            <a:endParaRPr sz="1600" b="1">
              <a:solidFill>
                <a:srgbClr val="38761D"/>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9"/>
                                        </p:tgtEl>
                                        <p:attrNameLst>
                                          <p:attrName>style.visibility</p:attrName>
                                        </p:attrNameLst>
                                      </p:cBhvr>
                                      <p:to>
                                        <p:strVal val="visible"/>
                                      </p:to>
                                    </p:set>
                                    <p:animEffect transition="in" filter="fade">
                                      <p:cBhvr>
                                        <p:cTn id="7" dur="1000"/>
                                        <p:tgtEl>
                                          <p:spTgt spid="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5E6BE-5B6A-4C68-B64D-57614095D391}"/>
              </a:ext>
            </a:extLst>
          </p:cNvPr>
          <p:cNvSpPr>
            <a:spLocks noGrp="1"/>
          </p:cNvSpPr>
          <p:nvPr>
            <p:ph type="title"/>
          </p:nvPr>
        </p:nvSpPr>
        <p:spPr/>
        <p:txBody>
          <a:bodyPr/>
          <a:lstStyle/>
          <a:p>
            <a:r>
              <a:rPr lang="en-IN" b="1" dirty="0">
                <a:solidFill>
                  <a:srgbClr val="C00000"/>
                </a:solidFill>
              </a:rPr>
              <a:t>Example</a:t>
            </a:r>
          </a:p>
        </p:txBody>
      </p:sp>
      <p:pic>
        <p:nvPicPr>
          <p:cNvPr id="4" name="Content Placeholder 3">
            <a:extLst>
              <a:ext uri="{FF2B5EF4-FFF2-40B4-BE49-F238E27FC236}">
                <a16:creationId xmlns:a16="http://schemas.microsoft.com/office/drawing/2014/main" id="{50EC2596-4AE8-4539-B1BA-364C6FF36BEE}"/>
              </a:ext>
            </a:extLst>
          </p:cNvPr>
          <p:cNvPicPr>
            <a:picLocks noGrp="1" noChangeAspect="1"/>
          </p:cNvPicPr>
          <p:nvPr>
            <p:ph idx="1"/>
          </p:nvPr>
        </p:nvPicPr>
        <p:blipFill>
          <a:blip r:embed="rId2"/>
          <a:stretch>
            <a:fillRect/>
          </a:stretch>
        </p:blipFill>
        <p:spPr>
          <a:xfrm>
            <a:off x="971908" y="1514006"/>
            <a:ext cx="9767232" cy="2863122"/>
          </a:xfrm>
          <a:prstGeom prst="rect">
            <a:avLst/>
          </a:prstGeom>
        </p:spPr>
      </p:pic>
    </p:spTree>
    <p:extLst>
      <p:ext uri="{BB962C8B-B14F-4D97-AF65-F5344CB8AC3E}">
        <p14:creationId xmlns:p14="http://schemas.microsoft.com/office/powerpoint/2010/main" val="98572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pic>
        <p:nvPicPr>
          <p:cNvPr id="434" name="Google Shape;434;p59"/>
          <p:cNvPicPr preferRelativeResize="0"/>
          <p:nvPr/>
        </p:nvPicPr>
        <p:blipFill>
          <a:blip r:embed="rId3">
            <a:alphaModFix/>
          </a:blip>
          <a:stretch>
            <a:fillRect/>
          </a:stretch>
        </p:blipFill>
        <p:spPr>
          <a:xfrm>
            <a:off x="0" y="0"/>
            <a:ext cx="7821533" cy="6858000"/>
          </a:xfrm>
          <a:prstGeom prst="rect">
            <a:avLst/>
          </a:prstGeom>
          <a:noFill/>
          <a:ln>
            <a:noFill/>
          </a:ln>
        </p:spPr>
      </p:pic>
      <p:sp>
        <p:nvSpPr>
          <p:cNvPr id="435" name="Google Shape;435;p59"/>
          <p:cNvSpPr txBox="1"/>
          <p:nvPr/>
        </p:nvSpPr>
        <p:spPr>
          <a:xfrm>
            <a:off x="7821533" y="2920000"/>
            <a:ext cx="4370400" cy="1018000"/>
          </a:xfrm>
          <a:prstGeom prst="rect">
            <a:avLst/>
          </a:prstGeom>
          <a:noFill/>
          <a:ln>
            <a:noFill/>
          </a:ln>
        </p:spPr>
        <p:txBody>
          <a:bodyPr spcFirstLastPara="1" wrap="square" lIns="121900" tIns="121900" rIns="121900" bIns="121900" anchor="ctr" anchorCtr="0">
            <a:noAutofit/>
          </a:bodyPr>
          <a:lstStyle/>
          <a:p>
            <a:pPr algn="ctr"/>
            <a:r>
              <a:rPr lang="en" sz="3200" dirty="0">
                <a:solidFill>
                  <a:srgbClr val="434343"/>
                </a:solidFill>
                <a:latin typeface="Georgia"/>
                <a:ea typeface="Georgia"/>
                <a:cs typeface="Georgia"/>
                <a:sym typeface="Georgia"/>
              </a:rPr>
              <a:t>Count </a:t>
            </a:r>
            <a:endParaRPr sz="3200" dirty="0">
              <a:solidFill>
                <a:srgbClr val="434343"/>
              </a:solidFill>
              <a:latin typeface="Georgia"/>
              <a:ea typeface="Georgia"/>
              <a:cs typeface="Georgia"/>
              <a:sym typeface="Georgia"/>
            </a:endParaRPr>
          </a:p>
          <a:p>
            <a:pPr algn="ctr"/>
            <a:r>
              <a:rPr lang="en" sz="3200" dirty="0">
                <a:solidFill>
                  <a:srgbClr val="434343"/>
                </a:solidFill>
                <a:latin typeface="Georgia"/>
                <a:ea typeface="Georgia"/>
                <a:cs typeface="Georgia"/>
                <a:sym typeface="Georgia"/>
              </a:rPr>
              <a:t>Vectorizer</a:t>
            </a:r>
            <a:endParaRPr sz="3200" dirty="0">
              <a:solidFill>
                <a:srgbClr val="434343"/>
              </a:solidFill>
              <a:latin typeface="Georgia"/>
              <a:ea typeface="Georgia"/>
              <a:cs typeface="Georgia"/>
              <a:sym typeface="Georgi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7D33E-E296-4018-A02D-A695561A0AA9}"/>
              </a:ext>
            </a:extLst>
          </p:cNvPr>
          <p:cNvSpPr>
            <a:spLocks noGrp="1"/>
          </p:cNvSpPr>
          <p:nvPr>
            <p:ph type="title"/>
          </p:nvPr>
        </p:nvSpPr>
        <p:spPr/>
        <p:txBody>
          <a:bodyPr/>
          <a:lstStyle/>
          <a:p>
            <a:r>
              <a:rPr lang="en-US" altLang="en-US" b="1" dirty="0" err="1">
                <a:solidFill>
                  <a:schemeClr val="accent2"/>
                </a:solidFill>
                <a:latin typeface="Arial Unicode MS"/>
              </a:rPr>
              <a:t>CountVectorizer</a:t>
            </a:r>
            <a:endParaRPr lang="en-IN" b="1" dirty="0">
              <a:solidFill>
                <a:schemeClr val="accent2"/>
              </a:solidFill>
            </a:endParaRPr>
          </a:p>
        </p:txBody>
      </p:sp>
      <p:sp>
        <p:nvSpPr>
          <p:cNvPr id="3" name="Content Placeholder 2">
            <a:extLst>
              <a:ext uri="{FF2B5EF4-FFF2-40B4-BE49-F238E27FC236}">
                <a16:creationId xmlns:a16="http://schemas.microsoft.com/office/drawing/2014/main" id="{6422BE3C-F7BF-4496-9A1A-DFDCB36D5530}"/>
              </a:ext>
            </a:extLst>
          </p:cNvPr>
          <p:cNvSpPr>
            <a:spLocks noGrp="1"/>
          </p:cNvSpPr>
          <p:nvPr>
            <p:ph idx="1"/>
          </p:nvPr>
        </p:nvSpPr>
        <p:spPr>
          <a:xfrm>
            <a:off x="838199" y="1690688"/>
            <a:ext cx="10749197" cy="4380328"/>
          </a:xfrm>
        </p:spPr>
        <p:txBody>
          <a:bodyPr>
            <a:normAutofit/>
          </a:bodyPr>
          <a:lstStyle/>
          <a:p>
            <a:pPr algn="just">
              <a:lnSpc>
                <a:spcPct val="200000"/>
              </a:lnSpc>
            </a:pPr>
            <a:r>
              <a:rPr lang="en-US" dirty="0"/>
              <a:t>This is one of the simplest techniques. The text is broken down into individual words (or n-grams), and a vocabulary of all unique words is created. </a:t>
            </a:r>
          </a:p>
          <a:p>
            <a:pPr algn="just">
              <a:lnSpc>
                <a:spcPct val="200000"/>
              </a:lnSpc>
            </a:pPr>
            <a:r>
              <a:rPr lang="en-US" dirty="0"/>
              <a:t>Each document or sentence is represented as a vector based on the frequency of each word in that document.</a:t>
            </a:r>
            <a:endParaRPr lang="en-IN" dirty="0"/>
          </a:p>
        </p:txBody>
      </p:sp>
    </p:spTree>
    <p:extLst>
      <p:ext uri="{BB962C8B-B14F-4D97-AF65-F5344CB8AC3E}">
        <p14:creationId xmlns:p14="http://schemas.microsoft.com/office/powerpoint/2010/main" val="1149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56E4D-D6C1-4B07-BCE0-92ED94DD0340}"/>
              </a:ext>
            </a:extLst>
          </p:cNvPr>
          <p:cNvSpPr>
            <a:spLocks noGrp="1"/>
          </p:cNvSpPr>
          <p:nvPr>
            <p:ph type="title"/>
          </p:nvPr>
        </p:nvSpPr>
        <p:spPr/>
        <p:txBody>
          <a:bodyPr/>
          <a:lstStyle/>
          <a:p>
            <a:r>
              <a:rPr lang="en-IN" b="1" dirty="0">
                <a:solidFill>
                  <a:srgbClr val="FF0000"/>
                </a:solidFill>
              </a:rPr>
              <a:t>How it works</a:t>
            </a:r>
          </a:p>
        </p:txBody>
      </p:sp>
      <p:sp>
        <p:nvSpPr>
          <p:cNvPr id="4" name="Rectangle 1">
            <a:extLst>
              <a:ext uri="{FF2B5EF4-FFF2-40B4-BE49-F238E27FC236}">
                <a16:creationId xmlns:a16="http://schemas.microsoft.com/office/drawing/2014/main" id="{CC4E6C66-D222-4243-8B68-40E15C56065D}"/>
              </a:ext>
            </a:extLst>
          </p:cNvPr>
          <p:cNvSpPr>
            <a:spLocks noGrp="1" noChangeArrowheads="1"/>
          </p:cNvSpPr>
          <p:nvPr>
            <p:ph idx="1"/>
          </p:nvPr>
        </p:nvSpPr>
        <p:spPr bwMode="auto">
          <a:xfrm>
            <a:off x="943131" y="1363681"/>
            <a:ext cx="10764187" cy="3416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200000"/>
              </a:lnSpc>
              <a:spcBef>
                <a:spcPct val="0"/>
              </a:spcBef>
              <a:spcAft>
                <a:spcPct val="0"/>
              </a:spcAft>
              <a:buClrTx/>
              <a:buSzTx/>
              <a:buFont typeface="+mj-lt"/>
              <a:buAutoNum type="arabicPeriod"/>
              <a:tabLst/>
            </a:pPr>
            <a:r>
              <a:rPr kumimoji="0" lang="en-US" altLang="en-US" i="0" u="none" strike="noStrike" cap="none" normalizeH="0" baseline="0" dirty="0">
                <a:ln>
                  <a:noFill/>
                </a:ln>
                <a:solidFill>
                  <a:srgbClr val="002060"/>
                </a:solidFill>
                <a:effectLst/>
                <a:latin typeface="Times New Roman" panose="02020603050405020304" pitchFamily="18" charset="0"/>
                <a:ea typeface="Tahoma" panose="020B0604030504040204" pitchFamily="34" charset="0"/>
                <a:cs typeface="Times New Roman" panose="02020603050405020304" pitchFamily="18" charset="0"/>
              </a:rPr>
              <a:t>Tokenize text into words.</a:t>
            </a:r>
          </a:p>
          <a:p>
            <a:pPr marL="342900" marR="0" lvl="0" indent="-342900" algn="just" defTabSz="914400" rtl="0" eaLnBrk="0" fontAlgn="base" latinLnBrk="0" hangingPunct="0">
              <a:lnSpc>
                <a:spcPct val="200000"/>
              </a:lnSpc>
              <a:spcBef>
                <a:spcPct val="0"/>
              </a:spcBef>
              <a:spcAft>
                <a:spcPct val="0"/>
              </a:spcAft>
              <a:buClrTx/>
              <a:buSzTx/>
              <a:buFont typeface="+mj-lt"/>
              <a:buAutoNum type="arabicPeriod"/>
              <a:tabLst/>
            </a:pPr>
            <a:r>
              <a:rPr kumimoji="0" lang="en-US" altLang="en-US" i="0" u="none" strike="noStrike" cap="none" normalizeH="0" baseline="0" dirty="0">
                <a:ln>
                  <a:noFill/>
                </a:ln>
                <a:solidFill>
                  <a:srgbClr val="002060"/>
                </a:solidFill>
                <a:effectLst/>
                <a:latin typeface="Times New Roman" panose="02020603050405020304" pitchFamily="18" charset="0"/>
                <a:ea typeface="Tahoma" panose="020B0604030504040204" pitchFamily="34" charset="0"/>
                <a:cs typeface="Times New Roman" panose="02020603050405020304" pitchFamily="18" charset="0"/>
              </a:rPr>
              <a:t>Build a vocabulary of all unique words.</a:t>
            </a:r>
          </a:p>
          <a:p>
            <a:pPr marL="342900" indent="-342900" algn="just" eaLnBrk="0" fontAlgn="base" hangingPunct="0">
              <a:lnSpc>
                <a:spcPct val="200000"/>
              </a:lnSpc>
              <a:spcBef>
                <a:spcPct val="0"/>
              </a:spcBef>
              <a:spcAft>
                <a:spcPct val="0"/>
              </a:spcAft>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Each document or sentence is represented as a vector based on the frequency of each word in that document</a:t>
            </a:r>
            <a:endParaRPr lang="en-US" dirty="0">
              <a:solidFill>
                <a:srgbClr val="002060"/>
              </a:solidFill>
              <a:latin typeface="Times New Roman" panose="02020603050405020304" pitchFamily="18" charset="0"/>
              <a:ea typeface="Roboto"/>
              <a:cs typeface="Times New Roman" panose="02020603050405020304" pitchFamily="18" charset="0"/>
              <a:sym typeface="Roboto"/>
            </a:endParaRPr>
          </a:p>
        </p:txBody>
      </p:sp>
    </p:spTree>
    <p:extLst>
      <p:ext uri="{BB962C8B-B14F-4D97-AF65-F5344CB8AC3E}">
        <p14:creationId xmlns:p14="http://schemas.microsoft.com/office/powerpoint/2010/main" val="798838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ircle(in)">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ircle(in)">
                                      <p:cBhvr>
                                        <p:cTn id="17"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60"/>
          <p:cNvSpPr/>
          <p:nvPr/>
        </p:nvSpPr>
        <p:spPr>
          <a:xfrm>
            <a:off x="682200" y="832767"/>
            <a:ext cx="5029052" cy="6728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r>
              <a:rPr lang="en" sz="2400" dirty="0">
                <a:latin typeface="Roboto"/>
                <a:ea typeface="Roboto"/>
                <a:cs typeface="Roboto"/>
                <a:sym typeface="Roboto"/>
              </a:rPr>
              <a:t>He is a good boy. She is also good.</a:t>
            </a:r>
            <a:endParaRPr sz="2400" dirty="0">
              <a:latin typeface="Roboto"/>
              <a:ea typeface="Roboto"/>
              <a:cs typeface="Roboto"/>
              <a:sym typeface="Roboto"/>
            </a:endParaRPr>
          </a:p>
        </p:txBody>
      </p:sp>
      <p:sp>
        <p:nvSpPr>
          <p:cNvPr id="441" name="Google Shape;441;p60"/>
          <p:cNvSpPr/>
          <p:nvPr/>
        </p:nvSpPr>
        <p:spPr>
          <a:xfrm>
            <a:off x="6669300" y="832767"/>
            <a:ext cx="4871200" cy="6728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indent="609585"/>
            <a:r>
              <a:rPr lang="en" sz="2400" dirty="0">
                <a:latin typeface="Roboto"/>
                <a:ea typeface="Roboto"/>
                <a:cs typeface="Roboto"/>
                <a:sym typeface="Roboto"/>
              </a:rPr>
              <a:t>Radhika is a good person.</a:t>
            </a:r>
            <a:endParaRPr sz="2400" dirty="0">
              <a:latin typeface="Roboto"/>
              <a:ea typeface="Roboto"/>
              <a:cs typeface="Roboto"/>
              <a:sym typeface="Roboto"/>
            </a:endParaRPr>
          </a:p>
        </p:txBody>
      </p:sp>
      <p:sp>
        <p:nvSpPr>
          <p:cNvPr id="442" name="Google Shape;442;p60"/>
          <p:cNvSpPr txBox="1"/>
          <p:nvPr/>
        </p:nvSpPr>
        <p:spPr>
          <a:xfrm>
            <a:off x="649500" y="303853"/>
            <a:ext cx="4871200" cy="498800"/>
          </a:xfrm>
          <a:prstGeom prst="rect">
            <a:avLst/>
          </a:prstGeom>
          <a:noFill/>
          <a:ln>
            <a:noFill/>
          </a:ln>
        </p:spPr>
        <p:txBody>
          <a:bodyPr spcFirstLastPara="1" wrap="square" lIns="121900" tIns="121900" rIns="121900" bIns="121900" anchor="t" anchorCtr="0">
            <a:noAutofit/>
          </a:bodyPr>
          <a:lstStyle/>
          <a:p>
            <a:r>
              <a:rPr lang="en" sz="2200">
                <a:solidFill>
                  <a:schemeClr val="accent2"/>
                </a:solidFill>
                <a:latin typeface="Proxima Nova"/>
                <a:ea typeface="Proxima Nova"/>
                <a:cs typeface="Proxima Nova"/>
                <a:sym typeface="Proxima Nova"/>
              </a:rPr>
              <a:t>Document #1</a:t>
            </a:r>
            <a:endParaRPr sz="2200">
              <a:solidFill>
                <a:schemeClr val="accent2"/>
              </a:solidFill>
              <a:latin typeface="Proxima Nova"/>
              <a:ea typeface="Proxima Nova"/>
              <a:cs typeface="Proxima Nova"/>
              <a:sym typeface="Proxima Nova"/>
            </a:endParaRPr>
          </a:p>
        </p:txBody>
      </p:sp>
      <p:sp>
        <p:nvSpPr>
          <p:cNvPr id="443" name="Google Shape;443;p60"/>
          <p:cNvSpPr txBox="1"/>
          <p:nvPr/>
        </p:nvSpPr>
        <p:spPr>
          <a:xfrm>
            <a:off x="6636633" y="333833"/>
            <a:ext cx="4871200" cy="498800"/>
          </a:xfrm>
          <a:prstGeom prst="rect">
            <a:avLst/>
          </a:prstGeom>
          <a:noFill/>
          <a:ln>
            <a:noFill/>
          </a:ln>
        </p:spPr>
        <p:txBody>
          <a:bodyPr spcFirstLastPara="1" wrap="square" lIns="121900" tIns="121900" rIns="121900" bIns="121900" anchor="t" anchorCtr="0">
            <a:noAutofit/>
          </a:bodyPr>
          <a:lstStyle/>
          <a:p>
            <a:r>
              <a:rPr lang="en" sz="2200">
                <a:solidFill>
                  <a:schemeClr val="accent2"/>
                </a:solidFill>
                <a:latin typeface="Proxima Nova"/>
                <a:ea typeface="Proxima Nova"/>
                <a:cs typeface="Proxima Nova"/>
                <a:sym typeface="Proxima Nova"/>
              </a:rPr>
              <a:t>Document #2</a:t>
            </a:r>
            <a:endParaRPr sz="2200">
              <a:solidFill>
                <a:schemeClr val="accent2"/>
              </a:solidFill>
              <a:latin typeface="Proxima Nova"/>
              <a:ea typeface="Proxima Nova"/>
              <a:cs typeface="Proxima Nova"/>
              <a:sym typeface="Proxima Nova"/>
            </a:endParaRPr>
          </a:p>
        </p:txBody>
      </p:sp>
      <p:sp>
        <p:nvSpPr>
          <p:cNvPr id="444" name="Google Shape;444;p60"/>
          <p:cNvSpPr/>
          <p:nvPr/>
        </p:nvSpPr>
        <p:spPr>
          <a:xfrm>
            <a:off x="3062000" y="2051967"/>
            <a:ext cx="6474000" cy="627600"/>
          </a:xfrm>
          <a:prstGeom prst="rect">
            <a:avLst/>
          </a:prstGeom>
          <a:solidFill>
            <a:srgbClr val="A4C2F4"/>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indent="609585" algn="ctr"/>
            <a:r>
              <a:rPr lang="en" sz="2400">
                <a:latin typeface="Roboto"/>
                <a:ea typeface="Roboto"/>
                <a:cs typeface="Roboto"/>
                <a:sym typeface="Roboto"/>
              </a:rPr>
              <a:t>a, also, boy, </a:t>
            </a:r>
            <a:r>
              <a:rPr lang="en" sz="2400">
                <a:solidFill>
                  <a:schemeClr val="dk1"/>
                </a:solidFill>
                <a:latin typeface="Roboto"/>
                <a:ea typeface="Roboto"/>
                <a:cs typeface="Roboto"/>
                <a:sym typeface="Roboto"/>
              </a:rPr>
              <a:t>good, </a:t>
            </a:r>
            <a:r>
              <a:rPr lang="en" sz="2400">
                <a:latin typeface="Roboto"/>
                <a:ea typeface="Roboto"/>
                <a:cs typeface="Roboto"/>
                <a:sym typeface="Roboto"/>
              </a:rPr>
              <a:t>He, is, </a:t>
            </a:r>
            <a:r>
              <a:rPr lang="en" sz="2400">
                <a:solidFill>
                  <a:schemeClr val="dk1"/>
                </a:solidFill>
                <a:latin typeface="Roboto"/>
                <a:ea typeface="Roboto"/>
                <a:cs typeface="Roboto"/>
                <a:sym typeface="Roboto"/>
              </a:rPr>
              <a:t>person, </a:t>
            </a:r>
            <a:r>
              <a:rPr lang="en" sz="2400">
                <a:latin typeface="Roboto"/>
                <a:ea typeface="Roboto"/>
                <a:cs typeface="Roboto"/>
                <a:sym typeface="Roboto"/>
              </a:rPr>
              <a:t>She, Radhika</a:t>
            </a:r>
            <a:endParaRPr sz="2400">
              <a:latin typeface="Roboto"/>
              <a:ea typeface="Roboto"/>
              <a:cs typeface="Roboto"/>
              <a:sym typeface="Roboto"/>
            </a:endParaRPr>
          </a:p>
        </p:txBody>
      </p:sp>
      <p:sp>
        <p:nvSpPr>
          <p:cNvPr id="445" name="Google Shape;445;p60"/>
          <p:cNvSpPr txBox="1"/>
          <p:nvPr/>
        </p:nvSpPr>
        <p:spPr>
          <a:xfrm>
            <a:off x="3062000" y="1553167"/>
            <a:ext cx="6068000" cy="498800"/>
          </a:xfrm>
          <a:prstGeom prst="rect">
            <a:avLst/>
          </a:prstGeom>
          <a:noFill/>
          <a:ln>
            <a:noFill/>
          </a:ln>
        </p:spPr>
        <p:txBody>
          <a:bodyPr spcFirstLastPara="1" wrap="square" lIns="121900" tIns="121900" rIns="121900" bIns="121900" anchor="t" anchorCtr="0">
            <a:noAutofit/>
          </a:bodyPr>
          <a:lstStyle/>
          <a:p>
            <a:r>
              <a:rPr lang="en" sz="1600" dirty="0">
                <a:latin typeface="Proxima Nova"/>
                <a:ea typeface="Proxima Nova"/>
                <a:cs typeface="Proxima Nova"/>
                <a:sym typeface="Proxima Nova"/>
              </a:rPr>
              <a:t>Vocabulary</a:t>
            </a:r>
            <a:endParaRPr sz="1600" dirty="0">
              <a:latin typeface="Proxima Nova"/>
              <a:ea typeface="Proxima Nova"/>
              <a:cs typeface="Proxima Nova"/>
              <a:sym typeface="Proxima Nova"/>
            </a:endParaRPr>
          </a:p>
        </p:txBody>
      </p:sp>
      <p:graphicFrame>
        <p:nvGraphicFramePr>
          <p:cNvPr id="446" name="Google Shape;446;p60"/>
          <p:cNvGraphicFramePr/>
          <p:nvPr>
            <p:extLst>
              <p:ext uri="{D42A27DB-BD31-4B8C-83A1-F6EECF244321}">
                <p14:modId xmlns:p14="http://schemas.microsoft.com/office/powerpoint/2010/main" val="1040776163"/>
              </p:ext>
            </p:extLst>
          </p:nvPr>
        </p:nvGraphicFramePr>
        <p:xfrm>
          <a:off x="938768" y="3481600"/>
          <a:ext cx="10314432" cy="1584801"/>
        </p:xfrm>
        <a:graphic>
          <a:graphicData uri="http://schemas.openxmlformats.org/drawingml/2006/table">
            <a:tbl>
              <a:tblPr>
                <a:noFill/>
              </a:tblPr>
              <a:tblGrid>
                <a:gridCol w="1586567">
                  <a:extLst>
                    <a:ext uri="{9D8B030D-6E8A-4147-A177-3AD203B41FA5}">
                      <a16:colId xmlns:a16="http://schemas.microsoft.com/office/drawing/2014/main" val="20000"/>
                    </a:ext>
                  </a:extLst>
                </a:gridCol>
                <a:gridCol w="800000">
                  <a:extLst>
                    <a:ext uri="{9D8B030D-6E8A-4147-A177-3AD203B41FA5}">
                      <a16:colId xmlns:a16="http://schemas.microsoft.com/office/drawing/2014/main" val="20001"/>
                    </a:ext>
                  </a:extLst>
                </a:gridCol>
                <a:gridCol w="866800">
                  <a:extLst>
                    <a:ext uri="{9D8B030D-6E8A-4147-A177-3AD203B41FA5}">
                      <a16:colId xmlns:a16="http://schemas.microsoft.com/office/drawing/2014/main" val="20002"/>
                    </a:ext>
                  </a:extLst>
                </a:gridCol>
                <a:gridCol w="872433">
                  <a:extLst>
                    <a:ext uri="{9D8B030D-6E8A-4147-A177-3AD203B41FA5}">
                      <a16:colId xmlns:a16="http://schemas.microsoft.com/office/drawing/2014/main" val="20003"/>
                    </a:ext>
                  </a:extLst>
                </a:gridCol>
                <a:gridCol w="1031433">
                  <a:extLst>
                    <a:ext uri="{9D8B030D-6E8A-4147-A177-3AD203B41FA5}">
                      <a16:colId xmlns:a16="http://schemas.microsoft.com/office/drawing/2014/main" val="20004"/>
                    </a:ext>
                  </a:extLst>
                </a:gridCol>
                <a:gridCol w="1260033">
                  <a:extLst>
                    <a:ext uri="{9D8B030D-6E8A-4147-A177-3AD203B41FA5}">
                      <a16:colId xmlns:a16="http://schemas.microsoft.com/office/drawing/2014/main" val="20005"/>
                    </a:ext>
                  </a:extLst>
                </a:gridCol>
                <a:gridCol w="900800">
                  <a:extLst>
                    <a:ext uri="{9D8B030D-6E8A-4147-A177-3AD203B41FA5}">
                      <a16:colId xmlns:a16="http://schemas.microsoft.com/office/drawing/2014/main" val="20006"/>
                    </a:ext>
                  </a:extLst>
                </a:gridCol>
                <a:gridCol w="1055633">
                  <a:extLst>
                    <a:ext uri="{9D8B030D-6E8A-4147-A177-3AD203B41FA5}">
                      <a16:colId xmlns:a16="http://schemas.microsoft.com/office/drawing/2014/main" val="20007"/>
                    </a:ext>
                  </a:extLst>
                </a:gridCol>
                <a:gridCol w="792500">
                  <a:extLst>
                    <a:ext uri="{9D8B030D-6E8A-4147-A177-3AD203B41FA5}">
                      <a16:colId xmlns:a16="http://schemas.microsoft.com/office/drawing/2014/main" val="20008"/>
                    </a:ext>
                  </a:extLst>
                </a:gridCol>
                <a:gridCol w="1148233">
                  <a:extLst>
                    <a:ext uri="{9D8B030D-6E8A-4147-A177-3AD203B41FA5}">
                      <a16:colId xmlns:a16="http://schemas.microsoft.com/office/drawing/2014/main" val="20009"/>
                    </a:ext>
                  </a:extLst>
                </a:gridCol>
              </a:tblGrid>
              <a:tr h="5282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Proxima Nova"/>
                          <a:ea typeface="Proxima Nova"/>
                          <a:cs typeface="Proxima Nova"/>
                          <a:sym typeface="Proxima Nova"/>
                        </a:rPr>
                        <a:t>Vocabulary</a:t>
                      </a: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a</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also</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boy</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good</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He</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is</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person</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She</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Radhika</a:t>
                      </a:r>
                      <a:endParaRPr sz="1600" b="1">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0"/>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Index</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2</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3</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4</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5</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6</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7</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8</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1"/>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Document# 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endParaRPr sz="1600" dirty="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2"/>
                  </a:ext>
                </a:extLst>
              </a:tr>
            </a:tbl>
          </a:graphicData>
        </a:graphic>
      </p:graphicFrame>
      <p:sp>
        <p:nvSpPr>
          <p:cNvPr id="447" name="Google Shape;447;p60"/>
          <p:cNvSpPr txBox="1"/>
          <p:nvPr/>
        </p:nvSpPr>
        <p:spPr>
          <a:xfrm>
            <a:off x="1258808" y="5218700"/>
            <a:ext cx="9674400" cy="570000"/>
          </a:xfrm>
          <a:prstGeom prst="rect">
            <a:avLst/>
          </a:prstGeom>
          <a:noFill/>
          <a:ln>
            <a:noFill/>
          </a:ln>
        </p:spPr>
        <p:txBody>
          <a:bodyPr spcFirstLastPara="1" wrap="square" lIns="121900" tIns="121900" rIns="121900" bIns="121900" anchor="ctr" anchorCtr="0">
            <a:noAutofit/>
          </a:bodyPr>
          <a:lstStyle/>
          <a:p>
            <a:pPr algn="ctr"/>
            <a:r>
              <a:rPr lang="en" sz="1600">
                <a:solidFill>
                  <a:srgbClr val="666666"/>
                </a:solidFill>
                <a:latin typeface="Calibri"/>
                <a:ea typeface="Calibri"/>
                <a:cs typeface="Calibri"/>
                <a:sym typeface="Calibri"/>
              </a:rPr>
              <a:t>Count how many times each word in Vocabulary appears in Document #1</a:t>
            </a:r>
            <a:endParaRPr sz="1600">
              <a:solidFill>
                <a:srgbClr val="666666"/>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61"/>
          <p:cNvSpPr/>
          <p:nvPr/>
        </p:nvSpPr>
        <p:spPr>
          <a:xfrm>
            <a:off x="682199" y="832767"/>
            <a:ext cx="5074023" cy="6728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r>
              <a:rPr lang="en" sz="2400" dirty="0">
                <a:latin typeface="Roboto"/>
                <a:ea typeface="Roboto"/>
                <a:cs typeface="Roboto"/>
                <a:sym typeface="Roboto"/>
              </a:rPr>
              <a:t>He is a good boy. She is also good.</a:t>
            </a:r>
            <a:endParaRPr sz="2400" dirty="0">
              <a:latin typeface="Roboto"/>
              <a:ea typeface="Roboto"/>
              <a:cs typeface="Roboto"/>
              <a:sym typeface="Roboto"/>
            </a:endParaRPr>
          </a:p>
        </p:txBody>
      </p:sp>
      <p:sp>
        <p:nvSpPr>
          <p:cNvPr id="453" name="Google Shape;453;p61"/>
          <p:cNvSpPr/>
          <p:nvPr/>
        </p:nvSpPr>
        <p:spPr>
          <a:xfrm>
            <a:off x="6669300" y="832767"/>
            <a:ext cx="4871200" cy="6728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indent="609585"/>
            <a:r>
              <a:rPr lang="en" sz="2400">
                <a:latin typeface="Roboto"/>
                <a:ea typeface="Roboto"/>
                <a:cs typeface="Roboto"/>
                <a:sym typeface="Roboto"/>
              </a:rPr>
              <a:t>Radhika is a good person.</a:t>
            </a:r>
            <a:endParaRPr sz="2400">
              <a:latin typeface="Roboto"/>
              <a:ea typeface="Roboto"/>
              <a:cs typeface="Roboto"/>
              <a:sym typeface="Roboto"/>
            </a:endParaRPr>
          </a:p>
        </p:txBody>
      </p:sp>
      <p:sp>
        <p:nvSpPr>
          <p:cNvPr id="454" name="Google Shape;454;p61"/>
          <p:cNvSpPr txBox="1"/>
          <p:nvPr/>
        </p:nvSpPr>
        <p:spPr>
          <a:xfrm>
            <a:off x="649500" y="303853"/>
            <a:ext cx="4871200" cy="498800"/>
          </a:xfrm>
          <a:prstGeom prst="rect">
            <a:avLst/>
          </a:prstGeom>
          <a:noFill/>
          <a:ln>
            <a:noFill/>
          </a:ln>
        </p:spPr>
        <p:txBody>
          <a:bodyPr spcFirstLastPara="1" wrap="square" lIns="121900" tIns="121900" rIns="121900" bIns="121900" anchor="t" anchorCtr="0">
            <a:noAutofit/>
          </a:bodyPr>
          <a:lstStyle/>
          <a:p>
            <a:r>
              <a:rPr lang="en" sz="2200">
                <a:solidFill>
                  <a:schemeClr val="accent2"/>
                </a:solidFill>
                <a:latin typeface="Proxima Nova"/>
                <a:ea typeface="Proxima Nova"/>
                <a:cs typeface="Proxima Nova"/>
                <a:sym typeface="Proxima Nova"/>
              </a:rPr>
              <a:t>Document #1</a:t>
            </a:r>
            <a:endParaRPr sz="2200">
              <a:solidFill>
                <a:schemeClr val="accent2"/>
              </a:solidFill>
              <a:latin typeface="Proxima Nova"/>
              <a:ea typeface="Proxima Nova"/>
              <a:cs typeface="Proxima Nova"/>
              <a:sym typeface="Proxima Nova"/>
            </a:endParaRPr>
          </a:p>
        </p:txBody>
      </p:sp>
      <p:sp>
        <p:nvSpPr>
          <p:cNvPr id="455" name="Google Shape;455;p61"/>
          <p:cNvSpPr txBox="1"/>
          <p:nvPr/>
        </p:nvSpPr>
        <p:spPr>
          <a:xfrm>
            <a:off x="6636633" y="333833"/>
            <a:ext cx="4871200" cy="498800"/>
          </a:xfrm>
          <a:prstGeom prst="rect">
            <a:avLst/>
          </a:prstGeom>
          <a:noFill/>
          <a:ln>
            <a:noFill/>
          </a:ln>
        </p:spPr>
        <p:txBody>
          <a:bodyPr spcFirstLastPara="1" wrap="square" lIns="121900" tIns="121900" rIns="121900" bIns="121900" anchor="t" anchorCtr="0">
            <a:noAutofit/>
          </a:bodyPr>
          <a:lstStyle/>
          <a:p>
            <a:r>
              <a:rPr lang="en" sz="2200" dirty="0">
                <a:solidFill>
                  <a:schemeClr val="accent2"/>
                </a:solidFill>
                <a:latin typeface="Proxima Nova"/>
                <a:ea typeface="Proxima Nova"/>
                <a:cs typeface="Proxima Nova"/>
                <a:sym typeface="Proxima Nova"/>
              </a:rPr>
              <a:t>Document #2</a:t>
            </a:r>
            <a:endParaRPr sz="2200" dirty="0">
              <a:solidFill>
                <a:schemeClr val="accent2"/>
              </a:solidFill>
              <a:latin typeface="Proxima Nova"/>
              <a:ea typeface="Proxima Nova"/>
              <a:cs typeface="Proxima Nova"/>
              <a:sym typeface="Proxima Nova"/>
            </a:endParaRPr>
          </a:p>
        </p:txBody>
      </p:sp>
      <p:sp>
        <p:nvSpPr>
          <p:cNvPr id="456" name="Google Shape;456;p61"/>
          <p:cNvSpPr/>
          <p:nvPr/>
        </p:nvSpPr>
        <p:spPr>
          <a:xfrm>
            <a:off x="3062000" y="2051967"/>
            <a:ext cx="6474000" cy="627600"/>
          </a:xfrm>
          <a:prstGeom prst="rect">
            <a:avLst/>
          </a:prstGeom>
          <a:solidFill>
            <a:srgbClr val="A4C2F4"/>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indent="609585" algn="ctr"/>
            <a:r>
              <a:rPr lang="en" sz="2400">
                <a:latin typeface="Roboto"/>
                <a:ea typeface="Roboto"/>
                <a:cs typeface="Roboto"/>
                <a:sym typeface="Roboto"/>
              </a:rPr>
              <a:t>a, also, boy, </a:t>
            </a:r>
            <a:r>
              <a:rPr lang="en" sz="2400">
                <a:solidFill>
                  <a:schemeClr val="dk1"/>
                </a:solidFill>
                <a:latin typeface="Roboto"/>
                <a:ea typeface="Roboto"/>
                <a:cs typeface="Roboto"/>
                <a:sym typeface="Roboto"/>
              </a:rPr>
              <a:t>good, </a:t>
            </a:r>
            <a:r>
              <a:rPr lang="en" sz="2400">
                <a:latin typeface="Roboto"/>
                <a:ea typeface="Roboto"/>
                <a:cs typeface="Roboto"/>
                <a:sym typeface="Roboto"/>
              </a:rPr>
              <a:t>He, is, </a:t>
            </a:r>
            <a:r>
              <a:rPr lang="en" sz="2400">
                <a:solidFill>
                  <a:schemeClr val="dk1"/>
                </a:solidFill>
                <a:latin typeface="Roboto"/>
                <a:ea typeface="Roboto"/>
                <a:cs typeface="Roboto"/>
                <a:sym typeface="Roboto"/>
              </a:rPr>
              <a:t>person, </a:t>
            </a:r>
            <a:r>
              <a:rPr lang="en" sz="2400">
                <a:latin typeface="Roboto"/>
                <a:ea typeface="Roboto"/>
                <a:cs typeface="Roboto"/>
                <a:sym typeface="Roboto"/>
              </a:rPr>
              <a:t>She, Radhika</a:t>
            </a:r>
            <a:endParaRPr sz="2400">
              <a:latin typeface="Roboto"/>
              <a:ea typeface="Roboto"/>
              <a:cs typeface="Roboto"/>
              <a:sym typeface="Roboto"/>
            </a:endParaRPr>
          </a:p>
        </p:txBody>
      </p:sp>
      <p:sp>
        <p:nvSpPr>
          <p:cNvPr id="457" name="Google Shape;457;p61"/>
          <p:cNvSpPr txBox="1"/>
          <p:nvPr/>
        </p:nvSpPr>
        <p:spPr>
          <a:xfrm>
            <a:off x="3062000" y="1553167"/>
            <a:ext cx="6068000" cy="498800"/>
          </a:xfrm>
          <a:prstGeom prst="rect">
            <a:avLst/>
          </a:prstGeom>
          <a:noFill/>
          <a:ln>
            <a:noFill/>
          </a:ln>
        </p:spPr>
        <p:txBody>
          <a:bodyPr spcFirstLastPara="1" wrap="square" lIns="121900" tIns="121900" rIns="121900" bIns="121900" anchor="t" anchorCtr="0">
            <a:noAutofit/>
          </a:bodyPr>
          <a:lstStyle/>
          <a:p>
            <a:r>
              <a:rPr lang="en" sz="1600">
                <a:latin typeface="Proxima Nova"/>
                <a:ea typeface="Proxima Nova"/>
                <a:cs typeface="Proxima Nova"/>
                <a:sym typeface="Proxima Nova"/>
              </a:rPr>
              <a:t>Vocabulary</a:t>
            </a:r>
            <a:endParaRPr sz="1600">
              <a:latin typeface="Proxima Nova"/>
              <a:ea typeface="Proxima Nova"/>
              <a:cs typeface="Proxima Nova"/>
              <a:sym typeface="Proxima Nova"/>
            </a:endParaRPr>
          </a:p>
        </p:txBody>
      </p:sp>
      <p:graphicFrame>
        <p:nvGraphicFramePr>
          <p:cNvPr id="458" name="Google Shape;458;p61"/>
          <p:cNvGraphicFramePr/>
          <p:nvPr>
            <p:extLst>
              <p:ext uri="{D42A27DB-BD31-4B8C-83A1-F6EECF244321}">
                <p14:modId xmlns:p14="http://schemas.microsoft.com/office/powerpoint/2010/main" val="3325879"/>
              </p:ext>
            </p:extLst>
          </p:nvPr>
        </p:nvGraphicFramePr>
        <p:xfrm>
          <a:off x="938768" y="3684800"/>
          <a:ext cx="10314432" cy="1584801"/>
        </p:xfrm>
        <a:graphic>
          <a:graphicData uri="http://schemas.openxmlformats.org/drawingml/2006/table">
            <a:tbl>
              <a:tblPr>
                <a:noFill/>
              </a:tblPr>
              <a:tblGrid>
                <a:gridCol w="1586567">
                  <a:extLst>
                    <a:ext uri="{9D8B030D-6E8A-4147-A177-3AD203B41FA5}">
                      <a16:colId xmlns:a16="http://schemas.microsoft.com/office/drawing/2014/main" val="20000"/>
                    </a:ext>
                  </a:extLst>
                </a:gridCol>
                <a:gridCol w="800000">
                  <a:extLst>
                    <a:ext uri="{9D8B030D-6E8A-4147-A177-3AD203B41FA5}">
                      <a16:colId xmlns:a16="http://schemas.microsoft.com/office/drawing/2014/main" val="20001"/>
                    </a:ext>
                  </a:extLst>
                </a:gridCol>
                <a:gridCol w="866800">
                  <a:extLst>
                    <a:ext uri="{9D8B030D-6E8A-4147-A177-3AD203B41FA5}">
                      <a16:colId xmlns:a16="http://schemas.microsoft.com/office/drawing/2014/main" val="20002"/>
                    </a:ext>
                  </a:extLst>
                </a:gridCol>
                <a:gridCol w="872433">
                  <a:extLst>
                    <a:ext uri="{9D8B030D-6E8A-4147-A177-3AD203B41FA5}">
                      <a16:colId xmlns:a16="http://schemas.microsoft.com/office/drawing/2014/main" val="20003"/>
                    </a:ext>
                  </a:extLst>
                </a:gridCol>
                <a:gridCol w="1031433">
                  <a:extLst>
                    <a:ext uri="{9D8B030D-6E8A-4147-A177-3AD203B41FA5}">
                      <a16:colId xmlns:a16="http://schemas.microsoft.com/office/drawing/2014/main" val="20004"/>
                    </a:ext>
                  </a:extLst>
                </a:gridCol>
                <a:gridCol w="1260033">
                  <a:extLst>
                    <a:ext uri="{9D8B030D-6E8A-4147-A177-3AD203B41FA5}">
                      <a16:colId xmlns:a16="http://schemas.microsoft.com/office/drawing/2014/main" val="20005"/>
                    </a:ext>
                  </a:extLst>
                </a:gridCol>
                <a:gridCol w="900800">
                  <a:extLst>
                    <a:ext uri="{9D8B030D-6E8A-4147-A177-3AD203B41FA5}">
                      <a16:colId xmlns:a16="http://schemas.microsoft.com/office/drawing/2014/main" val="20006"/>
                    </a:ext>
                  </a:extLst>
                </a:gridCol>
                <a:gridCol w="1055633">
                  <a:extLst>
                    <a:ext uri="{9D8B030D-6E8A-4147-A177-3AD203B41FA5}">
                      <a16:colId xmlns:a16="http://schemas.microsoft.com/office/drawing/2014/main" val="20007"/>
                    </a:ext>
                  </a:extLst>
                </a:gridCol>
                <a:gridCol w="792500">
                  <a:extLst>
                    <a:ext uri="{9D8B030D-6E8A-4147-A177-3AD203B41FA5}">
                      <a16:colId xmlns:a16="http://schemas.microsoft.com/office/drawing/2014/main" val="20008"/>
                    </a:ext>
                  </a:extLst>
                </a:gridCol>
                <a:gridCol w="1148233">
                  <a:extLst>
                    <a:ext uri="{9D8B030D-6E8A-4147-A177-3AD203B41FA5}">
                      <a16:colId xmlns:a16="http://schemas.microsoft.com/office/drawing/2014/main" val="20009"/>
                    </a:ext>
                  </a:extLst>
                </a:gridCol>
              </a:tblGrid>
              <a:tr h="5282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Proxima Nova"/>
                          <a:ea typeface="Proxima Nova"/>
                          <a:cs typeface="Proxima Nova"/>
                          <a:sym typeface="Proxima Nova"/>
                        </a:rPr>
                        <a:t>Vocabulary</a:t>
                      </a: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a</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also</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boy</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good</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He</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is</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person</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She</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Radhika</a:t>
                      </a:r>
                      <a:endParaRPr sz="1600" b="1">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0"/>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Index</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2</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3</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4</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5</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6</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7</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8</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1"/>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Document #1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2</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2</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dirty="0">
                          <a:latin typeface="Proxima Nova"/>
                          <a:ea typeface="Proxima Nova"/>
                          <a:cs typeface="Proxima Nova"/>
                          <a:sym typeface="Proxima Nova"/>
                        </a:rPr>
                        <a:t>0</a:t>
                      </a:r>
                      <a:endParaRPr sz="1600" dirty="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2"/>
                  </a:ext>
                </a:extLst>
              </a:tr>
            </a:tbl>
          </a:graphicData>
        </a:graphic>
      </p:graphicFrame>
      <p:sp>
        <p:nvSpPr>
          <p:cNvPr id="459" name="Google Shape;459;p61"/>
          <p:cNvSpPr/>
          <p:nvPr/>
        </p:nvSpPr>
        <p:spPr>
          <a:xfrm>
            <a:off x="4006800" y="5713200"/>
            <a:ext cx="4584400" cy="672800"/>
          </a:xfrm>
          <a:prstGeom prst="rect">
            <a:avLst/>
          </a:prstGeom>
          <a:noFill/>
          <a:ln w="952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indent="609585" algn="ctr"/>
            <a:r>
              <a:rPr lang="en" sz="1600">
                <a:latin typeface="Roboto"/>
                <a:ea typeface="Roboto"/>
                <a:cs typeface="Roboto"/>
                <a:sym typeface="Roboto"/>
              </a:rPr>
              <a:t>Document #1 = [1, 1, 1, 2, 1, 2, 0, 1, 0]</a:t>
            </a:r>
            <a:endParaRPr sz="16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89D1-4695-4ADE-81E9-EFB0B3A963DE}"/>
              </a:ext>
            </a:extLst>
          </p:cNvPr>
          <p:cNvSpPr>
            <a:spLocks noGrp="1"/>
          </p:cNvSpPr>
          <p:nvPr>
            <p:ph type="title"/>
          </p:nvPr>
        </p:nvSpPr>
        <p:spPr>
          <a:xfrm>
            <a:off x="703289" y="0"/>
            <a:ext cx="10515600" cy="1325563"/>
          </a:xfrm>
        </p:spPr>
        <p:txBody>
          <a:bodyPr/>
          <a:lstStyle/>
          <a:p>
            <a:r>
              <a:rPr lang="en-IN" b="1" dirty="0">
                <a:solidFill>
                  <a:schemeClr val="accent2"/>
                </a:solidFill>
              </a:rPr>
              <a:t>Tokenization</a:t>
            </a:r>
          </a:p>
        </p:txBody>
      </p:sp>
      <p:sp>
        <p:nvSpPr>
          <p:cNvPr id="3" name="Content Placeholder 2">
            <a:extLst>
              <a:ext uri="{FF2B5EF4-FFF2-40B4-BE49-F238E27FC236}">
                <a16:creationId xmlns:a16="http://schemas.microsoft.com/office/drawing/2014/main" id="{19716072-C7B1-45B0-A008-169B8512352A}"/>
              </a:ext>
            </a:extLst>
          </p:cNvPr>
          <p:cNvSpPr>
            <a:spLocks noGrp="1"/>
          </p:cNvSpPr>
          <p:nvPr>
            <p:ph idx="1"/>
          </p:nvPr>
        </p:nvSpPr>
        <p:spPr>
          <a:xfrm>
            <a:off x="631460" y="1166056"/>
            <a:ext cx="10857251" cy="5219754"/>
          </a:xfrm>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In Natural Language Processing (NLP), </a:t>
            </a:r>
            <a:r>
              <a:rPr lang="en-US" b="1" dirty="0">
                <a:latin typeface="Times New Roman" panose="02020603050405020304" pitchFamily="18" charset="0"/>
                <a:cs typeface="Times New Roman" panose="02020603050405020304" pitchFamily="18" charset="0"/>
              </a:rPr>
              <a:t>tokenization</a:t>
            </a:r>
            <a:r>
              <a:rPr lang="en-US" dirty="0">
                <a:latin typeface="Times New Roman" panose="02020603050405020304" pitchFamily="18" charset="0"/>
                <a:cs typeface="Times New Roman" panose="02020603050405020304" pitchFamily="18" charset="0"/>
              </a:rPr>
              <a:t> is the process of breaking down a stream of text into smaller units called </a:t>
            </a:r>
            <a:r>
              <a:rPr lang="en-US" b="1" dirty="0">
                <a:latin typeface="Times New Roman" panose="02020603050405020304" pitchFamily="18" charset="0"/>
                <a:cs typeface="Times New Roman" panose="02020603050405020304" pitchFamily="18" charset="0"/>
              </a:rPr>
              <a:t>tokens</a:t>
            </a:r>
            <a:r>
              <a:rPr lang="en-US" dirty="0">
                <a:latin typeface="Times New Roman" panose="02020603050405020304" pitchFamily="18" charset="0"/>
                <a:cs typeface="Times New Roman" panose="02020603050405020304" pitchFamily="18" charset="0"/>
              </a:rPr>
              <a:t>. </a:t>
            </a:r>
          </a:p>
          <a:p>
            <a:pPr algn="just">
              <a:lnSpc>
                <a:spcPct val="150000"/>
              </a:lnSpc>
            </a:pPr>
            <a:r>
              <a:rPr lang="en-US" dirty="0">
                <a:latin typeface="Times New Roman" panose="02020603050405020304" pitchFamily="18" charset="0"/>
                <a:cs typeface="Times New Roman" panose="02020603050405020304" pitchFamily="18" charset="0"/>
              </a:rPr>
              <a:t>These tokens can be </a:t>
            </a:r>
            <a:r>
              <a:rPr lang="en-US" b="1" dirty="0">
                <a:latin typeface="Times New Roman" panose="02020603050405020304" pitchFamily="18" charset="0"/>
                <a:cs typeface="Times New Roman" panose="02020603050405020304" pitchFamily="18" charset="0"/>
              </a:rPr>
              <a:t>words, combination of words (n-grams),  </a:t>
            </a:r>
            <a:r>
              <a:rPr lang="en-US" b="1" dirty="0" err="1">
                <a:latin typeface="Times New Roman" panose="02020603050405020304" pitchFamily="18" charset="0"/>
                <a:cs typeface="Times New Roman" panose="02020603050405020304" pitchFamily="18" charset="0"/>
              </a:rPr>
              <a:t>subwords</a:t>
            </a:r>
            <a:r>
              <a:rPr lang="en-US" b="1" dirty="0">
                <a:latin typeface="Times New Roman" panose="02020603050405020304" pitchFamily="18" charset="0"/>
                <a:cs typeface="Times New Roman" panose="02020603050405020304" pitchFamily="18" charset="0"/>
              </a:rPr>
              <a:t>, or even characters</a:t>
            </a:r>
            <a:r>
              <a:rPr lang="en-US" dirty="0">
                <a:latin typeface="Times New Roman" panose="02020603050405020304" pitchFamily="18" charset="0"/>
                <a:cs typeface="Times New Roman" panose="02020603050405020304" pitchFamily="18" charset="0"/>
              </a:rPr>
              <a:t>, depending on the level of granularity required. </a:t>
            </a:r>
          </a:p>
          <a:p>
            <a:pPr algn="just">
              <a:lnSpc>
                <a:spcPct val="150000"/>
              </a:lnSpc>
            </a:pPr>
            <a:r>
              <a:rPr lang="en-US" dirty="0">
                <a:latin typeface="Times New Roman" panose="02020603050405020304" pitchFamily="18" charset="0"/>
                <a:cs typeface="Times New Roman" panose="02020603050405020304" pitchFamily="18" charset="0"/>
              </a:rPr>
              <a:t>Tokenization is a crucial step in many NLP tasks, including text processing, language modeling, and machine translation.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9600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62"/>
          <p:cNvSpPr/>
          <p:nvPr/>
        </p:nvSpPr>
        <p:spPr>
          <a:xfrm>
            <a:off x="682200" y="832767"/>
            <a:ext cx="5148974" cy="672799"/>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r>
              <a:rPr lang="en" sz="2400" dirty="0">
                <a:latin typeface="Roboto"/>
                <a:ea typeface="Roboto"/>
                <a:cs typeface="Roboto"/>
                <a:sym typeface="Roboto"/>
              </a:rPr>
              <a:t>He is a good boy. She is also good.</a:t>
            </a:r>
            <a:endParaRPr sz="2400" dirty="0">
              <a:latin typeface="Roboto"/>
              <a:ea typeface="Roboto"/>
              <a:cs typeface="Roboto"/>
              <a:sym typeface="Roboto"/>
            </a:endParaRPr>
          </a:p>
        </p:txBody>
      </p:sp>
      <p:sp>
        <p:nvSpPr>
          <p:cNvPr id="465" name="Google Shape;465;p62"/>
          <p:cNvSpPr/>
          <p:nvPr/>
        </p:nvSpPr>
        <p:spPr>
          <a:xfrm>
            <a:off x="6669300" y="832767"/>
            <a:ext cx="4871200" cy="6728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indent="609585"/>
            <a:r>
              <a:rPr lang="en" sz="2400">
                <a:latin typeface="Roboto"/>
                <a:ea typeface="Roboto"/>
                <a:cs typeface="Roboto"/>
                <a:sym typeface="Roboto"/>
              </a:rPr>
              <a:t>Radhika is a good person.</a:t>
            </a:r>
            <a:endParaRPr sz="2400">
              <a:latin typeface="Roboto"/>
              <a:ea typeface="Roboto"/>
              <a:cs typeface="Roboto"/>
              <a:sym typeface="Roboto"/>
            </a:endParaRPr>
          </a:p>
        </p:txBody>
      </p:sp>
      <p:sp>
        <p:nvSpPr>
          <p:cNvPr id="466" name="Google Shape;466;p62"/>
          <p:cNvSpPr txBox="1"/>
          <p:nvPr/>
        </p:nvSpPr>
        <p:spPr>
          <a:xfrm>
            <a:off x="649500" y="333833"/>
            <a:ext cx="4871200" cy="498800"/>
          </a:xfrm>
          <a:prstGeom prst="rect">
            <a:avLst/>
          </a:prstGeom>
          <a:noFill/>
          <a:ln>
            <a:noFill/>
          </a:ln>
        </p:spPr>
        <p:txBody>
          <a:bodyPr spcFirstLastPara="1" wrap="square" lIns="121900" tIns="121900" rIns="121900" bIns="121900" anchor="t" anchorCtr="0">
            <a:noAutofit/>
          </a:bodyPr>
          <a:lstStyle/>
          <a:p>
            <a:r>
              <a:rPr lang="en" sz="2200">
                <a:solidFill>
                  <a:schemeClr val="accent2"/>
                </a:solidFill>
                <a:latin typeface="Proxima Nova"/>
                <a:ea typeface="Proxima Nova"/>
                <a:cs typeface="Proxima Nova"/>
                <a:sym typeface="Proxima Nova"/>
              </a:rPr>
              <a:t>Document #1</a:t>
            </a:r>
            <a:endParaRPr sz="2200">
              <a:solidFill>
                <a:schemeClr val="accent2"/>
              </a:solidFill>
              <a:latin typeface="Proxima Nova"/>
              <a:ea typeface="Proxima Nova"/>
              <a:cs typeface="Proxima Nova"/>
              <a:sym typeface="Proxima Nova"/>
            </a:endParaRPr>
          </a:p>
        </p:txBody>
      </p:sp>
      <p:sp>
        <p:nvSpPr>
          <p:cNvPr id="467" name="Google Shape;467;p62"/>
          <p:cNvSpPr txBox="1"/>
          <p:nvPr/>
        </p:nvSpPr>
        <p:spPr>
          <a:xfrm>
            <a:off x="6636633" y="333833"/>
            <a:ext cx="4871200" cy="498800"/>
          </a:xfrm>
          <a:prstGeom prst="rect">
            <a:avLst/>
          </a:prstGeom>
          <a:noFill/>
          <a:ln>
            <a:noFill/>
          </a:ln>
        </p:spPr>
        <p:txBody>
          <a:bodyPr spcFirstLastPara="1" wrap="square" lIns="121900" tIns="121900" rIns="121900" bIns="121900" anchor="t" anchorCtr="0">
            <a:noAutofit/>
          </a:bodyPr>
          <a:lstStyle/>
          <a:p>
            <a:r>
              <a:rPr lang="en" sz="2200">
                <a:solidFill>
                  <a:schemeClr val="accent2"/>
                </a:solidFill>
                <a:latin typeface="Proxima Nova"/>
                <a:ea typeface="Proxima Nova"/>
                <a:cs typeface="Proxima Nova"/>
                <a:sym typeface="Proxima Nova"/>
              </a:rPr>
              <a:t>Document #2</a:t>
            </a:r>
            <a:endParaRPr sz="2200">
              <a:solidFill>
                <a:schemeClr val="accent2"/>
              </a:solidFill>
              <a:latin typeface="Proxima Nova"/>
              <a:ea typeface="Proxima Nova"/>
              <a:cs typeface="Proxima Nova"/>
              <a:sym typeface="Proxima Nova"/>
            </a:endParaRPr>
          </a:p>
        </p:txBody>
      </p:sp>
      <p:sp>
        <p:nvSpPr>
          <p:cNvPr id="468" name="Google Shape;468;p62"/>
          <p:cNvSpPr/>
          <p:nvPr/>
        </p:nvSpPr>
        <p:spPr>
          <a:xfrm>
            <a:off x="3062000" y="2051967"/>
            <a:ext cx="6474000" cy="627600"/>
          </a:xfrm>
          <a:prstGeom prst="rect">
            <a:avLst/>
          </a:prstGeom>
          <a:solidFill>
            <a:srgbClr val="A4C2F4"/>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indent="609585" algn="ctr"/>
            <a:r>
              <a:rPr lang="en" sz="2400">
                <a:latin typeface="Roboto"/>
                <a:ea typeface="Roboto"/>
                <a:cs typeface="Roboto"/>
                <a:sym typeface="Roboto"/>
              </a:rPr>
              <a:t>a, also, boy, </a:t>
            </a:r>
            <a:r>
              <a:rPr lang="en" sz="2400">
                <a:solidFill>
                  <a:schemeClr val="dk1"/>
                </a:solidFill>
                <a:latin typeface="Roboto"/>
                <a:ea typeface="Roboto"/>
                <a:cs typeface="Roboto"/>
                <a:sym typeface="Roboto"/>
              </a:rPr>
              <a:t>good, </a:t>
            </a:r>
            <a:r>
              <a:rPr lang="en" sz="2400">
                <a:latin typeface="Roboto"/>
                <a:ea typeface="Roboto"/>
                <a:cs typeface="Roboto"/>
                <a:sym typeface="Roboto"/>
              </a:rPr>
              <a:t>He, is, </a:t>
            </a:r>
            <a:r>
              <a:rPr lang="en" sz="2400">
                <a:solidFill>
                  <a:schemeClr val="dk1"/>
                </a:solidFill>
                <a:latin typeface="Roboto"/>
                <a:ea typeface="Roboto"/>
                <a:cs typeface="Roboto"/>
                <a:sym typeface="Roboto"/>
              </a:rPr>
              <a:t>person, </a:t>
            </a:r>
            <a:r>
              <a:rPr lang="en" sz="2400">
                <a:latin typeface="Roboto"/>
                <a:ea typeface="Roboto"/>
                <a:cs typeface="Roboto"/>
                <a:sym typeface="Roboto"/>
              </a:rPr>
              <a:t>She, Radhika</a:t>
            </a:r>
            <a:endParaRPr sz="2400">
              <a:latin typeface="Roboto"/>
              <a:ea typeface="Roboto"/>
              <a:cs typeface="Roboto"/>
              <a:sym typeface="Roboto"/>
            </a:endParaRPr>
          </a:p>
        </p:txBody>
      </p:sp>
      <p:sp>
        <p:nvSpPr>
          <p:cNvPr id="469" name="Google Shape;469;p62"/>
          <p:cNvSpPr txBox="1"/>
          <p:nvPr/>
        </p:nvSpPr>
        <p:spPr>
          <a:xfrm>
            <a:off x="3062000" y="1553167"/>
            <a:ext cx="6068000" cy="498800"/>
          </a:xfrm>
          <a:prstGeom prst="rect">
            <a:avLst/>
          </a:prstGeom>
          <a:noFill/>
          <a:ln>
            <a:noFill/>
          </a:ln>
        </p:spPr>
        <p:txBody>
          <a:bodyPr spcFirstLastPara="1" wrap="square" lIns="121900" tIns="121900" rIns="121900" bIns="121900" anchor="t" anchorCtr="0">
            <a:noAutofit/>
          </a:bodyPr>
          <a:lstStyle/>
          <a:p>
            <a:r>
              <a:rPr lang="en" sz="1600">
                <a:latin typeface="Proxima Nova"/>
                <a:ea typeface="Proxima Nova"/>
                <a:cs typeface="Proxima Nova"/>
                <a:sym typeface="Proxima Nova"/>
              </a:rPr>
              <a:t>Vocabulary</a:t>
            </a:r>
            <a:endParaRPr sz="1600">
              <a:latin typeface="Proxima Nova"/>
              <a:ea typeface="Proxima Nova"/>
              <a:cs typeface="Proxima Nova"/>
              <a:sym typeface="Proxima Nova"/>
            </a:endParaRPr>
          </a:p>
        </p:txBody>
      </p:sp>
      <p:graphicFrame>
        <p:nvGraphicFramePr>
          <p:cNvPr id="470" name="Google Shape;470;p62"/>
          <p:cNvGraphicFramePr/>
          <p:nvPr>
            <p:extLst>
              <p:ext uri="{D42A27DB-BD31-4B8C-83A1-F6EECF244321}">
                <p14:modId xmlns:p14="http://schemas.microsoft.com/office/powerpoint/2010/main" val="1545819755"/>
              </p:ext>
            </p:extLst>
          </p:nvPr>
        </p:nvGraphicFramePr>
        <p:xfrm>
          <a:off x="938768" y="3380000"/>
          <a:ext cx="10314432" cy="2113068"/>
        </p:xfrm>
        <a:graphic>
          <a:graphicData uri="http://schemas.openxmlformats.org/drawingml/2006/table">
            <a:tbl>
              <a:tblPr>
                <a:noFill/>
              </a:tblPr>
              <a:tblGrid>
                <a:gridCol w="1699501">
                  <a:extLst>
                    <a:ext uri="{9D8B030D-6E8A-4147-A177-3AD203B41FA5}">
                      <a16:colId xmlns:a16="http://schemas.microsoft.com/office/drawing/2014/main" val="20000"/>
                    </a:ext>
                  </a:extLst>
                </a:gridCol>
                <a:gridCol w="687066">
                  <a:extLst>
                    <a:ext uri="{9D8B030D-6E8A-4147-A177-3AD203B41FA5}">
                      <a16:colId xmlns:a16="http://schemas.microsoft.com/office/drawing/2014/main" val="20001"/>
                    </a:ext>
                  </a:extLst>
                </a:gridCol>
                <a:gridCol w="866800">
                  <a:extLst>
                    <a:ext uri="{9D8B030D-6E8A-4147-A177-3AD203B41FA5}">
                      <a16:colId xmlns:a16="http://schemas.microsoft.com/office/drawing/2014/main" val="20002"/>
                    </a:ext>
                  </a:extLst>
                </a:gridCol>
                <a:gridCol w="872433">
                  <a:extLst>
                    <a:ext uri="{9D8B030D-6E8A-4147-A177-3AD203B41FA5}">
                      <a16:colId xmlns:a16="http://schemas.microsoft.com/office/drawing/2014/main" val="20003"/>
                    </a:ext>
                  </a:extLst>
                </a:gridCol>
                <a:gridCol w="1031433">
                  <a:extLst>
                    <a:ext uri="{9D8B030D-6E8A-4147-A177-3AD203B41FA5}">
                      <a16:colId xmlns:a16="http://schemas.microsoft.com/office/drawing/2014/main" val="20004"/>
                    </a:ext>
                  </a:extLst>
                </a:gridCol>
                <a:gridCol w="1260033">
                  <a:extLst>
                    <a:ext uri="{9D8B030D-6E8A-4147-A177-3AD203B41FA5}">
                      <a16:colId xmlns:a16="http://schemas.microsoft.com/office/drawing/2014/main" val="20005"/>
                    </a:ext>
                  </a:extLst>
                </a:gridCol>
                <a:gridCol w="900800">
                  <a:extLst>
                    <a:ext uri="{9D8B030D-6E8A-4147-A177-3AD203B41FA5}">
                      <a16:colId xmlns:a16="http://schemas.microsoft.com/office/drawing/2014/main" val="20006"/>
                    </a:ext>
                  </a:extLst>
                </a:gridCol>
                <a:gridCol w="1055633">
                  <a:extLst>
                    <a:ext uri="{9D8B030D-6E8A-4147-A177-3AD203B41FA5}">
                      <a16:colId xmlns:a16="http://schemas.microsoft.com/office/drawing/2014/main" val="20007"/>
                    </a:ext>
                  </a:extLst>
                </a:gridCol>
                <a:gridCol w="792500">
                  <a:extLst>
                    <a:ext uri="{9D8B030D-6E8A-4147-A177-3AD203B41FA5}">
                      <a16:colId xmlns:a16="http://schemas.microsoft.com/office/drawing/2014/main" val="20008"/>
                    </a:ext>
                  </a:extLst>
                </a:gridCol>
                <a:gridCol w="1148233">
                  <a:extLst>
                    <a:ext uri="{9D8B030D-6E8A-4147-A177-3AD203B41FA5}">
                      <a16:colId xmlns:a16="http://schemas.microsoft.com/office/drawing/2014/main" val="20009"/>
                    </a:ext>
                  </a:extLst>
                </a:gridCol>
              </a:tblGrid>
              <a:tr h="5282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Proxima Nova"/>
                          <a:ea typeface="Proxima Nova"/>
                          <a:cs typeface="Proxima Nova"/>
                          <a:sym typeface="Proxima Nova"/>
                        </a:rPr>
                        <a:t>Vocabulary</a:t>
                      </a: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a</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also</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boy</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good</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He</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is</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person</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She</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Radhika</a:t>
                      </a:r>
                      <a:endParaRPr sz="1600" b="1">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0"/>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Index</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2</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3</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4</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5</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6</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7</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8</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1"/>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Document #1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2</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2</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2"/>
                  </a:ext>
                </a:extLst>
              </a:tr>
              <a:tr h="528267">
                <a:tc>
                  <a:txBody>
                    <a:bodyPr/>
                    <a:lstStyle/>
                    <a:p>
                      <a:pPr marL="0" lvl="0" indent="0" algn="l" rtl="0">
                        <a:spcBef>
                          <a:spcPts val="0"/>
                        </a:spcBef>
                        <a:spcAft>
                          <a:spcPts val="0"/>
                        </a:spcAft>
                        <a:buNone/>
                      </a:pPr>
                      <a:r>
                        <a:rPr lang="en" sz="1600" b="1">
                          <a:latin typeface="Proxima Nova"/>
                          <a:ea typeface="Proxima Nova"/>
                          <a:cs typeface="Proxima Nova"/>
                          <a:sym typeface="Proxima Nova"/>
                        </a:rPr>
                        <a:t>Document #2</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dirty="0">
                          <a:latin typeface="Proxima Nova"/>
                          <a:ea typeface="Proxima Nova"/>
                          <a:cs typeface="Proxima Nova"/>
                          <a:sym typeface="Proxima Nova"/>
                        </a:rPr>
                        <a:t>1</a:t>
                      </a:r>
                      <a:endParaRPr sz="1600" dirty="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3"/>
                  </a:ext>
                </a:extLst>
              </a:tr>
            </a:tbl>
          </a:graphicData>
        </a:graphic>
      </p:graphicFrame>
      <p:sp>
        <p:nvSpPr>
          <p:cNvPr id="471" name="Google Shape;471;p62"/>
          <p:cNvSpPr/>
          <p:nvPr/>
        </p:nvSpPr>
        <p:spPr>
          <a:xfrm>
            <a:off x="4006800" y="5916400"/>
            <a:ext cx="4584400" cy="672800"/>
          </a:xfrm>
          <a:prstGeom prst="rect">
            <a:avLst/>
          </a:prstGeom>
          <a:noFill/>
          <a:ln w="9525" cap="flat" cmpd="sng">
            <a:solidFill>
              <a:srgbClr val="38761D"/>
            </a:solidFill>
            <a:prstDash val="solid"/>
            <a:round/>
            <a:headEnd type="none" w="sm" len="sm"/>
            <a:tailEnd type="none" w="sm" len="sm"/>
          </a:ln>
        </p:spPr>
        <p:txBody>
          <a:bodyPr spcFirstLastPara="1" wrap="square" lIns="121900" tIns="121900" rIns="121900" bIns="121900" anchor="ctr" anchorCtr="0">
            <a:noAutofit/>
          </a:bodyPr>
          <a:lstStyle/>
          <a:p>
            <a:pPr indent="609585" algn="ctr"/>
            <a:r>
              <a:rPr lang="en" sz="1600" b="1">
                <a:latin typeface="Roboto"/>
                <a:ea typeface="Roboto"/>
                <a:cs typeface="Roboto"/>
                <a:sym typeface="Roboto"/>
              </a:rPr>
              <a:t>Document #2</a:t>
            </a:r>
            <a:r>
              <a:rPr lang="en" sz="1600">
                <a:latin typeface="Roboto"/>
                <a:ea typeface="Roboto"/>
                <a:cs typeface="Roboto"/>
                <a:sym typeface="Roboto"/>
              </a:rPr>
              <a:t> = [1, 0, 0, 1, 0, 1, 1, 0, 1]</a:t>
            </a:r>
            <a:endParaRPr sz="160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63"/>
          <p:cNvSpPr/>
          <p:nvPr/>
        </p:nvSpPr>
        <p:spPr>
          <a:xfrm>
            <a:off x="2682733" y="4496433"/>
            <a:ext cx="8438800" cy="919600"/>
          </a:xfrm>
          <a:prstGeom prst="roundRect">
            <a:avLst>
              <a:gd name="adj" fmla="val 16667"/>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77" name="Google Shape;477;p63"/>
          <p:cNvSpPr/>
          <p:nvPr/>
        </p:nvSpPr>
        <p:spPr>
          <a:xfrm>
            <a:off x="682200" y="832767"/>
            <a:ext cx="5029052" cy="6276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r>
              <a:rPr lang="en" sz="2400" dirty="0">
                <a:latin typeface="Roboto"/>
                <a:ea typeface="Roboto"/>
                <a:cs typeface="Roboto"/>
                <a:sym typeface="Roboto"/>
              </a:rPr>
              <a:t>He is a good boy. She is also good.</a:t>
            </a:r>
            <a:endParaRPr sz="2400" dirty="0">
              <a:latin typeface="Roboto"/>
              <a:ea typeface="Roboto"/>
              <a:cs typeface="Roboto"/>
              <a:sym typeface="Roboto"/>
            </a:endParaRPr>
          </a:p>
        </p:txBody>
      </p:sp>
      <p:sp>
        <p:nvSpPr>
          <p:cNvPr id="478" name="Google Shape;478;p63"/>
          <p:cNvSpPr/>
          <p:nvPr/>
        </p:nvSpPr>
        <p:spPr>
          <a:xfrm>
            <a:off x="6669300" y="832767"/>
            <a:ext cx="4871200" cy="6728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indent="609585"/>
            <a:r>
              <a:rPr lang="en" sz="2400">
                <a:latin typeface="Roboto"/>
                <a:ea typeface="Roboto"/>
                <a:cs typeface="Roboto"/>
                <a:sym typeface="Roboto"/>
              </a:rPr>
              <a:t>Radhika is a good person.</a:t>
            </a:r>
            <a:endParaRPr sz="2400">
              <a:latin typeface="Roboto"/>
              <a:ea typeface="Roboto"/>
              <a:cs typeface="Roboto"/>
              <a:sym typeface="Roboto"/>
            </a:endParaRPr>
          </a:p>
        </p:txBody>
      </p:sp>
      <p:sp>
        <p:nvSpPr>
          <p:cNvPr id="479" name="Google Shape;479;p63"/>
          <p:cNvSpPr txBox="1"/>
          <p:nvPr/>
        </p:nvSpPr>
        <p:spPr>
          <a:xfrm>
            <a:off x="649500" y="333833"/>
            <a:ext cx="4871200" cy="498800"/>
          </a:xfrm>
          <a:prstGeom prst="rect">
            <a:avLst/>
          </a:prstGeom>
          <a:noFill/>
          <a:ln>
            <a:noFill/>
          </a:ln>
        </p:spPr>
        <p:txBody>
          <a:bodyPr spcFirstLastPara="1" wrap="square" lIns="121900" tIns="121900" rIns="121900" bIns="121900" anchor="t" anchorCtr="0">
            <a:noAutofit/>
          </a:bodyPr>
          <a:lstStyle/>
          <a:p>
            <a:r>
              <a:rPr lang="en" sz="2200">
                <a:solidFill>
                  <a:schemeClr val="accent2"/>
                </a:solidFill>
                <a:latin typeface="Proxima Nova"/>
                <a:ea typeface="Proxima Nova"/>
                <a:cs typeface="Proxima Nova"/>
                <a:sym typeface="Proxima Nova"/>
              </a:rPr>
              <a:t>Document #1</a:t>
            </a:r>
            <a:endParaRPr sz="2200">
              <a:solidFill>
                <a:schemeClr val="accent2"/>
              </a:solidFill>
              <a:latin typeface="Proxima Nova"/>
              <a:ea typeface="Proxima Nova"/>
              <a:cs typeface="Proxima Nova"/>
              <a:sym typeface="Proxima Nova"/>
            </a:endParaRPr>
          </a:p>
        </p:txBody>
      </p:sp>
      <p:sp>
        <p:nvSpPr>
          <p:cNvPr id="480" name="Google Shape;480;p63"/>
          <p:cNvSpPr txBox="1"/>
          <p:nvPr/>
        </p:nvSpPr>
        <p:spPr>
          <a:xfrm>
            <a:off x="6636633" y="333833"/>
            <a:ext cx="4871200" cy="498800"/>
          </a:xfrm>
          <a:prstGeom prst="rect">
            <a:avLst/>
          </a:prstGeom>
          <a:noFill/>
          <a:ln>
            <a:noFill/>
          </a:ln>
        </p:spPr>
        <p:txBody>
          <a:bodyPr spcFirstLastPara="1" wrap="square" lIns="121900" tIns="121900" rIns="121900" bIns="121900" anchor="t" anchorCtr="0">
            <a:noAutofit/>
          </a:bodyPr>
          <a:lstStyle/>
          <a:p>
            <a:r>
              <a:rPr lang="en" sz="2200">
                <a:solidFill>
                  <a:schemeClr val="accent2"/>
                </a:solidFill>
                <a:latin typeface="Proxima Nova"/>
                <a:ea typeface="Proxima Nova"/>
                <a:cs typeface="Proxima Nova"/>
                <a:sym typeface="Proxima Nova"/>
              </a:rPr>
              <a:t>Document #2</a:t>
            </a:r>
            <a:endParaRPr sz="2200">
              <a:solidFill>
                <a:schemeClr val="accent2"/>
              </a:solidFill>
              <a:latin typeface="Proxima Nova"/>
              <a:ea typeface="Proxima Nova"/>
              <a:cs typeface="Proxima Nova"/>
              <a:sym typeface="Proxima Nova"/>
            </a:endParaRPr>
          </a:p>
        </p:txBody>
      </p:sp>
      <p:sp>
        <p:nvSpPr>
          <p:cNvPr id="481" name="Google Shape;481;p63"/>
          <p:cNvSpPr/>
          <p:nvPr/>
        </p:nvSpPr>
        <p:spPr>
          <a:xfrm>
            <a:off x="3062000" y="2051967"/>
            <a:ext cx="6474000" cy="627600"/>
          </a:xfrm>
          <a:prstGeom prst="rect">
            <a:avLst/>
          </a:prstGeom>
          <a:solidFill>
            <a:srgbClr val="A4C2F4"/>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indent="609585" algn="ctr"/>
            <a:r>
              <a:rPr lang="en" sz="2400">
                <a:latin typeface="Roboto"/>
                <a:ea typeface="Roboto"/>
                <a:cs typeface="Roboto"/>
                <a:sym typeface="Roboto"/>
              </a:rPr>
              <a:t>a, also, boy, </a:t>
            </a:r>
            <a:r>
              <a:rPr lang="en" sz="2400">
                <a:solidFill>
                  <a:schemeClr val="dk1"/>
                </a:solidFill>
                <a:latin typeface="Roboto"/>
                <a:ea typeface="Roboto"/>
                <a:cs typeface="Roboto"/>
                <a:sym typeface="Roboto"/>
              </a:rPr>
              <a:t>good, </a:t>
            </a:r>
            <a:r>
              <a:rPr lang="en" sz="2400">
                <a:latin typeface="Roboto"/>
                <a:ea typeface="Roboto"/>
                <a:cs typeface="Roboto"/>
                <a:sym typeface="Roboto"/>
              </a:rPr>
              <a:t>He, is, </a:t>
            </a:r>
            <a:r>
              <a:rPr lang="en" sz="2400">
                <a:solidFill>
                  <a:schemeClr val="dk1"/>
                </a:solidFill>
                <a:latin typeface="Roboto"/>
                <a:ea typeface="Roboto"/>
                <a:cs typeface="Roboto"/>
                <a:sym typeface="Roboto"/>
              </a:rPr>
              <a:t>person, </a:t>
            </a:r>
            <a:r>
              <a:rPr lang="en" sz="2400">
                <a:latin typeface="Roboto"/>
                <a:ea typeface="Roboto"/>
                <a:cs typeface="Roboto"/>
                <a:sym typeface="Roboto"/>
              </a:rPr>
              <a:t>She, Radhika</a:t>
            </a:r>
            <a:endParaRPr sz="2400">
              <a:latin typeface="Roboto"/>
              <a:ea typeface="Roboto"/>
              <a:cs typeface="Roboto"/>
              <a:sym typeface="Roboto"/>
            </a:endParaRPr>
          </a:p>
        </p:txBody>
      </p:sp>
      <p:sp>
        <p:nvSpPr>
          <p:cNvPr id="482" name="Google Shape;482;p63"/>
          <p:cNvSpPr txBox="1"/>
          <p:nvPr/>
        </p:nvSpPr>
        <p:spPr>
          <a:xfrm>
            <a:off x="3062000" y="1553167"/>
            <a:ext cx="6068000" cy="498800"/>
          </a:xfrm>
          <a:prstGeom prst="rect">
            <a:avLst/>
          </a:prstGeom>
          <a:noFill/>
          <a:ln>
            <a:noFill/>
          </a:ln>
        </p:spPr>
        <p:txBody>
          <a:bodyPr spcFirstLastPara="1" wrap="square" lIns="121900" tIns="121900" rIns="121900" bIns="121900" anchor="t" anchorCtr="0">
            <a:noAutofit/>
          </a:bodyPr>
          <a:lstStyle/>
          <a:p>
            <a:r>
              <a:rPr lang="en" sz="1600">
                <a:latin typeface="Proxima Nova"/>
                <a:ea typeface="Proxima Nova"/>
                <a:cs typeface="Proxima Nova"/>
                <a:sym typeface="Proxima Nova"/>
              </a:rPr>
              <a:t>Vocabulary</a:t>
            </a:r>
            <a:endParaRPr sz="1600">
              <a:latin typeface="Proxima Nova"/>
              <a:ea typeface="Proxima Nova"/>
              <a:cs typeface="Proxima Nova"/>
              <a:sym typeface="Proxima Nova"/>
            </a:endParaRPr>
          </a:p>
        </p:txBody>
      </p:sp>
      <p:graphicFrame>
        <p:nvGraphicFramePr>
          <p:cNvPr id="483" name="Google Shape;483;p63"/>
          <p:cNvGraphicFramePr/>
          <p:nvPr>
            <p:extLst>
              <p:ext uri="{D42A27DB-BD31-4B8C-83A1-F6EECF244321}">
                <p14:modId xmlns:p14="http://schemas.microsoft.com/office/powerpoint/2010/main" val="1555792073"/>
              </p:ext>
            </p:extLst>
          </p:nvPr>
        </p:nvGraphicFramePr>
        <p:xfrm>
          <a:off x="938768" y="3380000"/>
          <a:ext cx="10314432" cy="2113068"/>
        </p:xfrm>
        <a:graphic>
          <a:graphicData uri="http://schemas.openxmlformats.org/drawingml/2006/table">
            <a:tbl>
              <a:tblPr>
                <a:noFill/>
              </a:tblPr>
              <a:tblGrid>
                <a:gridCol w="1684511">
                  <a:extLst>
                    <a:ext uri="{9D8B030D-6E8A-4147-A177-3AD203B41FA5}">
                      <a16:colId xmlns:a16="http://schemas.microsoft.com/office/drawing/2014/main" val="20000"/>
                    </a:ext>
                  </a:extLst>
                </a:gridCol>
                <a:gridCol w="702056">
                  <a:extLst>
                    <a:ext uri="{9D8B030D-6E8A-4147-A177-3AD203B41FA5}">
                      <a16:colId xmlns:a16="http://schemas.microsoft.com/office/drawing/2014/main" val="20001"/>
                    </a:ext>
                  </a:extLst>
                </a:gridCol>
                <a:gridCol w="866800">
                  <a:extLst>
                    <a:ext uri="{9D8B030D-6E8A-4147-A177-3AD203B41FA5}">
                      <a16:colId xmlns:a16="http://schemas.microsoft.com/office/drawing/2014/main" val="20002"/>
                    </a:ext>
                  </a:extLst>
                </a:gridCol>
                <a:gridCol w="872433">
                  <a:extLst>
                    <a:ext uri="{9D8B030D-6E8A-4147-A177-3AD203B41FA5}">
                      <a16:colId xmlns:a16="http://schemas.microsoft.com/office/drawing/2014/main" val="20003"/>
                    </a:ext>
                  </a:extLst>
                </a:gridCol>
                <a:gridCol w="1031433">
                  <a:extLst>
                    <a:ext uri="{9D8B030D-6E8A-4147-A177-3AD203B41FA5}">
                      <a16:colId xmlns:a16="http://schemas.microsoft.com/office/drawing/2014/main" val="20004"/>
                    </a:ext>
                  </a:extLst>
                </a:gridCol>
                <a:gridCol w="1260033">
                  <a:extLst>
                    <a:ext uri="{9D8B030D-6E8A-4147-A177-3AD203B41FA5}">
                      <a16:colId xmlns:a16="http://schemas.microsoft.com/office/drawing/2014/main" val="20005"/>
                    </a:ext>
                  </a:extLst>
                </a:gridCol>
                <a:gridCol w="900800">
                  <a:extLst>
                    <a:ext uri="{9D8B030D-6E8A-4147-A177-3AD203B41FA5}">
                      <a16:colId xmlns:a16="http://schemas.microsoft.com/office/drawing/2014/main" val="20006"/>
                    </a:ext>
                  </a:extLst>
                </a:gridCol>
                <a:gridCol w="1055633">
                  <a:extLst>
                    <a:ext uri="{9D8B030D-6E8A-4147-A177-3AD203B41FA5}">
                      <a16:colId xmlns:a16="http://schemas.microsoft.com/office/drawing/2014/main" val="20007"/>
                    </a:ext>
                  </a:extLst>
                </a:gridCol>
                <a:gridCol w="792500">
                  <a:extLst>
                    <a:ext uri="{9D8B030D-6E8A-4147-A177-3AD203B41FA5}">
                      <a16:colId xmlns:a16="http://schemas.microsoft.com/office/drawing/2014/main" val="20008"/>
                    </a:ext>
                  </a:extLst>
                </a:gridCol>
                <a:gridCol w="1148233">
                  <a:extLst>
                    <a:ext uri="{9D8B030D-6E8A-4147-A177-3AD203B41FA5}">
                      <a16:colId xmlns:a16="http://schemas.microsoft.com/office/drawing/2014/main" val="20009"/>
                    </a:ext>
                  </a:extLst>
                </a:gridCol>
              </a:tblGrid>
              <a:tr h="528267">
                <a:tc>
                  <a:txBody>
                    <a:bodyPr/>
                    <a:lstStyle/>
                    <a:p>
                      <a:pPr marL="0" lvl="0" indent="0" algn="l" rtl="0">
                        <a:spcBef>
                          <a:spcPts val="0"/>
                        </a:spcBef>
                        <a:spcAft>
                          <a:spcPts val="0"/>
                        </a:spcAft>
                        <a:buNone/>
                      </a:pP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a</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also</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boy</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good</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He</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is</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person</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She</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Radhika</a:t>
                      </a:r>
                      <a:endParaRPr sz="1600" b="1">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0"/>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Index</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2</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3</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4</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5</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6</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7</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8</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1"/>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Document #1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2</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2</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2"/>
                  </a:ext>
                </a:extLst>
              </a:tr>
              <a:tr h="528267">
                <a:tc>
                  <a:txBody>
                    <a:bodyPr/>
                    <a:lstStyle/>
                    <a:p>
                      <a:pPr marL="0" lvl="0" indent="0" algn="l" rtl="0">
                        <a:spcBef>
                          <a:spcPts val="0"/>
                        </a:spcBef>
                        <a:spcAft>
                          <a:spcPts val="0"/>
                        </a:spcAft>
                        <a:buNone/>
                      </a:pPr>
                      <a:r>
                        <a:rPr lang="en" sz="1600" b="1">
                          <a:latin typeface="Proxima Nova"/>
                          <a:ea typeface="Proxima Nova"/>
                          <a:cs typeface="Proxima Nova"/>
                          <a:sym typeface="Proxima Nova"/>
                        </a:rPr>
                        <a:t>Document #2</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dirty="0">
                          <a:latin typeface="Proxima Nova"/>
                          <a:ea typeface="Proxima Nova"/>
                          <a:cs typeface="Proxima Nova"/>
                          <a:sym typeface="Proxima Nova"/>
                        </a:rPr>
                        <a:t>1</a:t>
                      </a:r>
                      <a:endParaRPr sz="1600" dirty="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3"/>
                  </a:ext>
                </a:extLst>
              </a:tr>
            </a:tbl>
          </a:graphicData>
        </a:graphic>
      </p:graphicFrame>
      <p:sp>
        <p:nvSpPr>
          <p:cNvPr id="484" name="Google Shape;484;p63"/>
          <p:cNvSpPr txBox="1"/>
          <p:nvPr/>
        </p:nvSpPr>
        <p:spPr>
          <a:xfrm>
            <a:off x="1258808" y="5828300"/>
            <a:ext cx="9674400" cy="570000"/>
          </a:xfrm>
          <a:prstGeom prst="rect">
            <a:avLst/>
          </a:prstGeom>
          <a:noFill/>
          <a:ln>
            <a:noFill/>
          </a:ln>
        </p:spPr>
        <p:txBody>
          <a:bodyPr spcFirstLastPara="1" wrap="square" lIns="121900" tIns="121900" rIns="121900" bIns="121900" anchor="ctr" anchorCtr="0">
            <a:noAutofit/>
          </a:bodyPr>
          <a:lstStyle/>
          <a:p>
            <a:pPr algn="ctr"/>
            <a:r>
              <a:rPr lang="en" sz="3200" b="1">
                <a:solidFill>
                  <a:srgbClr val="FF0000"/>
                </a:solidFill>
                <a:latin typeface="Architects Daughter"/>
                <a:ea typeface="Architects Daughter"/>
                <a:cs typeface="Architects Daughter"/>
                <a:sym typeface="Architects Daughter"/>
              </a:rPr>
              <a:t>Document Term Matrix (DTM)</a:t>
            </a:r>
            <a:endParaRPr sz="3200" b="1">
              <a:solidFill>
                <a:srgbClr val="FF0000"/>
              </a:solidFill>
              <a:latin typeface="Architects Daughter"/>
              <a:ea typeface="Architects Daughter"/>
              <a:cs typeface="Architects Daughter"/>
              <a:sym typeface="Architects Daughte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4"/>
                                        </p:tgtEl>
                                        <p:attrNameLst>
                                          <p:attrName>style.visibility</p:attrName>
                                        </p:attrNameLst>
                                      </p:cBhvr>
                                      <p:to>
                                        <p:strVal val="visible"/>
                                      </p:to>
                                    </p:set>
                                    <p:animEffect transition="in" filter="fade">
                                      <p:cBhvr>
                                        <p:cTn id="7" dur="1000"/>
                                        <p:tgtEl>
                                          <p:spTgt spid="484"/>
                                        </p:tgtEl>
                                      </p:cBhvr>
                                    </p:animEffect>
                                  </p:childTnLst>
                                </p:cTn>
                              </p:par>
                              <p:par>
                                <p:cTn id="8" presetID="10" presetClass="entr" presetSubtype="0" fill="hold" nodeType="withEffect">
                                  <p:stCondLst>
                                    <p:cond delay="0"/>
                                  </p:stCondLst>
                                  <p:childTnLst>
                                    <p:set>
                                      <p:cBhvr>
                                        <p:cTn id="9" dur="1" fill="hold">
                                          <p:stCondLst>
                                            <p:cond delay="0"/>
                                          </p:stCondLst>
                                        </p:cTn>
                                        <p:tgtEl>
                                          <p:spTgt spid="476"/>
                                        </p:tgtEl>
                                        <p:attrNameLst>
                                          <p:attrName>style.visibility</p:attrName>
                                        </p:attrNameLst>
                                      </p:cBhvr>
                                      <p:to>
                                        <p:strVal val="visible"/>
                                      </p:to>
                                    </p:set>
                                    <p:animEffect transition="in" filter="fade">
                                      <p:cBhvr>
                                        <p:cTn id="10" dur="1000"/>
                                        <p:tgtEl>
                                          <p:spTgt spid="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197D-3718-4961-8853-0E5F85931A34}"/>
              </a:ext>
            </a:extLst>
          </p:cNvPr>
          <p:cNvSpPr>
            <a:spLocks noGrp="1"/>
          </p:cNvSpPr>
          <p:nvPr>
            <p:ph type="title"/>
          </p:nvPr>
        </p:nvSpPr>
        <p:spPr/>
        <p:txBody>
          <a:bodyPr/>
          <a:lstStyle/>
          <a:p>
            <a:r>
              <a:rPr kumimoji="0" lang="en-US" altLang="en-US" b="1" i="0" u="none" strike="noStrike" cap="none" normalizeH="0" baseline="0" dirty="0" err="1">
                <a:ln>
                  <a:noFill/>
                </a:ln>
                <a:solidFill>
                  <a:schemeClr val="accent2"/>
                </a:solidFill>
                <a:effectLst/>
                <a:latin typeface="Arial Unicode MS"/>
              </a:rPr>
              <a:t>CountVectorizer</a:t>
            </a:r>
            <a:endParaRPr lang="en-IN" b="1" dirty="0">
              <a:solidFill>
                <a:schemeClr val="accent2"/>
              </a:solidFill>
            </a:endParaRPr>
          </a:p>
        </p:txBody>
      </p:sp>
      <p:sp>
        <p:nvSpPr>
          <p:cNvPr id="4" name="Rectangle 1">
            <a:extLst>
              <a:ext uri="{FF2B5EF4-FFF2-40B4-BE49-F238E27FC236}">
                <a16:creationId xmlns:a16="http://schemas.microsoft.com/office/drawing/2014/main" id="{4DE90501-CF58-4F3A-BD4A-9EE3086C355F}"/>
              </a:ext>
            </a:extLst>
          </p:cNvPr>
          <p:cNvSpPr>
            <a:spLocks noGrp="1" noChangeArrowheads="1"/>
          </p:cNvSpPr>
          <p:nvPr>
            <p:ph idx="1"/>
          </p:nvPr>
        </p:nvSpPr>
        <p:spPr bwMode="auto">
          <a:xfrm>
            <a:off x="838200" y="1828882"/>
            <a:ext cx="10674246" cy="1600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457" tIns="0" rIns="17457"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baseline="0" dirty="0">
                <a:ln>
                  <a:noFill/>
                </a:ln>
                <a:solidFill>
                  <a:srgbClr val="002060"/>
                </a:solidFill>
                <a:effectLst/>
                <a:latin typeface="-apple-system"/>
              </a:rPr>
              <a:t>The </a:t>
            </a:r>
            <a:r>
              <a:rPr kumimoji="0" lang="en-US" altLang="en-US" b="0" i="0" u="none" strike="noStrike" cap="none" normalizeH="0" baseline="0" dirty="0" err="1">
                <a:ln>
                  <a:noFill/>
                </a:ln>
                <a:solidFill>
                  <a:srgbClr val="002060"/>
                </a:solidFill>
                <a:effectLst/>
                <a:latin typeface="Arial Unicode MS"/>
              </a:rPr>
              <a:t>CountVectorizer</a:t>
            </a:r>
            <a:r>
              <a:rPr kumimoji="0" lang="en-US" altLang="en-US" b="0" i="0" u="none" strike="noStrike" cap="none" normalizeH="0" baseline="0" dirty="0">
                <a:ln>
                  <a:noFill/>
                </a:ln>
                <a:solidFill>
                  <a:srgbClr val="002060"/>
                </a:solidFill>
                <a:effectLst/>
                <a:latin typeface="-apple-system"/>
              </a:rPr>
              <a:t> from the </a:t>
            </a:r>
            <a:r>
              <a:rPr kumimoji="0" lang="en-US" altLang="en-US" b="0" i="0" u="none" strike="noStrike" cap="none" normalizeH="0" baseline="0" dirty="0" err="1">
                <a:ln>
                  <a:noFill/>
                </a:ln>
                <a:solidFill>
                  <a:srgbClr val="002060"/>
                </a:solidFill>
                <a:effectLst/>
                <a:latin typeface="Arial Unicode MS"/>
              </a:rPr>
              <a:t>scikit</a:t>
            </a:r>
            <a:r>
              <a:rPr kumimoji="0" lang="en-US" altLang="en-US" b="0" i="0" u="none" strike="noStrike" cap="none" normalizeH="0" baseline="0" dirty="0">
                <a:ln>
                  <a:noFill/>
                </a:ln>
                <a:solidFill>
                  <a:srgbClr val="002060"/>
                </a:solidFill>
                <a:effectLst/>
                <a:latin typeface="Arial Unicode MS"/>
              </a:rPr>
              <a:t>-learn</a:t>
            </a:r>
            <a:r>
              <a:rPr kumimoji="0" lang="en-US" altLang="en-US" b="0" i="0" u="none" strike="noStrike" cap="none" normalizeH="0" baseline="0" dirty="0">
                <a:ln>
                  <a:noFill/>
                </a:ln>
                <a:solidFill>
                  <a:srgbClr val="002060"/>
                </a:solidFill>
                <a:effectLst/>
                <a:latin typeface="-apple-system"/>
              </a:rPr>
              <a:t> library is a great tool for converting a collection of text documents into a matrix of token counts. </a:t>
            </a:r>
            <a:r>
              <a:rPr kumimoji="0" lang="en-US" altLang="en-US" b="0" i="0" u="none" strike="noStrike" cap="none" normalizeH="0" baseline="0" dirty="0">
                <a:ln>
                  <a:noFill/>
                </a:ln>
                <a:solidFill>
                  <a:srgbClr val="002060"/>
                </a:solidFill>
                <a:effectLst/>
              </a:rPr>
              <a:t> </a:t>
            </a:r>
          </a:p>
        </p:txBody>
      </p:sp>
    </p:spTree>
    <p:extLst>
      <p:ext uri="{BB962C8B-B14F-4D97-AF65-F5344CB8AC3E}">
        <p14:creationId xmlns:p14="http://schemas.microsoft.com/office/powerpoint/2010/main" val="4607736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5E6BE-5B6A-4C68-B64D-57614095D391}"/>
              </a:ext>
            </a:extLst>
          </p:cNvPr>
          <p:cNvSpPr>
            <a:spLocks noGrp="1"/>
          </p:cNvSpPr>
          <p:nvPr>
            <p:ph type="title"/>
          </p:nvPr>
        </p:nvSpPr>
        <p:spPr>
          <a:xfrm>
            <a:off x="775741" y="1"/>
            <a:ext cx="10515600" cy="884420"/>
          </a:xfrm>
        </p:spPr>
        <p:txBody>
          <a:bodyPr/>
          <a:lstStyle/>
          <a:p>
            <a:r>
              <a:rPr lang="en-IN" b="1" dirty="0">
                <a:solidFill>
                  <a:srgbClr val="C00000"/>
                </a:solidFill>
              </a:rPr>
              <a:t>Example</a:t>
            </a:r>
          </a:p>
        </p:txBody>
      </p:sp>
      <p:pic>
        <p:nvPicPr>
          <p:cNvPr id="6" name="Content Placeholder 5">
            <a:extLst>
              <a:ext uri="{FF2B5EF4-FFF2-40B4-BE49-F238E27FC236}">
                <a16:creationId xmlns:a16="http://schemas.microsoft.com/office/drawing/2014/main" id="{ED94E5E7-28BE-4B06-BC85-9889B0D750B6}"/>
              </a:ext>
            </a:extLst>
          </p:cNvPr>
          <p:cNvPicPr>
            <a:picLocks noGrp="1" noChangeAspect="1"/>
          </p:cNvPicPr>
          <p:nvPr>
            <p:ph idx="1"/>
          </p:nvPr>
        </p:nvPicPr>
        <p:blipFill>
          <a:blip r:embed="rId2"/>
          <a:stretch>
            <a:fillRect/>
          </a:stretch>
        </p:blipFill>
        <p:spPr>
          <a:xfrm>
            <a:off x="659566" y="699271"/>
            <a:ext cx="10867869" cy="6042910"/>
          </a:xfrm>
          <a:prstGeom prst="rect">
            <a:avLst/>
          </a:prstGeom>
        </p:spPr>
      </p:pic>
    </p:spTree>
    <p:extLst>
      <p:ext uri="{BB962C8B-B14F-4D97-AF65-F5344CB8AC3E}">
        <p14:creationId xmlns:p14="http://schemas.microsoft.com/office/powerpoint/2010/main" val="23335637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5E6BE-5B6A-4C68-B64D-57614095D391}"/>
              </a:ext>
            </a:extLst>
          </p:cNvPr>
          <p:cNvSpPr>
            <a:spLocks noGrp="1"/>
          </p:cNvSpPr>
          <p:nvPr>
            <p:ph type="title"/>
          </p:nvPr>
        </p:nvSpPr>
        <p:spPr>
          <a:xfrm>
            <a:off x="775741" y="1"/>
            <a:ext cx="10515600" cy="884420"/>
          </a:xfrm>
        </p:spPr>
        <p:txBody>
          <a:bodyPr/>
          <a:lstStyle/>
          <a:p>
            <a:r>
              <a:rPr lang="en-IN" b="1" dirty="0">
                <a:solidFill>
                  <a:srgbClr val="C00000"/>
                </a:solidFill>
              </a:rPr>
              <a:t>Output</a:t>
            </a:r>
          </a:p>
        </p:txBody>
      </p:sp>
      <p:pic>
        <p:nvPicPr>
          <p:cNvPr id="5" name="Content Placeholder 4">
            <a:extLst>
              <a:ext uri="{FF2B5EF4-FFF2-40B4-BE49-F238E27FC236}">
                <a16:creationId xmlns:a16="http://schemas.microsoft.com/office/drawing/2014/main" id="{97163EA8-B76E-4CDC-B8A7-20157717D2F0}"/>
              </a:ext>
            </a:extLst>
          </p:cNvPr>
          <p:cNvPicPr>
            <a:picLocks noGrp="1" noChangeAspect="1"/>
          </p:cNvPicPr>
          <p:nvPr>
            <p:ph idx="1"/>
          </p:nvPr>
        </p:nvPicPr>
        <p:blipFill>
          <a:blip r:embed="rId2"/>
          <a:stretch>
            <a:fillRect/>
          </a:stretch>
        </p:blipFill>
        <p:spPr>
          <a:xfrm>
            <a:off x="875559" y="884421"/>
            <a:ext cx="10440882" cy="1767681"/>
          </a:xfrm>
          <a:prstGeom prst="rect">
            <a:avLst/>
          </a:prstGeom>
        </p:spPr>
      </p:pic>
    </p:spTree>
    <p:extLst>
      <p:ext uri="{BB962C8B-B14F-4D97-AF65-F5344CB8AC3E}">
        <p14:creationId xmlns:p14="http://schemas.microsoft.com/office/powerpoint/2010/main" val="135906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64"/>
          <p:cNvSpPr txBox="1"/>
          <p:nvPr/>
        </p:nvSpPr>
        <p:spPr>
          <a:xfrm>
            <a:off x="5786203" y="2549990"/>
            <a:ext cx="6405630" cy="1665200"/>
          </a:xfrm>
          <a:prstGeom prst="rect">
            <a:avLst/>
          </a:prstGeom>
          <a:noFill/>
          <a:ln>
            <a:noFill/>
          </a:ln>
        </p:spPr>
        <p:txBody>
          <a:bodyPr spcFirstLastPara="1" wrap="square" lIns="121900" tIns="121900" rIns="121900" bIns="121900" anchor="ctr" anchorCtr="0">
            <a:noAutofit/>
          </a:bodyPr>
          <a:lstStyle/>
          <a:p>
            <a:pPr algn="ctr"/>
            <a:r>
              <a:rPr lang="en" sz="4800" b="1" dirty="0">
                <a:solidFill>
                  <a:schemeClr val="accent2"/>
                </a:solidFill>
                <a:latin typeface="Calibri"/>
                <a:ea typeface="Calibri"/>
                <a:cs typeface="Calibri"/>
                <a:sym typeface="Calibri"/>
              </a:rPr>
              <a:t>TF-IDF Vector</a:t>
            </a:r>
            <a:endParaRPr sz="4800" b="1" dirty="0">
              <a:solidFill>
                <a:schemeClr val="accent2"/>
              </a:solidFill>
              <a:latin typeface="Calibri"/>
              <a:ea typeface="Calibri"/>
              <a:cs typeface="Calibri"/>
              <a:sym typeface="Calibri"/>
            </a:endParaRPr>
          </a:p>
          <a:p>
            <a:pPr algn="ctr"/>
            <a:r>
              <a:rPr lang="en" sz="2400" b="1" dirty="0">
                <a:solidFill>
                  <a:srgbClr val="666666"/>
                </a:solidFill>
                <a:latin typeface="Calibri"/>
                <a:ea typeface="Calibri"/>
                <a:cs typeface="Calibri"/>
                <a:sym typeface="Calibri"/>
              </a:rPr>
              <a:t>Not just simple counting</a:t>
            </a:r>
            <a:endParaRPr sz="2400" b="1" dirty="0">
              <a:solidFill>
                <a:srgbClr val="666666"/>
              </a:solidFill>
              <a:latin typeface="Calibri"/>
              <a:ea typeface="Calibri"/>
              <a:cs typeface="Calibri"/>
              <a:sym typeface="Calibri"/>
            </a:endParaRPr>
          </a:p>
        </p:txBody>
      </p:sp>
      <p:sp>
        <p:nvSpPr>
          <p:cNvPr id="490" name="Google Shape;490;p64"/>
          <p:cNvSpPr/>
          <p:nvPr/>
        </p:nvSpPr>
        <p:spPr>
          <a:xfrm>
            <a:off x="12233" y="12233"/>
            <a:ext cx="2890000" cy="6858000"/>
          </a:xfrm>
          <a:prstGeom prst="rect">
            <a:avLst/>
          </a:prstGeom>
          <a:solidFill>
            <a:schemeClr val="lt2"/>
          </a:solidFill>
          <a:ln w="9525" cap="flat" cmpd="sng">
            <a:solidFill>
              <a:srgbClr val="B7B7B7"/>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9220" name="Picture 4" descr="TF IDF Tool for SEO - DiagnoSEO">
            <a:extLst>
              <a:ext uri="{FF2B5EF4-FFF2-40B4-BE49-F238E27FC236}">
                <a16:creationId xmlns:a16="http://schemas.microsoft.com/office/drawing/2014/main" id="{DE8B2DAD-3660-4D4D-B4FA-6DA0FE23D7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3" y="12233"/>
            <a:ext cx="577397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TF-IDF Defined - KDnuggets">
            <a:extLst>
              <a:ext uri="{FF2B5EF4-FFF2-40B4-BE49-F238E27FC236}">
                <a16:creationId xmlns:a16="http://schemas.microsoft.com/office/drawing/2014/main" id="{032FE8FE-4916-4BBF-BF1A-323741BB2F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348"/>
            <a:ext cx="12098755" cy="6775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7530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65"/>
          <p:cNvSpPr txBox="1"/>
          <p:nvPr/>
        </p:nvSpPr>
        <p:spPr>
          <a:xfrm>
            <a:off x="3224200" y="4653633"/>
            <a:ext cx="5743600" cy="1665200"/>
          </a:xfrm>
          <a:prstGeom prst="rect">
            <a:avLst/>
          </a:prstGeom>
          <a:noFill/>
          <a:ln>
            <a:noFill/>
          </a:ln>
        </p:spPr>
        <p:txBody>
          <a:bodyPr spcFirstLastPara="1" wrap="square" lIns="121900" tIns="121900" rIns="121900" bIns="121900" anchor="ctr" anchorCtr="0">
            <a:noAutofit/>
          </a:bodyPr>
          <a:lstStyle/>
          <a:p>
            <a:pPr algn="ctr"/>
            <a:r>
              <a:rPr lang="en" sz="4800">
                <a:solidFill>
                  <a:srgbClr val="434343"/>
                </a:solidFill>
                <a:latin typeface="Calibri"/>
                <a:ea typeface="Calibri"/>
                <a:cs typeface="Calibri"/>
                <a:sym typeface="Calibri"/>
              </a:rPr>
              <a:t>TF-IDF</a:t>
            </a:r>
            <a:endParaRPr sz="4800">
              <a:solidFill>
                <a:srgbClr val="434343"/>
              </a:solidFill>
              <a:latin typeface="Calibri"/>
              <a:ea typeface="Calibri"/>
              <a:cs typeface="Calibri"/>
              <a:sym typeface="Calibri"/>
            </a:endParaRPr>
          </a:p>
          <a:p>
            <a:pPr algn="ctr"/>
            <a:r>
              <a:rPr lang="en" sz="2400">
                <a:solidFill>
                  <a:srgbClr val="666666"/>
                </a:solidFill>
                <a:latin typeface="Calibri"/>
                <a:ea typeface="Calibri"/>
                <a:cs typeface="Calibri"/>
                <a:sym typeface="Calibri"/>
              </a:rPr>
              <a:t>… involves two computations</a:t>
            </a:r>
            <a:endParaRPr sz="2400">
              <a:solidFill>
                <a:srgbClr val="666666"/>
              </a:solidFill>
              <a:latin typeface="Calibri"/>
              <a:ea typeface="Calibri"/>
              <a:cs typeface="Calibri"/>
              <a:sym typeface="Calibri"/>
            </a:endParaRPr>
          </a:p>
        </p:txBody>
      </p:sp>
      <p:sp>
        <p:nvSpPr>
          <p:cNvPr id="496" name="Google Shape;496;p65"/>
          <p:cNvSpPr txBox="1"/>
          <p:nvPr/>
        </p:nvSpPr>
        <p:spPr>
          <a:xfrm>
            <a:off x="1936067" y="1898167"/>
            <a:ext cx="3109600" cy="16652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 sz="3200">
                <a:solidFill>
                  <a:srgbClr val="434343"/>
                </a:solidFill>
                <a:latin typeface="Calibri"/>
                <a:ea typeface="Calibri"/>
                <a:cs typeface="Calibri"/>
                <a:sym typeface="Calibri"/>
              </a:rPr>
              <a:t>Term Frequency</a:t>
            </a:r>
            <a:endParaRPr sz="3200">
              <a:solidFill>
                <a:srgbClr val="434343"/>
              </a:solidFill>
              <a:latin typeface="Calibri"/>
              <a:ea typeface="Calibri"/>
              <a:cs typeface="Calibri"/>
              <a:sym typeface="Calibri"/>
            </a:endParaRPr>
          </a:p>
          <a:p>
            <a:pPr algn="ctr">
              <a:spcBef>
                <a:spcPts val="1333"/>
              </a:spcBef>
            </a:pPr>
            <a:r>
              <a:rPr lang="en" sz="1333">
                <a:solidFill>
                  <a:srgbClr val="434343"/>
                </a:solidFill>
                <a:latin typeface="Calibri"/>
                <a:ea typeface="Calibri"/>
                <a:cs typeface="Calibri"/>
                <a:sym typeface="Calibri"/>
              </a:rPr>
              <a:t>measures how important a word is for a document</a:t>
            </a:r>
            <a:endParaRPr sz="1333">
              <a:solidFill>
                <a:srgbClr val="434343"/>
              </a:solidFill>
              <a:latin typeface="Calibri"/>
              <a:ea typeface="Calibri"/>
              <a:cs typeface="Calibri"/>
              <a:sym typeface="Calibri"/>
            </a:endParaRPr>
          </a:p>
        </p:txBody>
      </p:sp>
      <p:sp>
        <p:nvSpPr>
          <p:cNvPr id="497" name="Google Shape;497;p65"/>
          <p:cNvSpPr txBox="1"/>
          <p:nvPr/>
        </p:nvSpPr>
        <p:spPr>
          <a:xfrm>
            <a:off x="6914467" y="1898167"/>
            <a:ext cx="3109600" cy="16652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 sz="2933">
                <a:solidFill>
                  <a:srgbClr val="434343"/>
                </a:solidFill>
                <a:latin typeface="Calibri"/>
                <a:ea typeface="Calibri"/>
                <a:cs typeface="Calibri"/>
                <a:sym typeface="Calibri"/>
              </a:rPr>
              <a:t>Inverse Document Frequency</a:t>
            </a:r>
            <a:endParaRPr sz="2933">
              <a:solidFill>
                <a:srgbClr val="434343"/>
              </a:solidFill>
              <a:latin typeface="Calibri"/>
              <a:ea typeface="Calibri"/>
              <a:cs typeface="Calibri"/>
              <a:sym typeface="Calibri"/>
            </a:endParaRPr>
          </a:p>
          <a:p>
            <a:pPr algn="ctr">
              <a:spcBef>
                <a:spcPts val="1333"/>
              </a:spcBef>
            </a:pPr>
            <a:r>
              <a:rPr lang="en" sz="1333">
                <a:solidFill>
                  <a:srgbClr val="434343"/>
                </a:solidFill>
                <a:latin typeface="Calibri"/>
                <a:ea typeface="Calibri"/>
                <a:cs typeface="Calibri"/>
                <a:sym typeface="Calibri"/>
              </a:rPr>
              <a:t>How common (or uncommon) a word is across the dataset</a:t>
            </a:r>
            <a:endParaRPr sz="1333">
              <a:solidFill>
                <a:srgbClr val="434343"/>
              </a:solidFill>
              <a:latin typeface="Calibri"/>
              <a:ea typeface="Calibri"/>
              <a:cs typeface="Calibri"/>
              <a:sym typeface="Calibri"/>
            </a:endParaRPr>
          </a:p>
        </p:txBody>
      </p:sp>
      <p:cxnSp>
        <p:nvCxnSpPr>
          <p:cNvPr id="498" name="Google Shape;498;p65"/>
          <p:cNvCxnSpPr>
            <a:endCxn id="496" idx="2"/>
          </p:cNvCxnSpPr>
          <p:nvPr/>
        </p:nvCxnSpPr>
        <p:spPr>
          <a:xfrm rot="10800000">
            <a:off x="3490867" y="3563367"/>
            <a:ext cx="1873200" cy="1506800"/>
          </a:xfrm>
          <a:prstGeom prst="straightConnector1">
            <a:avLst/>
          </a:prstGeom>
          <a:noFill/>
          <a:ln w="9525" cap="flat" cmpd="sng">
            <a:solidFill>
              <a:schemeClr val="dk2"/>
            </a:solidFill>
            <a:prstDash val="solid"/>
            <a:round/>
            <a:headEnd type="none" w="med" len="med"/>
            <a:tailEnd type="triangle" w="med" len="med"/>
          </a:ln>
        </p:spPr>
      </p:cxnSp>
      <p:cxnSp>
        <p:nvCxnSpPr>
          <p:cNvPr id="499" name="Google Shape;499;p65"/>
          <p:cNvCxnSpPr>
            <a:endCxn id="497" idx="2"/>
          </p:cNvCxnSpPr>
          <p:nvPr/>
        </p:nvCxnSpPr>
        <p:spPr>
          <a:xfrm rot="10800000" flipH="1">
            <a:off x="6612867" y="3563367"/>
            <a:ext cx="1856400" cy="1531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TF-IDF(Term Frequency-Inverse Document Frequency) | Download Scientific  Diagram">
            <a:extLst>
              <a:ext uri="{FF2B5EF4-FFF2-40B4-BE49-F238E27FC236}">
                <a16:creationId xmlns:a16="http://schemas.microsoft.com/office/drawing/2014/main" id="{12FEC5C6-F691-4483-9D18-85F28801EC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7062"/>
            <a:ext cx="12192000" cy="5923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967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66"/>
          <p:cNvSpPr/>
          <p:nvPr/>
        </p:nvSpPr>
        <p:spPr>
          <a:xfrm>
            <a:off x="682200" y="832767"/>
            <a:ext cx="5413800" cy="494467"/>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r>
              <a:rPr lang="en" sz="2400" dirty="0">
                <a:latin typeface="Roboto"/>
                <a:ea typeface="Roboto"/>
                <a:cs typeface="Roboto"/>
                <a:sym typeface="Roboto"/>
              </a:rPr>
              <a:t>He is a good boy. She is also good.</a:t>
            </a:r>
            <a:endParaRPr sz="2400" dirty="0">
              <a:latin typeface="Roboto"/>
              <a:ea typeface="Roboto"/>
              <a:cs typeface="Roboto"/>
              <a:sym typeface="Roboto"/>
            </a:endParaRPr>
          </a:p>
        </p:txBody>
      </p:sp>
      <p:sp>
        <p:nvSpPr>
          <p:cNvPr id="505" name="Google Shape;505;p66"/>
          <p:cNvSpPr txBox="1"/>
          <p:nvPr/>
        </p:nvSpPr>
        <p:spPr>
          <a:xfrm>
            <a:off x="649500" y="303852"/>
            <a:ext cx="4871200" cy="498800"/>
          </a:xfrm>
          <a:prstGeom prst="rect">
            <a:avLst/>
          </a:prstGeom>
          <a:noFill/>
          <a:ln>
            <a:noFill/>
          </a:ln>
        </p:spPr>
        <p:txBody>
          <a:bodyPr spcFirstLastPara="1" wrap="square" lIns="121900" tIns="121900" rIns="121900" bIns="121900" anchor="t" anchorCtr="0">
            <a:noAutofit/>
          </a:bodyPr>
          <a:lstStyle/>
          <a:p>
            <a:r>
              <a:rPr lang="en" sz="2200">
                <a:solidFill>
                  <a:schemeClr val="accent2"/>
                </a:solidFill>
                <a:latin typeface="Proxima Nova"/>
                <a:ea typeface="Proxima Nova"/>
                <a:cs typeface="Proxima Nova"/>
                <a:sym typeface="Proxima Nova"/>
              </a:rPr>
              <a:t>Document #1</a:t>
            </a:r>
            <a:endParaRPr sz="2200">
              <a:solidFill>
                <a:schemeClr val="accent2"/>
              </a:solidFill>
              <a:latin typeface="Proxima Nova"/>
              <a:ea typeface="Proxima Nova"/>
              <a:cs typeface="Proxima Nova"/>
              <a:sym typeface="Proxima Nova"/>
            </a:endParaRPr>
          </a:p>
        </p:txBody>
      </p:sp>
      <p:graphicFrame>
        <p:nvGraphicFramePr>
          <p:cNvPr id="506" name="Google Shape;506;p66"/>
          <p:cNvGraphicFramePr/>
          <p:nvPr/>
        </p:nvGraphicFramePr>
        <p:xfrm>
          <a:off x="682200" y="1967167"/>
          <a:ext cx="1904866" cy="4226136"/>
        </p:xfrm>
        <a:graphic>
          <a:graphicData uri="http://schemas.openxmlformats.org/drawingml/2006/table">
            <a:tbl>
              <a:tblPr>
                <a:noFill/>
              </a:tblPr>
              <a:tblGrid>
                <a:gridCol w="836233">
                  <a:extLst>
                    <a:ext uri="{9D8B030D-6E8A-4147-A177-3AD203B41FA5}">
                      <a16:colId xmlns:a16="http://schemas.microsoft.com/office/drawing/2014/main" val="20000"/>
                    </a:ext>
                  </a:extLst>
                </a:gridCol>
                <a:gridCol w="1068633">
                  <a:extLst>
                    <a:ext uri="{9D8B030D-6E8A-4147-A177-3AD203B41FA5}">
                      <a16:colId xmlns:a16="http://schemas.microsoft.com/office/drawing/2014/main" val="20001"/>
                    </a:ext>
                  </a:extLst>
                </a:gridCol>
              </a:tblGrid>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He</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0"/>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is</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2</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1"/>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a</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2"/>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good</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2</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3"/>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boy</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4"/>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she</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5"/>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also</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6"/>
                  </a:ext>
                </a:extLst>
              </a:tr>
              <a:tr h="528267">
                <a:tc>
                  <a:txBody>
                    <a:bodyPr/>
                    <a:lstStyle/>
                    <a:p>
                      <a:pPr marL="0" lvl="0" indent="0" algn="l" rtl="0">
                        <a:spcBef>
                          <a:spcPts val="0"/>
                        </a:spcBef>
                        <a:spcAft>
                          <a:spcPts val="0"/>
                        </a:spcAft>
                        <a:buNone/>
                      </a:pPr>
                      <a:r>
                        <a:rPr lang="en" sz="1600" b="1">
                          <a:latin typeface="Proxima Nova"/>
                          <a:ea typeface="Proxima Nova"/>
                          <a:cs typeface="Proxima Nova"/>
                          <a:sym typeface="Proxima Nova"/>
                        </a:rPr>
                        <a:t>Total</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9</a:t>
                      </a:r>
                      <a:endParaRPr sz="1600" b="1">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7"/>
                  </a:ext>
                </a:extLst>
              </a:tr>
            </a:tbl>
          </a:graphicData>
        </a:graphic>
      </p:graphicFrame>
      <p:sp>
        <p:nvSpPr>
          <p:cNvPr id="507" name="Google Shape;507;p66"/>
          <p:cNvSpPr txBox="1"/>
          <p:nvPr/>
        </p:nvSpPr>
        <p:spPr>
          <a:xfrm>
            <a:off x="5520685" y="3429000"/>
            <a:ext cx="4418554" cy="1163200"/>
          </a:xfrm>
          <a:prstGeom prst="rect">
            <a:avLst/>
          </a:prstGeom>
          <a:noFill/>
          <a:ln>
            <a:noFill/>
          </a:ln>
        </p:spPr>
        <p:txBody>
          <a:bodyPr spcFirstLastPara="1" wrap="square" lIns="121900" tIns="121900" rIns="121900" bIns="121900" anchor="ctr" anchorCtr="0">
            <a:noAutofit/>
          </a:bodyPr>
          <a:lstStyle/>
          <a:p>
            <a:r>
              <a:rPr lang="en" sz="2400" dirty="0">
                <a:solidFill>
                  <a:srgbClr val="434343"/>
                </a:solidFill>
                <a:latin typeface="Cambria"/>
                <a:ea typeface="Cambria"/>
                <a:cs typeface="Cambria"/>
                <a:sym typeface="Cambria"/>
              </a:rPr>
              <a:t>TF(He, doc#1) = 1/9 = 0.11</a:t>
            </a:r>
            <a:endParaRPr sz="2400" dirty="0">
              <a:solidFill>
                <a:srgbClr val="434343"/>
              </a:solidFill>
              <a:latin typeface="Cambria"/>
              <a:ea typeface="Cambria"/>
              <a:cs typeface="Cambria"/>
              <a:sym typeface="Cambria"/>
            </a:endParaRPr>
          </a:p>
          <a:p>
            <a:endParaRPr sz="2400" dirty="0">
              <a:solidFill>
                <a:srgbClr val="434343"/>
              </a:solidFill>
              <a:latin typeface="Cambria"/>
              <a:ea typeface="Cambria"/>
              <a:cs typeface="Cambria"/>
              <a:sym typeface="Cambria"/>
            </a:endParaRPr>
          </a:p>
          <a:p>
            <a:r>
              <a:rPr lang="en" sz="2400" dirty="0">
                <a:solidFill>
                  <a:srgbClr val="434343"/>
                </a:solidFill>
                <a:latin typeface="Cambria"/>
                <a:ea typeface="Cambria"/>
                <a:cs typeface="Cambria"/>
                <a:sym typeface="Cambria"/>
              </a:rPr>
              <a:t>TF(good, doc#1) =  2/9 = 0.22</a:t>
            </a:r>
            <a:endParaRPr sz="2400" dirty="0">
              <a:solidFill>
                <a:srgbClr val="434343"/>
              </a:solidFill>
              <a:latin typeface="Cambria"/>
              <a:ea typeface="Cambria"/>
              <a:cs typeface="Cambria"/>
              <a:sym typeface="Cambria"/>
            </a:endParaRPr>
          </a:p>
        </p:txBody>
      </p:sp>
      <p:pic>
        <p:nvPicPr>
          <p:cNvPr id="508" name="Google Shape;508;p66"/>
          <p:cNvPicPr preferRelativeResize="0"/>
          <p:nvPr/>
        </p:nvPicPr>
        <p:blipFill>
          <a:blip r:embed="rId3">
            <a:alphaModFix/>
          </a:blip>
          <a:stretch>
            <a:fillRect/>
          </a:stretch>
        </p:blipFill>
        <p:spPr>
          <a:xfrm>
            <a:off x="5520685" y="2237033"/>
            <a:ext cx="5258316" cy="786667"/>
          </a:xfrm>
          <a:prstGeom prst="rect">
            <a:avLst/>
          </a:prstGeom>
          <a:noFill/>
          <a:ln>
            <a:noFill/>
          </a:ln>
        </p:spPr>
      </p:pic>
      <p:sp>
        <p:nvSpPr>
          <p:cNvPr id="509" name="Google Shape;509;p66"/>
          <p:cNvSpPr/>
          <p:nvPr/>
        </p:nvSpPr>
        <p:spPr>
          <a:xfrm>
            <a:off x="3597640" y="5147658"/>
            <a:ext cx="7912160" cy="1163199"/>
          </a:xfrm>
          <a:prstGeom prst="rect">
            <a:avLst/>
          </a:prstGeom>
          <a:solidFill>
            <a:srgbClr val="C9DAF8"/>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indent="609585" algn="just">
              <a:lnSpc>
                <a:spcPct val="150000"/>
              </a:lnSpc>
            </a:pPr>
            <a:r>
              <a:rPr lang="en" sz="2200" dirty="0">
                <a:latin typeface="Roboto"/>
                <a:ea typeface="Roboto"/>
                <a:cs typeface="Roboto"/>
                <a:sym typeface="Roboto"/>
              </a:rPr>
              <a:t>TF captures how important a word is to the document </a:t>
            </a:r>
          </a:p>
          <a:p>
            <a:pPr indent="609585" algn="just">
              <a:lnSpc>
                <a:spcPct val="150000"/>
              </a:lnSpc>
            </a:pPr>
            <a:r>
              <a:rPr lang="en" sz="2200" dirty="0">
                <a:latin typeface="Roboto"/>
                <a:ea typeface="Roboto"/>
                <a:cs typeface="Roboto"/>
                <a:sym typeface="Roboto"/>
              </a:rPr>
              <a:t>(without looking at other documents in the dataset) </a:t>
            </a:r>
            <a:endParaRPr sz="2200" dirty="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6"/>
                                        </p:tgtEl>
                                        <p:attrNameLst>
                                          <p:attrName>style.visibility</p:attrName>
                                        </p:attrNameLst>
                                      </p:cBhvr>
                                      <p:to>
                                        <p:strVal val="visible"/>
                                      </p:to>
                                    </p:set>
                                    <p:animEffect transition="in" filter="fade">
                                      <p:cBhvr>
                                        <p:cTn id="7" dur="1000"/>
                                        <p:tgtEl>
                                          <p:spTgt spid="5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8"/>
                                        </p:tgtEl>
                                        <p:attrNameLst>
                                          <p:attrName>style.visibility</p:attrName>
                                        </p:attrNameLst>
                                      </p:cBhvr>
                                      <p:to>
                                        <p:strVal val="visible"/>
                                      </p:to>
                                    </p:set>
                                    <p:animEffect transition="in" filter="fade">
                                      <p:cBhvr>
                                        <p:cTn id="12" dur="1000"/>
                                        <p:tgtEl>
                                          <p:spTgt spid="50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7">
                                            <p:txEl>
                                              <p:pRg st="0" end="0"/>
                                            </p:txEl>
                                          </p:spTgt>
                                        </p:tgtEl>
                                        <p:attrNameLst>
                                          <p:attrName>style.visibility</p:attrName>
                                        </p:attrNameLst>
                                      </p:cBhvr>
                                      <p:to>
                                        <p:strVal val="visible"/>
                                      </p:to>
                                    </p:set>
                                    <p:animEffect transition="in" filter="fade">
                                      <p:cBhvr>
                                        <p:cTn id="17" dur="1000"/>
                                        <p:tgtEl>
                                          <p:spTgt spid="50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07">
                                            <p:txEl>
                                              <p:pRg st="2" end="2"/>
                                            </p:txEl>
                                          </p:spTgt>
                                        </p:tgtEl>
                                        <p:attrNameLst>
                                          <p:attrName>style.visibility</p:attrName>
                                        </p:attrNameLst>
                                      </p:cBhvr>
                                      <p:to>
                                        <p:strVal val="visible"/>
                                      </p:to>
                                    </p:set>
                                    <p:animEffect transition="in" filter="fade">
                                      <p:cBhvr>
                                        <p:cTn id="22" dur="1000"/>
                                        <p:tgtEl>
                                          <p:spTgt spid="50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09"/>
                                        </p:tgtEl>
                                        <p:attrNameLst>
                                          <p:attrName>style.visibility</p:attrName>
                                        </p:attrNameLst>
                                      </p:cBhvr>
                                      <p:to>
                                        <p:strVal val="visible"/>
                                      </p:to>
                                    </p:set>
                                    <p:animEffect transition="in" filter="fade">
                                      <p:cBhvr>
                                        <p:cTn id="27" dur="1000"/>
                                        <p:tgtEl>
                                          <p:spTgt spid="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89D1-4695-4ADE-81E9-EFB0B3A963DE}"/>
              </a:ext>
            </a:extLst>
          </p:cNvPr>
          <p:cNvSpPr>
            <a:spLocks noGrp="1"/>
          </p:cNvSpPr>
          <p:nvPr>
            <p:ph type="title"/>
          </p:nvPr>
        </p:nvSpPr>
        <p:spPr>
          <a:xfrm>
            <a:off x="703289" y="0"/>
            <a:ext cx="10515600" cy="1325563"/>
          </a:xfrm>
        </p:spPr>
        <p:txBody>
          <a:bodyPr/>
          <a:lstStyle/>
          <a:p>
            <a:r>
              <a:rPr lang="en-IN" b="1" dirty="0">
                <a:solidFill>
                  <a:schemeClr val="accent2"/>
                </a:solidFill>
              </a:rPr>
              <a:t>Tokenization</a:t>
            </a:r>
          </a:p>
        </p:txBody>
      </p:sp>
      <p:sp>
        <p:nvSpPr>
          <p:cNvPr id="3" name="Content Placeholder 2">
            <a:extLst>
              <a:ext uri="{FF2B5EF4-FFF2-40B4-BE49-F238E27FC236}">
                <a16:creationId xmlns:a16="http://schemas.microsoft.com/office/drawing/2014/main" id="{19716072-C7B1-45B0-A008-169B8512352A}"/>
              </a:ext>
            </a:extLst>
          </p:cNvPr>
          <p:cNvSpPr>
            <a:spLocks noGrp="1"/>
          </p:cNvSpPr>
          <p:nvPr>
            <p:ph idx="1"/>
          </p:nvPr>
        </p:nvSpPr>
        <p:spPr>
          <a:xfrm>
            <a:off x="631460" y="1166055"/>
            <a:ext cx="11045878" cy="5309696"/>
          </a:xfrm>
        </p:spPr>
        <p:txBody>
          <a:bodyPr>
            <a:normAutofit/>
          </a:bodyPr>
          <a:lstStyle/>
          <a:p>
            <a:pPr marL="0" indent="0" algn="just">
              <a:lnSpc>
                <a:spcPct val="150000"/>
              </a:lnSpc>
              <a:buNone/>
            </a:pPr>
            <a:r>
              <a:rPr lang="en-US" b="1" dirty="0"/>
              <a:t>Applications</a:t>
            </a:r>
          </a:p>
          <a:p>
            <a:pPr algn="just">
              <a:lnSpc>
                <a:spcPct val="150000"/>
              </a:lnSpc>
            </a:pPr>
            <a:r>
              <a:rPr lang="en-US" b="1" dirty="0"/>
              <a:t>Text Preprocessing</a:t>
            </a:r>
            <a:r>
              <a:rPr lang="en-US" dirty="0"/>
              <a:t>: Tokenization is the first step in preparing text data for further processing.</a:t>
            </a:r>
          </a:p>
          <a:p>
            <a:pPr algn="just">
              <a:lnSpc>
                <a:spcPct val="150000"/>
              </a:lnSpc>
            </a:pPr>
            <a:r>
              <a:rPr lang="en-US" b="1" dirty="0"/>
              <a:t>Language Modeling</a:t>
            </a:r>
            <a:r>
              <a:rPr lang="en-US" dirty="0"/>
              <a:t>: Helps in building models that understand and generate human language.</a:t>
            </a:r>
          </a:p>
          <a:p>
            <a:pPr algn="just">
              <a:lnSpc>
                <a:spcPct val="150000"/>
              </a:lnSpc>
            </a:pPr>
            <a:r>
              <a:rPr lang="en-US" b="1" dirty="0"/>
              <a:t>Machine Translation</a:t>
            </a:r>
            <a:r>
              <a:rPr lang="en-US" dirty="0"/>
              <a:t>: Essential for translating text from one language to another.</a:t>
            </a:r>
          </a:p>
        </p:txBody>
      </p:sp>
    </p:spTree>
    <p:extLst>
      <p:ext uri="{BB962C8B-B14F-4D97-AF65-F5344CB8AC3E}">
        <p14:creationId xmlns:p14="http://schemas.microsoft.com/office/powerpoint/2010/main" val="156076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67"/>
          <p:cNvSpPr/>
          <p:nvPr/>
        </p:nvSpPr>
        <p:spPr>
          <a:xfrm>
            <a:off x="6669300" y="832767"/>
            <a:ext cx="4871200" cy="6728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indent="609585"/>
            <a:r>
              <a:rPr lang="en" sz="2400">
                <a:latin typeface="Roboto"/>
                <a:ea typeface="Roboto"/>
                <a:cs typeface="Roboto"/>
                <a:sym typeface="Roboto"/>
              </a:rPr>
              <a:t>Radhika is a good person.</a:t>
            </a:r>
            <a:endParaRPr sz="2400">
              <a:latin typeface="Roboto"/>
              <a:ea typeface="Roboto"/>
              <a:cs typeface="Roboto"/>
              <a:sym typeface="Roboto"/>
            </a:endParaRPr>
          </a:p>
        </p:txBody>
      </p:sp>
      <p:sp>
        <p:nvSpPr>
          <p:cNvPr id="515" name="Google Shape;515;p67"/>
          <p:cNvSpPr txBox="1"/>
          <p:nvPr/>
        </p:nvSpPr>
        <p:spPr>
          <a:xfrm>
            <a:off x="6636633" y="303853"/>
            <a:ext cx="4871200" cy="498800"/>
          </a:xfrm>
          <a:prstGeom prst="rect">
            <a:avLst/>
          </a:prstGeom>
          <a:noFill/>
          <a:ln>
            <a:noFill/>
          </a:ln>
        </p:spPr>
        <p:txBody>
          <a:bodyPr spcFirstLastPara="1" wrap="square" lIns="121900" tIns="121900" rIns="121900" bIns="121900" anchor="t" anchorCtr="0">
            <a:noAutofit/>
          </a:bodyPr>
          <a:lstStyle/>
          <a:p>
            <a:r>
              <a:rPr lang="en" sz="2200">
                <a:solidFill>
                  <a:schemeClr val="accent2"/>
                </a:solidFill>
                <a:latin typeface="Proxima Nova"/>
                <a:ea typeface="Proxima Nova"/>
                <a:cs typeface="Proxima Nova"/>
                <a:sym typeface="Proxima Nova"/>
              </a:rPr>
              <a:t>Document #2</a:t>
            </a:r>
            <a:endParaRPr sz="2200">
              <a:solidFill>
                <a:schemeClr val="accent2"/>
              </a:solidFill>
              <a:latin typeface="Proxima Nova"/>
              <a:ea typeface="Proxima Nova"/>
              <a:cs typeface="Proxima Nova"/>
              <a:sym typeface="Proxima Nova"/>
            </a:endParaRPr>
          </a:p>
        </p:txBody>
      </p:sp>
      <p:graphicFrame>
        <p:nvGraphicFramePr>
          <p:cNvPr id="516" name="Google Shape;516;p67"/>
          <p:cNvGraphicFramePr/>
          <p:nvPr/>
        </p:nvGraphicFramePr>
        <p:xfrm>
          <a:off x="682200" y="1967167"/>
          <a:ext cx="1904867" cy="3169602"/>
        </p:xfrm>
        <a:graphic>
          <a:graphicData uri="http://schemas.openxmlformats.org/drawingml/2006/table">
            <a:tbl>
              <a:tblPr>
                <a:noFill/>
              </a:tblPr>
              <a:tblGrid>
                <a:gridCol w="999500">
                  <a:extLst>
                    <a:ext uri="{9D8B030D-6E8A-4147-A177-3AD203B41FA5}">
                      <a16:colId xmlns:a16="http://schemas.microsoft.com/office/drawing/2014/main" val="20000"/>
                    </a:ext>
                  </a:extLst>
                </a:gridCol>
                <a:gridCol w="905367">
                  <a:extLst>
                    <a:ext uri="{9D8B030D-6E8A-4147-A177-3AD203B41FA5}">
                      <a16:colId xmlns:a16="http://schemas.microsoft.com/office/drawing/2014/main" val="20001"/>
                    </a:ext>
                  </a:extLst>
                </a:gridCol>
              </a:tblGrid>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Radhika</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0"/>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is</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1"/>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a</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2"/>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good</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3"/>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person</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4"/>
                  </a:ext>
                </a:extLst>
              </a:tr>
              <a:tr h="528267">
                <a:tc>
                  <a:txBody>
                    <a:bodyPr/>
                    <a:lstStyle/>
                    <a:p>
                      <a:pPr marL="0" lvl="0" indent="0" algn="l" rtl="0">
                        <a:spcBef>
                          <a:spcPts val="0"/>
                        </a:spcBef>
                        <a:spcAft>
                          <a:spcPts val="0"/>
                        </a:spcAft>
                        <a:buNone/>
                      </a:pPr>
                      <a:r>
                        <a:rPr lang="en" sz="1600" b="1">
                          <a:latin typeface="Proxima Nova"/>
                          <a:ea typeface="Proxima Nova"/>
                          <a:cs typeface="Proxima Nova"/>
                          <a:sym typeface="Proxima Nova"/>
                        </a:rPr>
                        <a:t>Total</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5</a:t>
                      </a:r>
                      <a:endParaRPr sz="1600" b="1">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5"/>
                  </a:ext>
                </a:extLst>
              </a:tr>
            </a:tbl>
          </a:graphicData>
        </a:graphic>
      </p:graphicFrame>
      <p:sp>
        <p:nvSpPr>
          <p:cNvPr id="517" name="Google Shape;517;p67"/>
          <p:cNvSpPr txBox="1"/>
          <p:nvPr/>
        </p:nvSpPr>
        <p:spPr>
          <a:xfrm>
            <a:off x="3707833" y="3454123"/>
            <a:ext cx="4776334" cy="1473136"/>
          </a:xfrm>
          <a:prstGeom prst="rect">
            <a:avLst/>
          </a:prstGeom>
          <a:noFill/>
          <a:ln>
            <a:noFill/>
          </a:ln>
        </p:spPr>
        <p:txBody>
          <a:bodyPr spcFirstLastPara="1" wrap="square" lIns="121900" tIns="121900" rIns="121900" bIns="121900" anchor="ctr" anchorCtr="0">
            <a:noAutofit/>
          </a:bodyPr>
          <a:lstStyle/>
          <a:p>
            <a:r>
              <a:rPr lang="en" sz="2400" dirty="0">
                <a:solidFill>
                  <a:srgbClr val="434343"/>
                </a:solidFill>
                <a:latin typeface="Cambria"/>
                <a:ea typeface="Cambria"/>
                <a:cs typeface="Cambria"/>
                <a:sym typeface="Cambria"/>
              </a:rPr>
              <a:t>TF(He, doc#2) = 0/5 = 0</a:t>
            </a:r>
            <a:endParaRPr sz="2400" dirty="0">
              <a:solidFill>
                <a:srgbClr val="434343"/>
              </a:solidFill>
              <a:latin typeface="Cambria"/>
              <a:ea typeface="Cambria"/>
              <a:cs typeface="Cambria"/>
              <a:sym typeface="Cambria"/>
            </a:endParaRPr>
          </a:p>
          <a:p>
            <a:endParaRPr sz="2400" dirty="0">
              <a:solidFill>
                <a:srgbClr val="434343"/>
              </a:solidFill>
              <a:latin typeface="Cambria"/>
              <a:ea typeface="Cambria"/>
              <a:cs typeface="Cambria"/>
              <a:sym typeface="Cambria"/>
            </a:endParaRPr>
          </a:p>
          <a:p>
            <a:r>
              <a:rPr lang="en" sz="2400" dirty="0">
                <a:solidFill>
                  <a:srgbClr val="434343"/>
                </a:solidFill>
                <a:latin typeface="Cambria"/>
                <a:ea typeface="Cambria"/>
                <a:cs typeface="Cambria"/>
                <a:sym typeface="Cambria"/>
              </a:rPr>
              <a:t>TF(good, doc#2) =  1/5 = 0.2</a:t>
            </a:r>
            <a:endParaRPr sz="2400" dirty="0">
              <a:solidFill>
                <a:srgbClr val="434343"/>
              </a:solidFill>
              <a:latin typeface="Cambria"/>
              <a:ea typeface="Cambria"/>
              <a:cs typeface="Cambria"/>
              <a:sym typeface="Cambria"/>
            </a:endParaRPr>
          </a:p>
        </p:txBody>
      </p:sp>
      <p:pic>
        <p:nvPicPr>
          <p:cNvPr id="518" name="Google Shape;518;p67"/>
          <p:cNvPicPr preferRelativeResize="0"/>
          <p:nvPr/>
        </p:nvPicPr>
        <p:blipFill>
          <a:blip r:embed="rId3">
            <a:alphaModFix/>
          </a:blip>
          <a:stretch>
            <a:fillRect/>
          </a:stretch>
        </p:blipFill>
        <p:spPr>
          <a:xfrm>
            <a:off x="3466851" y="2237033"/>
            <a:ext cx="5258316" cy="78666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8"/>
                                        </p:tgtEl>
                                        <p:attrNameLst>
                                          <p:attrName>style.visibility</p:attrName>
                                        </p:attrNameLst>
                                      </p:cBhvr>
                                      <p:to>
                                        <p:strVal val="visible"/>
                                      </p:to>
                                    </p:set>
                                    <p:animEffect transition="in" filter="fade">
                                      <p:cBhvr>
                                        <p:cTn id="7" dur="1000"/>
                                        <p:tgtEl>
                                          <p:spTgt spid="5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7">
                                            <p:txEl>
                                              <p:pRg st="0" end="0"/>
                                            </p:txEl>
                                          </p:spTgt>
                                        </p:tgtEl>
                                        <p:attrNameLst>
                                          <p:attrName>style.visibility</p:attrName>
                                        </p:attrNameLst>
                                      </p:cBhvr>
                                      <p:to>
                                        <p:strVal val="visible"/>
                                      </p:to>
                                    </p:set>
                                    <p:animEffect transition="in" filter="fade">
                                      <p:cBhvr>
                                        <p:cTn id="12" dur="1000"/>
                                        <p:tgtEl>
                                          <p:spTgt spid="5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7">
                                            <p:txEl>
                                              <p:pRg st="2" end="2"/>
                                            </p:txEl>
                                          </p:spTgt>
                                        </p:tgtEl>
                                        <p:attrNameLst>
                                          <p:attrName>style.visibility</p:attrName>
                                        </p:attrNameLst>
                                      </p:cBhvr>
                                      <p:to>
                                        <p:strVal val="visible"/>
                                      </p:to>
                                    </p:set>
                                    <p:animEffect transition="in" filter="fade">
                                      <p:cBhvr>
                                        <p:cTn id="17" dur="1000"/>
                                        <p:tgtEl>
                                          <p:spTgt spid="5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68"/>
          <p:cNvSpPr/>
          <p:nvPr/>
        </p:nvSpPr>
        <p:spPr>
          <a:xfrm>
            <a:off x="682200" y="832767"/>
            <a:ext cx="5029052" cy="6728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r>
              <a:rPr lang="en" sz="2400" dirty="0">
                <a:latin typeface="Roboto"/>
                <a:ea typeface="Roboto"/>
                <a:cs typeface="Roboto"/>
                <a:sym typeface="Roboto"/>
              </a:rPr>
              <a:t>He is a good boy. She is also good.</a:t>
            </a:r>
            <a:endParaRPr sz="2400" dirty="0">
              <a:latin typeface="Roboto"/>
              <a:ea typeface="Roboto"/>
              <a:cs typeface="Roboto"/>
              <a:sym typeface="Roboto"/>
            </a:endParaRPr>
          </a:p>
        </p:txBody>
      </p:sp>
      <p:sp>
        <p:nvSpPr>
          <p:cNvPr id="524" name="Google Shape;524;p68"/>
          <p:cNvSpPr txBox="1"/>
          <p:nvPr/>
        </p:nvSpPr>
        <p:spPr>
          <a:xfrm>
            <a:off x="649500" y="303853"/>
            <a:ext cx="4871200" cy="498800"/>
          </a:xfrm>
          <a:prstGeom prst="rect">
            <a:avLst/>
          </a:prstGeom>
          <a:noFill/>
          <a:ln>
            <a:noFill/>
          </a:ln>
        </p:spPr>
        <p:txBody>
          <a:bodyPr spcFirstLastPara="1" wrap="square" lIns="121900" tIns="121900" rIns="121900" bIns="121900" anchor="t" anchorCtr="0">
            <a:noAutofit/>
          </a:bodyPr>
          <a:lstStyle/>
          <a:p>
            <a:r>
              <a:rPr lang="en" sz="2200">
                <a:solidFill>
                  <a:schemeClr val="accent2"/>
                </a:solidFill>
                <a:latin typeface="Proxima Nova"/>
                <a:ea typeface="Proxima Nova"/>
                <a:cs typeface="Proxima Nova"/>
                <a:sym typeface="Proxima Nova"/>
              </a:rPr>
              <a:t>Document #1</a:t>
            </a:r>
            <a:endParaRPr sz="2200">
              <a:solidFill>
                <a:schemeClr val="accent2"/>
              </a:solidFill>
              <a:latin typeface="Proxima Nova"/>
              <a:ea typeface="Proxima Nova"/>
              <a:cs typeface="Proxima Nova"/>
              <a:sym typeface="Proxima Nova"/>
            </a:endParaRPr>
          </a:p>
        </p:txBody>
      </p:sp>
      <p:graphicFrame>
        <p:nvGraphicFramePr>
          <p:cNvPr id="525" name="Google Shape;525;p68"/>
          <p:cNvGraphicFramePr/>
          <p:nvPr/>
        </p:nvGraphicFramePr>
        <p:xfrm>
          <a:off x="682200" y="1967167"/>
          <a:ext cx="1904866" cy="4226136"/>
        </p:xfrm>
        <a:graphic>
          <a:graphicData uri="http://schemas.openxmlformats.org/drawingml/2006/table">
            <a:tbl>
              <a:tblPr>
                <a:noFill/>
              </a:tblPr>
              <a:tblGrid>
                <a:gridCol w="836233">
                  <a:extLst>
                    <a:ext uri="{9D8B030D-6E8A-4147-A177-3AD203B41FA5}">
                      <a16:colId xmlns:a16="http://schemas.microsoft.com/office/drawing/2014/main" val="20000"/>
                    </a:ext>
                  </a:extLst>
                </a:gridCol>
                <a:gridCol w="1068633">
                  <a:extLst>
                    <a:ext uri="{9D8B030D-6E8A-4147-A177-3AD203B41FA5}">
                      <a16:colId xmlns:a16="http://schemas.microsoft.com/office/drawing/2014/main" val="20001"/>
                    </a:ext>
                  </a:extLst>
                </a:gridCol>
              </a:tblGrid>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He</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0"/>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is</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2</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1"/>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a</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2"/>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good</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2</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3"/>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boy</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4"/>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she</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5"/>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also</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6"/>
                  </a:ext>
                </a:extLst>
              </a:tr>
              <a:tr h="528267">
                <a:tc>
                  <a:txBody>
                    <a:bodyPr/>
                    <a:lstStyle/>
                    <a:p>
                      <a:pPr marL="0" lvl="0" indent="0" algn="l" rtl="0">
                        <a:spcBef>
                          <a:spcPts val="0"/>
                        </a:spcBef>
                        <a:spcAft>
                          <a:spcPts val="0"/>
                        </a:spcAft>
                        <a:buNone/>
                      </a:pPr>
                      <a:r>
                        <a:rPr lang="en" sz="1600" b="1">
                          <a:latin typeface="Proxima Nova"/>
                          <a:ea typeface="Proxima Nova"/>
                          <a:cs typeface="Proxima Nova"/>
                          <a:sym typeface="Proxima Nova"/>
                        </a:rPr>
                        <a:t>Total</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9</a:t>
                      </a:r>
                      <a:endParaRPr sz="1600" b="1">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7"/>
                  </a:ext>
                </a:extLst>
              </a:tr>
            </a:tbl>
          </a:graphicData>
        </a:graphic>
      </p:graphicFrame>
      <p:sp>
        <p:nvSpPr>
          <p:cNvPr id="526" name="Google Shape;526;p68"/>
          <p:cNvSpPr txBox="1"/>
          <p:nvPr/>
        </p:nvSpPr>
        <p:spPr>
          <a:xfrm>
            <a:off x="7348097" y="2987433"/>
            <a:ext cx="4192400" cy="1169600"/>
          </a:xfrm>
          <a:prstGeom prst="rect">
            <a:avLst/>
          </a:prstGeom>
          <a:noFill/>
          <a:ln>
            <a:noFill/>
          </a:ln>
        </p:spPr>
        <p:txBody>
          <a:bodyPr spcFirstLastPara="1" wrap="square" lIns="121900" tIns="121900" rIns="121900" bIns="121900" anchor="ctr" anchorCtr="0">
            <a:noAutofit/>
          </a:bodyPr>
          <a:lstStyle/>
          <a:p>
            <a:r>
              <a:rPr lang="en" sz="2400">
                <a:solidFill>
                  <a:srgbClr val="434343"/>
                </a:solidFill>
                <a:latin typeface="Cambria"/>
                <a:ea typeface="Cambria"/>
                <a:cs typeface="Cambria"/>
                <a:sym typeface="Cambria"/>
              </a:rPr>
              <a:t>IDF(He) = log(2/1) = 0.301</a:t>
            </a:r>
            <a:endParaRPr sz="2400">
              <a:solidFill>
                <a:srgbClr val="434343"/>
              </a:solidFill>
              <a:latin typeface="Cambria"/>
              <a:ea typeface="Cambria"/>
              <a:cs typeface="Cambria"/>
              <a:sym typeface="Cambria"/>
            </a:endParaRPr>
          </a:p>
          <a:p>
            <a:endParaRPr sz="2400">
              <a:solidFill>
                <a:srgbClr val="434343"/>
              </a:solidFill>
              <a:latin typeface="Cambria"/>
              <a:ea typeface="Cambria"/>
              <a:cs typeface="Cambria"/>
              <a:sym typeface="Cambria"/>
            </a:endParaRPr>
          </a:p>
          <a:p>
            <a:r>
              <a:rPr lang="en" sz="2400">
                <a:solidFill>
                  <a:srgbClr val="434343"/>
                </a:solidFill>
                <a:latin typeface="Cambria"/>
                <a:ea typeface="Cambria"/>
                <a:cs typeface="Cambria"/>
                <a:sym typeface="Cambria"/>
              </a:rPr>
              <a:t>IDF(good) =  log(2/2) = 0</a:t>
            </a:r>
            <a:endParaRPr sz="2400">
              <a:solidFill>
                <a:srgbClr val="434343"/>
              </a:solidFill>
              <a:latin typeface="Cambria"/>
              <a:ea typeface="Cambria"/>
              <a:cs typeface="Cambria"/>
              <a:sym typeface="Cambria"/>
            </a:endParaRPr>
          </a:p>
        </p:txBody>
      </p:sp>
      <p:graphicFrame>
        <p:nvGraphicFramePr>
          <p:cNvPr id="527" name="Google Shape;527;p68"/>
          <p:cNvGraphicFramePr/>
          <p:nvPr/>
        </p:nvGraphicFramePr>
        <p:xfrm>
          <a:off x="2815800" y="1967167"/>
          <a:ext cx="1904867" cy="3169602"/>
        </p:xfrm>
        <a:graphic>
          <a:graphicData uri="http://schemas.openxmlformats.org/drawingml/2006/table">
            <a:tbl>
              <a:tblPr>
                <a:noFill/>
              </a:tblPr>
              <a:tblGrid>
                <a:gridCol w="999500">
                  <a:extLst>
                    <a:ext uri="{9D8B030D-6E8A-4147-A177-3AD203B41FA5}">
                      <a16:colId xmlns:a16="http://schemas.microsoft.com/office/drawing/2014/main" val="20000"/>
                    </a:ext>
                  </a:extLst>
                </a:gridCol>
                <a:gridCol w="905367">
                  <a:extLst>
                    <a:ext uri="{9D8B030D-6E8A-4147-A177-3AD203B41FA5}">
                      <a16:colId xmlns:a16="http://schemas.microsoft.com/office/drawing/2014/main" val="20001"/>
                    </a:ext>
                  </a:extLst>
                </a:gridCol>
              </a:tblGrid>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Radhika</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0"/>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is</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1"/>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a</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2"/>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good</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3"/>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person</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4"/>
                  </a:ext>
                </a:extLst>
              </a:tr>
              <a:tr h="528267">
                <a:tc>
                  <a:txBody>
                    <a:bodyPr/>
                    <a:lstStyle/>
                    <a:p>
                      <a:pPr marL="0" lvl="0" indent="0" algn="l" rtl="0">
                        <a:spcBef>
                          <a:spcPts val="0"/>
                        </a:spcBef>
                        <a:spcAft>
                          <a:spcPts val="0"/>
                        </a:spcAft>
                        <a:buNone/>
                      </a:pPr>
                      <a:r>
                        <a:rPr lang="en" sz="1600" b="1">
                          <a:latin typeface="Proxima Nova"/>
                          <a:ea typeface="Proxima Nova"/>
                          <a:cs typeface="Proxima Nova"/>
                          <a:sym typeface="Proxima Nova"/>
                        </a:rPr>
                        <a:t>Total</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5</a:t>
                      </a:r>
                      <a:endParaRPr sz="1600" b="1">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5"/>
                  </a:ext>
                </a:extLst>
              </a:tr>
            </a:tbl>
          </a:graphicData>
        </a:graphic>
      </p:graphicFrame>
      <p:sp>
        <p:nvSpPr>
          <p:cNvPr id="528" name="Google Shape;528;p68"/>
          <p:cNvSpPr/>
          <p:nvPr/>
        </p:nvSpPr>
        <p:spPr>
          <a:xfrm>
            <a:off x="6669300" y="832767"/>
            <a:ext cx="4871200" cy="6728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indent="609585"/>
            <a:r>
              <a:rPr lang="en" sz="2400">
                <a:latin typeface="Roboto"/>
                <a:ea typeface="Roboto"/>
                <a:cs typeface="Roboto"/>
                <a:sym typeface="Roboto"/>
              </a:rPr>
              <a:t>Radhika is a good person.</a:t>
            </a:r>
            <a:endParaRPr sz="2400">
              <a:latin typeface="Roboto"/>
              <a:ea typeface="Roboto"/>
              <a:cs typeface="Roboto"/>
              <a:sym typeface="Roboto"/>
            </a:endParaRPr>
          </a:p>
        </p:txBody>
      </p:sp>
      <p:sp>
        <p:nvSpPr>
          <p:cNvPr id="529" name="Google Shape;529;p68"/>
          <p:cNvSpPr txBox="1"/>
          <p:nvPr/>
        </p:nvSpPr>
        <p:spPr>
          <a:xfrm>
            <a:off x="6636633" y="333833"/>
            <a:ext cx="4871200" cy="498800"/>
          </a:xfrm>
          <a:prstGeom prst="rect">
            <a:avLst/>
          </a:prstGeom>
          <a:noFill/>
          <a:ln>
            <a:noFill/>
          </a:ln>
        </p:spPr>
        <p:txBody>
          <a:bodyPr spcFirstLastPara="1" wrap="square" lIns="121900" tIns="121900" rIns="121900" bIns="121900" anchor="t" anchorCtr="0">
            <a:noAutofit/>
          </a:bodyPr>
          <a:lstStyle/>
          <a:p>
            <a:r>
              <a:rPr lang="en" sz="2200" dirty="0">
                <a:solidFill>
                  <a:schemeClr val="accent2"/>
                </a:solidFill>
                <a:latin typeface="Proxima Nova"/>
                <a:ea typeface="Proxima Nova"/>
                <a:cs typeface="Proxima Nova"/>
                <a:sym typeface="Proxima Nova"/>
              </a:rPr>
              <a:t>Document #2</a:t>
            </a:r>
            <a:endParaRPr sz="2200" dirty="0">
              <a:solidFill>
                <a:schemeClr val="accent2"/>
              </a:solidFill>
              <a:latin typeface="Proxima Nova"/>
              <a:ea typeface="Proxima Nova"/>
              <a:cs typeface="Proxima Nova"/>
              <a:sym typeface="Proxima Nova"/>
            </a:endParaRPr>
          </a:p>
        </p:txBody>
      </p:sp>
      <p:pic>
        <p:nvPicPr>
          <p:cNvPr id="530" name="Google Shape;530;p68"/>
          <p:cNvPicPr preferRelativeResize="0"/>
          <p:nvPr/>
        </p:nvPicPr>
        <p:blipFill>
          <a:blip r:embed="rId3">
            <a:alphaModFix/>
          </a:blip>
          <a:stretch>
            <a:fillRect/>
          </a:stretch>
        </p:blipFill>
        <p:spPr>
          <a:xfrm>
            <a:off x="6636633" y="1987433"/>
            <a:ext cx="4871200" cy="780755"/>
          </a:xfrm>
          <a:prstGeom prst="rect">
            <a:avLst/>
          </a:prstGeom>
          <a:noFill/>
          <a:ln>
            <a:noFill/>
          </a:ln>
        </p:spPr>
      </p:pic>
      <p:sp>
        <p:nvSpPr>
          <p:cNvPr id="531" name="Google Shape;531;p68"/>
          <p:cNvSpPr/>
          <p:nvPr/>
        </p:nvSpPr>
        <p:spPr>
          <a:xfrm>
            <a:off x="5891134" y="4512039"/>
            <a:ext cx="5801194" cy="2012127"/>
          </a:xfrm>
          <a:prstGeom prst="rect">
            <a:avLst/>
          </a:prstGeom>
          <a:solidFill>
            <a:srgbClr val="EAD1DC"/>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marL="342900" indent="-342900" algn="just">
              <a:buFont typeface="Arial" panose="020B0604020202020204" pitchFamily="34" charset="0"/>
              <a:buChar char="•"/>
            </a:pPr>
            <a:r>
              <a:rPr lang="en" sz="2200" dirty="0">
                <a:latin typeface="Roboto"/>
                <a:ea typeface="Roboto"/>
                <a:cs typeface="Roboto"/>
                <a:sym typeface="Roboto"/>
              </a:rPr>
              <a:t>IDF tells us if a word (feature) can be used to distinguish documents. </a:t>
            </a:r>
          </a:p>
          <a:p>
            <a:pPr marL="342900" indent="-342900" algn="just">
              <a:buFont typeface="Arial" panose="020B0604020202020204" pitchFamily="34" charset="0"/>
              <a:buChar char="•"/>
            </a:pPr>
            <a:r>
              <a:rPr lang="en" sz="2200" dirty="0">
                <a:latin typeface="Roboto"/>
                <a:ea typeface="Roboto"/>
                <a:cs typeface="Roboto"/>
                <a:sym typeface="Roboto"/>
              </a:rPr>
              <a:t>If a word appears in majority of the documents then IDF will be close to ‘0’ </a:t>
            </a:r>
          </a:p>
          <a:p>
            <a:pPr algn="just"/>
            <a:r>
              <a:rPr lang="en" sz="2200" i="1" dirty="0">
                <a:latin typeface="Roboto"/>
                <a:ea typeface="Roboto"/>
                <a:cs typeface="Roboto"/>
                <a:sym typeface="Roboto"/>
              </a:rPr>
              <a:t>     i.e.</a:t>
            </a:r>
            <a:r>
              <a:rPr lang="en" sz="2200" dirty="0">
                <a:latin typeface="Roboto"/>
                <a:ea typeface="Roboto"/>
                <a:cs typeface="Roboto"/>
                <a:sym typeface="Roboto"/>
              </a:rPr>
              <a:t> give low weightage to that feature.</a:t>
            </a:r>
            <a:endParaRPr sz="2200" dirty="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0"/>
                                        </p:tgtEl>
                                        <p:attrNameLst>
                                          <p:attrName>style.visibility</p:attrName>
                                        </p:attrNameLst>
                                      </p:cBhvr>
                                      <p:to>
                                        <p:strVal val="visible"/>
                                      </p:to>
                                    </p:set>
                                    <p:animEffect transition="in" filter="fade">
                                      <p:cBhvr>
                                        <p:cTn id="7" dur="1000"/>
                                        <p:tgtEl>
                                          <p:spTgt spid="5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6">
                                            <p:txEl>
                                              <p:pRg st="0" end="0"/>
                                            </p:txEl>
                                          </p:spTgt>
                                        </p:tgtEl>
                                        <p:attrNameLst>
                                          <p:attrName>style.visibility</p:attrName>
                                        </p:attrNameLst>
                                      </p:cBhvr>
                                      <p:to>
                                        <p:strVal val="visible"/>
                                      </p:to>
                                    </p:set>
                                    <p:animEffect transition="in" filter="fade">
                                      <p:cBhvr>
                                        <p:cTn id="12" dur="1000"/>
                                        <p:tgtEl>
                                          <p:spTgt spid="52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6">
                                            <p:txEl>
                                              <p:pRg st="2" end="2"/>
                                            </p:txEl>
                                          </p:spTgt>
                                        </p:tgtEl>
                                        <p:attrNameLst>
                                          <p:attrName>style.visibility</p:attrName>
                                        </p:attrNameLst>
                                      </p:cBhvr>
                                      <p:to>
                                        <p:strVal val="visible"/>
                                      </p:to>
                                    </p:set>
                                    <p:animEffect transition="in" filter="fade">
                                      <p:cBhvr>
                                        <p:cTn id="17" dur="1000"/>
                                        <p:tgtEl>
                                          <p:spTgt spid="5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1"/>
                                        </p:tgtEl>
                                        <p:attrNameLst>
                                          <p:attrName>style.visibility</p:attrName>
                                        </p:attrNameLst>
                                      </p:cBhvr>
                                      <p:to>
                                        <p:strVal val="visible"/>
                                      </p:to>
                                    </p:set>
                                    <p:animEffect transition="in" filter="fade">
                                      <p:cBhvr>
                                        <p:cTn id="22" dur="1000"/>
                                        <p:tgtEl>
                                          <p:spTgt spid="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69"/>
          <p:cNvSpPr/>
          <p:nvPr/>
        </p:nvSpPr>
        <p:spPr>
          <a:xfrm>
            <a:off x="682199" y="832767"/>
            <a:ext cx="5083599" cy="6728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r>
              <a:rPr lang="en" sz="2400" dirty="0">
                <a:latin typeface="Roboto"/>
                <a:ea typeface="Roboto"/>
                <a:cs typeface="Roboto"/>
                <a:sym typeface="Roboto"/>
              </a:rPr>
              <a:t>He is a good boy. She is also good.</a:t>
            </a:r>
            <a:endParaRPr sz="2400" dirty="0">
              <a:latin typeface="Roboto"/>
              <a:ea typeface="Roboto"/>
              <a:cs typeface="Roboto"/>
              <a:sym typeface="Roboto"/>
            </a:endParaRPr>
          </a:p>
        </p:txBody>
      </p:sp>
      <p:sp>
        <p:nvSpPr>
          <p:cNvPr id="537" name="Google Shape;537;p69"/>
          <p:cNvSpPr txBox="1"/>
          <p:nvPr/>
        </p:nvSpPr>
        <p:spPr>
          <a:xfrm>
            <a:off x="649500" y="333833"/>
            <a:ext cx="4871200" cy="498800"/>
          </a:xfrm>
          <a:prstGeom prst="rect">
            <a:avLst/>
          </a:prstGeom>
          <a:noFill/>
          <a:ln>
            <a:noFill/>
          </a:ln>
        </p:spPr>
        <p:txBody>
          <a:bodyPr spcFirstLastPara="1" wrap="square" lIns="121900" tIns="121900" rIns="121900" bIns="121900" anchor="t" anchorCtr="0">
            <a:noAutofit/>
          </a:bodyPr>
          <a:lstStyle/>
          <a:p>
            <a:r>
              <a:rPr lang="en" sz="2200">
                <a:solidFill>
                  <a:schemeClr val="accent2"/>
                </a:solidFill>
                <a:latin typeface="Proxima Nova"/>
                <a:ea typeface="Proxima Nova"/>
                <a:cs typeface="Proxima Nova"/>
                <a:sym typeface="Proxima Nova"/>
              </a:rPr>
              <a:t>Document #1</a:t>
            </a:r>
            <a:endParaRPr sz="2200">
              <a:solidFill>
                <a:schemeClr val="accent2"/>
              </a:solidFill>
              <a:latin typeface="Proxima Nova"/>
              <a:ea typeface="Proxima Nova"/>
              <a:cs typeface="Proxima Nova"/>
              <a:sym typeface="Proxima Nova"/>
            </a:endParaRPr>
          </a:p>
        </p:txBody>
      </p:sp>
      <p:graphicFrame>
        <p:nvGraphicFramePr>
          <p:cNvPr id="538" name="Google Shape;538;p69"/>
          <p:cNvGraphicFramePr/>
          <p:nvPr/>
        </p:nvGraphicFramePr>
        <p:xfrm>
          <a:off x="682200" y="1967167"/>
          <a:ext cx="1904866" cy="4226136"/>
        </p:xfrm>
        <a:graphic>
          <a:graphicData uri="http://schemas.openxmlformats.org/drawingml/2006/table">
            <a:tbl>
              <a:tblPr>
                <a:noFill/>
              </a:tblPr>
              <a:tblGrid>
                <a:gridCol w="836233">
                  <a:extLst>
                    <a:ext uri="{9D8B030D-6E8A-4147-A177-3AD203B41FA5}">
                      <a16:colId xmlns:a16="http://schemas.microsoft.com/office/drawing/2014/main" val="20000"/>
                    </a:ext>
                  </a:extLst>
                </a:gridCol>
                <a:gridCol w="1068633">
                  <a:extLst>
                    <a:ext uri="{9D8B030D-6E8A-4147-A177-3AD203B41FA5}">
                      <a16:colId xmlns:a16="http://schemas.microsoft.com/office/drawing/2014/main" val="20001"/>
                    </a:ext>
                  </a:extLst>
                </a:gridCol>
              </a:tblGrid>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He</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0"/>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is</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2</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1"/>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a</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2"/>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good</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2</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3"/>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boy</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4"/>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she</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5"/>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also</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6"/>
                  </a:ext>
                </a:extLst>
              </a:tr>
              <a:tr h="528267">
                <a:tc>
                  <a:txBody>
                    <a:bodyPr/>
                    <a:lstStyle/>
                    <a:p>
                      <a:pPr marL="0" lvl="0" indent="0" algn="l" rtl="0">
                        <a:spcBef>
                          <a:spcPts val="0"/>
                        </a:spcBef>
                        <a:spcAft>
                          <a:spcPts val="0"/>
                        </a:spcAft>
                        <a:buNone/>
                      </a:pPr>
                      <a:r>
                        <a:rPr lang="en" sz="1600" b="1">
                          <a:latin typeface="Proxima Nova"/>
                          <a:ea typeface="Proxima Nova"/>
                          <a:cs typeface="Proxima Nova"/>
                          <a:sym typeface="Proxima Nova"/>
                        </a:rPr>
                        <a:t>Total</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9</a:t>
                      </a:r>
                      <a:endParaRPr sz="1600" b="1">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7"/>
                  </a:ext>
                </a:extLst>
              </a:tr>
            </a:tbl>
          </a:graphicData>
        </a:graphic>
      </p:graphicFrame>
      <p:sp>
        <p:nvSpPr>
          <p:cNvPr id="539" name="Google Shape;539;p69"/>
          <p:cNvSpPr txBox="1"/>
          <p:nvPr/>
        </p:nvSpPr>
        <p:spPr>
          <a:xfrm>
            <a:off x="6444600" y="2667144"/>
            <a:ext cx="4192400" cy="1169600"/>
          </a:xfrm>
          <a:prstGeom prst="rect">
            <a:avLst/>
          </a:prstGeom>
          <a:noFill/>
          <a:ln>
            <a:noFill/>
          </a:ln>
        </p:spPr>
        <p:txBody>
          <a:bodyPr spcFirstLastPara="1" wrap="square" lIns="121900" tIns="121900" rIns="121900" bIns="121900" anchor="ctr" anchorCtr="0">
            <a:noAutofit/>
          </a:bodyPr>
          <a:lstStyle/>
          <a:p>
            <a:r>
              <a:rPr lang="en" sz="2400" dirty="0">
                <a:solidFill>
                  <a:srgbClr val="434343"/>
                </a:solidFill>
                <a:latin typeface="Cambria"/>
                <a:ea typeface="Cambria"/>
                <a:cs typeface="Cambria"/>
                <a:sym typeface="Cambria"/>
              </a:rPr>
              <a:t>IDF(He) = log(2/1) = 0.301</a:t>
            </a:r>
            <a:endParaRPr sz="2400" dirty="0">
              <a:solidFill>
                <a:srgbClr val="434343"/>
              </a:solidFill>
              <a:latin typeface="Cambria"/>
              <a:ea typeface="Cambria"/>
              <a:cs typeface="Cambria"/>
              <a:sym typeface="Cambria"/>
            </a:endParaRPr>
          </a:p>
          <a:p>
            <a:endParaRPr sz="2400" dirty="0">
              <a:solidFill>
                <a:srgbClr val="434343"/>
              </a:solidFill>
              <a:latin typeface="Cambria"/>
              <a:ea typeface="Cambria"/>
              <a:cs typeface="Cambria"/>
              <a:sym typeface="Cambria"/>
            </a:endParaRPr>
          </a:p>
          <a:p>
            <a:r>
              <a:rPr lang="en" sz="2400" dirty="0">
                <a:solidFill>
                  <a:srgbClr val="434343"/>
                </a:solidFill>
                <a:latin typeface="Cambria"/>
                <a:ea typeface="Cambria"/>
                <a:cs typeface="Cambria"/>
                <a:sym typeface="Cambria"/>
              </a:rPr>
              <a:t>IDF(good) =  log(2/2) = 0</a:t>
            </a:r>
            <a:endParaRPr sz="2400" dirty="0">
              <a:solidFill>
                <a:srgbClr val="434343"/>
              </a:solidFill>
              <a:latin typeface="Cambria"/>
              <a:ea typeface="Cambria"/>
              <a:cs typeface="Cambria"/>
              <a:sym typeface="Cambria"/>
            </a:endParaRPr>
          </a:p>
        </p:txBody>
      </p:sp>
      <p:graphicFrame>
        <p:nvGraphicFramePr>
          <p:cNvPr id="540" name="Google Shape;540;p69"/>
          <p:cNvGraphicFramePr/>
          <p:nvPr/>
        </p:nvGraphicFramePr>
        <p:xfrm>
          <a:off x="2815800" y="1967167"/>
          <a:ext cx="1904867" cy="3169602"/>
        </p:xfrm>
        <a:graphic>
          <a:graphicData uri="http://schemas.openxmlformats.org/drawingml/2006/table">
            <a:tbl>
              <a:tblPr>
                <a:noFill/>
              </a:tblPr>
              <a:tblGrid>
                <a:gridCol w="999500">
                  <a:extLst>
                    <a:ext uri="{9D8B030D-6E8A-4147-A177-3AD203B41FA5}">
                      <a16:colId xmlns:a16="http://schemas.microsoft.com/office/drawing/2014/main" val="20000"/>
                    </a:ext>
                  </a:extLst>
                </a:gridCol>
                <a:gridCol w="905367">
                  <a:extLst>
                    <a:ext uri="{9D8B030D-6E8A-4147-A177-3AD203B41FA5}">
                      <a16:colId xmlns:a16="http://schemas.microsoft.com/office/drawing/2014/main" val="20001"/>
                    </a:ext>
                  </a:extLst>
                </a:gridCol>
              </a:tblGrid>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Radhika</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0"/>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is</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1"/>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a</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2"/>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good</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3"/>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person</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4"/>
                  </a:ext>
                </a:extLst>
              </a:tr>
              <a:tr h="528267">
                <a:tc>
                  <a:txBody>
                    <a:bodyPr/>
                    <a:lstStyle/>
                    <a:p>
                      <a:pPr marL="0" lvl="0" indent="0" algn="l" rtl="0">
                        <a:spcBef>
                          <a:spcPts val="0"/>
                        </a:spcBef>
                        <a:spcAft>
                          <a:spcPts val="0"/>
                        </a:spcAft>
                        <a:buNone/>
                      </a:pPr>
                      <a:r>
                        <a:rPr lang="en" sz="1600" b="1">
                          <a:latin typeface="Proxima Nova"/>
                          <a:ea typeface="Proxima Nova"/>
                          <a:cs typeface="Proxima Nova"/>
                          <a:sym typeface="Proxima Nova"/>
                        </a:rPr>
                        <a:t>Total</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5</a:t>
                      </a:r>
                      <a:endParaRPr sz="1600" b="1">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5"/>
                  </a:ext>
                </a:extLst>
              </a:tr>
            </a:tbl>
          </a:graphicData>
        </a:graphic>
      </p:graphicFrame>
      <p:sp>
        <p:nvSpPr>
          <p:cNvPr id="541" name="Google Shape;541;p69"/>
          <p:cNvSpPr/>
          <p:nvPr/>
        </p:nvSpPr>
        <p:spPr>
          <a:xfrm>
            <a:off x="6669300" y="832767"/>
            <a:ext cx="4871200" cy="6728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indent="609585"/>
            <a:r>
              <a:rPr lang="en" sz="2400">
                <a:latin typeface="Roboto"/>
                <a:ea typeface="Roboto"/>
                <a:cs typeface="Roboto"/>
                <a:sym typeface="Roboto"/>
              </a:rPr>
              <a:t>Radhika is a good person.</a:t>
            </a:r>
            <a:endParaRPr sz="2400">
              <a:latin typeface="Roboto"/>
              <a:ea typeface="Roboto"/>
              <a:cs typeface="Roboto"/>
              <a:sym typeface="Roboto"/>
            </a:endParaRPr>
          </a:p>
        </p:txBody>
      </p:sp>
      <p:sp>
        <p:nvSpPr>
          <p:cNvPr id="542" name="Google Shape;542;p69"/>
          <p:cNvSpPr txBox="1"/>
          <p:nvPr/>
        </p:nvSpPr>
        <p:spPr>
          <a:xfrm>
            <a:off x="6636633" y="333833"/>
            <a:ext cx="4871200" cy="498800"/>
          </a:xfrm>
          <a:prstGeom prst="rect">
            <a:avLst/>
          </a:prstGeom>
          <a:noFill/>
          <a:ln>
            <a:noFill/>
          </a:ln>
        </p:spPr>
        <p:txBody>
          <a:bodyPr spcFirstLastPara="1" wrap="square" lIns="121900" tIns="121900" rIns="121900" bIns="121900" anchor="t" anchorCtr="0">
            <a:noAutofit/>
          </a:bodyPr>
          <a:lstStyle/>
          <a:p>
            <a:r>
              <a:rPr lang="en" sz="2200">
                <a:solidFill>
                  <a:schemeClr val="accent2"/>
                </a:solidFill>
                <a:latin typeface="Proxima Nova"/>
                <a:ea typeface="Proxima Nova"/>
                <a:cs typeface="Proxima Nova"/>
                <a:sym typeface="Proxima Nova"/>
              </a:rPr>
              <a:t>Document #2</a:t>
            </a:r>
            <a:endParaRPr sz="2200">
              <a:solidFill>
                <a:schemeClr val="accent2"/>
              </a:solidFill>
              <a:latin typeface="Proxima Nova"/>
              <a:ea typeface="Proxima Nova"/>
              <a:cs typeface="Proxima Nova"/>
              <a:sym typeface="Proxima Nova"/>
            </a:endParaRPr>
          </a:p>
        </p:txBody>
      </p:sp>
      <p:pic>
        <p:nvPicPr>
          <p:cNvPr id="543" name="Google Shape;543;p69"/>
          <p:cNvPicPr preferRelativeResize="0"/>
          <p:nvPr/>
        </p:nvPicPr>
        <p:blipFill>
          <a:blip r:embed="rId3">
            <a:alphaModFix/>
          </a:blip>
          <a:stretch>
            <a:fillRect/>
          </a:stretch>
        </p:blipFill>
        <p:spPr>
          <a:xfrm>
            <a:off x="6636633" y="1778567"/>
            <a:ext cx="4871200" cy="780755"/>
          </a:xfrm>
          <a:prstGeom prst="rect">
            <a:avLst/>
          </a:prstGeom>
          <a:noFill/>
          <a:ln>
            <a:noFill/>
          </a:ln>
        </p:spPr>
      </p:pic>
      <p:sp>
        <p:nvSpPr>
          <p:cNvPr id="544" name="Google Shape;544;p69"/>
          <p:cNvSpPr txBox="1"/>
          <p:nvPr/>
        </p:nvSpPr>
        <p:spPr>
          <a:xfrm>
            <a:off x="5516087" y="3944566"/>
            <a:ext cx="6198889" cy="2786018"/>
          </a:xfrm>
          <a:prstGeom prst="rect">
            <a:avLst/>
          </a:prstGeom>
          <a:no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 sz="2400" dirty="0">
                <a:solidFill>
                  <a:srgbClr val="002060"/>
                </a:solidFill>
                <a:latin typeface="Cambria"/>
                <a:ea typeface="Cambria"/>
                <a:cs typeface="Cambria"/>
                <a:sym typeface="Cambria"/>
              </a:rPr>
              <a:t>TF-IDF(He, doc#1) = 0.11 * 0.301 = 0.03311</a:t>
            </a:r>
            <a:endParaRPr sz="2400" dirty="0">
              <a:solidFill>
                <a:srgbClr val="002060"/>
              </a:solidFill>
              <a:latin typeface="Cambria"/>
              <a:ea typeface="Cambria"/>
              <a:cs typeface="Cambria"/>
              <a:sym typeface="Cambria"/>
            </a:endParaRPr>
          </a:p>
          <a:p>
            <a:endParaRPr sz="2400" dirty="0">
              <a:solidFill>
                <a:srgbClr val="002060"/>
              </a:solidFill>
              <a:latin typeface="Cambria"/>
              <a:ea typeface="Cambria"/>
              <a:cs typeface="Cambria"/>
              <a:sym typeface="Cambria"/>
            </a:endParaRPr>
          </a:p>
          <a:p>
            <a:r>
              <a:rPr lang="en" sz="2400" dirty="0">
                <a:solidFill>
                  <a:srgbClr val="002060"/>
                </a:solidFill>
                <a:latin typeface="Cambria"/>
                <a:ea typeface="Cambria"/>
                <a:cs typeface="Cambria"/>
                <a:sym typeface="Cambria"/>
              </a:rPr>
              <a:t>TF-IDF(good, doc#1) =  0.22 * 0 = 0</a:t>
            </a:r>
            <a:endParaRPr sz="2400" dirty="0">
              <a:solidFill>
                <a:srgbClr val="002060"/>
              </a:solidFill>
              <a:latin typeface="Cambria"/>
              <a:ea typeface="Cambria"/>
              <a:cs typeface="Cambria"/>
              <a:sym typeface="Cambria"/>
            </a:endParaRPr>
          </a:p>
          <a:p>
            <a:endParaRPr sz="2400" dirty="0">
              <a:solidFill>
                <a:srgbClr val="002060"/>
              </a:solidFill>
              <a:latin typeface="Cambria"/>
              <a:ea typeface="Cambria"/>
              <a:cs typeface="Cambria"/>
              <a:sym typeface="Cambria"/>
            </a:endParaRPr>
          </a:p>
          <a:p>
            <a:pPr>
              <a:buClr>
                <a:schemeClr val="dk1"/>
              </a:buClr>
              <a:buSzPts val="1100"/>
            </a:pPr>
            <a:r>
              <a:rPr lang="en" sz="2400" dirty="0">
                <a:solidFill>
                  <a:srgbClr val="002060"/>
                </a:solidFill>
                <a:latin typeface="Cambria"/>
                <a:ea typeface="Cambria"/>
                <a:cs typeface="Cambria"/>
                <a:sym typeface="Cambria"/>
              </a:rPr>
              <a:t>TF-IDF(He, doc#2) = 0 * 0.301 = 0</a:t>
            </a:r>
            <a:endParaRPr sz="2400" dirty="0">
              <a:solidFill>
                <a:srgbClr val="002060"/>
              </a:solidFill>
              <a:latin typeface="Cambria"/>
              <a:ea typeface="Cambria"/>
              <a:cs typeface="Cambria"/>
              <a:sym typeface="Cambria"/>
            </a:endParaRPr>
          </a:p>
          <a:p>
            <a:pPr>
              <a:buClr>
                <a:schemeClr val="dk1"/>
              </a:buClr>
              <a:buSzPts val="1100"/>
            </a:pPr>
            <a:endParaRPr sz="2400" dirty="0">
              <a:solidFill>
                <a:srgbClr val="002060"/>
              </a:solidFill>
              <a:latin typeface="Cambria"/>
              <a:ea typeface="Cambria"/>
              <a:cs typeface="Cambria"/>
              <a:sym typeface="Cambria"/>
            </a:endParaRPr>
          </a:p>
          <a:p>
            <a:pPr>
              <a:buClr>
                <a:schemeClr val="dk1"/>
              </a:buClr>
              <a:buSzPts val="1100"/>
            </a:pPr>
            <a:r>
              <a:rPr lang="en" sz="2400" dirty="0">
                <a:solidFill>
                  <a:srgbClr val="002060"/>
                </a:solidFill>
                <a:latin typeface="Cambria"/>
                <a:ea typeface="Cambria"/>
                <a:cs typeface="Cambria"/>
                <a:sym typeface="Cambria"/>
              </a:rPr>
              <a:t>TF-IDF(good, doc#2) =  0.2 * 0 = 0</a:t>
            </a:r>
            <a:endParaRPr sz="2400" dirty="0">
              <a:solidFill>
                <a:srgbClr val="002060"/>
              </a:solidFill>
              <a:latin typeface="Cambria"/>
              <a:ea typeface="Cambria"/>
              <a:cs typeface="Cambria"/>
              <a:sym typeface="Cambr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4"/>
                                        </p:tgtEl>
                                        <p:attrNameLst>
                                          <p:attrName>style.visibility</p:attrName>
                                        </p:attrNameLst>
                                      </p:cBhvr>
                                      <p:to>
                                        <p:strVal val="visible"/>
                                      </p:to>
                                    </p:set>
                                    <p:animEffect transition="in" filter="fade">
                                      <p:cBhvr>
                                        <p:cTn id="7" dur="1000"/>
                                        <p:tgtEl>
                                          <p:spTgt spid="5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4">
                                            <p:txEl>
                                              <p:pRg st="0" end="0"/>
                                            </p:txEl>
                                          </p:spTgt>
                                        </p:tgtEl>
                                        <p:attrNameLst>
                                          <p:attrName>style.visibility</p:attrName>
                                        </p:attrNameLst>
                                      </p:cBhvr>
                                      <p:to>
                                        <p:strVal val="visible"/>
                                      </p:to>
                                    </p:set>
                                    <p:animEffect transition="in" filter="fade">
                                      <p:cBhvr>
                                        <p:cTn id="12" dur="1000"/>
                                        <p:tgtEl>
                                          <p:spTgt spid="54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4">
                                            <p:txEl>
                                              <p:pRg st="2" end="2"/>
                                            </p:txEl>
                                          </p:spTgt>
                                        </p:tgtEl>
                                        <p:attrNameLst>
                                          <p:attrName>style.visibility</p:attrName>
                                        </p:attrNameLst>
                                      </p:cBhvr>
                                      <p:to>
                                        <p:strVal val="visible"/>
                                      </p:to>
                                    </p:set>
                                    <p:animEffect transition="in" filter="fade">
                                      <p:cBhvr>
                                        <p:cTn id="17" dur="1000"/>
                                        <p:tgtEl>
                                          <p:spTgt spid="5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44">
                                            <p:txEl>
                                              <p:pRg st="4" end="4"/>
                                            </p:txEl>
                                          </p:spTgt>
                                        </p:tgtEl>
                                        <p:attrNameLst>
                                          <p:attrName>style.visibility</p:attrName>
                                        </p:attrNameLst>
                                      </p:cBhvr>
                                      <p:to>
                                        <p:strVal val="visible"/>
                                      </p:to>
                                    </p:set>
                                    <p:animEffect transition="in" filter="fade">
                                      <p:cBhvr>
                                        <p:cTn id="22" dur="1000"/>
                                        <p:tgtEl>
                                          <p:spTgt spid="54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44">
                                            <p:txEl>
                                              <p:pRg st="6" end="6"/>
                                            </p:txEl>
                                          </p:spTgt>
                                        </p:tgtEl>
                                        <p:attrNameLst>
                                          <p:attrName>style.visibility</p:attrName>
                                        </p:attrNameLst>
                                      </p:cBhvr>
                                      <p:to>
                                        <p:strVal val="visible"/>
                                      </p:to>
                                    </p:set>
                                    <p:animEffect transition="in" filter="fade">
                                      <p:cBhvr>
                                        <p:cTn id="27" dur="1000"/>
                                        <p:tgtEl>
                                          <p:spTgt spid="54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70"/>
          <p:cNvSpPr/>
          <p:nvPr/>
        </p:nvSpPr>
        <p:spPr>
          <a:xfrm>
            <a:off x="682199" y="832767"/>
            <a:ext cx="5089013" cy="6728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r>
              <a:rPr lang="en" sz="2400" dirty="0">
                <a:latin typeface="Roboto"/>
                <a:ea typeface="Roboto"/>
                <a:cs typeface="Roboto"/>
                <a:sym typeface="Roboto"/>
              </a:rPr>
              <a:t>He is a good boy. She is also good.</a:t>
            </a:r>
            <a:endParaRPr sz="2400" dirty="0">
              <a:latin typeface="Roboto"/>
              <a:ea typeface="Roboto"/>
              <a:cs typeface="Roboto"/>
              <a:sym typeface="Roboto"/>
            </a:endParaRPr>
          </a:p>
        </p:txBody>
      </p:sp>
      <p:sp>
        <p:nvSpPr>
          <p:cNvPr id="550" name="Google Shape;550;p70"/>
          <p:cNvSpPr/>
          <p:nvPr/>
        </p:nvSpPr>
        <p:spPr>
          <a:xfrm>
            <a:off x="6669300" y="832767"/>
            <a:ext cx="4871200" cy="6728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indent="609585"/>
            <a:r>
              <a:rPr lang="en" sz="2400">
                <a:latin typeface="Roboto"/>
                <a:ea typeface="Roboto"/>
                <a:cs typeface="Roboto"/>
                <a:sym typeface="Roboto"/>
              </a:rPr>
              <a:t>Radhika is a good person.</a:t>
            </a:r>
            <a:endParaRPr sz="2400">
              <a:latin typeface="Roboto"/>
              <a:ea typeface="Roboto"/>
              <a:cs typeface="Roboto"/>
              <a:sym typeface="Roboto"/>
            </a:endParaRPr>
          </a:p>
        </p:txBody>
      </p:sp>
      <p:sp>
        <p:nvSpPr>
          <p:cNvPr id="551" name="Google Shape;551;p70"/>
          <p:cNvSpPr txBox="1"/>
          <p:nvPr/>
        </p:nvSpPr>
        <p:spPr>
          <a:xfrm>
            <a:off x="649500" y="303853"/>
            <a:ext cx="4871200" cy="498800"/>
          </a:xfrm>
          <a:prstGeom prst="rect">
            <a:avLst/>
          </a:prstGeom>
          <a:noFill/>
          <a:ln>
            <a:noFill/>
          </a:ln>
        </p:spPr>
        <p:txBody>
          <a:bodyPr spcFirstLastPara="1" wrap="square" lIns="121900" tIns="121900" rIns="121900" bIns="121900" anchor="t" anchorCtr="0">
            <a:noAutofit/>
          </a:bodyPr>
          <a:lstStyle/>
          <a:p>
            <a:r>
              <a:rPr lang="en" sz="2200">
                <a:solidFill>
                  <a:schemeClr val="accent2"/>
                </a:solidFill>
                <a:latin typeface="Proxima Nova"/>
                <a:ea typeface="Proxima Nova"/>
                <a:cs typeface="Proxima Nova"/>
                <a:sym typeface="Proxima Nova"/>
              </a:rPr>
              <a:t>Document #1</a:t>
            </a:r>
            <a:endParaRPr sz="2200">
              <a:solidFill>
                <a:schemeClr val="accent2"/>
              </a:solidFill>
              <a:latin typeface="Proxima Nova"/>
              <a:ea typeface="Proxima Nova"/>
              <a:cs typeface="Proxima Nova"/>
              <a:sym typeface="Proxima Nova"/>
            </a:endParaRPr>
          </a:p>
        </p:txBody>
      </p:sp>
      <p:sp>
        <p:nvSpPr>
          <p:cNvPr id="552" name="Google Shape;552;p70"/>
          <p:cNvSpPr txBox="1"/>
          <p:nvPr/>
        </p:nvSpPr>
        <p:spPr>
          <a:xfrm>
            <a:off x="6636633" y="333833"/>
            <a:ext cx="4871200" cy="498800"/>
          </a:xfrm>
          <a:prstGeom prst="rect">
            <a:avLst/>
          </a:prstGeom>
          <a:noFill/>
          <a:ln>
            <a:noFill/>
          </a:ln>
        </p:spPr>
        <p:txBody>
          <a:bodyPr spcFirstLastPara="1" wrap="square" lIns="121900" tIns="121900" rIns="121900" bIns="121900" anchor="t" anchorCtr="0">
            <a:noAutofit/>
          </a:bodyPr>
          <a:lstStyle/>
          <a:p>
            <a:r>
              <a:rPr lang="en" sz="2200" dirty="0">
                <a:solidFill>
                  <a:schemeClr val="accent2"/>
                </a:solidFill>
                <a:latin typeface="Proxima Nova"/>
                <a:ea typeface="Proxima Nova"/>
                <a:cs typeface="Proxima Nova"/>
                <a:sym typeface="Proxima Nova"/>
              </a:rPr>
              <a:t>Document #2</a:t>
            </a:r>
            <a:endParaRPr sz="2200" dirty="0">
              <a:solidFill>
                <a:schemeClr val="accent2"/>
              </a:solidFill>
              <a:latin typeface="Proxima Nova"/>
              <a:ea typeface="Proxima Nova"/>
              <a:cs typeface="Proxima Nova"/>
              <a:sym typeface="Proxima Nova"/>
            </a:endParaRPr>
          </a:p>
        </p:txBody>
      </p:sp>
      <p:sp>
        <p:nvSpPr>
          <p:cNvPr id="553" name="Google Shape;553;p70"/>
          <p:cNvSpPr/>
          <p:nvPr/>
        </p:nvSpPr>
        <p:spPr>
          <a:xfrm>
            <a:off x="3062000" y="2051967"/>
            <a:ext cx="6474000" cy="627600"/>
          </a:xfrm>
          <a:prstGeom prst="rect">
            <a:avLst/>
          </a:prstGeom>
          <a:solidFill>
            <a:srgbClr val="A4C2F4"/>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indent="609585" algn="ctr"/>
            <a:r>
              <a:rPr lang="en" sz="2400">
                <a:latin typeface="Roboto"/>
                <a:ea typeface="Roboto"/>
                <a:cs typeface="Roboto"/>
                <a:sym typeface="Roboto"/>
              </a:rPr>
              <a:t>a, also, boy, </a:t>
            </a:r>
            <a:r>
              <a:rPr lang="en" sz="2400">
                <a:solidFill>
                  <a:schemeClr val="dk1"/>
                </a:solidFill>
                <a:latin typeface="Roboto"/>
                <a:ea typeface="Roboto"/>
                <a:cs typeface="Roboto"/>
                <a:sym typeface="Roboto"/>
              </a:rPr>
              <a:t>good, </a:t>
            </a:r>
            <a:r>
              <a:rPr lang="en" sz="2400">
                <a:latin typeface="Roboto"/>
                <a:ea typeface="Roboto"/>
                <a:cs typeface="Roboto"/>
                <a:sym typeface="Roboto"/>
              </a:rPr>
              <a:t>He, is, </a:t>
            </a:r>
            <a:r>
              <a:rPr lang="en" sz="2400">
                <a:solidFill>
                  <a:schemeClr val="dk1"/>
                </a:solidFill>
                <a:latin typeface="Roboto"/>
                <a:ea typeface="Roboto"/>
                <a:cs typeface="Roboto"/>
                <a:sym typeface="Roboto"/>
              </a:rPr>
              <a:t>person, </a:t>
            </a:r>
            <a:r>
              <a:rPr lang="en" sz="2400">
                <a:latin typeface="Roboto"/>
                <a:ea typeface="Roboto"/>
                <a:cs typeface="Roboto"/>
                <a:sym typeface="Roboto"/>
              </a:rPr>
              <a:t>She, Radhika</a:t>
            </a:r>
            <a:endParaRPr sz="2400">
              <a:latin typeface="Roboto"/>
              <a:ea typeface="Roboto"/>
              <a:cs typeface="Roboto"/>
              <a:sym typeface="Roboto"/>
            </a:endParaRPr>
          </a:p>
        </p:txBody>
      </p:sp>
      <p:sp>
        <p:nvSpPr>
          <p:cNvPr id="554" name="Google Shape;554;p70"/>
          <p:cNvSpPr txBox="1"/>
          <p:nvPr/>
        </p:nvSpPr>
        <p:spPr>
          <a:xfrm>
            <a:off x="3062000" y="1553167"/>
            <a:ext cx="6068000" cy="498800"/>
          </a:xfrm>
          <a:prstGeom prst="rect">
            <a:avLst/>
          </a:prstGeom>
          <a:noFill/>
          <a:ln>
            <a:noFill/>
          </a:ln>
        </p:spPr>
        <p:txBody>
          <a:bodyPr spcFirstLastPara="1" wrap="square" lIns="121900" tIns="121900" rIns="121900" bIns="121900" anchor="t" anchorCtr="0">
            <a:noAutofit/>
          </a:bodyPr>
          <a:lstStyle/>
          <a:p>
            <a:r>
              <a:rPr lang="en" sz="1600">
                <a:latin typeface="Proxima Nova"/>
                <a:ea typeface="Proxima Nova"/>
                <a:cs typeface="Proxima Nova"/>
                <a:sym typeface="Proxima Nova"/>
              </a:rPr>
              <a:t>Vocabulary</a:t>
            </a:r>
            <a:endParaRPr sz="1600">
              <a:latin typeface="Proxima Nova"/>
              <a:ea typeface="Proxima Nova"/>
              <a:cs typeface="Proxima Nova"/>
              <a:sym typeface="Proxima Nova"/>
            </a:endParaRPr>
          </a:p>
        </p:txBody>
      </p:sp>
      <p:graphicFrame>
        <p:nvGraphicFramePr>
          <p:cNvPr id="555" name="Google Shape;555;p70"/>
          <p:cNvGraphicFramePr/>
          <p:nvPr/>
        </p:nvGraphicFramePr>
        <p:xfrm>
          <a:off x="938768" y="3380000"/>
          <a:ext cx="10314432" cy="2275654"/>
        </p:xfrm>
        <a:graphic>
          <a:graphicData uri="http://schemas.openxmlformats.org/drawingml/2006/table">
            <a:tbl>
              <a:tblPr>
                <a:noFill/>
              </a:tblPr>
              <a:tblGrid>
                <a:gridCol w="1586567">
                  <a:extLst>
                    <a:ext uri="{9D8B030D-6E8A-4147-A177-3AD203B41FA5}">
                      <a16:colId xmlns:a16="http://schemas.microsoft.com/office/drawing/2014/main" val="20000"/>
                    </a:ext>
                  </a:extLst>
                </a:gridCol>
                <a:gridCol w="800000">
                  <a:extLst>
                    <a:ext uri="{9D8B030D-6E8A-4147-A177-3AD203B41FA5}">
                      <a16:colId xmlns:a16="http://schemas.microsoft.com/office/drawing/2014/main" val="20001"/>
                    </a:ext>
                  </a:extLst>
                </a:gridCol>
                <a:gridCol w="866800">
                  <a:extLst>
                    <a:ext uri="{9D8B030D-6E8A-4147-A177-3AD203B41FA5}">
                      <a16:colId xmlns:a16="http://schemas.microsoft.com/office/drawing/2014/main" val="20002"/>
                    </a:ext>
                  </a:extLst>
                </a:gridCol>
                <a:gridCol w="872433">
                  <a:extLst>
                    <a:ext uri="{9D8B030D-6E8A-4147-A177-3AD203B41FA5}">
                      <a16:colId xmlns:a16="http://schemas.microsoft.com/office/drawing/2014/main" val="20003"/>
                    </a:ext>
                  </a:extLst>
                </a:gridCol>
                <a:gridCol w="1031433">
                  <a:extLst>
                    <a:ext uri="{9D8B030D-6E8A-4147-A177-3AD203B41FA5}">
                      <a16:colId xmlns:a16="http://schemas.microsoft.com/office/drawing/2014/main" val="20004"/>
                    </a:ext>
                  </a:extLst>
                </a:gridCol>
                <a:gridCol w="1260033">
                  <a:extLst>
                    <a:ext uri="{9D8B030D-6E8A-4147-A177-3AD203B41FA5}">
                      <a16:colId xmlns:a16="http://schemas.microsoft.com/office/drawing/2014/main" val="20005"/>
                    </a:ext>
                  </a:extLst>
                </a:gridCol>
                <a:gridCol w="900800">
                  <a:extLst>
                    <a:ext uri="{9D8B030D-6E8A-4147-A177-3AD203B41FA5}">
                      <a16:colId xmlns:a16="http://schemas.microsoft.com/office/drawing/2014/main" val="20006"/>
                    </a:ext>
                  </a:extLst>
                </a:gridCol>
                <a:gridCol w="1055633">
                  <a:extLst>
                    <a:ext uri="{9D8B030D-6E8A-4147-A177-3AD203B41FA5}">
                      <a16:colId xmlns:a16="http://schemas.microsoft.com/office/drawing/2014/main" val="20007"/>
                    </a:ext>
                  </a:extLst>
                </a:gridCol>
                <a:gridCol w="792500">
                  <a:extLst>
                    <a:ext uri="{9D8B030D-6E8A-4147-A177-3AD203B41FA5}">
                      <a16:colId xmlns:a16="http://schemas.microsoft.com/office/drawing/2014/main" val="20008"/>
                    </a:ext>
                  </a:extLst>
                </a:gridCol>
                <a:gridCol w="1148233">
                  <a:extLst>
                    <a:ext uri="{9D8B030D-6E8A-4147-A177-3AD203B41FA5}">
                      <a16:colId xmlns:a16="http://schemas.microsoft.com/office/drawing/2014/main" val="20009"/>
                    </a:ext>
                  </a:extLst>
                </a:gridCol>
              </a:tblGrid>
              <a:tr h="528267">
                <a:tc>
                  <a:txBody>
                    <a:bodyPr/>
                    <a:lstStyle/>
                    <a:p>
                      <a:pPr marL="0" lvl="0" indent="0" algn="l" rtl="0">
                        <a:spcBef>
                          <a:spcPts val="0"/>
                        </a:spcBef>
                        <a:spcAft>
                          <a:spcPts val="0"/>
                        </a:spcAft>
                        <a:buNone/>
                      </a:pP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a</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also</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boy</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good</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He</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Is</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person</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She</a:t>
                      </a:r>
                      <a:endParaRPr sz="1600" b="1">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b="1">
                          <a:latin typeface="Proxima Nova"/>
                          <a:ea typeface="Proxima Nova"/>
                          <a:cs typeface="Proxima Nova"/>
                          <a:sym typeface="Proxima Nova"/>
                        </a:rPr>
                        <a:t>Radhika</a:t>
                      </a:r>
                      <a:endParaRPr sz="1600" b="1">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0"/>
                  </a:ext>
                </a:extLst>
              </a:tr>
              <a:tr h="528267">
                <a:tc>
                  <a:txBody>
                    <a:bodyPr/>
                    <a:lstStyle/>
                    <a:p>
                      <a:pPr marL="0" lvl="0" indent="0" algn="l" rtl="0">
                        <a:spcBef>
                          <a:spcPts val="0"/>
                        </a:spcBef>
                        <a:spcAft>
                          <a:spcPts val="0"/>
                        </a:spcAft>
                        <a:buNone/>
                      </a:pPr>
                      <a:r>
                        <a:rPr lang="en" sz="1600">
                          <a:latin typeface="Proxima Nova"/>
                          <a:ea typeface="Proxima Nova"/>
                          <a:cs typeface="Proxima Nova"/>
                          <a:sym typeface="Proxima Nova"/>
                        </a:rPr>
                        <a:t>Index</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1</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2</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3</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4</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5</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6</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7</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8</a:t>
                      </a:r>
                      <a:endParaRPr sz="1600">
                        <a:latin typeface="Proxima Nova"/>
                        <a:ea typeface="Proxima Nova"/>
                        <a:cs typeface="Proxima Nova"/>
                        <a:sym typeface="Proxima Nova"/>
                      </a:endParaRP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 sz="1600">
                          <a:latin typeface="Proxima Nova"/>
                          <a:ea typeface="Proxima Nova"/>
                          <a:cs typeface="Proxima Nova"/>
                          <a:sym typeface="Proxima Nova"/>
                        </a:rPr>
                        <a:t>Document #1</a:t>
                      </a:r>
                      <a:endParaRPr sz="1600">
                        <a:latin typeface="Proxima Nova"/>
                        <a:ea typeface="Proxima Nova"/>
                        <a:cs typeface="Proxima Nova"/>
                        <a:sym typeface="Proxima Nova"/>
                      </a:endParaRPr>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0.03311</a:t>
                      </a:r>
                      <a:endParaRPr sz="1600">
                        <a:latin typeface="Proxima Nova"/>
                        <a:ea typeface="Proxima Nova"/>
                        <a:cs typeface="Proxima Nova"/>
                        <a:sym typeface="Proxima Nova"/>
                      </a:endParaRPr>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extLst>
                  <a:ext uri="{0D108BD9-81ED-4DB2-BD59-A6C34878D82A}">
                    <a16:rowId xmlns:a16="http://schemas.microsoft.com/office/drawing/2014/main" val="10002"/>
                  </a:ext>
                </a:extLst>
              </a:tr>
              <a:tr h="609560">
                <a:tc>
                  <a:txBody>
                    <a:bodyPr/>
                    <a:lstStyle/>
                    <a:p>
                      <a:pPr marL="0" lvl="0" indent="0" algn="l" rtl="0">
                        <a:spcBef>
                          <a:spcPts val="0"/>
                        </a:spcBef>
                        <a:spcAft>
                          <a:spcPts val="0"/>
                        </a:spcAft>
                        <a:buNone/>
                      </a:pPr>
                      <a:r>
                        <a:rPr lang="en" sz="1600">
                          <a:latin typeface="Proxima Nova"/>
                          <a:ea typeface="Proxima Nova"/>
                          <a:cs typeface="Proxima Nova"/>
                          <a:sym typeface="Proxima Nova"/>
                        </a:rPr>
                        <a:t>Document #2</a:t>
                      </a:r>
                      <a:endParaRPr sz="1600">
                        <a:latin typeface="Proxima Nova"/>
                        <a:ea typeface="Proxima Nova"/>
                        <a:cs typeface="Proxima Nova"/>
                        <a:sym typeface="Proxima Nova"/>
                      </a:endParaRPr>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a:txBody>
                  <a:tcPr marL="121900" marR="121900" marT="121900" marB="121900"/>
                </a:tc>
                <a:tc>
                  <a:txBody>
                    <a:bodyPr/>
                    <a:lstStyle/>
                    <a:p>
                      <a:pPr marL="0" lvl="0" indent="0" algn="ctr" rtl="0">
                        <a:spcBef>
                          <a:spcPts val="0"/>
                        </a:spcBef>
                        <a:spcAft>
                          <a:spcPts val="0"/>
                        </a:spcAft>
                        <a:buNone/>
                      </a:pPr>
                      <a:r>
                        <a:rPr lang="en" sz="1600">
                          <a:latin typeface="Proxima Nova"/>
                          <a:ea typeface="Proxima Nova"/>
                          <a:cs typeface="Proxima Nova"/>
                          <a:sym typeface="Proxima Nova"/>
                        </a:rPr>
                        <a:t>0</a:t>
                      </a:r>
                      <a:endParaRPr sz="1600">
                        <a:latin typeface="Proxima Nova"/>
                        <a:ea typeface="Proxima Nova"/>
                        <a:cs typeface="Proxima Nova"/>
                        <a:sym typeface="Proxima Nova"/>
                      </a:endParaRPr>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extLst>
                  <a:ext uri="{0D108BD9-81ED-4DB2-BD59-A6C34878D82A}">
                    <a16:rowId xmlns:a16="http://schemas.microsoft.com/office/drawing/2014/main" val="10003"/>
                  </a:ext>
                </a:extLst>
              </a:tr>
            </a:tbl>
          </a:graphicData>
        </a:graphic>
      </p:graphicFrame>
      <p:sp>
        <p:nvSpPr>
          <p:cNvPr id="556" name="Google Shape;556;p70"/>
          <p:cNvSpPr txBox="1"/>
          <p:nvPr/>
        </p:nvSpPr>
        <p:spPr>
          <a:xfrm>
            <a:off x="1258808" y="5828300"/>
            <a:ext cx="9674400" cy="570000"/>
          </a:xfrm>
          <a:prstGeom prst="rect">
            <a:avLst/>
          </a:prstGeom>
          <a:noFill/>
          <a:ln>
            <a:noFill/>
          </a:ln>
        </p:spPr>
        <p:txBody>
          <a:bodyPr spcFirstLastPara="1" wrap="square" lIns="121900" tIns="121900" rIns="121900" bIns="121900" anchor="ctr" anchorCtr="0">
            <a:noAutofit/>
          </a:bodyPr>
          <a:lstStyle/>
          <a:p>
            <a:pPr algn="ctr"/>
            <a:r>
              <a:rPr lang="en" sz="2667" b="1">
                <a:solidFill>
                  <a:srgbClr val="FF0000"/>
                </a:solidFill>
                <a:latin typeface="Calibri"/>
                <a:ea typeface="Calibri"/>
                <a:cs typeface="Calibri"/>
                <a:sym typeface="Calibri"/>
              </a:rPr>
              <a:t>TF-IDF Vector</a:t>
            </a:r>
            <a:endParaRPr sz="2667" b="1">
              <a:solidFill>
                <a:srgbClr val="FF0000"/>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500DB-7E35-4015-ADB2-7681CF9395A6}"/>
              </a:ext>
            </a:extLst>
          </p:cNvPr>
          <p:cNvSpPr>
            <a:spLocks noGrp="1"/>
          </p:cNvSpPr>
          <p:nvPr>
            <p:ph type="title"/>
          </p:nvPr>
        </p:nvSpPr>
        <p:spPr>
          <a:xfrm>
            <a:off x="415600" y="0"/>
            <a:ext cx="11360800" cy="763600"/>
          </a:xfrm>
        </p:spPr>
        <p:txBody>
          <a:bodyPr/>
          <a:lstStyle/>
          <a:p>
            <a:r>
              <a:rPr lang="en-US" b="1" dirty="0">
                <a:solidFill>
                  <a:schemeClr val="accent2"/>
                </a:solidFill>
              </a:rPr>
              <a:t>Purpose of Term Frequency (TF)</a:t>
            </a:r>
            <a:br>
              <a:rPr lang="en-US" b="1" dirty="0">
                <a:solidFill>
                  <a:schemeClr val="accent2"/>
                </a:solidFill>
              </a:rPr>
            </a:br>
            <a:endParaRPr lang="en-IN" dirty="0">
              <a:solidFill>
                <a:schemeClr val="accent2"/>
              </a:solidFill>
            </a:endParaRPr>
          </a:p>
        </p:txBody>
      </p:sp>
      <p:sp>
        <p:nvSpPr>
          <p:cNvPr id="3" name="Text Placeholder 2">
            <a:extLst>
              <a:ext uri="{FF2B5EF4-FFF2-40B4-BE49-F238E27FC236}">
                <a16:creationId xmlns:a16="http://schemas.microsoft.com/office/drawing/2014/main" id="{303DF8B0-46AE-42D1-8FB9-19F7739073BE}"/>
              </a:ext>
            </a:extLst>
          </p:cNvPr>
          <p:cNvSpPr>
            <a:spLocks noGrp="1"/>
          </p:cNvSpPr>
          <p:nvPr>
            <p:ph type="body" idx="1"/>
          </p:nvPr>
        </p:nvSpPr>
        <p:spPr>
          <a:xfrm>
            <a:off x="295679" y="763600"/>
            <a:ext cx="11360800" cy="4555200"/>
          </a:xfrm>
        </p:spPr>
        <p:txBody>
          <a:bodyPr/>
          <a:lstStyle/>
          <a:p>
            <a:pPr algn="just">
              <a:lnSpc>
                <a:spcPct val="150000"/>
              </a:lnSpc>
            </a:pPr>
            <a:r>
              <a:rPr lang="en-US" sz="2600" dirty="0">
                <a:latin typeface="Times New Roman" panose="02020603050405020304" pitchFamily="18" charset="0"/>
                <a:cs typeface="Times New Roman" panose="02020603050405020304" pitchFamily="18" charset="0"/>
              </a:rPr>
              <a:t>TF measures how frequently a term appears in a document.</a:t>
            </a:r>
          </a:p>
          <a:p>
            <a:pPr algn="just">
              <a:lnSpc>
                <a:spcPct val="150000"/>
              </a:lnSpc>
            </a:pPr>
            <a:r>
              <a:rPr lang="en-US" sz="2600" dirty="0">
                <a:latin typeface="Times New Roman" panose="02020603050405020304" pitchFamily="18" charset="0"/>
                <a:cs typeface="Times New Roman" panose="02020603050405020304" pitchFamily="18" charset="0"/>
              </a:rPr>
              <a:t>It helps to understand the importance of a term within a specific document. The more frequently a term appears, the more important it is considered to be in that document.</a:t>
            </a:r>
          </a:p>
          <a:p>
            <a:pPr algn="just">
              <a:lnSpc>
                <a:spcPct val="150000"/>
              </a:lnSpc>
            </a:pPr>
            <a:r>
              <a:rPr lang="en-US" sz="2600" dirty="0">
                <a:latin typeface="Times New Roman" panose="02020603050405020304" pitchFamily="18" charset="0"/>
                <a:cs typeface="Times New Roman" panose="02020603050405020304" pitchFamily="18" charset="0"/>
              </a:rPr>
              <a:t>TF normalizes the raw frequency of terms to account for the length of the document. This ensures that longer documents do not have an unfair advantage simply because they contain more words.</a:t>
            </a:r>
          </a:p>
          <a:p>
            <a:pPr algn="just">
              <a:lnSpc>
                <a:spcPct val="150000"/>
              </a:lnSpc>
            </a:pPr>
            <a:r>
              <a:rPr lang="en-US" sz="2600" dirty="0">
                <a:latin typeface="Times New Roman" panose="02020603050405020304" pitchFamily="18" charset="0"/>
                <a:cs typeface="Times New Roman" panose="02020603050405020304" pitchFamily="18" charset="0"/>
              </a:rPr>
              <a:t>By measuring how often a term appears in a document, TF provides a straightforward way to gauge the significance of words within that document. When combined with IDF, it becomes a powerful tool for various NLP tasks.</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7510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D50B9-4D38-4293-8C9F-958D4CE3C6FA}"/>
              </a:ext>
            </a:extLst>
          </p:cNvPr>
          <p:cNvSpPr>
            <a:spLocks noGrp="1"/>
          </p:cNvSpPr>
          <p:nvPr>
            <p:ph type="title"/>
          </p:nvPr>
        </p:nvSpPr>
        <p:spPr>
          <a:xfrm>
            <a:off x="415600" y="384367"/>
            <a:ext cx="11360800" cy="763600"/>
          </a:xfrm>
        </p:spPr>
        <p:txBody>
          <a:bodyPr/>
          <a:lstStyle/>
          <a:p>
            <a:r>
              <a:rPr lang="en-US" b="1" dirty="0">
                <a:solidFill>
                  <a:schemeClr val="accent2"/>
                </a:solidFill>
              </a:rPr>
              <a:t>Purpose of Inverse Document Frequency (IDF)</a:t>
            </a:r>
            <a:br>
              <a:rPr lang="en-US" b="1" dirty="0">
                <a:solidFill>
                  <a:schemeClr val="accent2"/>
                </a:solidFill>
              </a:rPr>
            </a:br>
            <a:endParaRPr lang="en-IN" dirty="0">
              <a:solidFill>
                <a:schemeClr val="accent2"/>
              </a:solidFill>
            </a:endParaRPr>
          </a:p>
        </p:txBody>
      </p:sp>
      <p:sp>
        <p:nvSpPr>
          <p:cNvPr id="3" name="Text Placeholder 2">
            <a:extLst>
              <a:ext uri="{FF2B5EF4-FFF2-40B4-BE49-F238E27FC236}">
                <a16:creationId xmlns:a16="http://schemas.microsoft.com/office/drawing/2014/main" id="{BA7A7899-DD25-4AFC-835D-C6A89A9B2499}"/>
              </a:ext>
            </a:extLst>
          </p:cNvPr>
          <p:cNvSpPr>
            <a:spLocks noGrp="1"/>
          </p:cNvSpPr>
          <p:nvPr>
            <p:ph type="body" idx="1"/>
          </p:nvPr>
        </p:nvSpPr>
        <p:spPr>
          <a:xfrm>
            <a:off x="265698" y="1151400"/>
            <a:ext cx="11360800" cy="5024548"/>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In any given corpus, some words (like “the”, “is”, “and”) appear very frequently across many documents. These common terms are not very informative for distinguishing between documents. By using the inverse document frequency, we reduce the weight of these common terms.</a:t>
            </a:r>
          </a:p>
          <a:p>
            <a:pPr algn="just">
              <a:lnSpc>
                <a:spcPct val="150000"/>
              </a:lnSpc>
            </a:pPr>
            <a:r>
              <a:rPr lang="en-US" dirty="0">
                <a:latin typeface="Times New Roman" panose="02020603050405020304" pitchFamily="18" charset="0"/>
                <a:cs typeface="Times New Roman" panose="02020603050405020304" pitchFamily="18" charset="0"/>
              </a:rPr>
              <a:t>Terms that appear in fewer documents are often more informative and useful for identifying the content of a document. The inverse document frequency increases the weight of these less common terms, making them more significant in the TF-IDF score.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009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24532-6D4E-4837-9B3B-AFA67CE1DF5A}"/>
              </a:ext>
            </a:extLst>
          </p:cNvPr>
          <p:cNvSpPr>
            <a:spLocks noGrp="1"/>
          </p:cNvSpPr>
          <p:nvPr>
            <p:ph type="title"/>
          </p:nvPr>
        </p:nvSpPr>
        <p:spPr>
          <a:xfrm>
            <a:off x="415600" y="173642"/>
            <a:ext cx="11360800" cy="763600"/>
          </a:xfrm>
        </p:spPr>
        <p:txBody>
          <a:bodyPr/>
          <a:lstStyle/>
          <a:p>
            <a:r>
              <a:rPr lang="en-IN" b="1" dirty="0">
                <a:solidFill>
                  <a:schemeClr val="accent2"/>
                </a:solidFill>
              </a:rPr>
              <a:t>Interpreting TF-IDF Values</a:t>
            </a:r>
            <a:br>
              <a:rPr lang="en-IN" b="1" dirty="0">
                <a:solidFill>
                  <a:schemeClr val="accent2"/>
                </a:solidFill>
              </a:rPr>
            </a:br>
            <a:endParaRPr lang="en-IN" dirty="0">
              <a:solidFill>
                <a:schemeClr val="accent2"/>
              </a:solidFill>
            </a:endParaRPr>
          </a:p>
        </p:txBody>
      </p:sp>
      <p:sp>
        <p:nvSpPr>
          <p:cNvPr id="3" name="Text Placeholder 2">
            <a:extLst>
              <a:ext uri="{FF2B5EF4-FFF2-40B4-BE49-F238E27FC236}">
                <a16:creationId xmlns:a16="http://schemas.microsoft.com/office/drawing/2014/main" id="{AA8EF5BB-E8C3-4BF6-9A2F-E4A50197EE1D}"/>
              </a:ext>
            </a:extLst>
          </p:cNvPr>
          <p:cNvSpPr>
            <a:spLocks noGrp="1"/>
          </p:cNvSpPr>
          <p:nvPr>
            <p:ph type="body" idx="1"/>
          </p:nvPr>
        </p:nvSpPr>
        <p:spPr>
          <a:xfrm>
            <a:off x="265698" y="1046468"/>
            <a:ext cx="11510702" cy="5637889"/>
          </a:xfrm>
        </p:spPr>
        <p:txBody>
          <a:bodyPr/>
          <a:lstStyle/>
          <a:p>
            <a:pPr algn="just">
              <a:lnSpc>
                <a:spcPct val="150000"/>
              </a:lnSpc>
            </a:pPr>
            <a:r>
              <a:rPr lang="en-US" sz="2200" b="1" dirty="0"/>
              <a:t>Low TF-IDF Value</a:t>
            </a:r>
            <a:r>
              <a:rPr lang="en-US" sz="2200" dirty="0"/>
              <a:t>:</a:t>
            </a:r>
          </a:p>
          <a:p>
            <a:pPr lvl="1" algn="just">
              <a:lnSpc>
                <a:spcPct val="150000"/>
              </a:lnSpc>
            </a:pPr>
            <a:r>
              <a:rPr lang="en-US" sz="2200" b="1" dirty="0"/>
              <a:t>Meaning</a:t>
            </a:r>
            <a:r>
              <a:rPr lang="en-US" sz="2200" dirty="0"/>
              <a:t>: The term is either very common across all documents or appears infrequently in the specific document.</a:t>
            </a:r>
          </a:p>
          <a:p>
            <a:pPr lvl="1" algn="just">
              <a:lnSpc>
                <a:spcPct val="150000"/>
              </a:lnSpc>
            </a:pPr>
            <a:r>
              <a:rPr lang="en-US" sz="2200" b="1" dirty="0"/>
              <a:t>Implication</a:t>
            </a:r>
            <a:r>
              <a:rPr lang="en-US" sz="2200" dirty="0"/>
              <a:t>: The term is less important for distinguishing the document from others.</a:t>
            </a:r>
          </a:p>
          <a:p>
            <a:pPr algn="just">
              <a:lnSpc>
                <a:spcPct val="150000"/>
              </a:lnSpc>
            </a:pPr>
            <a:r>
              <a:rPr lang="en-US" sz="2200" b="1" dirty="0"/>
              <a:t>High TF-IDF Value</a:t>
            </a:r>
            <a:r>
              <a:rPr lang="en-US" sz="2200" dirty="0"/>
              <a:t>:</a:t>
            </a:r>
          </a:p>
          <a:p>
            <a:pPr lvl="1" algn="just">
              <a:lnSpc>
                <a:spcPct val="150000"/>
              </a:lnSpc>
            </a:pPr>
            <a:r>
              <a:rPr lang="en-US" sz="2200" b="1" dirty="0"/>
              <a:t>Meaning</a:t>
            </a:r>
            <a:r>
              <a:rPr lang="en-US" sz="2200" dirty="0"/>
              <a:t>: The term appears frequently in the specific document but not in many other documents.</a:t>
            </a:r>
          </a:p>
          <a:p>
            <a:pPr lvl="1" algn="just">
              <a:lnSpc>
                <a:spcPct val="150000"/>
              </a:lnSpc>
            </a:pPr>
            <a:r>
              <a:rPr lang="en-US" sz="2200" b="1" dirty="0"/>
              <a:t>Implication</a:t>
            </a:r>
            <a:r>
              <a:rPr lang="en-US" sz="2200" dirty="0"/>
              <a:t>: The term is more important for distinguishing the document from others.</a:t>
            </a:r>
          </a:p>
          <a:p>
            <a:pPr algn="just">
              <a:lnSpc>
                <a:spcPct val="150000"/>
              </a:lnSpc>
            </a:pPr>
            <a:endParaRPr lang="en-IN" sz="2200" dirty="0"/>
          </a:p>
        </p:txBody>
      </p:sp>
    </p:spTree>
    <p:extLst>
      <p:ext uri="{BB962C8B-B14F-4D97-AF65-F5344CB8AC3E}">
        <p14:creationId xmlns:p14="http://schemas.microsoft.com/office/powerpoint/2010/main" val="42270797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D668D-FB61-4028-A7FC-8C5801FAE549}"/>
              </a:ext>
            </a:extLst>
          </p:cNvPr>
          <p:cNvSpPr>
            <a:spLocks noGrp="1"/>
          </p:cNvSpPr>
          <p:nvPr>
            <p:ph type="title"/>
          </p:nvPr>
        </p:nvSpPr>
        <p:spPr>
          <a:xfrm>
            <a:off x="520532" y="384367"/>
            <a:ext cx="11360800" cy="763600"/>
          </a:xfrm>
        </p:spPr>
        <p:txBody>
          <a:bodyPr/>
          <a:lstStyle/>
          <a:p>
            <a:r>
              <a:rPr lang="en-IN" b="1" dirty="0">
                <a:solidFill>
                  <a:schemeClr val="accent2"/>
                </a:solidFill>
              </a:rPr>
              <a:t>Summary</a:t>
            </a:r>
            <a:br>
              <a:rPr lang="en-IN" b="1" dirty="0">
                <a:solidFill>
                  <a:schemeClr val="accent2"/>
                </a:solidFill>
              </a:rPr>
            </a:br>
            <a:endParaRPr lang="en-IN" dirty="0">
              <a:solidFill>
                <a:schemeClr val="accent2"/>
              </a:solidFill>
            </a:endParaRPr>
          </a:p>
        </p:txBody>
      </p:sp>
      <p:sp>
        <p:nvSpPr>
          <p:cNvPr id="3" name="Text Placeholder 2">
            <a:extLst>
              <a:ext uri="{FF2B5EF4-FFF2-40B4-BE49-F238E27FC236}">
                <a16:creationId xmlns:a16="http://schemas.microsoft.com/office/drawing/2014/main" id="{325F231B-680E-495C-ADE5-52F6A8299803}"/>
              </a:ext>
            </a:extLst>
          </p:cNvPr>
          <p:cNvSpPr>
            <a:spLocks noGrp="1"/>
          </p:cNvSpPr>
          <p:nvPr>
            <p:ph type="body" idx="1"/>
          </p:nvPr>
        </p:nvSpPr>
        <p:spPr>
          <a:xfrm>
            <a:off x="415600" y="1151400"/>
            <a:ext cx="11360800" cy="5204430"/>
          </a:xfrm>
        </p:spPr>
        <p:txBody>
          <a:bodyPr/>
          <a:lstStyle/>
          <a:p>
            <a:pPr algn="just">
              <a:lnSpc>
                <a:spcPct val="150000"/>
              </a:lnSpc>
            </a:pPr>
            <a:r>
              <a:rPr lang="en-US" b="1" dirty="0">
                <a:solidFill>
                  <a:srgbClr val="002060"/>
                </a:solidFill>
              </a:rPr>
              <a:t>TF</a:t>
            </a:r>
            <a:r>
              <a:rPr lang="en-US" dirty="0">
                <a:solidFill>
                  <a:srgbClr val="002060"/>
                </a:solidFill>
              </a:rPr>
              <a:t>: Ranges from 0 to 1.</a:t>
            </a:r>
          </a:p>
          <a:p>
            <a:pPr algn="just">
              <a:lnSpc>
                <a:spcPct val="150000"/>
              </a:lnSpc>
            </a:pPr>
            <a:r>
              <a:rPr lang="en-US" b="1" dirty="0">
                <a:solidFill>
                  <a:srgbClr val="002060"/>
                </a:solidFill>
              </a:rPr>
              <a:t>IDF</a:t>
            </a:r>
            <a:r>
              <a:rPr lang="en-US" dirty="0">
                <a:solidFill>
                  <a:srgbClr val="002060"/>
                </a:solidFill>
              </a:rPr>
              <a:t>: Typically greater than or equal to 0.</a:t>
            </a:r>
          </a:p>
          <a:p>
            <a:pPr algn="just">
              <a:lnSpc>
                <a:spcPct val="150000"/>
              </a:lnSpc>
            </a:pPr>
            <a:r>
              <a:rPr lang="en-US" b="1" dirty="0">
                <a:solidFill>
                  <a:srgbClr val="002060"/>
                </a:solidFill>
              </a:rPr>
              <a:t>TF-IDF</a:t>
            </a:r>
            <a:r>
              <a:rPr lang="en-US" dirty="0">
                <a:solidFill>
                  <a:srgbClr val="002060"/>
                </a:solidFill>
              </a:rPr>
              <a:t>: Ranges from 0 to a positive value, often between 0 and 1 but can be higher.</a:t>
            </a:r>
          </a:p>
          <a:p>
            <a:pPr marL="152396" indent="0" algn="just">
              <a:lnSpc>
                <a:spcPct val="150000"/>
              </a:lnSpc>
              <a:buNone/>
            </a:pPr>
            <a:r>
              <a:rPr lang="en-US" dirty="0">
                <a:solidFill>
                  <a:srgbClr val="002060"/>
                </a:solidFill>
              </a:rPr>
              <a:t>This range ensures that common terms across documents are weighted less, while unique terms are given more importance, making the representation of documents more meaningful for various NLP tasks.</a:t>
            </a:r>
          </a:p>
          <a:p>
            <a:pPr marL="152396" indent="0" algn="just">
              <a:lnSpc>
                <a:spcPct val="150000"/>
              </a:lnSpc>
              <a:buNone/>
            </a:pPr>
            <a:endParaRPr lang="en-IN" dirty="0">
              <a:solidFill>
                <a:srgbClr val="002060"/>
              </a:solidFill>
            </a:endParaRPr>
          </a:p>
        </p:txBody>
      </p:sp>
    </p:spTree>
    <p:extLst>
      <p:ext uri="{BB962C8B-B14F-4D97-AF65-F5344CB8AC3E}">
        <p14:creationId xmlns:p14="http://schemas.microsoft.com/office/powerpoint/2010/main" val="5572095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BE0CA-5BC2-4543-8833-471F4E2B8F24}"/>
              </a:ext>
            </a:extLst>
          </p:cNvPr>
          <p:cNvSpPr>
            <a:spLocks noGrp="1"/>
          </p:cNvSpPr>
          <p:nvPr>
            <p:ph type="title"/>
          </p:nvPr>
        </p:nvSpPr>
        <p:spPr>
          <a:xfrm>
            <a:off x="550512" y="1013092"/>
            <a:ext cx="11360800" cy="763600"/>
          </a:xfrm>
        </p:spPr>
        <p:txBody>
          <a:bodyPr/>
          <a:lstStyle/>
          <a:p>
            <a:r>
              <a:rPr lang="en-IN" b="1" dirty="0">
                <a:solidFill>
                  <a:schemeClr val="accent2"/>
                </a:solidFill>
              </a:rPr>
              <a:t>Reasons for TF-IDF = 0</a:t>
            </a:r>
            <a:br>
              <a:rPr lang="en-IN" b="1" dirty="0">
                <a:solidFill>
                  <a:schemeClr val="accent2"/>
                </a:solidFill>
              </a:rPr>
            </a:br>
            <a:endParaRPr lang="en-IN" dirty="0">
              <a:solidFill>
                <a:schemeClr val="accent2"/>
              </a:solidFill>
            </a:endParaRPr>
          </a:p>
        </p:txBody>
      </p:sp>
      <p:sp>
        <p:nvSpPr>
          <p:cNvPr id="3" name="Text Placeholder 2">
            <a:extLst>
              <a:ext uri="{FF2B5EF4-FFF2-40B4-BE49-F238E27FC236}">
                <a16:creationId xmlns:a16="http://schemas.microsoft.com/office/drawing/2014/main" id="{7B6C10C9-B040-450D-8177-C1BF2317503F}"/>
              </a:ext>
            </a:extLst>
          </p:cNvPr>
          <p:cNvSpPr>
            <a:spLocks noGrp="1"/>
          </p:cNvSpPr>
          <p:nvPr>
            <p:ph type="body" idx="1"/>
          </p:nvPr>
        </p:nvSpPr>
        <p:spPr>
          <a:xfrm>
            <a:off x="295678" y="2474275"/>
            <a:ext cx="11360800" cy="2086475"/>
          </a:xfrm>
        </p:spPr>
        <p:txBody>
          <a:bodyPr/>
          <a:lstStyle/>
          <a:p>
            <a:pPr algn="just">
              <a:lnSpc>
                <a:spcPct val="150000"/>
              </a:lnSpc>
            </a:pPr>
            <a:r>
              <a:rPr lang="en-US" dirty="0"/>
              <a:t>A TF-IDF (Term Frequency-Inverse Document Frequency) score of 0 for a term in a document means that the term is not considered important for that document. Here are the specific reasons why this might happen:</a:t>
            </a:r>
          </a:p>
          <a:p>
            <a:pPr algn="just">
              <a:lnSpc>
                <a:spcPct val="150000"/>
              </a:lnSpc>
            </a:pPr>
            <a:endParaRPr lang="en-IN" dirty="0"/>
          </a:p>
        </p:txBody>
      </p:sp>
    </p:spTree>
    <p:extLst>
      <p:ext uri="{BB962C8B-B14F-4D97-AF65-F5344CB8AC3E}">
        <p14:creationId xmlns:p14="http://schemas.microsoft.com/office/powerpoint/2010/main" val="17681986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7EA2E34-23EC-40FB-B999-27C8EBC39E6F}"/>
              </a:ext>
            </a:extLst>
          </p:cNvPr>
          <p:cNvSpPr>
            <a:spLocks noGrp="1"/>
          </p:cNvSpPr>
          <p:nvPr>
            <p:ph type="body" idx="1"/>
          </p:nvPr>
        </p:nvSpPr>
        <p:spPr>
          <a:xfrm>
            <a:off x="415600" y="217497"/>
            <a:ext cx="11360800" cy="5478764"/>
          </a:xfrm>
        </p:spPr>
        <p:txBody>
          <a:bodyPr/>
          <a:lstStyle/>
          <a:p>
            <a:pPr algn="just">
              <a:lnSpc>
                <a:spcPct val="150000"/>
              </a:lnSpc>
            </a:pPr>
            <a:r>
              <a:rPr lang="en-US" b="1" dirty="0">
                <a:solidFill>
                  <a:srgbClr val="002060"/>
                </a:solidFill>
              </a:rPr>
              <a:t>Term Not Present in the Document</a:t>
            </a:r>
            <a:r>
              <a:rPr lang="en-US" dirty="0">
                <a:solidFill>
                  <a:srgbClr val="002060"/>
                </a:solidFill>
              </a:rPr>
              <a:t>:</a:t>
            </a:r>
          </a:p>
          <a:p>
            <a:pPr lvl="1" algn="just">
              <a:lnSpc>
                <a:spcPct val="150000"/>
              </a:lnSpc>
            </a:pPr>
            <a:r>
              <a:rPr lang="en-US" b="1" dirty="0">
                <a:solidFill>
                  <a:srgbClr val="002060"/>
                </a:solidFill>
              </a:rPr>
              <a:t>Term Frequency (TF)</a:t>
            </a:r>
            <a:r>
              <a:rPr lang="en-US" dirty="0">
                <a:solidFill>
                  <a:srgbClr val="002060"/>
                </a:solidFill>
              </a:rPr>
              <a:t>: If the term does not appear in the document at all, its term frequency (TF) will be 0.</a:t>
            </a:r>
          </a:p>
          <a:p>
            <a:pPr lvl="1" algn="just">
              <a:lnSpc>
                <a:spcPct val="150000"/>
              </a:lnSpc>
            </a:pPr>
            <a:r>
              <a:rPr lang="en-US" b="1" dirty="0">
                <a:solidFill>
                  <a:srgbClr val="002060"/>
                </a:solidFill>
              </a:rPr>
              <a:t>Result</a:t>
            </a:r>
            <a:r>
              <a:rPr lang="en-US" dirty="0">
                <a:solidFill>
                  <a:srgbClr val="002060"/>
                </a:solidFill>
              </a:rPr>
              <a:t>: Since TF is 0, the TF-IDF score will also be 0, regardless of the IDF value.</a:t>
            </a:r>
          </a:p>
          <a:p>
            <a:pPr algn="just">
              <a:lnSpc>
                <a:spcPct val="150000"/>
              </a:lnSpc>
            </a:pPr>
            <a:r>
              <a:rPr lang="en-US" b="1" dirty="0">
                <a:solidFill>
                  <a:srgbClr val="002060"/>
                </a:solidFill>
              </a:rPr>
              <a:t>Term Appears in All Documents</a:t>
            </a:r>
            <a:r>
              <a:rPr lang="en-US" dirty="0">
                <a:solidFill>
                  <a:srgbClr val="002060"/>
                </a:solidFill>
              </a:rPr>
              <a:t>:</a:t>
            </a:r>
          </a:p>
          <a:p>
            <a:pPr lvl="1" algn="just">
              <a:lnSpc>
                <a:spcPct val="150000"/>
              </a:lnSpc>
            </a:pPr>
            <a:r>
              <a:rPr lang="en-US" b="1" dirty="0">
                <a:solidFill>
                  <a:srgbClr val="002060"/>
                </a:solidFill>
              </a:rPr>
              <a:t>Inverse Document Frequency (IDF)</a:t>
            </a:r>
            <a:r>
              <a:rPr lang="en-US" dirty="0">
                <a:solidFill>
                  <a:srgbClr val="002060"/>
                </a:solidFill>
              </a:rPr>
              <a:t>: If the term appears in every document in the corpus, the IDF value will be 0.</a:t>
            </a:r>
          </a:p>
          <a:p>
            <a:pPr lvl="1" algn="just">
              <a:lnSpc>
                <a:spcPct val="150000"/>
              </a:lnSpc>
            </a:pPr>
            <a:r>
              <a:rPr lang="en-US" b="1" dirty="0">
                <a:solidFill>
                  <a:srgbClr val="002060"/>
                </a:solidFill>
              </a:rPr>
              <a:t>Result</a:t>
            </a:r>
            <a:r>
              <a:rPr lang="en-US" dirty="0">
                <a:solidFill>
                  <a:srgbClr val="002060"/>
                </a:solidFill>
              </a:rPr>
              <a:t>: Even if the term appears frequently in the document (high TF), multiplying by an IDF of 0 will result in a TF-IDF score of 0.</a:t>
            </a:r>
          </a:p>
        </p:txBody>
      </p:sp>
    </p:spTree>
    <p:extLst>
      <p:ext uri="{BB962C8B-B14F-4D97-AF65-F5344CB8AC3E}">
        <p14:creationId xmlns:p14="http://schemas.microsoft.com/office/powerpoint/2010/main" val="4123181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6"/>
          <p:cNvSpPr/>
          <p:nvPr/>
        </p:nvSpPr>
        <p:spPr>
          <a:xfrm>
            <a:off x="783800" y="1848767"/>
            <a:ext cx="4871200" cy="6932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r>
              <a:rPr lang="en" sz="2400" dirty="0">
                <a:latin typeface="Calibri"/>
                <a:ea typeface="Calibri"/>
                <a:cs typeface="Calibri"/>
                <a:sym typeface="Calibri"/>
              </a:rPr>
              <a:t>He is a good boy. She is also good.</a:t>
            </a:r>
            <a:endParaRPr sz="2400" dirty="0">
              <a:latin typeface="Calibri"/>
              <a:ea typeface="Calibri"/>
              <a:cs typeface="Calibri"/>
              <a:sym typeface="Calibri"/>
            </a:endParaRPr>
          </a:p>
        </p:txBody>
      </p:sp>
      <p:sp>
        <p:nvSpPr>
          <p:cNvPr id="294" name="Google Shape;294;p46"/>
          <p:cNvSpPr/>
          <p:nvPr/>
        </p:nvSpPr>
        <p:spPr>
          <a:xfrm>
            <a:off x="6466100" y="1848767"/>
            <a:ext cx="4871200" cy="6932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indent="609585"/>
            <a:r>
              <a:rPr lang="en" sz="2400">
                <a:latin typeface="Calibri"/>
                <a:ea typeface="Calibri"/>
                <a:cs typeface="Calibri"/>
                <a:sym typeface="Calibri"/>
              </a:rPr>
              <a:t>Radhika is a good person.</a:t>
            </a:r>
            <a:endParaRPr sz="2400">
              <a:latin typeface="Calibri"/>
              <a:ea typeface="Calibri"/>
              <a:cs typeface="Calibri"/>
              <a:sym typeface="Calibri"/>
            </a:endParaRPr>
          </a:p>
        </p:txBody>
      </p:sp>
      <p:sp>
        <p:nvSpPr>
          <p:cNvPr id="295" name="Google Shape;295;p46"/>
          <p:cNvSpPr txBox="1"/>
          <p:nvPr/>
        </p:nvSpPr>
        <p:spPr>
          <a:xfrm>
            <a:off x="751100" y="1349833"/>
            <a:ext cx="4871200" cy="498800"/>
          </a:xfrm>
          <a:prstGeom prst="rect">
            <a:avLst/>
          </a:prstGeom>
          <a:noFill/>
          <a:ln>
            <a:noFill/>
          </a:ln>
        </p:spPr>
        <p:txBody>
          <a:bodyPr spcFirstLastPara="1" wrap="square" lIns="121900" tIns="121900" rIns="121900" bIns="121900" anchor="t" anchorCtr="0">
            <a:noAutofit/>
          </a:bodyPr>
          <a:lstStyle/>
          <a:p>
            <a:r>
              <a:rPr lang="en" sz="2200" dirty="0">
                <a:solidFill>
                  <a:srgbClr val="C00000"/>
                </a:solidFill>
                <a:latin typeface="Calibri"/>
                <a:ea typeface="Calibri"/>
                <a:cs typeface="Calibri"/>
                <a:sym typeface="Calibri"/>
              </a:rPr>
              <a:t>Document #1</a:t>
            </a:r>
            <a:endParaRPr sz="2200" dirty="0">
              <a:solidFill>
                <a:srgbClr val="C00000"/>
              </a:solidFill>
              <a:latin typeface="Calibri"/>
              <a:ea typeface="Calibri"/>
              <a:cs typeface="Calibri"/>
              <a:sym typeface="Calibri"/>
            </a:endParaRPr>
          </a:p>
        </p:txBody>
      </p:sp>
      <p:sp>
        <p:nvSpPr>
          <p:cNvPr id="296" name="Google Shape;296;p46"/>
          <p:cNvSpPr txBox="1"/>
          <p:nvPr/>
        </p:nvSpPr>
        <p:spPr>
          <a:xfrm>
            <a:off x="6440700" y="1349833"/>
            <a:ext cx="4871200" cy="498800"/>
          </a:xfrm>
          <a:prstGeom prst="rect">
            <a:avLst/>
          </a:prstGeom>
          <a:noFill/>
          <a:ln>
            <a:noFill/>
          </a:ln>
        </p:spPr>
        <p:txBody>
          <a:bodyPr spcFirstLastPara="1" wrap="square" lIns="121900" tIns="121900" rIns="121900" bIns="121900" anchor="t" anchorCtr="0">
            <a:noAutofit/>
          </a:bodyPr>
          <a:lstStyle/>
          <a:p>
            <a:r>
              <a:rPr lang="en" sz="2200">
                <a:solidFill>
                  <a:srgbClr val="C00000"/>
                </a:solidFill>
                <a:latin typeface="Calibri"/>
                <a:ea typeface="Calibri"/>
                <a:cs typeface="Calibri"/>
                <a:sym typeface="Calibri"/>
              </a:rPr>
              <a:t>Document #2</a:t>
            </a:r>
            <a:endParaRPr sz="2200">
              <a:solidFill>
                <a:srgbClr val="C00000"/>
              </a:solidFill>
              <a:latin typeface="Calibri"/>
              <a:ea typeface="Calibri"/>
              <a:cs typeface="Calibri"/>
              <a:sym typeface="Calibri"/>
            </a:endParaRPr>
          </a:p>
        </p:txBody>
      </p:sp>
      <p:sp>
        <p:nvSpPr>
          <p:cNvPr id="297" name="Google Shape;297;p46"/>
          <p:cNvSpPr/>
          <p:nvPr/>
        </p:nvSpPr>
        <p:spPr>
          <a:xfrm>
            <a:off x="783800" y="3474367"/>
            <a:ext cx="4871200" cy="6932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r>
              <a:rPr lang="en" sz="1600">
                <a:latin typeface="Calibri"/>
                <a:ea typeface="Calibri"/>
                <a:cs typeface="Calibri"/>
                <a:sym typeface="Calibri"/>
              </a:rPr>
              <a:t>“He”, “is”, “a”, “good”, “boy”. “She”, “is” “also” “good”</a:t>
            </a:r>
            <a:endParaRPr sz="1600">
              <a:latin typeface="Calibri"/>
              <a:ea typeface="Calibri"/>
              <a:cs typeface="Calibri"/>
              <a:sym typeface="Calibri"/>
            </a:endParaRPr>
          </a:p>
        </p:txBody>
      </p:sp>
      <p:cxnSp>
        <p:nvCxnSpPr>
          <p:cNvPr id="298" name="Google Shape;298;p46"/>
          <p:cNvCxnSpPr>
            <a:cxnSpLocks/>
            <a:stCxn id="293" idx="2"/>
            <a:endCxn id="297" idx="0"/>
          </p:cNvCxnSpPr>
          <p:nvPr/>
        </p:nvCxnSpPr>
        <p:spPr>
          <a:xfrm>
            <a:off x="3219400" y="2541967"/>
            <a:ext cx="0" cy="932400"/>
          </a:xfrm>
          <a:prstGeom prst="straightConnector1">
            <a:avLst/>
          </a:prstGeom>
          <a:noFill/>
          <a:ln w="9525" cap="flat" cmpd="sng">
            <a:solidFill>
              <a:schemeClr val="dk2"/>
            </a:solidFill>
            <a:prstDash val="solid"/>
            <a:round/>
            <a:headEnd type="none" w="med" len="med"/>
            <a:tailEnd type="triangle" w="med" len="med"/>
          </a:ln>
        </p:spPr>
      </p:cxnSp>
      <p:sp>
        <p:nvSpPr>
          <p:cNvPr id="299" name="Google Shape;299;p46"/>
          <p:cNvSpPr/>
          <p:nvPr/>
        </p:nvSpPr>
        <p:spPr>
          <a:xfrm>
            <a:off x="6466100" y="3474367"/>
            <a:ext cx="4871200" cy="6932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indent="90488"/>
            <a:r>
              <a:rPr lang="en" sz="2400" dirty="0">
                <a:latin typeface="Calibri"/>
                <a:ea typeface="Calibri"/>
                <a:cs typeface="Calibri"/>
                <a:sym typeface="Calibri"/>
              </a:rPr>
              <a:t>“Radhika” “is” “a” “good” “person”.</a:t>
            </a:r>
            <a:endParaRPr sz="2400" dirty="0">
              <a:latin typeface="Calibri"/>
              <a:ea typeface="Calibri"/>
              <a:cs typeface="Calibri"/>
              <a:sym typeface="Calibri"/>
            </a:endParaRPr>
          </a:p>
        </p:txBody>
      </p:sp>
      <p:sp>
        <p:nvSpPr>
          <p:cNvPr id="300" name="Google Shape;300;p46"/>
          <p:cNvSpPr txBox="1"/>
          <p:nvPr/>
        </p:nvSpPr>
        <p:spPr>
          <a:xfrm>
            <a:off x="4275600" y="4899500"/>
            <a:ext cx="4268793" cy="1344000"/>
          </a:xfrm>
          <a:prstGeom prst="rect">
            <a:avLst/>
          </a:prstGeom>
          <a:noFill/>
          <a:ln>
            <a:noFill/>
          </a:ln>
        </p:spPr>
        <p:txBody>
          <a:bodyPr spcFirstLastPara="1" wrap="square" lIns="121900" tIns="121900" rIns="121900" bIns="121900" anchor="ctr" anchorCtr="0">
            <a:noAutofit/>
          </a:bodyPr>
          <a:lstStyle/>
          <a:p>
            <a:pPr algn="ctr"/>
            <a:r>
              <a:rPr lang="en" sz="2800" dirty="0">
                <a:solidFill>
                  <a:srgbClr val="C00000"/>
                </a:solidFill>
                <a:latin typeface="Calibri"/>
                <a:ea typeface="Calibri"/>
                <a:cs typeface="Calibri"/>
                <a:sym typeface="Calibri"/>
              </a:rPr>
              <a:t>Tokenization</a:t>
            </a:r>
            <a:endParaRPr sz="2800" dirty="0">
              <a:solidFill>
                <a:srgbClr val="C00000"/>
              </a:solidFill>
              <a:latin typeface="Calibri"/>
              <a:ea typeface="Calibri"/>
              <a:cs typeface="Calibri"/>
              <a:sym typeface="Calibri"/>
            </a:endParaRPr>
          </a:p>
          <a:p>
            <a:pPr algn="ctr"/>
            <a:r>
              <a:rPr lang="en" sz="2400" dirty="0">
                <a:solidFill>
                  <a:srgbClr val="002060"/>
                </a:solidFill>
                <a:latin typeface="Calibri"/>
                <a:ea typeface="Calibri"/>
                <a:cs typeface="Calibri"/>
                <a:sym typeface="Calibri"/>
              </a:rPr>
              <a:t>Breaking text into tokens         e.g words, chars etc </a:t>
            </a:r>
            <a:endParaRPr sz="2400" dirty="0">
              <a:solidFill>
                <a:srgbClr val="002060"/>
              </a:solidFill>
              <a:latin typeface="Calibri"/>
              <a:ea typeface="Calibri"/>
              <a:cs typeface="Calibri"/>
              <a:sym typeface="Calibri"/>
            </a:endParaRPr>
          </a:p>
        </p:txBody>
      </p:sp>
      <p:cxnSp>
        <p:nvCxnSpPr>
          <p:cNvPr id="301" name="Google Shape;301;p46"/>
          <p:cNvCxnSpPr>
            <a:stCxn id="294" idx="2"/>
            <a:endCxn id="299" idx="0"/>
          </p:cNvCxnSpPr>
          <p:nvPr/>
        </p:nvCxnSpPr>
        <p:spPr>
          <a:xfrm>
            <a:off x="8901700" y="2541967"/>
            <a:ext cx="0" cy="932400"/>
          </a:xfrm>
          <a:prstGeom prst="straightConnector1">
            <a:avLst/>
          </a:prstGeom>
          <a:noFill/>
          <a:ln w="9525" cap="flat" cmpd="sng">
            <a:solidFill>
              <a:schemeClr val="dk2"/>
            </a:solidFill>
            <a:prstDash val="solid"/>
            <a:round/>
            <a:headEnd type="none" w="med" len="med"/>
            <a:tailEnd type="triangle" w="med" len="med"/>
          </a:ln>
        </p:spPr>
      </p:cxnSp>
      <p:sp>
        <p:nvSpPr>
          <p:cNvPr id="12" name="Title 1">
            <a:extLst>
              <a:ext uri="{FF2B5EF4-FFF2-40B4-BE49-F238E27FC236}">
                <a16:creationId xmlns:a16="http://schemas.microsoft.com/office/drawing/2014/main" id="{0A44B46E-DF70-4B1A-8511-6FD71ECDF8A1}"/>
              </a:ext>
            </a:extLst>
          </p:cNvPr>
          <p:cNvSpPr>
            <a:spLocks noGrp="1"/>
          </p:cNvSpPr>
          <p:nvPr>
            <p:ph type="title"/>
          </p:nvPr>
        </p:nvSpPr>
        <p:spPr>
          <a:xfrm>
            <a:off x="117404" y="0"/>
            <a:ext cx="10515600" cy="656633"/>
          </a:xfrm>
        </p:spPr>
        <p:txBody>
          <a:bodyPr/>
          <a:lstStyle/>
          <a:p>
            <a:r>
              <a:rPr lang="en-IN" b="1" dirty="0">
                <a:solidFill>
                  <a:srgbClr val="C00000"/>
                </a:solidFill>
              </a:rPr>
              <a:t>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
                                        </p:tgtEl>
                                        <p:attrNameLst>
                                          <p:attrName>style.visibility</p:attrName>
                                        </p:attrNameLst>
                                      </p:cBhvr>
                                      <p:to>
                                        <p:strVal val="visible"/>
                                      </p:to>
                                    </p:set>
                                    <p:animEffect transition="in" filter="fade">
                                      <p:cBhvr>
                                        <p:cTn id="7" dur="1000"/>
                                        <p:tgtEl>
                                          <p:spTgt spid="297"/>
                                        </p:tgtEl>
                                      </p:cBhvr>
                                    </p:animEffect>
                                  </p:childTnLst>
                                </p:cTn>
                              </p:par>
                              <p:par>
                                <p:cTn id="8" presetID="10" presetClass="entr" presetSubtype="0" fill="hold" nodeType="withEffect">
                                  <p:stCondLst>
                                    <p:cond delay="0"/>
                                  </p:stCondLst>
                                  <p:childTnLst>
                                    <p:set>
                                      <p:cBhvr>
                                        <p:cTn id="9" dur="1" fill="hold">
                                          <p:stCondLst>
                                            <p:cond delay="0"/>
                                          </p:stCondLst>
                                        </p:cTn>
                                        <p:tgtEl>
                                          <p:spTgt spid="298"/>
                                        </p:tgtEl>
                                        <p:attrNameLst>
                                          <p:attrName>style.visibility</p:attrName>
                                        </p:attrNameLst>
                                      </p:cBhvr>
                                      <p:to>
                                        <p:strVal val="visible"/>
                                      </p:to>
                                    </p:set>
                                    <p:animEffect transition="in" filter="fade">
                                      <p:cBhvr>
                                        <p:cTn id="10" dur="1000"/>
                                        <p:tgtEl>
                                          <p:spTgt spid="298"/>
                                        </p:tgtEl>
                                      </p:cBhvr>
                                    </p:animEffect>
                                  </p:childTnLst>
                                </p:cTn>
                              </p:par>
                              <p:par>
                                <p:cTn id="11" presetID="10" presetClass="entr" presetSubtype="0" fill="hold" nodeType="withEffect">
                                  <p:stCondLst>
                                    <p:cond delay="0"/>
                                  </p:stCondLst>
                                  <p:childTnLst>
                                    <p:set>
                                      <p:cBhvr>
                                        <p:cTn id="12" dur="1" fill="hold">
                                          <p:stCondLst>
                                            <p:cond delay="0"/>
                                          </p:stCondLst>
                                        </p:cTn>
                                        <p:tgtEl>
                                          <p:spTgt spid="301"/>
                                        </p:tgtEl>
                                        <p:attrNameLst>
                                          <p:attrName>style.visibility</p:attrName>
                                        </p:attrNameLst>
                                      </p:cBhvr>
                                      <p:to>
                                        <p:strVal val="visible"/>
                                      </p:to>
                                    </p:set>
                                    <p:animEffect transition="in" filter="fade">
                                      <p:cBhvr>
                                        <p:cTn id="13" dur="1000"/>
                                        <p:tgtEl>
                                          <p:spTgt spid="301"/>
                                        </p:tgtEl>
                                      </p:cBhvr>
                                    </p:animEffect>
                                  </p:childTnLst>
                                </p:cTn>
                              </p:par>
                              <p:par>
                                <p:cTn id="14" presetID="10" presetClass="entr" presetSubtype="0" fill="hold" nodeType="withEffect">
                                  <p:stCondLst>
                                    <p:cond delay="0"/>
                                  </p:stCondLst>
                                  <p:childTnLst>
                                    <p:set>
                                      <p:cBhvr>
                                        <p:cTn id="15" dur="1" fill="hold">
                                          <p:stCondLst>
                                            <p:cond delay="0"/>
                                          </p:stCondLst>
                                        </p:cTn>
                                        <p:tgtEl>
                                          <p:spTgt spid="299"/>
                                        </p:tgtEl>
                                        <p:attrNameLst>
                                          <p:attrName>style.visibility</p:attrName>
                                        </p:attrNameLst>
                                      </p:cBhvr>
                                      <p:to>
                                        <p:strVal val="visible"/>
                                      </p:to>
                                    </p:set>
                                    <p:animEffect transition="in" filter="fade">
                                      <p:cBhvr>
                                        <p:cTn id="16" dur="1000"/>
                                        <p:tgtEl>
                                          <p:spTgt spid="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68202-1D6B-47AB-9F70-D6176A08490C}"/>
              </a:ext>
            </a:extLst>
          </p:cNvPr>
          <p:cNvSpPr>
            <a:spLocks noGrp="1"/>
          </p:cNvSpPr>
          <p:nvPr>
            <p:ph type="title"/>
          </p:nvPr>
        </p:nvSpPr>
        <p:spPr/>
        <p:txBody>
          <a:bodyPr/>
          <a:lstStyle/>
          <a:p>
            <a:r>
              <a:rPr lang="en-IN" b="1" dirty="0">
                <a:solidFill>
                  <a:schemeClr val="accent2"/>
                </a:solidFill>
              </a:rPr>
              <a:t>Example Use Cases</a:t>
            </a:r>
            <a:br>
              <a:rPr lang="en-IN" b="1" dirty="0">
                <a:solidFill>
                  <a:schemeClr val="accent2"/>
                </a:solidFill>
              </a:rPr>
            </a:br>
            <a:endParaRPr lang="en-IN" dirty="0">
              <a:solidFill>
                <a:schemeClr val="accent2"/>
              </a:solidFill>
            </a:endParaRPr>
          </a:p>
        </p:txBody>
      </p:sp>
      <p:sp>
        <p:nvSpPr>
          <p:cNvPr id="3" name="Text Placeholder 2">
            <a:extLst>
              <a:ext uri="{FF2B5EF4-FFF2-40B4-BE49-F238E27FC236}">
                <a16:creationId xmlns:a16="http://schemas.microsoft.com/office/drawing/2014/main" id="{1982DBB4-E604-4166-B717-FDAA499A9454}"/>
              </a:ext>
            </a:extLst>
          </p:cNvPr>
          <p:cNvSpPr>
            <a:spLocks noGrp="1"/>
          </p:cNvSpPr>
          <p:nvPr>
            <p:ph type="body" idx="1"/>
          </p:nvPr>
        </p:nvSpPr>
        <p:spPr/>
        <p:txBody>
          <a:bodyPr/>
          <a:lstStyle/>
          <a:p>
            <a:pPr algn="just">
              <a:lnSpc>
                <a:spcPct val="150000"/>
              </a:lnSpc>
            </a:pPr>
            <a:r>
              <a:rPr lang="en-US" b="1" dirty="0"/>
              <a:t>Text Classification</a:t>
            </a:r>
            <a:r>
              <a:rPr lang="en-US" dirty="0"/>
              <a:t>: High TF-IDF values can help identify key terms that are important for classifying documents into categories.</a:t>
            </a:r>
          </a:p>
          <a:p>
            <a:pPr algn="just">
              <a:lnSpc>
                <a:spcPct val="150000"/>
              </a:lnSpc>
            </a:pPr>
            <a:r>
              <a:rPr lang="en-US" b="1" dirty="0"/>
              <a:t>Information Retrieval</a:t>
            </a:r>
            <a:r>
              <a:rPr lang="en-US" dirty="0"/>
              <a:t>: TF-IDF scores can rank documents based on the relevance of terms to a query, with higher scores indicating more relevant documents.</a:t>
            </a:r>
          </a:p>
          <a:p>
            <a:pPr algn="just">
              <a:lnSpc>
                <a:spcPct val="150000"/>
              </a:lnSpc>
            </a:pPr>
            <a:r>
              <a:rPr lang="en-US" b="1" dirty="0"/>
              <a:t>Text Summarization</a:t>
            </a:r>
            <a:r>
              <a:rPr lang="en-US" dirty="0"/>
              <a:t>: Terms with high TF-IDF values can be used to generate summaries by highlighting the most important content.</a:t>
            </a:r>
          </a:p>
          <a:p>
            <a:pPr algn="just">
              <a:lnSpc>
                <a:spcPct val="150000"/>
              </a:lnSpc>
            </a:pPr>
            <a:endParaRPr lang="en-IN" dirty="0"/>
          </a:p>
        </p:txBody>
      </p:sp>
    </p:spTree>
    <p:extLst>
      <p:ext uri="{BB962C8B-B14F-4D97-AF65-F5344CB8AC3E}">
        <p14:creationId xmlns:p14="http://schemas.microsoft.com/office/powerpoint/2010/main" val="40848072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EC024-2BC8-499E-BA72-78B78314F8BB}"/>
              </a:ext>
            </a:extLst>
          </p:cNvPr>
          <p:cNvSpPr>
            <a:spLocks noGrp="1"/>
          </p:cNvSpPr>
          <p:nvPr>
            <p:ph type="title"/>
          </p:nvPr>
        </p:nvSpPr>
        <p:spPr>
          <a:xfrm>
            <a:off x="415600" y="254832"/>
            <a:ext cx="11360800" cy="1139253"/>
          </a:xfrm>
        </p:spPr>
        <p:txBody>
          <a:bodyPr/>
          <a:lstStyle/>
          <a:p>
            <a:r>
              <a:rPr lang="en-US" altLang="en-US" dirty="0" err="1">
                <a:solidFill>
                  <a:schemeClr val="accent2"/>
                </a:solidFill>
                <a:latin typeface="Arial Unicode MS"/>
              </a:rPr>
              <a:t>TfidfVectorizer</a:t>
            </a:r>
            <a:endParaRPr lang="en-IN" dirty="0">
              <a:solidFill>
                <a:schemeClr val="accent2"/>
              </a:solidFill>
            </a:endParaRPr>
          </a:p>
        </p:txBody>
      </p:sp>
      <p:sp>
        <p:nvSpPr>
          <p:cNvPr id="4" name="Rectangle 1">
            <a:extLst>
              <a:ext uri="{FF2B5EF4-FFF2-40B4-BE49-F238E27FC236}">
                <a16:creationId xmlns:a16="http://schemas.microsoft.com/office/drawing/2014/main" id="{86A832CF-B6E7-4BA3-A09A-5A8F41429530}"/>
              </a:ext>
            </a:extLst>
          </p:cNvPr>
          <p:cNvSpPr>
            <a:spLocks noGrp="1" noChangeArrowheads="1"/>
          </p:cNvSpPr>
          <p:nvPr>
            <p:ph type="body" idx="1"/>
          </p:nvPr>
        </p:nvSpPr>
        <p:spPr bwMode="auto">
          <a:xfrm>
            <a:off x="525092" y="1394085"/>
            <a:ext cx="1114181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457" tIns="0" rIns="17457"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70C0"/>
                </a:solidFill>
                <a:effectLst/>
                <a:latin typeface="-apple-system"/>
              </a:rPr>
              <a:t>Here’s how you can use the </a:t>
            </a:r>
            <a:r>
              <a:rPr kumimoji="0" lang="en-US" altLang="en-US" b="0" i="0" u="none" strike="noStrike" cap="none" normalizeH="0" baseline="0" dirty="0" err="1">
                <a:ln>
                  <a:noFill/>
                </a:ln>
                <a:solidFill>
                  <a:srgbClr val="0070C0"/>
                </a:solidFill>
                <a:effectLst/>
                <a:latin typeface="Arial Unicode MS"/>
              </a:rPr>
              <a:t>TfidfVectorizer</a:t>
            </a:r>
            <a:r>
              <a:rPr kumimoji="0" lang="en-US" altLang="en-US" b="0" i="0" u="none" strike="noStrike" cap="none" normalizeH="0" baseline="0" dirty="0">
                <a:ln>
                  <a:noFill/>
                </a:ln>
                <a:solidFill>
                  <a:srgbClr val="0070C0"/>
                </a:solidFill>
                <a:effectLst/>
                <a:latin typeface="-apple-system"/>
              </a:rPr>
              <a:t> from the </a:t>
            </a:r>
            <a:r>
              <a:rPr kumimoji="0" lang="en-US" altLang="en-US" b="0" i="0" u="none" strike="noStrike" cap="none" normalizeH="0" baseline="0" dirty="0" err="1">
                <a:ln>
                  <a:noFill/>
                </a:ln>
                <a:solidFill>
                  <a:srgbClr val="0070C0"/>
                </a:solidFill>
                <a:effectLst/>
                <a:latin typeface="Arial Unicode MS"/>
              </a:rPr>
              <a:t>scikit</a:t>
            </a:r>
            <a:r>
              <a:rPr kumimoji="0" lang="en-US" altLang="en-US" b="0" i="0" u="none" strike="noStrike" cap="none" normalizeH="0" baseline="0" dirty="0">
                <a:ln>
                  <a:noFill/>
                </a:ln>
                <a:solidFill>
                  <a:srgbClr val="0070C0"/>
                </a:solidFill>
                <a:effectLst/>
                <a:latin typeface="Arial Unicode MS"/>
              </a:rPr>
              <a:t>-learn</a:t>
            </a:r>
            <a:r>
              <a:rPr kumimoji="0" lang="en-US" altLang="en-US" b="0" i="0" u="none" strike="noStrike" cap="none" normalizeH="0" baseline="0" dirty="0">
                <a:ln>
                  <a:noFill/>
                </a:ln>
                <a:solidFill>
                  <a:srgbClr val="0070C0"/>
                </a:solidFill>
                <a:effectLst/>
                <a:latin typeface="-apple-system"/>
              </a:rPr>
              <a:t> library to create a  TF-IDF (Term Frequency-Inverse Document Frequency) representation of our text data:</a:t>
            </a:r>
            <a:r>
              <a:rPr kumimoji="0" lang="en-US" altLang="en-US" b="0" i="0" u="none" strike="noStrike" cap="none" normalizeH="0" baseline="0" dirty="0">
                <a:ln>
                  <a:noFill/>
                </a:ln>
                <a:solidFill>
                  <a:srgbClr val="0070C0"/>
                </a:solidFill>
                <a:effectLst/>
              </a:rPr>
              <a:t> </a:t>
            </a:r>
          </a:p>
        </p:txBody>
      </p:sp>
    </p:spTree>
    <p:extLst>
      <p:ext uri="{BB962C8B-B14F-4D97-AF65-F5344CB8AC3E}">
        <p14:creationId xmlns:p14="http://schemas.microsoft.com/office/powerpoint/2010/main" val="25864372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2C950-7EA6-44AB-9EC1-7D93D0E89378}"/>
              </a:ext>
            </a:extLst>
          </p:cNvPr>
          <p:cNvSpPr>
            <a:spLocks noGrp="1"/>
          </p:cNvSpPr>
          <p:nvPr>
            <p:ph type="title"/>
          </p:nvPr>
        </p:nvSpPr>
        <p:spPr>
          <a:xfrm>
            <a:off x="280689" y="42277"/>
            <a:ext cx="11360800" cy="763600"/>
          </a:xfrm>
        </p:spPr>
        <p:txBody>
          <a:bodyPr/>
          <a:lstStyle/>
          <a:p>
            <a:r>
              <a:rPr lang="en-IN" dirty="0">
                <a:solidFill>
                  <a:schemeClr val="accent2"/>
                </a:solidFill>
              </a:rPr>
              <a:t>Example - Python code</a:t>
            </a:r>
          </a:p>
        </p:txBody>
      </p:sp>
      <p:pic>
        <p:nvPicPr>
          <p:cNvPr id="5" name="Picture 4">
            <a:extLst>
              <a:ext uri="{FF2B5EF4-FFF2-40B4-BE49-F238E27FC236}">
                <a16:creationId xmlns:a16="http://schemas.microsoft.com/office/drawing/2014/main" id="{D5012EAB-8AC5-4FDF-A242-A30C07F328CF}"/>
              </a:ext>
            </a:extLst>
          </p:cNvPr>
          <p:cNvPicPr>
            <a:picLocks noChangeAspect="1"/>
          </p:cNvPicPr>
          <p:nvPr/>
        </p:nvPicPr>
        <p:blipFill>
          <a:blip r:embed="rId2"/>
          <a:stretch>
            <a:fillRect/>
          </a:stretch>
        </p:blipFill>
        <p:spPr>
          <a:xfrm>
            <a:off x="550511" y="805877"/>
            <a:ext cx="11610262" cy="6009846"/>
          </a:xfrm>
          <a:prstGeom prst="rect">
            <a:avLst/>
          </a:prstGeom>
        </p:spPr>
      </p:pic>
    </p:spTree>
    <p:extLst>
      <p:ext uri="{BB962C8B-B14F-4D97-AF65-F5344CB8AC3E}">
        <p14:creationId xmlns:p14="http://schemas.microsoft.com/office/powerpoint/2010/main" val="39225921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7B919-BA20-4542-8C5D-8B80B8E4AEC5}"/>
              </a:ext>
            </a:extLst>
          </p:cNvPr>
          <p:cNvSpPr>
            <a:spLocks noGrp="1"/>
          </p:cNvSpPr>
          <p:nvPr>
            <p:ph type="title"/>
          </p:nvPr>
        </p:nvSpPr>
        <p:spPr>
          <a:xfrm>
            <a:off x="415600" y="158653"/>
            <a:ext cx="11360800" cy="763600"/>
          </a:xfrm>
        </p:spPr>
        <p:txBody>
          <a:bodyPr/>
          <a:lstStyle/>
          <a:p>
            <a:r>
              <a:rPr lang="en-IN" dirty="0">
                <a:solidFill>
                  <a:srgbClr val="0070C0"/>
                </a:solidFill>
              </a:rPr>
              <a:t>Output</a:t>
            </a:r>
          </a:p>
        </p:txBody>
      </p:sp>
      <p:pic>
        <p:nvPicPr>
          <p:cNvPr id="5" name="Picture 4">
            <a:extLst>
              <a:ext uri="{FF2B5EF4-FFF2-40B4-BE49-F238E27FC236}">
                <a16:creationId xmlns:a16="http://schemas.microsoft.com/office/drawing/2014/main" id="{CD31A06E-FCA7-4390-AE43-11EC91A14569}"/>
              </a:ext>
            </a:extLst>
          </p:cNvPr>
          <p:cNvPicPr>
            <a:picLocks noChangeAspect="1"/>
          </p:cNvPicPr>
          <p:nvPr/>
        </p:nvPicPr>
        <p:blipFill>
          <a:blip r:embed="rId2"/>
          <a:stretch>
            <a:fillRect/>
          </a:stretch>
        </p:blipFill>
        <p:spPr>
          <a:xfrm>
            <a:off x="415600" y="1094281"/>
            <a:ext cx="11495066" cy="4017365"/>
          </a:xfrm>
          <a:prstGeom prst="rect">
            <a:avLst/>
          </a:prstGeom>
        </p:spPr>
      </p:pic>
    </p:spTree>
    <p:extLst>
      <p:ext uri="{BB962C8B-B14F-4D97-AF65-F5344CB8AC3E}">
        <p14:creationId xmlns:p14="http://schemas.microsoft.com/office/powerpoint/2010/main" val="4193339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F19A6-A404-41D5-8B15-700F8229B60A}"/>
              </a:ext>
            </a:extLst>
          </p:cNvPr>
          <p:cNvSpPr>
            <a:spLocks noGrp="1"/>
          </p:cNvSpPr>
          <p:nvPr>
            <p:ph type="title"/>
          </p:nvPr>
        </p:nvSpPr>
        <p:spPr>
          <a:xfrm>
            <a:off x="117404" y="0"/>
            <a:ext cx="10515600" cy="1325563"/>
          </a:xfrm>
        </p:spPr>
        <p:txBody>
          <a:bodyPr/>
          <a:lstStyle/>
          <a:p>
            <a:r>
              <a:rPr lang="en-IN" b="1" dirty="0">
                <a:solidFill>
                  <a:srgbClr val="C00000"/>
                </a:solidFill>
              </a:rPr>
              <a:t>Python code - Example</a:t>
            </a:r>
          </a:p>
        </p:txBody>
      </p:sp>
      <p:pic>
        <p:nvPicPr>
          <p:cNvPr id="4" name="Content Placeholder 3">
            <a:extLst>
              <a:ext uri="{FF2B5EF4-FFF2-40B4-BE49-F238E27FC236}">
                <a16:creationId xmlns:a16="http://schemas.microsoft.com/office/drawing/2014/main" id="{E7841B04-A77E-41EF-963D-D6069611FE8A}"/>
              </a:ext>
            </a:extLst>
          </p:cNvPr>
          <p:cNvPicPr>
            <a:picLocks noGrp="1" noChangeAspect="1"/>
          </p:cNvPicPr>
          <p:nvPr>
            <p:ph idx="1"/>
          </p:nvPr>
        </p:nvPicPr>
        <p:blipFill>
          <a:blip r:embed="rId2"/>
          <a:stretch>
            <a:fillRect/>
          </a:stretch>
        </p:blipFill>
        <p:spPr>
          <a:xfrm>
            <a:off x="117404" y="1018264"/>
            <a:ext cx="11943596" cy="2939140"/>
          </a:xfrm>
          <a:prstGeom prst="rect">
            <a:avLst/>
          </a:prstGeom>
        </p:spPr>
      </p:pic>
      <p:sp>
        <p:nvSpPr>
          <p:cNvPr id="5" name="Rectangle 1">
            <a:extLst>
              <a:ext uri="{FF2B5EF4-FFF2-40B4-BE49-F238E27FC236}">
                <a16:creationId xmlns:a16="http://schemas.microsoft.com/office/drawing/2014/main" id="{176C3D44-DE83-4C76-AE27-DA1B3F047E3E}"/>
              </a:ext>
            </a:extLst>
          </p:cNvPr>
          <p:cNvSpPr>
            <a:spLocks noChangeArrowheads="1"/>
          </p:cNvSpPr>
          <p:nvPr/>
        </p:nvSpPr>
        <p:spPr bwMode="auto">
          <a:xfrm>
            <a:off x="284813" y="4131207"/>
            <a:ext cx="11302584" cy="2486706"/>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457" tIns="0" rIns="17457" bIns="0" numCol="1" anchor="ctr" anchorCtr="0" compatLnSpc="1">
            <a:prstTxWarp prst="textNoShape">
              <a:avLst/>
            </a:prstTxWarp>
            <a:spAutoFit/>
          </a:bodyPr>
          <a:lstStyle/>
          <a:p>
            <a:pPr marR="0" lvl="0" algn="just" defTabSz="914400" rtl="0" eaLnBrk="0" fontAlgn="base" latinLnBrk="0" hangingPunct="0">
              <a:lnSpc>
                <a:spcPct val="150000"/>
              </a:lnSpc>
              <a:spcBef>
                <a:spcPct val="0"/>
              </a:spcBef>
              <a:spcAft>
                <a:spcPct val="0"/>
              </a:spcAft>
              <a:buClrTx/>
              <a:buSzTx/>
              <a:tabLst/>
            </a:pPr>
            <a:r>
              <a:rPr kumimoji="0" lang="en-US" altLang="en-US" sz="2200" b="1" i="0" u="none" strike="noStrike" cap="none" normalizeH="0" baseline="0" dirty="0">
                <a:ln>
                  <a:noFill/>
                </a:ln>
                <a:solidFill>
                  <a:srgbClr val="111111"/>
                </a:solidFill>
                <a:effectLst/>
                <a:latin typeface="-apple-system"/>
              </a:rPr>
              <a:t>Explanation</a:t>
            </a:r>
          </a:p>
          <a:p>
            <a:pPr marL="0" marR="0" lvl="0" indent="0" algn="just" defTabSz="914400" rtl="0" eaLnBrk="0" fontAlgn="base" latinLnBrk="0" hangingPunct="0">
              <a:lnSpc>
                <a:spcPct val="150000"/>
              </a:lnSpc>
              <a:spcBef>
                <a:spcPct val="0"/>
              </a:spcBef>
              <a:spcAft>
                <a:spcPct val="0"/>
              </a:spcAft>
              <a:buClrTx/>
              <a:buSzTx/>
              <a:buFontTx/>
              <a:buAutoNum type="arabicPeriod"/>
              <a:tabLst/>
            </a:pPr>
            <a:r>
              <a:rPr kumimoji="0" lang="en-US" altLang="en-US" sz="2200" b="1" i="0" u="none" strike="noStrike" cap="none" normalizeH="0" baseline="0" dirty="0">
                <a:ln>
                  <a:noFill/>
                </a:ln>
                <a:solidFill>
                  <a:srgbClr val="111111"/>
                </a:solidFill>
                <a:effectLst/>
                <a:latin typeface="-apple-system"/>
              </a:rPr>
              <a:t>    Importing Libraries</a:t>
            </a:r>
            <a:r>
              <a:rPr kumimoji="0" lang="en-US" altLang="en-US" sz="2200" b="0" i="0" u="none" strike="noStrike" cap="none" normalizeH="0" baseline="0" dirty="0">
                <a:ln>
                  <a:noFill/>
                </a:ln>
                <a:solidFill>
                  <a:srgbClr val="111111"/>
                </a:solidFill>
                <a:effectLst/>
                <a:latin typeface="-apple-system"/>
              </a:rPr>
              <a:t>: We import the necessary functions from the </a:t>
            </a:r>
            <a:r>
              <a:rPr kumimoji="0" lang="en-US" altLang="en-US" sz="2200" b="0" i="0" u="none" strike="noStrike" cap="none" normalizeH="0" baseline="0" dirty="0" err="1">
                <a:ln>
                  <a:noFill/>
                </a:ln>
                <a:solidFill>
                  <a:srgbClr val="111111"/>
                </a:solidFill>
                <a:effectLst/>
                <a:latin typeface="Arial Unicode MS"/>
              </a:rPr>
              <a:t>nltk</a:t>
            </a:r>
            <a:r>
              <a:rPr kumimoji="0" lang="en-US" altLang="en-US" sz="2200" b="0" i="0" u="none" strike="noStrike" cap="none" normalizeH="0" baseline="0" dirty="0">
                <a:ln>
                  <a:noFill/>
                </a:ln>
                <a:solidFill>
                  <a:srgbClr val="111111"/>
                </a:solidFill>
                <a:effectLst/>
                <a:latin typeface="-apple-system"/>
              </a:rPr>
              <a:t> library.</a:t>
            </a:r>
          </a:p>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200" b="1" i="0" u="none" strike="noStrike" cap="none" normalizeH="0" baseline="0" dirty="0">
                <a:ln>
                  <a:noFill/>
                </a:ln>
                <a:solidFill>
                  <a:srgbClr val="111111"/>
                </a:solidFill>
                <a:effectLst/>
                <a:latin typeface="-apple-system"/>
              </a:rPr>
              <a:t>Sample Text</a:t>
            </a:r>
            <a:r>
              <a:rPr kumimoji="0" lang="en-US" altLang="en-US" sz="2200" b="0" i="0" u="none" strike="noStrike" cap="none" normalizeH="0" baseline="0" dirty="0">
                <a:ln>
                  <a:noFill/>
                </a:ln>
                <a:solidFill>
                  <a:srgbClr val="111111"/>
                </a:solidFill>
                <a:effectLst/>
                <a:latin typeface="-apple-system"/>
              </a:rPr>
              <a:t>: We define a sample text to tokenize.</a:t>
            </a:r>
          </a:p>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200" b="1" i="0" u="none" strike="noStrike" cap="none" normalizeH="0" baseline="0" dirty="0">
                <a:ln>
                  <a:noFill/>
                </a:ln>
                <a:solidFill>
                  <a:srgbClr val="111111"/>
                </a:solidFill>
                <a:effectLst/>
                <a:latin typeface="-apple-system"/>
              </a:rPr>
              <a:t>Tokenization</a:t>
            </a:r>
            <a:r>
              <a:rPr kumimoji="0" lang="en-US" altLang="en-US" sz="2200" b="0" i="0" u="none" strike="noStrike" cap="none" normalizeH="0" baseline="0" dirty="0">
                <a:ln>
                  <a:noFill/>
                </a:ln>
                <a:solidFill>
                  <a:srgbClr val="111111"/>
                </a:solidFill>
                <a:effectLst/>
                <a:latin typeface="-apple-system"/>
              </a:rPr>
              <a:t>: We use the </a:t>
            </a:r>
            <a:r>
              <a:rPr kumimoji="0" lang="en-US" altLang="en-US" sz="2200" b="0" i="0" u="none" strike="noStrike" cap="none" normalizeH="0" baseline="0" dirty="0" err="1">
                <a:ln>
                  <a:noFill/>
                </a:ln>
                <a:solidFill>
                  <a:srgbClr val="111111"/>
                </a:solidFill>
                <a:effectLst/>
                <a:latin typeface="Arial Unicode MS"/>
              </a:rPr>
              <a:t>word_tokenize</a:t>
            </a:r>
            <a:r>
              <a:rPr kumimoji="0" lang="en-US" altLang="en-US" sz="2200" b="0" i="0" u="none" strike="noStrike" cap="none" normalizeH="0" baseline="0" dirty="0">
                <a:ln>
                  <a:noFill/>
                </a:ln>
                <a:solidFill>
                  <a:srgbClr val="111111"/>
                </a:solidFill>
                <a:effectLst/>
                <a:latin typeface="-apple-system"/>
              </a:rPr>
              <a:t> function to split the text into words.</a:t>
            </a:r>
          </a:p>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200" b="1" i="0" u="none" strike="noStrike" cap="none" normalizeH="0" baseline="0" dirty="0">
                <a:ln>
                  <a:noFill/>
                </a:ln>
                <a:solidFill>
                  <a:srgbClr val="111111"/>
                </a:solidFill>
                <a:effectLst/>
                <a:latin typeface="-apple-system"/>
              </a:rPr>
              <a:t>Output</a:t>
            </a:r>
            <a:r>
              <a:rPr kumimoji="0" lang="en-US" altLang="en-US" sz="2200" b="0" i="0" u="none" strike="noStrike" cap="none" normalizeH="0" baseline="0" dirty="0">
                <a:ln>
                  <a:noFill/>
                </a:ln>
                <a:solidFill>
                  <a:srgbClr val="111111"/>
                </a:solidFill>
                <a:effectLst/>
                <a:latin typeface="-apple-system"/>
              </a:rPr>
              <a:t>: The tokens are printed, showing the individual words.</a:t>
            </a:r>
          </a:p>
        </p:txBody>
      </p:sp>
    </p:spTree>
    <p:extLst>
      <p:ext uri="{BB962C8B-B14F-4D97-AF65-F5344CB8AC3E}">
        <p14:creationId xmlns:p14="http://schemas.microsoft.com/office/powerpoint/2010/main" val="101607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89D1-4695-4ADE-81E9-EFB0B3A963DE}"/>
              </a:ext>
            </a:extLst>
          </p:cNvPr>
          <p:cNvSpPr>
            <a:spLocks noGrp="1"/>
          </p:cNvSpPr>
          <p:nvPr>
            <p:ph type="title"/>
          </p:nvPr>
        </p:nvSpPr>
        <p:spPr/>
        <p:txBody>
          <a:bodyPr/>
          <a:lstStyle/>
          <a:p>
            <a:r>
              <a:rPr lang="en-IN" b="1" dirty="0">
                <a:solidFill>
                  <a:schemeClr val="accent2"/>
                </a:solidFill>
              </a:rPr>
              <a:t>Vocabulary</a:t>
            </a:r>
          </a:p>
        </p:txBody>
      </p:sp>
      <p:sp>
        <p:nvSpPr>
          <p:cNvPr id="3" name="Content Placeholder 2">
            <a:extLst>
              <a:ext uri="{FF2B5EF4-FFF2-40B4-BE49-F238E27FC236}">
                <a16:creationId xmlns:a16="http://schemas.microsoft.com/office/drawing/2014/main" id="{19716072-C7B1-45B0-A008-169B8512352A}"/>
              </a:ext>
            </a:extLst>
          </p:cNvPr>
          <p:cNvSpPr>
            <a:spLocks noGrp="1"/>
          </p:cNvSpPr>
          <p:nvPr>
            <p:ph idx="1"/>
          </p:nvPr>
        </p:nvSpPr>
        <p:spPr>
          <a:xfrm>
            <a:off x="838200" y="1420889"/>
            <a:ext cx="10674246" cy="5071985"/>
          </a:xfrm>
        </p:spPr>
        <p:txBody>
          <a:bodyPr/>
          <a:lstStyle/>
          <a:p>
            <a:pPr algn="just">
              <a:lnSpc>
                <a:spcPct val="150000"/>
              </a:lnSpc>
            </a:pPr>
            <a:r>
              <a:rPr lang="en-US" b="1" dirty="0"/>
              <a:t>Vocabulary</a:t>
            </a:r>
            <a:r>
              <a:rPr lang="en-US" dirty="0"/>
              <a:t> is the set of distinct words that are used in a language. (Vocabulary of language) </a:t>
            </a:r>
          </a:p>
          <a:p>
            <a:pPr algn="just">
              <a:lnSpc>
                <a:spcPct val="150000"/>
              </a:lnSpc>
            </a:pPr>
            <a:r>
              <a:rPr lang="en-US" b="1" dirty="0"/>
              <a:t>Vocabulary</a:t>
            </a:r>
            <a:r>
              <a:rPr lang="en-US" dirty="0"/>
              <a:t> refers to the distinct words in a selected corpus. (Vocabulary of corpus). </a:t>
            </a:r>
          </a:p>
          <a:p>
            <a:pPr algn="just">
              <a:lnSpc>
                <a:spcPct val="150000"/>
              </a:lnSpc>
            </a:pPr>
            <a:r>
              <a:rPr lang="en-US" dirty="0"/>
              <a:t>Any word in a document which is not found in the relevant vocabulary is considered </a:t>
            </a:r>
            <a:r>
              <a:rPr lang="en-US" b="1" dirty="0"/>
              <a:t>Out of Vocabulary</a:t>
            </a:r>
            <a:r>
              <a:rPr lang="en-US" dirty="0"/>
              <a:t>.</a:t>
            </a:r>
            <a:endParaRPr lang="en-IN" dirty="0"/>
          </a:p>
        </p:txBody>
      </p:sp>
    </p:spTree>
    <p:extLst>
      <p:ext uri="{BB962C8B-B14F-4D97-AF65-F5344CB8AC3E}">
        <p14:creationId xmlns:p14="http://schemas.microsoft.com/office/powerpoint/2010/main" val="338589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7"/>
          <p:cNvSpPr/>
          <p:nvPr/>
        </p:nvSpPr>
        <p:spPr>
          <a:xfrm>
            <a:off x="3062000" y="4896767"/>
            <a:ext cx="6474000" cy="693200"/>
          </a:xfrm>
          <a:prstGeom prst="rect">
            <a:avLst/>
          </a:prstGeom>
          <a:solidFill>
            <a:srgbClr val="A4C2F4"/>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indent="609585" algn="ctr"/>
            <a:r>
              <a:rPr lang="en" sz="2400">
                <a:latin typeface="Calibri"/>
                <a:ea typeface="Calibri"/>
                <a:cs typeface="Calibri"/>
                <a:sym typeface="Calibri"/>
              </a:rPr>
              <a:t>a, also, boy, </a:t>
            </a:r>
            <a:r>
              <a:rPr lang="en" sz="2400">
                <a:solidFill>
                  <a:schemeClr val="dk1"/>
                </a:solidFill>
                <a:latin typeface="Calibri"/>
                <a:ea typeface="Calibri"/>
                <a:cs typeface="Calibri"/>
                <a:sym typeface="Calibri"/>
              </a:rPr>
              <a:t>good, </a:t>
            </a:r>
            <a:r>
              <a:rPr lang="en" sz="2400">
                <a:latin typeface="Calibri"/>
                <a:ea typeface="Calibri"/>
                <a:cs typeface="Calibri"/>
                <a:sym typeface="Calibri"/>
              </a:rPr>
              <a:t>He, is, </a:t>
            </a:r>
            <a:r>
              <a:rPr lang="en" sz="2400">
                <a:solidFill>
                  <a:schemeClr val="dk1"/>
                </a:solidFill>
                <a:latin typeface="Calibri"/>
                <a:ea typeface="Calibri"/>
                <a:cs typeface="Calibri"/>
                <a:sym typeface="Calibri"/>
              </a:rPr>
              <a:t>person, </a:t>
            </a:r>
            <a:r>
              <a:rPr lang="en" sz="2400">
                <a:latin typeface="Calibri"/>
                <a:ea typeface="Calibri"/>
                <a:cs typeface="Calibri"/>
                <a:sym typeface="Calibri"/>
              </a:rPr>
              <a:t>She, Radhika</a:t>
            </a:r>
            <a:endParaRPr sz="2400">
              <a:latin typeface="Calibri"/>
              <a:ea typeface="Calibri"/>
              <a:cs typeface="Calibri"/>
              <a:sym typeface="Calibri"/>
            </a:endParaRPr>
          </a:p>
        </p:txBody>
      </p:sp>
      <p:sp>
        <p:nvSpPr>
          <p:cNvPr id="307" name="Google Shape;307;p47"/>
          <p:cNvSpPr txBox="1"/>
          <p:nvPr/>
        </p:nvSpPr>
        <p:spPr>
          <a:xfrm>
            <a:off x="3062000" y="4397967"/>
            <a:ext cx="6068000" cy="498800"/>
          </a:xfrm>
          <a:prstGeom prst="rect">
            <a:avLst/>
          </a:prstGeom>
          <a:noFill/>
          <a:ln>
            <a:noFill/>
          </a:ln>
        </p:spPr>
        <p:txBody>
          <a:bodyPr spcFirstLastPara="1" wrap="square" lIns="121900" tIns="121900" rIns="121900" bIns="121900" anchor="t" anchorCtr="0">
            <a:noAutofit/>
          </a:bodyPr>
          <a:lstStyle/>
          <a:p>
            <a:r>
              <a:rPr lang="en" sz="1600">
                <a:latin typeface="Calibri"/>
                <a:ea typeface="Calibri"/>
                <a:cs typeface="Calibri"/>
                <a:sym typeface="Calibri"/>
              </a:rPr>
              <a:t>Vocabulary</a:t>
            </a:r>
            <a:endParaRPr sz="1600">
              <a:latin typeface="Calibri"/>
              <a:ea typeface="Calibri"/>
              <a:cs typeface="Calibri"/>
              <a:sym typeface="Calibri"/>
            </a:endParaRPr>
          </a:p>
        </p:txBody>
      </p:sp>
      <p:sp>
        <p:nvSpPr>
          <p:cNvPr id="308" name="Google Shape;308;p47"/>
          <p:cNvSpPr txBox="1"/>
          <p:nvPr/>
        </p:nvSpPr>
        <p:spPr>
          <a:xfrm>
            <a:off x="1461808" y="6014367"/>
            <a:ext cx="9674400" cy="570000"/>
          </a:xfrm>
          <a:prstGeom prst="rect">
            <a:avLst/>
          </a:prstGeom>
          <a:noFill/>
          <a:ln>
            <a:noFill/>
          </a:ln>
        </p:spPr>
        <p:txBody>
          <a:bodyPr spcFirstLastPara="1" wrap="square" lIns="121900" tIns="121900" rIns="121900" bIns="121900" anchor="ctr" anchorCtr="0">
            <a:noAutofit/>
          </a:bodyPr>
          <a:lstStyle/>
          <a:p>
            <a:pPr algn="ctr">
              <a:lnSpc>
                <a:spcPct val="115000"/>
              </a:lnSpc>
            </a:pPr>
            <a:r>
              <a:rPr lang="en" sz="2400" b="1" dirty="0">
                <a:solidFill>
                  <a:srgbClr val="434343"/>
                </a:solidFill>
                <a:latin typeface="Roboto"/>
                <a:ea typeface="Roboto"/>
                <a:cs typeface="Roboto"/>
                <a:sym typeface="Roboto"/>
              </a:rPr>
              <a:t>Build Vocabulary</a:t>
            </a:r>
            <a:endParaRPr sz="2400" b="1" dirty="0">
              <a:solidFill>
                <a:srgbClr val="434343"/>
              </a:solidFill>
              <a:latin typeface="Roboto"/>
              <a:ea typeface="Roboto"/>
              <a:cs typeface="Roboto"/>
              <a:sym typeface="Roboto"/>
            </a:endParaRPr>
          </a:p>
          <a:p>
            <a:pPr algn="ctr"/>
            <a:r>
              <a:rPr lang="en" sz="2000" dirty="0">
                <a:solidFill>
                  <a:srgbClr val="0070C0"/>
                </a:solidFill>
                <a:latin typeface="Roboto"/>
                <a:ea typeface="Roboto"/>
                <a:cs typeface="Roboto"/>
                <a:sym typeface="Roboto"/>
              </a:rPr>
              <a:t>Unique words in entire dataset</a:t>
            </a:r>
            <a:endParaRPr sz="2000" dirty="0">
              <a:solidFill>
                <a:srgbClr val="0070C0"/>
              </a:solidFill>
              <a:latin typeface="Roboto"/>
              <a:ea typeface="Roboto"/>
              <a:cs typeface="Roboto"/>
              <a:sym typeface="Roboto"/>
            </a:endParaRPr>
          </a:p>
        </p:txBody>
      </p:sp>
      <p:sp>
        <p:nvSpPr>
          <p:cNvPr id="309" name="Google Shape;309;p47"/>
          <p:cNvSpPr/>
          <p:nvPr/>
        </p:nvSpPr>
        <p:spPr>
          <a:xfrm>
            <a:off x="783800" y="1543967"/>
            <a:ext cx="4871200" cy="6932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r>
              <a:rPr lang="en" sz="2400" dirty="0">
                <a:latin typeface="Calibri"/>
                <a:ea typeface="Calibri"/>
                <a:cs typeface="Calibri"/>
                <a:sym typeface="Calibri"/>
              </a:rPr>
              <a:t>He is a good boy. She is also good.</a:t>
            </a:r>
            <a:endParaRPr sz="2400" dirty="0">
              <a:latin typeface="Calibri"/>
              <a:ea typeface="Calibri"/>
              <a:cs typeface="Calibri"/>
              <a:sym typeface="Calibri"/>
            </a:endParaRPr>
          </a:p>
        </p:txBody>
      </p:sp>
      <p:sp>
        <p:nvSpPr>
          <p:cNvPr id="310" name="Google Shape;310;p47"/>
          <p:cNvSpPr/>
          <p:nvPr/>
        </p:nvSpPr>
        <p:spPr>
          <a:xfrm>
            <a:off x="6466100" y="1543967"/>
            <a:ext cx="4871200" cy="6932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indent="609585"/>
            <a:r>
              <a:rPr lang="en" sz="2400">
                <a:latin typeface="Calibri"/>
                <a:ea typeface="Calibri"/>
                <a:cs typeface="Calibri"/>
                <a:sym typeface="Calibri"/>
              </a:rPr>
              <a:t>Radhika is a good person.</a:t>
            </a:r>
            <a:endParaRPr sz="2400">
              <a:latin typeface="Calibri"/>
              <a:ea typeface="Calibri"/>
              <a:cs typeface="Calibri"/>
              <a:sym typeface="Calibri"/>
            </a:endParaRPr>
          </a:p>
        </p:txBody>
      </p:sp>
      <p:sp>
        <p:nvSpPr>
          <p:cNvPr id="311" name="Google Shape;311;p47"/>
          <p:cNvSpPr txBox="1"/>
          <p:nvPr/>
        </p:nvSpPr>
        <p:spPr>
          <a:xfrm>
            <a:off x="751100" y="1045033"/>
            <a:ext cx="4871200" cy="498800"/>
          </a:xfrm>
          <a:prstGeom prst="rect">
            <a:avLst/>
          </a:prstGeom>
          <a:noFill/>
          <a:ln>
            <a:noFill/>
          </a:ln>
        </p:spPr>
        <p:txBody>
          <a:bodyPr spcFirstLastPara="1" wrap="square" lIns="121900" tIns="121900" rIns="121900" bIns="121900" anchor="t" anchorCtr="0">
            <a:noAutofit/>
          </a:bodyPr>
          <a:lstStyle/>
          <a:p>
            <a:r>
              <a:rPr lang="en" sz="2200" dirty="0">
                <a:solidFill>
                  <a:schemeClr val="accent2"/>
                </a:solidFill>
                <a:latin typeface="Calibri"/>
                <a:ea typeface="Calibri"/>
                <a:cs typeface="Calibri"/>
                <a:sym typeface="Calibri"/>
              </a:rPr>
              <a:t>Document #1</a:t>
            </a:r>
            <a:endParaRPr sz="2200" dirty="0">
              <a:solidFill>
                <a:schemeClr val="accent2"/>
              </a:solidFill>
              <a:latin typeface="Calibri"/>
              <a:ea typeface="Calibri"/>
              <a:cs typeface="Calibri"/>
              <a:sym typeface="Calibri"/>
            </a:endParaRPr>
          </a:p>
        </p:txBody>
      </p:sp>
      <p:sp>
        <p:nvSpPr>
          <p:cNvPr id="312" name="Google Shape;312;p47"/>
          <p:cNvSpPr txBox="1"/>
          <p:nvPr/>
        </p:nvSpPr>
        <p:spPr>
          <a:xfrm>
            <a:off x="6440700" y="1045033"/>
            <a:ext cx="4871200" cy="498800"/>
          </a:xfrm>
          <a:prstGeom prst="rect">
            <a:avLst/>
          </a:prstGeom>
          <a:noFill/>
          <a:ln>
            <a:noFill/>
          </a:ln>
        </p:spPr>
        <p:txBody>
          <a:bodyPr spcFirstLastPara="1" wrap="square" lIns="121900" tIns="121900" rIns="121900" bIns="121900" anchor="t" anchorCtr="0">
            <a:noAutofit/>
          </a:bodyPr>
          <a:lstStyle/>
          <a:p>
            <a:r>
              <a:rPr lang="en" sz="2200">
                <a:solidFill>
                  <a:schemeClr val="accent2"/>
                </a:solidFill>
                <a:latin typeface="Calibri"/>
                <a:ea typeface="Calibri"/>
                <a:cs typeface="Calibri"/>
                <a:sym typeface="Calibri"/>
              </a:rPr>
              <a:t>Document #2</a:t>
            </a:r>
            <a:endParaRPr sz="2200">
              <a:solidFill>
                <a:schemeClr val="accent2"/>
              </a:solidFill>
              <a:latin typeface="Calibri"/>
              <a:ea typeface="Calibri"/>
              <a:cs typeface="Calibri"/>
              <a:sym typeface="Calibri"/>
            </a:endParaRPr>
          </a:p>
        </p:txBody>
      </p:sp>
      <p:sp>
        <p:nvSpPr>
          <p:cNvPr id="313" name="Google Shape;313;p47"/>
          <p:cNvSpPr/>
          <p:nvPr/>
        </p:nvSpPr>
        <p:spPr>
          <a:xfrm>
            <a:off x="783800" y="3169567"/>
            <a:ext cx="4871200" cy="6932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r>
              <a:rPr lang="en" sz="1600">
                <a:latin typeface="Calibri"/>
                <a:ea typeface="Calibri"/>
                <a:cs typeface="Calibri"/>
                <a:sym typeface="Calibri"/>
              </a:rPr>
              <a:t>“He”, “is”, “a”, “good”, “boy”. “She”, “is” “also” “good”</a:t>
            </a:r>
            <a:endParaRPr sz="1600">
              <a:latin typeface="Calibri"/>
              <a:ea typeface="Calibri"/>
              <a:cs typeface="Calibri"/>
              <a:sym typeface="Calibri"/>
            </a:endParaRPr>
          </a:p>
        </p:txBody>
      </p:sp>
      <p:cxnSp>
        <p:nvCxnSpPr>
          <p:cNvPr id="314" name="Google Shape;314;p47"/>
          <p:cNvCxnSpPr>
            <a:stCxn id="309" idx="2"/>
            <a:endCxn id="313" idx="0"/>
          </p:cNvCxnSpPr>
          <p:nvPr/>
        </p:nvCxnSpPr>
        <p:spPr>
          <a:xfrm>
            <a:off x="3219400" y="2237167"/>
            <a:ext cx="0" cy="932400"/>
          </a:xfrm>
          <a:prstGeom prst="straightConnector1">
            <a:avLst/>
          </a:prstGeom>
          <a:noFill/>
          <a:ln w="9525" cap="flat" cmpd="sng">
            <a:solidFill>
              <a:schemeClr val="dk2"/>
            </a:solidFill>
            <a:prstDash val="solid"/>
            <a:round/>
            <a:headEnd type="none" w="med" len="med"/>
            <a:tailEnd type="triangle" w="med" len="med"/>
          </a:ln>
        </p:spPr>
      </p:cxnSp>
      <p:sp>
        <p:nvSpPr>
          <p:cNvPr id="315" name="Google Shape;315;p47"/>
          <p:cNvSpPr/>
          <p:nvPr/>
        </p:nvSpPr>
        <p:spPr>
          <a:xfrm>
            <a:off x="6466100" y="3169567"/>
            <a:ext cx="4871200" cy="6932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r>
              <a:rPr lang="en" sz="2400" dirty="0">
                <a:latin typeface="Calibri"/>
                <a:ea typeface="Calibri"/>
                <a:cs typeface="Calibri"/>
                <a:sym typeface="Calibri"/>
              </a:rPr>
              <a:t>“Radhika” “is” “a” “good” “person”.</a:t>
            </a:r>
            <a:endParaRPr sz="2400" dirty="0">
              <a:latin typeface="Calibri"/>
              <a:ea typeface="Calibri"/>
              <a:cs typeface="Calibri"/>
              <a:sym typeface="Calibri"/>
            </a:endParaRPr>
          </a:p>
        </p:txBody>
      </p:sp>
      <p:cxnSp>
        <p:nvCxnSpPr>
          <p:cNvPr id="316" name="Google Shape;316;p47"/>
          <p:cNvCxnSpPr>
            <a:stCxn id="310" idx="2"/>
            <a:endCxn id="315" idx="0"/>
          </p:cNvCxnSpPr>
          <p:nvPr/>
        </p:nvCxnSpPr>
        <p:spPr>
          <a:xfrm>
            <a:off x="8901700" y="2237167"/>
            <a:ext cx="0" cy="932400"/>
          </a:xfrm>
          <a:prstGeom prst="straightConnector1">
            <a:avLst/>
          </a:prstGeom>
          <a:noFill/>
          <a:ln w="9525" cap="flat" cmpd="sng">
            <a:solidFill>
              <a:schemeClr val="dk2"/>
            </a:solidFill>
            <a:prstDash val="solid"/>
            <a:round/>
            <a:headEnd type="none" w="med" len="med"/>
            <a:tailEnd type="triangle" w="med" len="med"/>
          </a:ln>
        </p:spPr>
      </p:cxnSp>
      <p:cxnSp>
        <p:nvCxnSpPr>
          <p:cNvPr id="317" name="Google Shape;317;p47"/>
          <p:cNvCxnSpPr>
            <a:stCxn id="313" idx="2"/>
            <a:endCxn id="307" idx="2"/>
          </p:cNvCxnSpPr>
          <p:nvPr/>
        </p:nvCxnSpPr>
        <p:spPr>
          <a:xfrm>
            <a:off x="3219400" y="3862767"/>
            <a:ext cx="2876800" cy="1034000"/>
          </a:xfrm>
          <a:prstGeom prst="straightConnector1">
            <a:avLst/>
          </a:prstGeom>
          <a:noFill/>
          <a:ln w="9525" cap="flat" cmpd="sng">
            <a:solidFill>
              <a:schemeClr val="dk2"/>
            </a:solidFill>
            <a:prstDash val="solid"/>
            <a:round/>
            <a:headEnd type="none" w="med" len="med"/>
            <a:tailEnd type="triangle" w="med" len="med"/>
          </a:ln>
        </p:spPr>
      </p:cxnSp>
      <p:cxnSp>
        <p:nvCxnSpPr>
          <p:cNvPr id="318" name="Google Shape;318;p47"/>
          <p:cNvCxnSpPr>
            <a:stCxn id="315" idx="2"/>
            <a:endCxn id="307" idx="2"/>
          </p:cNvCxnSpPr>
          <p:nvPr/>
        </p:nvCxnSpPr>
        <p:spPr>
          <a:xfrm flipH="1">
            <a:off x="6096100" y="3862767"/>
            <a:ext cx="2805600" cy="1034000"/>
          </a:xfrm>
          <a:prstGeom prst="straightConnector1">
            <a:avLst/>
          </a:prstGeom>
          <a:noFill/>
          <a:ln w="9525" cap="flat" cmpd="sng">
            <a:solidFill>
              <a:schemeClr val="dk2"/>
            </a:solidFill>
            <a:prstDash val="solid"/>
            <a:round/>
            <a:headEnd type="none" w="med" len="med"/>
            <a:tailEnd type="triangle" w="med" len="med"/>
          </a:ln>
        </p:spPr>
      </p:cxnSp>
      <p:sp>
        <p:nvSpPr>
          <p:cNvPr id="15" name="Title 1">
            <a:extLst>
              <a:ext uri="{FF2B5EF4-FFF2-40B4-BE49-F238E27FC236}">
                <a16:creationId xmlns:a16="http://schemas.microsoft.com/office/drawing/2014/main" id="{9C118143-4B23-46DE-A3EE-47D0B58F5842}"/>
              </a:ext>
            </a:extLst>
          </p:cNvPr>
          <p:cNvSpPr>
            <a:spLocks noGrp="1"/>
          </p:cNvSpPr>
          <p:nvPr>
            <p:ph type="title"/>
          </p:nvPr>
        </p:nvSpPr>
        <p:spPr>
          <a:xfrm>
            <a:off x="117404" y="0"/>
            <a:ext cx="10515600" cy="693201"/>
          </a:xfrm>
        </p:spPr>
        <p:txBody>
          <a:bodyPr/>
          <a:lstStyle/>
          <a:p>
            <a:r>
              <a:rPr lang="en-IN" b="1" dirty="0">
                <a:solidFill>
                  <a:srgbClr val="C00000"/>
                </a:solidFill>
              </a:rPr>
              <a:t>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
                                        </p:tgtEl>
                                        <p:attrNameLst>
                                          <p:attrName>style.visibility</p:attrName>
                                        </p:attrNameLst>
                                      </p:cBhvr>
                                      <p:to>
                                        <p:strVal val="visible"/>
                                      </p:to>
                                    </p:set>
                                    <p:animEffect transition="in" filter="fade">
                                      <p:cBhvr>
                                        <p:cTn id="7" dur="1000"/>
                                        <p:tgtEl>
                                          <p:spTgt spid="307"/>
                                        </p:tgtEl>
                                      </p:cBhvr>
                                    </p:animEffect>
                                  </p:childTnLst>
                                </p:cTn>
                              </p:par>
                              <p:par>
                                <p:cTn id="8" presetID="10" presetClass="entr" presetSubtype="0" fill="hold" nodeType="withEffect">
                                  <p:stCondLst>
                                    <p:cond delay="0"/>
                                  </p:stCondLst>
                                  <p:childTnLst>
                                    <p:set>
                                      <p:cBhvr>
                                        <p:cTn id="9" dur="1" fill="hold">
                                          <p:stCondLst>
                                            <p:cond delay="0"/>
                                          </p:stCondLst>
                                        </p:cTn>
                                        <p:tgtEl>
                                          <p:spTgt spid="306"/>
                                        </p:tgtEl>
                                        <p:attrNameLst>
                                          <p:attrName>style.visibility</p:attrName>
                                        </p:attrNameLst>
                                      </p:cBhvr>
                                      <p:to>
                                        <p:strVal val="visible"/>
                                      </p:to>
                                    </p:set>
                                    <p:animEffect transition="in" filter="fade">
                                      <p:cBhvr>
                                        <p:cTn id="10" dur="1000"/>
                                        <p:tgtEl>
                                          <p:spTgt spid="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8"/>
          <p:cNvSpPr/>
          <p:nvPr/>
        </p:nvSpPr>
        <p:spPr>
          <a:xfrm>
            <a:off x="2859000" y="3681900"/>
            <a:ext cx="6474000" cy="693200"/>
          </a:xfrm>
          <a:prstGeom prst="rect">
            <a:avLst/>
          </a:prstGeom>
          <a:solidFill>
            <a:srgbClr val="A4C2F4"/>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indent="609585" algn="ctr"/>
            <a:r>
              <a:rPr lang="en" sz="2400">
                <a:latin typeface="Calibri"/>
                <a:ea typeface="Calibri"/>
                <a:cs typeface="Calibri"/>
                <a:sym typeface="Calibri"/>
              </a:rPr>
              <a:t>a, also, boy, </a:t>
            </a:r>
            <a:r>
              <a:rPr lang="en" sz="2400">
                <a:solidFill>
                  <a:schemeClr val="dk1"/>
                </a:solidFill>
                <a:latin typeface="Calibri"/>
                <a:ea typeface="Calibri"/>
                <a:cs typeface="Calibri"/>
                <a:sym typeface="Calibri"/>
              </a:rPr>
              <a:t>good, </a:t>
            </a:r>
            <a:r>
              <a:rPr lang="en" sz="2400">
                <a:latin typeface="Calibri"/>
                <a:ea typeface="Calibri"/>
                <a:cs typeface="Calibri"/>
                <a:sym typeface="Calibri"/>
              </a:rPr>
              <a:t>He, is, </a:t>
            </a:r>
            <a:r>
              <a:rPr lang="en" sz="2400">
                <a:solidFill>
                  <a:schemeClr val="dk1"/>
                </a:solidFill>
                <a:latin typeface="Calibri"/>
                <a:ea typeface="Calibri"/>
                <a:cs typeface="Calibri"/>
                <a:sym typeface="Calibri"/>
              </a:rPr>
              <a:t>person, </a:t>
            </a:r>
            <a:r>
              <a:rPr lang="en" sz="2400">
                <a:latin typeface="Calibri"/>
                <a:ea typeface="Calibri"/>
                <a:cs typeface="Calibri"/>
                <a:sym typeface="Calibri"/>
              </a:rPr>
              <a:t>She, Radhika</a:t>
            </a:r>
            <a:endParaRPr sz="2400">
              <a:latin typeface="Calibri"/>
              <a:ea typeface="Calibri"/>
              <a:cs typeface="Calibri"/>
              <a:sym typeface="Calibri"/>
            </a:endParaRPr>
          </a:p>
        </p:txBody>
      </p:sp>
      <p:sp>
        <p:nvSpPr>
          <p:cNvPr id="324" name="Google Shape;324;p48"/>
          <p:cNvSpPr txBox="1"/>
          <p:nvPr/>
        </p:nvSpPr>
        <p:spPr>
          <a:xfrm>
            <a:off x="2859000" y="3183100"/>
            <a:ext cx="6068000" cy="498800"/>
          </a:xfrm>
          <a:prstGeom prst="rect">
            <a:avLst/>
          </a:prstGeom>
          <a:noFill/>
          <a:ln>
            <a:noFill/>
          </a:ln>
        </p:spPr>
        <p:txBody>
          <a:bodyPr spcFirstLastPara="1" wrap="square" lIns="121900" tIns="121900" rIns="121900" bIns="121900" anchor="t" anchorCtr="0">
            <a:noAutofit/>
          </a:bodyPr>
          <a:lstStyle/>
          <a:p>
            <a:r>
              <a:rPr lang="en" sz="1600">
                <a:latin typeface="Calibri"/>
                <a:ea typeface="Calibri"/>
                <a:cs typeface="Calibri"/>
                <a:sym typeface="Calibri"/>
              </a:rPr>
              <a:t>Vocabulary</a:t>
            </a:r>
            <a:endParaRPr sz="1600">
              <a:latin typeface="Calibri"/>
              <a:ea typeface="Calibri"/>
              <a:cs typeface="Calibri"/>
              <a:sym typeface="Calibri"/>
            </a:endParaRPr>
          </a:p>
        </p:txBody>
      </p:sp>
      <p:sp>
        <p:nvSpPr>
          <p:cNvPr id="325" name="Google Shape;325;p48"/>
          <p:cNvSpPr txBox="1"/>
          <p:nvPr/>
        </p:nvSpPr>
        <p:spPr>
          <a:xfrm>
            <a:off x="1258800" y="5157900"/>
            <a:ext cx="9674400" cy="887600"/>
          </a:xfrm>
          <a:prstGeom prst="rect">
            <a:avLst/>
          </a:prstGeom>
          <a:noFill/>
          <a:ln>
            <a:noFill/>
          </a:ln>
        </p:spPr>
        <p:txBody>
          <a:bodyPr spcFirstLastPara="1" wrap="square" lIns="121900" tIns="121900" rIns="121900" bIns="121900" anchor="ctr" anchorCtr="0">
            <a:noAutofit/>
          </a:bodyPr>
          <a:lstStyle/>
          <a:p>
            <a:pPr algn="ctr">
              <a:lnSpc>
                <a:spcPct val="115000"/>
              </a:lnSpc>
            </a:pPr>
            <a:r>
              <a:rPr lang="en" sz="2533" b="1">
                <a:solidFill>
                  <a:srgbClr val="434343"/>
                </a:solidFill>
                <a:latin typeface="Calibri"/>
                <a:ea typeface="Calibri"/>
                <a:cs typeface="Calibri"/>
                <a:sym typeface="Calibri"/>
              </a:rPr>
              <a:t>Vocabulary represents the ‘features’ of NLP data</a:t>
            </a:r>
            <a:endParaRPr sz="2533" b="1">
              <a:solidFill>
                <a:srgbClr val="434343"/>
              </a:solidFill>
              <a:latin typeface="Calibri"/>
              <a:ea typeface="Calibri"/>
              <a:cs typeface="Calibri"/>
              <a:sym typeface="Calibri"/>
            </a:endParaRPr>
          </a:p>
          <a:p>
            <a:pPr algn="ctr"/>
            <a:r>
              <a:rPr lang="en" sz="1733">
                <a:solidFill>
                  <a:srgbClr val="434343"/>
                </a:solidFill>
                <a:latin typeface="Calibri"/>
                <a:ea typeface="Calibri"/>
                <a:cs typeface="Calibri"/>
                <a:sym typeface="Calibri"/>
              </a:rPr>
              <a:t>Prepare vocabulary before building an NLP model</a:t>
            </a:r>
            <a:endParaRPr sz="1733">
              <a:solidFill>
                <a:srgbClr val="434343"/>
              </a:solidFill>
              <a:latin typeface="Calibri"/>
              <a:ea typeface="Calibri"/>
              <a:cs typeface="Calibri"/>
              <a:sym typeface="Calibri"/>
            </a:endParaRPr>
          </a:p>
        </p:txBody>
      </p:sp>
      <p:sp>
        <p:nvSpPr>
          <p:cNvPr id="326" name="Google Shape;326;p48"/>
          <p:cNvSpPr/>
          <p:nvPr/>
        </p:nvSpPr>
        <p:spPr>
          <a:xfrm>
            <a:off x="783800" y="1543967"/>
            <a:ext cx="4871200" cy="6932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r>
              <a:rPr lang="en" sz="2400" dirty="0">
                <a:latin typeface="Calibri"/>
                <a:ea typeface="Calibri"/>
                <a:cs typeface="Calibri"/>
                <a:sym typeface="Calibri"/>
              </a:rPr>
              <a:t>He is a good boy. She is also good.</a:t>
            </a:r>
            <a:endParaRPr sz="2400" dirty="0">
              <a:latin typeface="Calibri"/>
              <a:ea typeface="Calibri"/>
              <a:cs typeface="Calibri"/>
              <a:sym typeface="Calibri"/>
            </a:endParaRPr>
          </a:p>
        </p:txBody>
      </p:sp>
      <p:sp>
        <p:nvSpPr>
          <p:cNvPr id="327" name="Google Shape;327;p48"/>
          <p:cNvSpPr/>
          <p:nvPr/>
        </p:nvSpPr>
        <p:spPr>
          <a:xfrm>
            <a:off x="6466100" y="1543967"/>
            <a:ext cx="4871200" cy="69320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indent="609585"/>
            <a:r>
              <a:rPr lang="en" sz="2400">
                <a:latin typeface="Calibri"/>
                <a:ea typeface="Calibri"/>
                <a:cs typeface="Calibri"/>
                <a:sym typeface="Calibri"/>
              </a:rPr>
              <a:t>Radhika is a good person.</a:t>
            </a:r>
            <a:endParaRPr sz="2400">
              <a:latin typeface="Calibri"/>
              <a:ea typeface="Calibri"/>
              <a:cs typeface="Calibri"/>
              <a:sym typeface="Calibri"/>
            </a:endParaRPr>
          </a:p>
        </p:txBody>
      </p:sp>
      <p:sp>
        <p:nvSpPr>
          <p:cNvPr id="328" name="Google Shape;328;p48"/>
          <p:cNvSpPr txBox="1"/>
          <p:nvPr/>
        </p:nvSpPr>
        <p:spPr>
          <a:xfrm>
            <a:off x="751100" y="1045033"/>
            <a:ext cx="4871200" cy="498800"/>
          </a:xfrm>
          <a:prstGeom prst="rect">
            <a:avLst/>
          </a:prstGeom>
          <a:noFill/>
          <a:ln>
            <a:noFill/>
          </a:ln>
        </p:spPr>
        <p:txBody>
          <a:bodyPr spcFirstLastPara="1" wrap="square" lIns="121900" tIns="121900" rIns="121900" bIns="121900" anchor="t" anchorCtr="0">
            <a:noAutofit/>
          </a:bodyPr>
          <a:lstStyle/>
          <a:p>
            <a:r>
              <a:rPr lang="en" sz="2200">
                <a:solidFill>
                  <a:schemeClr val="accent2"/>
                </a:solidFill>
                <a:latin typeface="Calibri"/>
                <a:ea typeface="Calibri"/>
                <a:cs typeface="Calibri"/>
                <a:sym typeface="Calibri"/>
              </a:rPr>
              <a:t>Document #1</a:t>
            </a:r>
            <a:endParaRPr sz="2200">
              <a:solidFill>
                <a:schemeClr val="accent2"/>
              </a:solidFill>
              <a:latin typeface="Calibri"/>
              <a:ea typeface="Calibri"/>
              <a:cs typeface="Calibri"/>
              <a:sym typeface="Calibri"/>
            </a:endParaRPr>
          </a:p>
        </p:txBody>
      </p:sp>
      <p:sp>
        <p:nvSpPr>
          <p:cNvPr id="329" name="Google Shape;329;p48"/>
          <p:cNvSpPr txBox="1"/>
          <p:nvPr/>
        </p:nvSpPr>
        <p:spPr>
          <a:xfrm>
            <a:off x="6440700" y="1045033"/>
            <a:ext cx="4871200" cy="498800"/>
          </a:xfrm>
          <a:prstGeom prst="rect">
            <a:avLst/>
          </a:prstGeom>
          <a:noFill/>
          <a:ln>
            <a:noFill/>
          </a:ln>
        </p:spPr>
        <p:txBody>
          <a:bodyPr spcFirstLastPara="1" wrap="square" lIns="121900" tIns="121900" rIns="121900" bIns="121900" anchor="t" anchorCtr="0">
            <a:noAutofit/>
          </a:bodyPr>
          <a:lstStyle/>
          <a:p>
            <a:r>
              <a:rPr lang="en" sz="2200">
                <a:solidFill>
                  <a:schemeClr val="accent2"/>
                </a:solidFill>
                <a:latin typeface="Calibri"/>
                <a:ea typeface="Calibri"/>
                <a:cs typeface="Calibri"/>
                <a:sym typeface="Calibri"/>
              </a:rPr>
              <a:t>Document #2</a:t>
            </a:r>
            <a:endParaRPr sz="2200">
              <a:solidFill>
                <a:schemeClr val="accent2"/>
              </a:solidFill>
              <a:latin typeface="Calibri"/>
              <a:ea typeface="Calibri"/>
              <a:cs typeface="Calibri"/>
              <a:sym typeface="Calibri"/>
            </a:endParaRPr>
          </a:p>
        </p:txBody>
      </p:sp>
      <p:cxnSp>
        <p:nvCxnSpPr>
          <p:cNvPr id="330" name="Google Shape;330;p48"/>
          <p:cNvCxnSpPr>
            <a:stCxn id="326" idx="2"/>
            <a:endCxn id="324" idx="2"/>
          </p:cNvCxnSpPr>
          <p:nvPr/>
        </p:nvCxnSpPr>
        <p:spPr>
          <a:xfrm>
            <a:off x="3219400" y="2237167"/>
            <a:ext cx="2673600" cy="1444800"/>
          </a:xfrm>
          <a:prstGeom prst="straightConnector1">
            <a:avLst/>
          </a:prstGeom>
          <a:noFill/>
          <a:ln w="9525" cap="flat" cmpd="sng">
            <a:solidFill>
              <a:schemeClr val="dk2"/>
            </a:solidFill>
            <a:prstDash val="solid"/>
            <a:round/>
            <a:headEnd type="none" w="med" len="med"/>
            <a:tailEnd type="triangle" w="med" len="med"/>
          </a:ln>
        </p:spPr>
      </p:cxnSp>
      <p:cxnSp>
        <p:nvCxnSpPr>
          <p:cNvPr id="331" name="Google Shape;331;p48"/>
          <p:cNvCxnSpPr>
            <a:stCxn id="327" idx="2"/>
            <a:endCxn id="324" idx="2"/>
          </p:cNvCxnSpPr>
          <p:nvPr/>
        </p:nvCxnSpPr>
        <p:spPr>
          <a:xfrm flipH="1">
            <a:off x="5892900" y="2237167"/>
            <a:ext cx="3008800" cy="14448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932</TotalTime>
  <Words>2800</Words>
  <Application>Microsoft Office PowerPoint</Application>
  <PresentationFormat>Widescreen</PresentationFormat>
  <Paragraphs>600</Paragraphs>
  <Slides>53</Slides>
  <Notes>25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53</vt:i4>
      </vt:variant>
    </vt:vector>
  </HeadingPairs>
  <TitlesOfParts>
    <vt:vector size="67" baseType="lpstr">
      <vt:lpstr>-apple-system</vt:lpstr>
      <vt:lpstr>Architects Daughter</vt:lpstr>
      <vt:lpstr>Arial</vt:lpstr>
      <vt:lpstr>Arial Unicode MS</vt:lpstr>
      <vt:lpstr>Calibri</vt:lpstr>
      <vt:lpstr>Calibri Light</vt:lpstr>
      <vt:lpstr>Cambria</vt:lpstr>
      <vt:lpstr>Comfortaa</vt:lpstr>
      <vt:lpstr>Georgia</vt:lpstr>
      <vt:lpstr>Proxima Nova</vt:lpstr>
      <vt:lpstr>Roboto</vt:lpstr>
      <vt:lpstr>Tahoma</vt:lpstr>
      <vt:lpstr>Times New Roman</vt:lpstr>
      <vt:lpstr>Office Theme</vt:lpstr>
      <vt:lpstr>Vectorization </vt:lpstr>
      <vt:lpstr>Corpus</vt:lpstr>
      <vt:lpstr>Tokenization</vt:lpstr>
      <vt:lpstr>Tokenization</vt:lpstr>
      <vt:lpstr>Example</vt:lpstr>
      <vt:lpstr>Python code - Example</vt:lpstr>
      <vt:lpstr>Vocabulary</vt:lpstr>
      <vt:lpstr>Example</vt:lpstr>
      <vt:lpstr>PowerPoint Presentation</vt:lpstr>
      <vt:lpstr>PowerPoint Presentation</vt:lpstr>
      <vt:lpstr>PowerPoint Presentation</vt:lpstr>
      <vt:lpstr>PowerPoint Presentation</vt:lpstr>
      <vt:lpstr>Vectorization</vt:lpstr>
      <vt:lpstr>Text to Numeric Conversion</vt:lpstr>
      <vt:lpstr>PowerPoint Presentation</vt:lpstr>
      <vt:lpstr>PowerPoint Presentation</vt:lpstr>
      <vt:lpstr>PowerPoint Presentation</vt:lpstr>
      <vt:lpstr>PowerPoint Presentation</vt:lpstr>
      <vt:lpstr>Bag of Words (BoW)</vt:lpstr>
      <vt:lpstr>How it works</vt:lpstr>
      <vt:lpstr>PowerPoint Presentation</vt:lpstr>
      <vt:lpstr>PowerPoint Presentation</vt:lpstr>
      <vt:lpstr>PowerPoint Presentation</vt:lpstr>
      <vt:lpstr>Example</vt:lpstr>
      <vt:lpstr>PowerPoint Presentation</vt:lpstr>
      <vt:lpstr>CountVectorizer</vt:lpstr>
      <vt:lpstr>How it works</vt:lpstr>
      <vt:lpstr>PowerPoint Presentation</vt:lpstr>
      <vt:lpstr>PowerPoint Presentation</vt:lpstr>
      <vt:lpstr>PowerPoint Presentation</vt:lpstr>
      <vt:lpstr>PowerPoint Presentation</vt:lpstr>
      <vt:lpstr>CountVectorizer</vt:lpstr>
      <vt:lpstr>Example</vt:lpstr>
      <vt:lpstr>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Purpose of Term Frequency (TF) </vt:lpstr>
      <vt:lpstr>Purpose of Inverse Document Frequency (IDF) </vt:lpstr>
      <vt:lpstr>Interpreting TF-IDF Values </vt:lpstr>
      <vt:lpstr>Summary </vt:lpstr>
      <vt:lpstr>Reasons for TF-IDF = 0 </vt:lpstr>
      <vt:lpstr>PowerPoint Presentation</vt:lpstr>
      <vt:lpstr>Example Use Cases </vt:lpstr>
      <vt:lpstr>TfidfVectorizer</vt:lpstr>
      <vt:lpstr>Example - Python code</vt:lpstr>
      <vt:lpstr>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to Numeric Conversion </dc:title>
  <dc:creator>DELL</dc:creator>
  <cp:lastModifiedBy>DELL</cp:lastModifiedBy>
  <cp:revision>26</cp:revision>
  <dcterms:created xsi:type="dcterms:W3CDTF">2024-10-06T16:29:48Z</dcterms:created>
  <dcterms:modified xsi:type="dcterms:W3CDTF">2024-10-07T10:49:54Z</dcterms:modified>
</cp:coreProperties>
</file>