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82" r:id="rId23"/>
    <p:sldId id="276" r:id="rId24"/>
    <p:sldId id="277" r:id="rId25"/>
    <p:sldId id="278" r:id="rId26"/>
    <p:sldId id="279" r:id="rId27"/>
    <p:sldId id="280" r:id="rId28"/>
  </p:sldIdLst>
  <p:sldSz cx="12188825" cy="6858000"/>
  <p:notesSz cx="6858000" cy="9144000"/>
  <p:embeddedFontLst>
    <p:embeddedFont>
      <p:font typeface="Calibri" panose="020F0502020204030204" pitchFamily="34" charset="0"/>
      <p:regular r:id="rId30"/>
      <p:bold r:id="rId31"/>
      <p:italic r:id="rId32"/>
      <p:boldItalic r:id="rId33"/>
    </p:embeddedFont>
    <p:embeddedFont>
      <p:font typeface="Constantia" panose="02030602050306030303" pitchFamily="18" charset="0"/>
      <p:regular r:id="rId34"/>
      <p:bold r:id="rId35"/>
      <p:italic r:id="rId36"/>
      <p:boldItalic r:id="rId37"/>
    </p:embeddedFont>
    <p:embeddedFont>
      <p:font typeface="Nunito" pitchFamily="2" charset="0"/>
      <p:regular r:id="rId38"/>
      <p:bold r:id="rId39"/>
      <p:italic r:id="rId40"/>
      <p:boldItalic r:id="rId41"/>
    </p:embeddedFont>
    <p:embeddedFont>
      <p:font typeface="Quattrocento Sans" panose="020B05020500000200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108"/>
      </p:cViewPr>
      <p:guideLst>
        <p:guide pos="3839"/>
        <p:guide orient="horz" pos="21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L="914400" marR="0" lvl="1" indent="-22860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2pPr>
            <a:lvl3pPr marL="1371600" marR="0" lvl="2" indent="-22860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3pPr>
            <a:lvl4pPr marL="1828800" marR="0" lvl="3" indent="-22860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4pPr>
            <a:lvl5pPr marL="2286000" marR="0" lvl="4" indent="-22860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5pPr>
            <a:lvl6pPr marL="2743200" marR="0" lvl="5" indent="-22860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6pPr>
            <a:lvl7pPr marL="3200400" marR="0" lvl="6" indent="-22860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7pPr>
            <a:lvl8pPr marL="3657600" marR="0" lvl="7" indent="-22860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8pPr>
            <a:lvl9pPr marL="4114800" marR="0" lvl="8" indent="-22860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nstantia"/>
                <a:ea typeface="Constantia"/>
                <a:cs typeface="Constantia"/>
                <a:sym typeface="Constantia"/>
              </a:rPr>
              <a:t>‹#›</a:t>
            </a:fld>
            <a:endParaRPr sz="1200" b="0" i="0" u="none" strike="noStrike" cap="none">
              <a:solidFill>
                <a:schemeClr val="dk1"/>
              </a:solidFill>
              <a:latin typeface="Constantia"/>
              <a:ea typeface="Constantia"/>
              <a:cs typeface="Constantia"/>
              <a:sym typeface="Constanti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1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2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2" descr="\\DROBO-FS\QuickDrops\JB\PPTX NG\Droplets\LightingOverlay.png"/>
          <p:cNvPicPr preferRelativeResize="0"/>
          <p:nvPr/>
        </p:nvPicPr>
        <p:blipFill rotWithShape="1">
          <a:blip r:embed="rId2">
            <a:alphaModFix amt="30000"/>
          </a:blip>
          <a:srcRect/>
          <a:stretch/>
        </p:blipFill>
        <p:spPr>
          <a:xfrm>
            <a:off x="0" y="-1"/>
            <a:ext cx="12188827" cy="6856215"/>
          </a:xfrm>
          <a:prstGeom prst="rect">
            <a:avLst/>
          </a:prstGeom>
          <a:noFill/>
          <a:ln>
            <a:noFill/>
          </a:ln>
        </p:spPr>
      </p:pic>
      <p:grpSp>
        <p:nvGrpSpPr>
          <p:cNvPr id="58" name="Google Shape;58;p2"/>
          <p:cNvGrpSpPr/>
          <p:nvPr/>
        </p:nvGrpSpPr>
        <p:grpSpPr>
          <a:xfrm>
            <a:off x="0" y="0"/>
            <a:ext cx="2304359" cy="6858001"/>
            <a:chOff x="0" y="0"/>
            <a:chExt cx="2305051" cy="6858001"/>
          </a:xfrm>
        </p:grpSpPr>
        <p:sp>
          <p:nvSpPr>
            <p:cNvPr id="59" name="Google Shape;59;p2"/>
            <p:cNvSpPr/>
            <p:nvPr/>
          </p:nvSpPr>
          <p:spPr>
            <a:xfrm>
              <a:off x="1209675" y="4763"/>
              <a:ext cx="23700" cy="2181300"/>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4338" y="9525"/>
              <a:ext cx="28500" cy="4481400"/>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42938" y="6610350"/>
              <a:ext cx="23700" cy="243000"/>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228725" y="4662488"/>
              <a:ext cx="23700" cy="2181300"/>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txBox="1">
            <a:spLocks noGrp="1"/>
          </p:cNvSpPr>
          <p:nvPr>
            <p:ph type="ctrTitle"/>
          </p:nvPr>
        </p:nvSpPr>
        <p:spPr>
          <a:xfrm>
            <a:off x="1875935" y="1122363"/>
            <a:ext cx="8789400" cy="2387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
          <p:cNvSpPr txBox="1">
            <a:spLocks noGrp="1"/>
          </p:cNvSpPr>
          <p:nvPr>
            <p:ph type="subTitle" idx="1"/>
          </p:nvPr>
        </p:nvSpPr>
        <p:spPr>
          <a:xfrm>
            <a:off x="1875935" y="3602038"/>
            <a:ext cx="8789400" cy="1655700"/>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2"/>
          <p:cNvSpPr txBox="1">
            <a:spLocks noGrp="1"/>
          </p:cNvSpPr>
          <p:nvPr>
            <p:ph type="dt" idx="10"/>
          </p:nvPr>
        </p:nvSpPr>
        <p:spPr>
          <a:xfrm>
            <a:off x="7075668" y="5410201"/>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
          <p:cNvSpPr txBox="1">
            <a:spLocks noGrp="1"/>
          </p:cNvSpPr>
          <p:nvPr>
            <p:ph type="ftr" idx="11"/>
          </p:nvPr>
        </p:nvSpPr>
        <p:spPr>
          <a:xfrm>
            <a:off x="1875935" y="5410201"/>
            <a:ext cx="51237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
          <p:cNvSpPr txBox="1">
            <a:spLocks noGrp="1"/>
          </p:cNvSpPr>
          <p:nvPr>
            <p:ph type="sldNum" idx="12"/>
          </p:nvPr>
        </p:nvSpPr>
        <p:spPr>
          <a:xfrm>
            <a:off x="9894334" y="5410199"/>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1141113" y="4304664"/>
            <a:ext cx="9909900" cy="819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1"/>
          <p:cNvSpPr>
            <a:spLocks noGrp="1"/>
          </p:cNvSpPr>
          <p:nvPr>
            <p:ph type="pic" idx="2"/>
          </p:nvPr>
        </p:nvSpPr>
        <p:spPr>
          <a:xfrm>
            <a:off x="1141114" y="606426"/>
            <a:ext cx="9909900" cy="3299700"/>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72" name="Google Shape;172;p11"/>
          <p:cNvSpPr txBox="1">
            <a:spLocks noGrp="1"/>
          </p:cNvSpPr>
          <p:nvPr>
            <p:ph type="body" idx="1"/>
          </p:nvPr>
        </p:nvSpPr>
        <p:spPr>
          <a:xfrm>
            <a:off x="1141067" y="5124020"/>
            <a:ext cx="9908400" cy="6825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11"/>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1141159" y="609600"/>
            <a:ext cx="9903300"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a:off x="1141113" y="4419599"/>
            <a:ext cx="9901800" cy="13716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12"/>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12"/>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1445835" y="609599"/>
            <a:ext cx="9300300" cy="27483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13"/>
          <p:cNvSpPr txBox="1">
            <a:spLocks noGrp="1"/>
          </p:cNvSpPr>
          <p:nvPr>
            <p:ph type="body" idx="1"/>
          </p:nvPr>
        </p:nvSpPr>
        <p:spPr>
          <a:xfrm>
            <a:off x="1720196" y="3365557"/>
            <a:ext cx="8750100" cy="5490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13"/>
          <p:cNvSpPr txBox="1">
            <a:spLocks noGrp="1"/>
          </p:cNvSpPr>
          <p:nvPr>
            <p:ph type="body" idx="2"/>
          </p:nvPr>
        </p:nvSpPr>
        <p:spPr>
          <a:xfrm>
            <a:off x="1141114" y="4309919"/>
            <a:ext cx="9903300" cy="14895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13"/>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3"/>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3"/>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13"/>
          <p:cNvSpPr txBox="1"/>
          <p:nvPr/>
        </p:nvSpPr>
        <p:spPr>
          <a:xfrm>
            <a:off x="903277" y="732394"/>
            <a:ext cx="6093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
        <p:nvSpPr>
          <p:cNvPr id="190" name="Google Shape;190;p13"/>
          <p:cNvSpPr txBox="1"/>
          <p:nvPr/>
        </p:nvSpPr>
        <p:spPr>
          <a:xfrm>
            <a:off x="10534626" y="2764972"/>
            <a:ext cx="6093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1141113" y="2134041"/>
            <a:ext cx="9903300" cy="2511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14"/>
          <p:cNvSpPr txBox="1">
            <a:spLocks noGrp="1"/>
          </p:cNvSpPr>
          <p:nvPr>
            <p:ph type="body" idx="1"/>
          </p:nvPr>
        </p:nvSpPr>
        <p:spPr>
          <a:xfrm>
            <a:off x="1141067" y="4657655"/>
            <a:ext cx="9901800" cy="11406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14"/>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4"/>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14"/>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1141116" y="609600"/>
            <a:ext cx="9903300"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15"/>
          <p:cNvSpPr txBox="1">
            <a:spLocks noGrp="1"/>
          </p:cNvSpPr>
          <p:nvPr>
            <p:ph type="body" idx="1"/>
          </p:nvPr>
        </p:nvSpPr>
        <p:spPr>
          <a:xfrm>
            <a:off x="1141113" y="2674463"/>
            <a:ext cx="3196200"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5"/>
          <p:cNvSpPr txBox="1">
            <a:spLocks noGrp="1"/>
          </p:cNvSpPr>
          <p:nvPr>
            <p:ph type="body" idx="2"/>
          </p:nvPr>
        </p:nvSpPr>
        <p:spPr>
          <a:xfrm>
            <a:off x="1127624" y="3360263"/>
            <a:ext cx="3207900" cy="24309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5"/>
          <p:cNvSpPr txBox="1">
            <a:spLocks noGrp="1"/>
          </p:cNvSpPr>
          <p:nvPr>
            <p:ph type="body" idx="3"/>
          </p:nvPr>
        </p:nvSpPr>
        <p:spPr>
          <a:xfrm>
            <a:off x="4513590" y="2677635"/>
            <a:ext cx="3183600"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15"/>
          <p:cNvSpPr txBox="1">
            <a:spLocks noGrp="1"/>
          </p:cNvSpPr>
          <p:nvPr>
            <p:ph type="body" idx="4"/>
          </p:nvPr>
        </p:nvSpPr>
        <p:spPr>
          <a:xfrm>
            <a:off x="4503040" y="3363435"/>
            <a:ext cx="3195000" cy="24309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15"/>
          <p:cNvSpPr txBox="1">
            <a:spLocks noGrp="1"/>
          </p:cNvSpPr>
          <p:nvPr>
            <p:ph type="body" idx="5"/>
          </p:nvPr>
        </p:nvSpPr>
        <p:spPr>
          <a:xfrm>
            <a:off x="7850397" y="2674463"/>
            <a:ext cx="3194100"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15"/>
          <p:cNvSpPr txBox="1">
            <a:spLocks noGrp="1"/>
          </p:cNvSpPr>
          <p:nvPr>
            <p:ph type="body" idx="6"/>
          </p:nvPr>
        </p:nvSpPr>
        <p:spPr>
          <a:xfrm>
            <a:off x="7850397" y="3360263"/>
            <a:ext cx="3194100" cy="24309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15"/>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5"/>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5"/>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1141114" y="609600"/>
            <a:ext cx="9903300"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16"/>
          <p:cNvSpPr txBox="1">
            <a:spLocks noGrp="1"/>
          </p:cNvSpPr>
          <p:nvPr>
            <p:ph type="body" idx="1"/>
          </p:nvPr>
        </p:nvSpPr>
        <p:spPr>
          <a:xfrm>
            <a:off x="1141116" y="4404596"/>
            <a:ext cx="3194400" cy="5763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16"/>
          <p:cNvSpPr>
            <a:spLocks noGrp="1"/>
          </p:cNvSpPr>
          <p:nvPr>
            <p:ph type="pic" idx="2"/>
          </p:nvPr>
        </p:nvSpPr>
        <p:spPr>
          <a:xfrm>
            <a:off x="1141116" y="2666998"/>
            <a:ext cx="319440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2" name="Google Shape;212;p16"/>
          <p:cNvSpPr txBox="1">
            <a:spLocks noGrp="1"/>
          </p:cNvSpPr>
          <p:nvPr>
            <p:ph type="body" idx="3"/>
          </p:nvPr>
        </p:nvSpPr>
        <p:spPr>
          <a:xfrm>
            <a:off x="1141116" y="4980858"/>
            <a:ext cx="3194400" cy="8178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16"/>
          <p:cNvSpPr txBox="1">
            <a:spLocks noGrp="1"/>
          </p:cNvSpPr>
          <p:nvPr>
            <p:ph type="body" idx="4"/>
          </p:nvPr>
        </p:nvSpPr>
        <p:spPr>
          <a:xfrm>
            <a:off x="4487884" y="4404596"/>
            <a:ext cx="3199500" cy="5763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16"/>
          <p:cNvSpPr>
            <a:spLocks noGrp="1"/>
          </p:cNvSpPr>
          <p:nvPr>
            <p:ph type="pic" idx="5"/>
          </p:nvPr>
        </p:nvSpPr>
        <p:spPr>
          <a:xfrm>
            <a:off x="4487884" y="2666998"/>
            <a:ext cx="319800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5" name="Google Shape;215;p16"/>
          <p:cNvSpPr txBox="1">
            <a:spLocks noGrp="1"/>
          </p:cNvSpPr>
          <p:nvPr>
            <p:ph type="body" idx="6"/>
          </p:nvPr>
        </p:nvSpPr>
        <p:spPr>
          <a:xfrm>
            <a:off x="4486424" y="4980857"/>
            <a:ext cx="3199500" cy="8103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16"/>
          <p:cNvSpPr txBox="1">
            <a:spLocks noGrp="1"/>
          </p:cNvSpPr>
          <p:nvPr>
            <p:ph type="body" idx="7"/>
          </p:nvPr>
        </p:nvSpPr>
        <p:spPr>
          <a:xfrm>
            <a:off x="7850522" y="4404595"/>
            <a:ext cx="3189900" cy="5763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16"/>
          <p:cNvSpPr>
            <a:spLocks noGrp="1"/>
          </p:cNvSpPr>
          <p:nvPr>
            <p:ph type="pic" idx="8"/>
          </p:nvPr>
        </p:nvSpPr>
        <p:spPr>
          <a:xfrm>
            <a:off x="7850397" y="2666998"/>
            <a:ext cx="319410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8" name="Google Shape;218;p16"/>
          <p:cNvSpPr txBox="1">
            <a:spLocks noGrp="1"/>
          </p:cNvSpPr>
          <p:nvPr>
            <p:ph type="body" idx="9"/>
          </p:nvPr>
        </p:nvSpPr>
        <p:spPr>
          <a:xfrm>
            <a:off x="7850397" y="4980854"/>
            <a:ext cx="3194100" cy="8103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16"/>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6"/>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1141116" y="618518"/>
            <a:ext cx="9903300" cy="147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17"/>
          <p:cNvSpPr txBox="1">
            <a:spLocks noGrp="1"/>
          </p:cNvSpPr>
          <p:nvPr>
            <p:ph type="body" idx="1"/>
          </p:nvPr>
        </p:nvSpPr>
        <p:spPr>
          <a:xfrm rot="5400000">
            <a:off x="4321984" y="-931263"/>
            <a:ext cx="3541800" cy="990330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17"/>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17"/>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rot="5400000">
            <a:off x="7451434" y="2198099"/>
            <a:ext cx="5181600" cy="2004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18"/>
          <p:cNvSpPr txBox="1">
            <a:spLocks noGrp="1"/>
          </p:cNvSpPr>
          <p:nvPr>
            <p:ph type="body" idx="1"/>
          </p:nvPr>
        </p:nvSpPr>
        <p:spPr>
          <a:xfrm rot="5400000">
            <a:off x="2423585" y="-672901"/>
            <a:ext cx="5181600" cy="774660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18"/>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18"/>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18"/>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1141116" y="618518"/>
            <a:ext cx="9903300" cy="147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3"/>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1141114" y="1419226"/>
            <a:ext cx="99033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
          <p:cNvSpPr txBox="1">
            <a:spLocks noGrp="1"/>
          </p:cNvSpPr>
          <p:nvPr>
            <p:ph type="body" idx="1"/>
          </p:nvPr>
        </p:nvSpPr>
        <p:spPr>
          <a:xfrm>
            <a:off x="1141114" y="4424362"/>
            <a:ext cx="9903300" cy="13749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7" name="Google Shape;127;p4"/>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1141116" y="618518"/>
            <a:ext cx="9903300" cy="147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5"/>
          <p:cNvSpPr txBox="1">
            <a:spLocks noGrp="1"/>
          </p:cNvSpPr>
          <p:nvPr>
            <p:ph type="body" idx="1"/>
          </p:nvPr>
        </p:nvSpPr>
        <p:spPr>
          <a:xfrm>
            <a:off x="1141113" y="2249486"/>
            <a:ext cx="4877100" cy="354180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3" name="Google Shape;133;p5"/>
          <p:cNvSpPr txBox="1">
            <a:spLocks noGrp="1"/>
          </p:cNvSpPr>
          <p:nvPr>
            <p:ph type="body" idx="2"/>
          </p:nvPr>
        </p:nvSpPr>
        <p:spPr>
          <a:xfrm>
            <a:off x="6170593" y="2249486"/>
            <a:ext cx="4873800" cy="354180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5"/>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141114" y="619126"/>
            <a:ext cx="9903300" cy="1478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6"/>
          <p:cNvSpPr txBox="1">
            <a:spLocks noGrp="1"/>
          </p:cNvSpPr>
          <p:nvPr>
            <p:ph type="body" idx="1"/>
          </p:nvPr>
        </p:nvSpPr>
        <p:spPr>
          <a:xfrm>
            <a:off x="1369662" y="2249486"/>
            <a:ext cx="46485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6"/>
          <p:cNvSpPr txBox="1">
            <a:spLocks noGrp="1"/>
          </p:cNvSpPr>
          <p:nvPr>
            <p:ph type="body" idx="2"/>
          </p:nvPr>
        </p:nvSpPr>
        <p:spPr>
          <a:xfrm>
            <a:off x="1141113" y="3073397"/>
            <a:ext cx="4877100" cy="271770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6"/>
          <p:cNvSpPr txBox="1">
            <a:spLocks noGrp="1"/>
          </p:cNvSpPr>
          <p:nvPr>
            <p:ph type="body" idx="3"/>
          </p:nvPr>
        </p:nvSpPr>
        <p:spPr>
          <a:xfrm>
            <a:off x="6399141" y="2249485"/>
            <a:ext cx="46455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6"/>
          <p:cNvSpPr txBox="1">
            <a:spLocks noGrp="1"/>
          </p:cNvSpPr>
          <p:nvPr>
            <p:ph type="body" idx="4"/>
          </p:nvPr>
        </p:nvSpPr>
        <p:spPr>
          <a:xfrm>
            <a:off x="6170593" y="3073397"/>
            <a:ext cx="4873800" cy="271770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6"/>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6"/>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1141116" y="618518"/>
            <a:ext cx="9903300" cy="147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7"/>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7"/>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7"/>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8"/>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8"/>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8"/>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1146406" y="609601"/>
            <a:ext cx="3855000" cy="1639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9"/>
          <p:cNvSpPr txBox="1">
            <a:spLocks noGrp="1"/>
          </p:cNvSpPr>
          <p:nvPr>
            <p:ph type="body" idx="1"/>
          </p:nvPr>
        </p:nvSpPr>
        <p:spPr>
          <a:xfrm>
            <a:off x="5154857" y="592666"/>
            <a:ext cx="5889600" cy="5198400"/>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9"/>
          <p:cNvSpPr txBox="1">
            <a:spLocks noGrp="1"/>
          </p:cNvSpPr>
          <p:nvPr>
            <p:ph type="body" idx="2"/>
          </p:nvPr>
        </p:nvSpPr>
        <p:spPr>
          <a:xfrm>
            <a:off x="1146406" y="2249486"/>
            <a:ext cx="3855000" cy="35418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9"/>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9"/>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9"/>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1141116" y="609600"/>
            <a:ext cx="5933100" cy="1639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10"/>
          <p:cNvSpPr>
            <a:spLocks noGrp="1"/>
          </p:cNvSpPr>
          <p:nvPr>
            <p:ph type="pic" idx="2"/>
          </p:nvPr>
        </p:nvSpPr>
        <p:spPr>
          <a:xfrm>
            <a:off x="7378799" y="609601"/>
            <a:ext cx="3665700" cy="5181600"/>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5" name="Google Shape;165;p10"/>
          <p:cNvSpPr txBox="1">
            <a:spLocks noGrp="1"/>
          </p:cNvSpPr>
          <p:nvPr>
            <p:ph type="body" idx="1"/>
          </p:nvPr>
        </p:nvSpPr>
        <p:spPr>
          <a:xfrm>
            <a:off x="1141113" y="2249486"/>
            <a:ext cx="5933100" cy="35418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10"/>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0"/>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0"/>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1" descr="\\DROBO-FS\QuickDrops\JB\PPTX NG\Droplets\LightingOverlay.png"/>
          <p:cNvPicPr preferRelativeResize="0"/>
          <p:nvPr/>
        </p:nvPicPr>
        <p:blipFill rotWithShape="1">
          <a:blip r:embed="rId20">
            <a:alphaModFix amt="30000"/>
          </a:blip>
          <a:srcRect/>
          <a:stretch/>
        </p:blipFill>
        <p:spPr>
          <a:xfrm>
            <a:off x="0" y="-1"/>
            <a:ext cx="12188827" cy="6856215"/>
          </a:xfrm>
          <a:prstGeom prst="rect">
            <a:avLst/>
          </a:prstGeom>
          <a:noFill/>
          <a:ln>
            <a:noFill/>
          </a:ln>
        </p:spPr>
      </p:pic>
      <p:grpSp>
        <p:nvGrpSpPr>
          <p:cNvPr id="11" name="Google Shape;11;p1"/>
          <p:cNvGrpSpPr/>
          <p:nvPr/>
        </p:nvGrpSpPr>
        <p:grpSpPr>
          <a:xfrm>
            <a:off x="-14284" y="0"/>
            <a:ext cx="12050272" cy="6858001"/>
            <a:chOff x="-14288" y="0"/>
            <a:chExt cx="12053888" cy="6858001"/>
          </a:xfrm>
        </p:grpSpPr>
        <p:grpSp>
          <p:nvGrpSpPr>
            <p:cNvPr id="12" name="Google Shape;12;p1"/>
            <p:cNvGrpSpPr/>
            <p:nvPr/>
          </p:nvGrpSpPr>
          <p:grpSpPr>
            <a:xfrm>
              <a:off x="-14288" y="0"/>
              <a:ext cx="1220788" cy="6858001"/>
              <a:chOff x="-14288" y="0"/>
              <a:chExt cx="1220788" cy="6858001"/>
            </a:xfrm>
          </p:grpSpPr>
          <p:sp>
            <p:nvSpPr>
              <p:cNvPr id="13" name="Google Shape;13;p1"/>
              <p:cNvSpPr/>
              <p:nvPr/>
            </p:nvSpPr>
            <p:spPr>
              <a:xfrm>
                <a:off x="114300" y="4763"/>
                <a:ext cx="23700" cy="2181300"/>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7" name="Google Shape;17;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9" name="Google Shape;19;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20" name="Google Shape;20;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3" name="Google Shape;23;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1"/>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5" name="Google Shape;25;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6" name="Google Shape;26;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7" name="Google Shape;27;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8" name="Google Shape;28;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133350" y="4662488"/>
                <a:ext cx="23700" cy="2181300"/>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 name="Google Shape;31;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3" name="Google Shape;33;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5" name="Google Shape;35;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 name="Google Shape;36;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9" name="Google Shape;39;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1"/>
            <p:cNvGrpSpPr/>
            <p:nvPr/>
          </p:nvGrpSpPr>
          <p:grpSpPr>
            <a:xfrm>
              <a:off x="11364912" y="0"/>
              <a:ext cx="674688" cy="6848476"/>
              <a:chOff x="11364912" y="0"/>
              <a:chExt cx="674688" cy="6848476"/>
            </a:xfrm>
          </p:grpSpPr>
          <p:sp>
            <p:nvSpPr>
              <p:cNvPr id="41" name="Google Shape;41;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42" name="Google Shape;42;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7" name="Google Shape;47;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9" name="Google Shape;49;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11939587" y="6596063"/>
                <a:ext cx="23700" cy="252300"/>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1"/>
          <p:cNvSpPr txBox="1">
            <a:spLocks noGrp="1"/>
          </p:cNvSpPr>
          <p:nvPr>
            <p:ph type="title"/>
          </p:nvPr>
        </p:nvSpPr>
        <p:spPr>
          <a:xfrm>
            <a:off x="1141116" y="618518"/>
            <a:ext cx="9903300" cy="1478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1"/>
          <p:cNvSpPr txBox="1">
            <a:spLocks noGrp="1"/>
          </p:cNvSpPr>
          <p:nvPr>
            <p:ph type="dt" idx="10"/>
          </p:nvPr>
        </p:nvSpPr>
        <p:spPr>
          <a:xfrm>
            <a:off x="7454979" y="5883276"/>
            <a:ext cx="27426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4" name="Google Shape;54;p1"/>
          <p:cNvSpPr txBox="1">
            <a:spLocks noGrp="1"/>
          </p:cNvSpPr>
          <p:nvPr>
            <p:ph type="ftr" idx="11"/>
          </p:nvPr>
        </p:nvSpPr>
        <p:spPr>
          <a:xfrm>
            <a:off x="1141114" y="5883275"/>
            <a:ext cx="6237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1"/>
          <p:cNvSpPr txBox="1">
            <a:spLocks noGrp="1"/>
          </p:cNvSpPr>
          <p:nvPr>
            <p:ph type="sldNum" idx="12"/>
          </p:nvPr>
        </p:nvSpPr>
        <p:spPr>
          <a:xfrm>
            <a:off x="10273645"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classes-objects-jav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self-in-python-clas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9"/>
          <p:cNvSpPr txBox="1">
            <a:spLocks noGrp="1"/>
          </p:cNvSpPr>
          <p:nvPr>
            <p:ph type="ctrTitle"/>
          </p:nvPr>
        </p:nvSpPr>
        <p:spPr>
          <a:xfrm>
            <a:off x="1376791" y="1803401"/>
            <a:ext cx="9435241" cy="162559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2"/>
              </a:buClr>
              <a:buSzPts val="4800"/>
              <a:buFont typeface="Constantia"/>
              <a:buNone/>
            </a:pPr>
            <a:r>
              <a:rPr lang="en-IN" sz="6000" b="1" dirty="0">
                <a:latin typeface="Calibri" panose="020F0502020204030204" pitchFamily="34" charset="0"/>
                <a:ea typeface="Calibri" panose="020F0502020204030204" pitchFamily="34" charset="0"/>
                <a:cs typeface="Calibri" panose="020F0502020204030204" pitchFamily="34" charset="0"/>
              </a:rPr>
              <a:t>oops</a:t>
            </a:r>
            <a:endParaRPr sz="6000" b="1" dirty="0">
              <a:latin typeface="Calibri" panose="020F0502020204030204" pitchFamily="34" charset="0"/>
              <a:ea typeface="Calibri" panose="020F0502020204030204" pitchFamily="34" charset="0"/>
              <a:cs typeface="Calibri" panose="020F0502020204030204" pitchFamily="34" charset="0"/>
            </a:endParaRPr>
          </a:p>
        </p:txBody>
      </p:sp>
      <p:sp>
        <p:nvSpPr>
          <p:cNvPr id="239" name="Google Shape;239;p19"/>
          <p:cNvSpPr txBox="1">
            <a:spLocks noGrp="1"/>
          </p:cNvSpPr>
          <p:nvPr>
            <p:ph type="subTitle" idx="1"/>
          </p:nvPr>
        </p:nvSpPr>
        <p:spPr>
          <a:xfrm>
            <a:off x="8614692" y="5661248"/>
            <a:ext cx="3744416" cy="99107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000"/>
              <a:buNone/>
            </a:pPr>
            <a:r>
              <a:rPr lang="en-US"/>
              <a:t>PRESENTED BY,</a:t>
            </a:r>
            <a:endParaRPr/>
          </a:p>
          <a:p>
            <a:pPr marL="0" lvl="0" indent="0" algn="ctr" rtl="0">
              <a:lnSpc>
                <a:spcPct val="90000"/>
              </a:lnSpc>
              <a:spcBef>
                <a:spcPts val="0"/>
              </a:spcBef>
              <a:spcAft>
                <a:spcPts val="0"/>
              </a:spcAft>
              <a:buSzPts val="2000"/>
              <a:buNone/>
            </a:pPr>
            <a:r>
              <a:rPr lang="en-US"/>
              <a:t>ANN MARIYA FRANCIS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28"/>
          <p:cNvPicPr preferRelativeResize="0"/>
          <p:nvPr/>
        </p:nvPicPr>
        <p:blipFill rotWithShape="1">
          <a:blip r:embed="rId3">
            <a:alphaModFix/>
          </a:blip>
          <a:srcRect/>
          <a:stretch/>
        </p:blipFill>
        <p:spPr>
          <a:xfrm>
            <a:off x="7102525" y="1419331"/>
            <a:ext cx="3528369" cy="4010585"/>
          </a:xfrm>
          <a:prstGeom prst="rect">
            <a:avLst/>
          </a:prstGeom>
          <a:noFill/>
          <a:ln>
            <a:noFill/>
          </a:ln>
        </p:spPr>
      </p:pic>
      <p:pic>
        <p:nvPicPr>
          <p:cNvPr id="298" name="Google Shape;298;p28"/>
          <p:cNvPicPr preferRelativeResize="0"/>
          <p:nvPr/>
        </p:nvPicPr>
        <p:blipFill rotWithShape="1">
          <a:blip r:embed="rId4">
            <a:alphaModFix/>
          </a:blip>
          <a:srcRect/>
          <a:stretch/>
        </p:blipFill>
        <p:spPr>
          <a:xfrm>
            <a:off x="1413892" y="1419331"/>
            <a:ext cx="5115639" cy="40105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1142762" y="324700"/>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Arial"/>
              <a:buNone/>
            </a:pPr>
            <a:r>
              <a:rPr lang="en-US" b="1" i="0" dirty="0">
                <a:latin typeface="Calibri" panose="020F0502020204030204" pitchFamily="34" charset="0"/>
                <a:ea typeface="Calibri" panose="020F0502020204030204" pitchFamily="34" charset="0"/>
                <a:cs typeface="Calibri" panose="020F0502020204030204" pitchFamily="34" charset="0"/>
                <a:sym typeface="Arial"/>
              </a:rPr>
              <a:t>Instantiation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04" name="Google Shape;304;p29"/>
          <p:cNvSpPr txBox="1">
            <a:spLocks noGrp="1"/>
          </p:cNvSpPr>
          <p:nvPr>
            <p:ph type="body" idx="1"/>
          </p:nvPr>
        </p:nvSpPr>
        <p:spPr>
          <a:xfrm>
            <a:off x="1218882" y="1803400"/>
            <a:ext cx="10204121" cy="4267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sz="2400" dirty="0"/>
          </a:p>
          <a:p>
            <a:pPr marL="246888" lvl="0" indent="-246888" algn="just" rtl="0">
              <a:lnSpc>
                <a:spcPct val="90000"/>
              </a:lnSpc>
              <a:spcBef>
                <a:spcPts val="1800"/>
              </a:spcBef>
              <a:spcAft>
                <a:spcPts val="0"/>
              </a:spcAft>
              <a:buSzPts val="1600"/>
              <a:buFont typeface="Arial"/>
              <a:buChar char="•"/>
            </a:pPr>
            <a:r>
              <a:rPr lang="en-US" sz="1600" b="0" i="0" dirty="0">
                <a:latin typeface="Arial"/>
                <a:ea typeface="Arial"/>
                <a:cs typeface="Arial"/>
                <a:sym typeface="Arial"/>
              </a:rPr>
              <a:t>To create an object (instance) of a class, you call the class as if it were a function.</a:t>
            </a:r>
            <a:endParaRPr dirty="0"/>
          </a:p>
          <a:p>
            <a:pPr marL="246888" lvl="0" indent="-246888" algn="just" rtl="0">
              <a:lnSpc>
                <a:spcPct val="90000"/>
              </a:lnSpc>
              <a:spcBef>
                <a:spcPts val="1800"/>
              </a:spcBef>
              <a:spcAft>
                <a:spcPts val="0"/>
              </a:spcAft>
              <a:buSzPts val="1600"/>
              <a:buFont typeface="Arial"/>
              <a:buChar char="•"/>
            </a:pPr>
            <a:r>
              <a:rPr lang="en-US" sz="1600" b="0" i="0" dirty="0">
                <a:latin typeface="Arial"/>
                <a:ea typeface="Arial"/>
                <a:cs typeface="Arial"/>
                <a:sym typeface="Arial"/>
              </a:rPr>
              <a:t>This process is known as instantiation, and it creates a unique object with its own set of attributes and methods.</a:t>
            </a:r>
            <a:endParaRPr dirty="0"/>
          </a:p>
          <a:p>
            <a:pPr marL="0" lvl="0" indent="0" algn="l" rtl="0">
              <a:lnSpc>
                <a:spcPct val="90000"/>
              </a:lnSpc>
              <a:spcBef>
                <a:spcPts val="1800"/>
              </a:spcBef>
              <a:spcAft>
                <a:spcPts val="0"/>
              </a:spcAft>
              <a:buSzPts val="1600"/>
              <a:buNone/>
            </a:pPr>
            <a:r>
              <a:rPr lang="en-US" sz="1600" dirty="0"/>
              <a:t>     For example:</a:t>
            </a:r>
            <a:endParaRPr dirty="0"/>
          </a:p>
          <a:p>
            <a:pPr marL="246888" lvl="0" indent="-246888" algn="l" rtl="0">
              <a:lnSpc>
                <a:spcPct val="90000"/>
              </a:lnSpc>
              <a:spcBef>
                <a:spcPts val="1800"/>
              </a:spcBef>
              <a:spcAft>
                <a:spcPts val="0"/>
              </a:spcAft>
              <a:buSzPts val="1600"/>
              <a:buChar char="•"/>
            </a:pPr>
            <a:r>
              <a:rPr lang="en-US" sz="1600" dirty="0" err="1"/>
              <a:t>Modern_car</a:t>
            </a:r>
            <a:r>
              <a:rPr lang="en-US" sz="1600" dirty="0"/>
              <a:t>= Car() </a:t>
            </a:r>
            <a:endParaRPr dirty="0"/>
          </a:p>
          <a:p>
            <a:pPr marL="246888" lvl="0" indent="-246888" algn="l" rtl="0">
              <a:lnSpc>
                <a:spcPct val="90000"/>
              </a:lnSpc>
              <a:spcBef>
                <a:spcPts val="1800"/>
              </a:spcBef>
              <a:spcAft>
                <a:spcPts val="0"/>
              </a:spcAft>
              <a:buSzPts val="1600"/>
              <a:buChar char="•"/>
            </a:pPr>
            <a:r>
              <a:rPr lang="en-US" sz="1600" dirty="0"/>
              <a:t> # Creates an instance of the 'Car' class</a:t>
            </a:r>
            <a:endParaRPr sz="1600" dirty="0"/>
          </a:p>
          <a:p>
            <a:pPr marL="0" lvl="0" indent="0" algn="l" rtl="0">
              <a:lnSpc>
                <a:spcPct val="90000"/>
              </a:lnSpc>
              <a:spcBef>
                <a:spcPts val="180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0"/>
          <p:cNvSpPr txBox="1">
            <a:spLocks noGrp="1"/>
          </p:cNvSpPr>
          <p:nvPr>
            <p:ph type="title"/>
          </p:nvPr>
        </p:nvSpPr>
        <p:spPr>
          <a:xfrm>
            <a:off x="1142762" y="213002"/>
            <a:ext cx="9903300" cy="1478700"/>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0"/>
              </a:spcAft>
              <a:buClr>
                <a:schemeClr val="dk1"/>
              </a:buClr>
              <a:buSzPts val="3200"/>
              <a:buFont typeface="Arial"/>
              <a:buNone/>
            </a:pPr>
            <a:r>
              <a:rPr lang="en-US" b="1" i="0" dirty="0">
                <a:latin typeface="Arial"/>
                <a:ea typeface="Arial"/>
                <a:cs typeface="Arial"/>
                <a:sym typeface="Arial"/>
              </a:rPr>
              <a:t>Methods</a:t>
            </a:r>
            <a:endParaRPr dirty="0"/>
          </a:p>
        </p:txBody>
      </p:sp>
      <p:sp>
        <p:nvSpPr>
          <p:cNvPr id="310" name="Google Shape;310;p30"/>
          <p:cNvSpPr txBox="1">
            <a:spLocks noGrp="1"/>
          </p:cNvSpPr>
          <p:nvPr>
            <p:ph type="body" idx="1"/>
          </p:nvPr>
        </p:nvSpPr>
        <p:spPr>
          <a:xfrm>
            <a:off x="1341884" y="2060848"/>
            <a:ext cx="9751060" cy="4267200"/>
          </a:xfrm>
          <a:prstGeom prst="rect">
            <a:avLst/>
          </a:prstGeom>
          <a:noFill/>
          <a:ln>
            <a:noFill/>
          </a:ln>
        </p:spPr>
        <p:txBody>
          <a:bodyPr spcFirstLastPara="1" wrap="square" lIns="91425" tIns="45700" rIns="91425" bIns="45700" anchor="t" anchorCtr="0">
            <a:normAutofit/>
          </a:bodyPr>
          <a:lstStyle/>
          <a:p>
            <a:pPr marL="246888" lvl="0" indent="-246888" algn="l" rtl="0">
              <a:lnSpc>
                <a:spcPct val="100000"/>
              </a:lnSpc>
              <a:spcBef>
                <a:spcPts val="0"/>
              </a:spcBef>
              <a:spcAft>
                <a:spcPts val="0"/>
              </a:spcAft>
              <a:buSzPts val="1600"/>
              <a:buChar char="•"/>
            </a:pPr>
            <a:r>
              <a:rPr lang="en-US" sz="1600">
                <a:latin typeface="Calibri"/>
                <a:ea typeface="Calibri"/>
                <a:cs typeface="Calibri"/>
                <a:sym typeface="Calibri"/>
              </a:rPr>
              <a:t>Methods are functions defined inside the class that operate on the class's attributes.</a:t>
            </a:r>
            <a:endParaRPr/>
          </a:p>
          <a:p>
            <a:pPr marL="246888" lvl="0" indent="-246888" algn="l" rtl="0">
              <a:lnSpc>
                <a:spcPct val="100000"/>
              </a:lnSpc>
              <a:spcBef>
                <a:spcPts val="1800"/>
              </a:spcBef>
              <a:spcAft>
                <a:spcPts val="0"/>
              </a:spcAft>
              <a:buSzPts val="1600"/>
              <a:buChar char="•"/>
            </a:pPr>
            <a:r>
              <a:rPr lang="en-US" sz="1600">
                <a:latin typeface="Calibri"/>
                <a:ea typeface="Calibri"/>
                <a:cs typeface="Calibri"/>
                <a:sym typeface="Calibri"/>
              </a:rPr>
              <a:t>Methods represent the behavior or actions that objects of the class can perform.</a:t>
            </a:r>
            <a:endParaRPr/>
          </a:p>
          <a:p>
            <a:pPr marL="246888" lvl="0" indent="-246888" algn="l" rtl="0">
              <a:lnSpc>
                <a:spcPct val="100000"/>
              </a:lnSpc>
              <a:spcBef>
                <a:spcPts val="1800"/>
              </a:spcBef>
              <a:spcAft>
                <a:spcPts val="0"/>
              </a:spcAft>
              <a:buSzPts val="1600"/>
              <a:buChar char="•"/>
            </a:pPr>
            <a:r>
              <a:rPr lang="en-US" sz="1600">
                <a:latin typeface="Calibri"/>
                <a:ea typeface="Calibri"/>
                <a:cs typeface="Calibri"/>
                <a:sym typeface="Calibri"/>
              </a:rPr>
              <a:t>Methods encapsulate the functionality associated with the class and operate on the class's attributes and data.</a:t>
            </a:r>
            <a:endParaRPr/>
          </a:p>
          <a:p>
            <a:pPr marL="0" lvl="0" indent="0" algn="l" rtl="0">
              <a:lnSpc>
                <a:spcPct val="150000"/>
              </a:lnSpc>
              <a:spcBef>
                <a:spcPts val="1800"/>
              </a:spcBef>
              <a:spcAft>
                <a:spcPts val="0"/>
              </a:spcAft>
              <a:buSzPts val="2400"/>
              <a:buNone/>
            </a:pPr>
            <a:endParaRPr/>
          </a:p>
        </p:txBody>
      </p:sp>
      <p:pic>
        <p:nvPicPr>
          <p:cNvPr id="311" name="Google Shape;311;p30"/>
          <p:cNvPicPr preferRelativeResize="0"/>
          <p:nvPr/>
        </p:nvPicPr>
        <p:blipFill rotWithShape="1">
          <a:blip r:embed="rId3">
            <a:alphaModFix/>
          </a:blip>
          <a:srcRect/>
          <a:stretch/>
        </p:blipFill>
        <p:spPr>
          <a:xfrm>
            <a:off x="3506257" y="3707296"/>
            <a:ext cx="5422313" cy="21231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1"/>
          <p:cNvSpPr txBox="1">
            <a:spLocks noGrp="1"/>
          </p:cNvSpPr>
          <p:nvPr>
            <p:ph type="title"/>
          </p:nvPr>
        </p:nvSpPr>
        <p:spPr>
          <a:xfrm>
            <a:off x="1141115" y="165294"/>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Constantia"/>
              <a:buNone/>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Types</a:t>
            </a:r>
            <a:endParaRPr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31"/>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46888" algn="l" rtl="0">
              <a:lnSpc>
                <a:spcPct val="90000"/>
              </a:lnSpc>
              <a:spcBef>
                <a:spcPts val="0"/>
              </a:spcBef>
              <a:spcAft>
                <a:spcPts val="0"/>
              </a:spcAft>
              <a:buSzPts val="2400"/>
              <a:buChar char="•"/>
            </a:pPr>
            <a:r>
              <a:rPr lang="en-US" dirty="0"/>
              <a:t>Instance Method</a:t>
            </a:r>
            <a:endParaRPr dirty="0"/>
          </a:p>
          <a:p>
            <a:pPr marL="548640" lvl="1" indent="-246887" algn="l" rtl="0">
              <a:lnSpc>
                <a:spcPct val="90000"/>
              </a:lnSpc>
              <a:spcBef>
                <a:spcPts val="800"/>
              </a:spcBef>
              <a:spcAft>
                <a:spcPts val="0"/>
              </a:spcAft>
              <a:buSzPts val="2000"/>
              <a:buChar char="•"/>
            </a:pPr>
            <a:r>
              <a:rPr lang="en-US" dirty="0"/>
              <a:t>Accessor</a:t>
            </a:r>
            <a:endParaRPr dirty="0"/>
          </a:p>
          <a:p>
            <a:pPr marL="548640" lvl="1" indent="-246887" algn="l" rtl="0">
              <a:lnSpc>
                <a:spcPct val="90000"/>
              </a:lnSpc>
              <a:spcBef>
                <a:spcPts val="800"/>
              </a:spcBef>
              <a:spcAft>
                <a:spcPts val="0"/>
              </a:spcAft>
              <a:buSzPts val="2000"/>
              <a:buChar char="•"/>
            </a:pPr>
            <a:r>
              <a:rPr lang="en-US" dirty="0"/>
              <a:t>Mutator</a:t>
            </a:r>
            <a:endParaRPr dirty="0"/>
          </a:p>
          <a:p>
            <a:pPr marL="246888" lvl="0" indent="-246888" algn="l" rtl="0">
              <a:lnSpc>
                <a:spcPct val="90000"/>
              </a:lnSpc>
              <a:spcBef>
                <a:spcPts val="1800"/>
              </a:spcBef>
              <a:spcAft>
                <a:spcPts val="0"/>
              </a:spcAft>
              <a:buSzPts val="2400"/>
              <a:buChar char="•"/>
            </a:pPr>
            <a:r>
              <a:rPr lang="en-US" dirty="0"/>
              <a:t>Class Methods</a:t>
            </a:r>
            <a:endParaRPr dirty="0"/>
          </a:p>
          <a:p>
            <a:pPr marL="246888" lvl="0" indent="-246888" algn="l" rtl="0">
              <a:lnSpc>
                <a:spcPct val="90000"/>
              </a:lnSpc>
              <a:spcBef>
                <a:spcPts val="1800"/>
              </a:spcBef>
              <a:spcAft>
                <a:spcPts val="0"/>
              </a:spcAft>
              <a:buSzPts val="2400"/>
              <a:buChar char="•"/>
            </a:pPr>
            <a:r>
              <a:rPr lang="en-US" dirty="0"/>
              <a:t>Static Methods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title"/>
          </p:nvPr>
        </p:nvSpPr>
        <p:spPr>
          <a:xfrm>
            <a:off x="934382" y="327363"/>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Arial"/>
              <a:buNone/>
            </a:pPr>
            <a:r>
              <a:rPr lang="en-US" b="1" dirty="0">
                <a:latin typeface="Calibri" panose="020F0502020204030204" pitchFamily="34" charset="0"/>
                <a:ea typeface="Calibri" panose="020F0502020204030204" pitchFamily="34" charset="0"/>
                <a:cs typeface="Calibri" panose="020F0502020204030204" pitchFamily="34" charset="0"/>
                <a:sym typeface="Arial"/>
              </a:rPr>
              <a:t>Instance Methods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23" name="Google Shape;323;p32"/>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46888" algn="l" rtl="0">
              <a:lnSpc>
                <a:spcPct val="90000"/>
              </a:lnSpc>
              <a:spcBef>
                <a:spcPts val="0"/>
              </a:spcBef>
              <a:spcAft>
                <a:spcPts val="0"/>
              </a:spcAft>
              <a:buSzPts val="1600"/>
              <a:buChar char="•"/>
            </a:pPr>
            <a:r>
              <a:rPr lang="en-US" sz="1600" b="0" i="0" dirty="0">
                <a:solidFill>
                  <a:schemeClr val="bg1"/>
                </a:solidFill>
                <a:latin typeface="Calibri"/>
                <a:ea typeface="Calibri"/>
                <a:cs typeface="Calibri"/>
                <a:sym typeface="Calibri"/>
              </a:rPr>
              <a:t>Instance method is a function that is associated with an instance of a class</a:t>
            </a:r>
            <a:endParaRPr sz="1600" dirty="0">
              <a:solidFill>
                <a:schemeClr val="bg1"/>
              </a:solidFill>
              <a:latin typeface="Calibri"/>
              <a:ea typeface="Calibri"/>
              <a:cs typeface="Calibri"/>
              <a:sym typeface="Calibri"/>
            </a:endParaRPr>
          </a:p>
        </p:txBody>
      </p:sp>
      <p:pic>
        <p:nvPicPr>
          <p:cNvPr id="324" name="Google Shape;324;p32"/>
          <p:cNvPicPr preferRelativeResize="0"/>
          <p:nvPr/>
        </p:nvPicPr>
        <p:blipFill rotWithShape="1">
          <a:blip r:embed="rId3">
            <a:alphaModFix/>
          </a:blip>
          <a:srcRect/>
          <a:stretch/>
        </p:blipFill>
        <p:spPr>
          <a:xfrm>
            <a:off x="4118774" y="2910909"/>
            <a:ext cx="3716719" cy="319167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3"/>
          <p:cNvSpPr txBox="1">
            <a:spLocks noGrp="1"/>
          </p:cNvSpPr>
          <p:nvPr>
            <p:ph type="title"/>
          </p:nvPr>
        </p:nvSpPr>
        <p:spPr>
          <a:xfrm>
            <a:off x="1141115" y="109635"/>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Arial"/>
              <a:buNone/>
            </a:pPr>
            <a:r>
              <a:rPr lang="en-US" b="1" dirty="0">
                <a:latin typeface="Calibri" panose="020F0502020204030204" pitchFamily="34" charset="0"/>
                <a:ea typeface="Calibri" panose="020F0502020204030204" pitchFamily="34" charset="0"/>
                <a:cs typeface="Calibri" panose="020F0502020204030204" pitchFamily="34" charset="0"/>
                <a:sym typeface="Arial"/>
              </a:rPr>
              <a:t>Accessor  and Mutator</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30" name="Google Shape;330;p33"/>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46888" algn="l" rtl="0">
              <a:lnSpc>
                <a:spcPct val="90000"/>
              </a:lnSpc>
              <a:spcBef>
                <a:spcPts val="0"/>
              </a:spcBef>
              <a:spcAft>
                <a:spcPts val="0"/>
              </a:spcAft>
              <a:buSzPts val="2400"/>
              <a:buChar char="•"/>
            </a:pPr>
            <a:r>
              <a:rPr lang="en-US" b="1" dirty="0"/>
              <a:t> Accessor </a:t>
            </a:r>
            <a:r>
              <a:rPr lang="en-US" dirty="0"/>
              <a:t>are the Methods just reads the instance variables, will not modify it.</a:t>
            </a:r>
            <a:endParaRPr dirty="0"/>
          </a:p>
          <a:p>
            <a:pPr marL="246888" lvl="0" indent="-246888" algn="l" rtl="0">
              <a:lnSpc>
                <a:spcPct val="90000"/>
              </a:lnSpc>
              <a:spcBef>
                <a:spcPts val="1800"/>
              </a:spcBef>
              <a:spcAft>
                <a:spcPts val="0"/>
              </a:spcAft>
              <a:buSzPts val="2400"/>
              <a:buChar char="•"/>
            </a:pPr>
            <a:r>
              <a:rPr lang="en-US" dirty="0"/>
              <a:t>Generally written in the form :</a:t>
            </a:r>
            <a:r>
              <a:rPr lang="en-US" dirty="0" err="1"/>
              <a:t>getxxx</a:t>
            </a:r>
            <a:r>
              <a:rPr lang="en-US" dirty="0"/>
              <a:t>()</a:t>
            </a:r>
            <a:endParaRPr dirty="0"/>
          </a:p>
          <a:p>
            <a:pPr marL="246888" lvl="0" indent="-246888" algn="l" rtl="0">
              <a:lnSpc>
                <a:spcPct val="90000"/>
              </a:lnSpc>
              <a:spcBef>
                <a:spcPts val="1800"/>
              </a:spcBef>
              <a:spcAft>
                <a:spcPts val="0"/>
              </a:spcAft>
              <a:buSzPts val="2400"/>
              <a:buChar char="•"/>
            </a:pPr>
            <a:r>
              <a:rPr lang="en-US" dirty="0"/>
              <a:t>Also called getter methods</a:t>
            </a:r>
            <a:endParaRPr dirty="0"/>
          </a:p>
          <a:p>
            <a:pPr marL="246888" lvl="0" indent="-246888" algn="l" rtl="0">
              <a:lnSpc>
                <a:spcPct val="90000"/>
              </a:lnSpc>
              <a:spcBef>
                <a:spcPts val="1800"/>
              </a:spcBef>
              <a:spcAft>
                <a:spcPts val="0"/>
              </a:spcAft>
              <a:buSzPts val="2400"/>
              <a:buChar char="•"/>
            </a:pPr>
            <a:r>
              <a:rPr lang="en-US" b="1" dirty="0"/>
              <a:t>Mutator </a:t>
            </a:r>
            <a:r>
              <a:rPr lang="en-US" dirty="0"/>
              <a:t>not only reads the data but also modifies it</a:t>
            </a:r>
            <a:endParaRPr dirty="0"/>
          </a:p>
          <a:p>
            <a:pPr marL="246888" lvl="0" indent="-246888" algn="l" rtl="0">
              <a:lnSpc>
                <a:spcPct val="90000"/>
              </a:lnSpc>
              <a:spcBef>
                <a:spcPts val="1800"/>
              </a:spcBef>
              <a:spcAft>
                <a:spcPts val="0"/>
              </a:spcAft>
              <a:buSzPts val="2400"/>
              <a:buChar char="•"/>
            </a:pPr>
            <a:r>
              <a:rPr lang="en-US" dirty="0"/>
              <a:t>Generally written in the </a:t>
            </a:r>
            <a:r>
              <a:rPr lang="en-US" dirty="0" err="1"/>
              <a:t>form:setxxx</a:t>
            </a:r>
            <a:r>
              <a:rPr lang="en-US" dirty="0"/>
              <a:t>()</a:t>
            </a:r>
            <a:endParaRPr dirty="0"/>
          </a:p>
          <a:p>
            <a:pPr marL="246888" lvl="0" indent="-246888" algn="l" rtl="0">
              <a:lnSpc>
                <a:spcPct val="90000"/>
              </a:lnSpc>
              <a:spcBef>
                <a:spcPts val="1800"/>
              </a:spcBef>
              <a:spcAft>
                <a:spcPts val="0"/>
              </a:spcAft>
              <a:buSzPts val="2400"/>
              <a:buChar char="•"/>
            </a:pPr>
            <a:r>
              <a:rPr lang="en-US" dirty="0"/>
              <a:t>Also called setter methods</a:t>
            </a:r>
            <a:endParaRPr dirty="0"/>
          </a:p>
          <a:p>
            <a:pPr marL="0" lvl="0" indent="0" algn="l" rtl="0">
              <a:lnSpc>
                <a:spcPct val="90000"/>
              </a:lnSpc>
              <a:spcBef>
                <a:spcPts val="180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34"/>
          <p:cNvPicPr preferRelativeResize="0">
            <a:picLocks noGrp="1"/>
          </p:cNvPicPr>
          <p:nvPr>
            <p:ph type="body" idx="1"/>
          </p:nvPr>
        </p:nvPicPr>
        <p:blipFill rotWithShape="1">
          <a:blip r:embed="rId3">
            <a:alphaModFix/>
          </a:blip>
          <a:srcRect/>
          <a:stretch/>
        </p:blipFill>
        <p:spPr>
          <a:xfrm>
            <a:off x="4798382" y="1398767"/>
            <a:ext cx="2592059" cy="4267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1045700" y="0"/>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600"/>
              <a:buFont typeface="Arial"/>
              <a:buNone/>
            </a:pPr>
            <a:r>
              <a:rPr lang="en-US" sz="3600" b="1" dirty="0">
                <a:latin typeface="Calibri" panose="020F0502020204030204" pitchFamily="34" charset="0"/>
                <a:ea typeface="Calibri" panose="020F0502020204030204" pitchFamily="34" charset="0"/>
                <a:cs typeface="Calibri" panose="020F0502020204030204" pitchFamily="34" charset="0"/>
                <a:sym typeface="Arial"/>
              </a:rPr>
              <a:t>Class method</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41" name="Google Shape;341;p35"/>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46888" algn="l" rtl="0">
              <a:lnSpc>
                <a:spcPct val="90000"/>
              </a:lnSpc>
              <a:spcBef>
                <a:spcPts val="0"/>
              </a:spcBef>
              <a:spcAft>
                <a:spcPts val="0"/>
              </a:spcAft>
              <a:buSzPts val="2400"/>
              <a:buChar char="•"/>
            </a:pPr>
            <a:r>
              <a:rPr lang="en-US" sz="1600" dirty="0">
                <a:latin typeface="Calibri" panose="020F0502020204030204" pitchFamily="34" charset="0"/>
                <a:ea typeface="Calibri" panose="020F0502020204030204" pitchFamily="34" charset="0"/>
                <a:cs typeface="Calibri" panose="020F0502020204030204" pitchFamily="34" charset="0"/>
              </a:rPr>
              <a:t>This method Acts on class variable only</a:t>
            </a:r>
            <a:endParaRPr sz="1600" dirty="0">
              <a:latin typeface="Calibri" panose="020F0502020204030204" pitchFamily="34" charset="0"/>
              <a:ea typeface="Calibri" panose="020F0502020204030204" pitchFamily="34" charset="0"/>
              <a:cs typeface="Calibri" panose="020F0502020204030204" pitchFamily="34" charset="0"/>
            </a:endParaRPr>
          </a:p>
          <a:p>
            <a:pPr marL="246888" lvl="0" indent="-246888" algn="l" rtl="0">
              <a:lnSpc>
                <a:spcPct val="90000"/>
              </a:lnSpc>
              <a:spcBef>
                <a:spcPts val="1800"/>
              </a:spcBef>
              <a:spcAft>
                <a:spcPts val="0"/>
              </a:spcAft>
              <a:buSzPts val="2400"/>
              <a:buChar char="•"/>
            </a:pPr>
            <a:r>
              <a:rPr lang="en-US" sz="1600" dirty="0">
                <a:latin typeface="Calibri" panose="020F0502020204030204" pitchFamily="34" charset="0"/>
                <a:ea typeface="Calibri" panose="020F0502020204030204" pitchFamily="34" charset="0"/>
                <a:cs typeface="Calibri" panose="020F0502020204030204" pitchFamily="34" charset="0"/>
              </a:rPr>
              <a:t>First param is ‘</a:t>
            </a:r>
            <a:r>
              <a:rPr lang="en-US" sz="1600" dirty="0" err="1">
                <a:latin typeface="Calibri" panose="020F0502020204030204" pitchFamily="34" charset="0"/>
                <a:ea typeface="Calibri" panose="020F0502020204030204" pitchFamily="34" charset="0"/>
                <a:cs typeface="Calibri" panose="020F0502020204030204" pitchFamily="34" charset="0"/>
              </a:rPr>
              <a:t>cls</a:t>
            </a:r>
            <a:r>
              <a:rPr lang="en-US" sz="1600" dirty="0">
                <a:latin typeface="Calibri" panose="020F0502020204030204" pitchFamily="34" charset="0"/>
                <a:ea typeface="Calibri" panose="020F0502020204030204" pitchFamily="34" charset="0"/>
                <a:cs typeface="Calibri" panose="020F0502020204030204" pitchFamily="34" charset="0"/>
              </a:rPr>
              <a:t>’, followed by any params</a:t>
            </a:r>
            <a:endParaRPr sz="1600" dirty="0">
              <a:latin typeface="Calibri" panose="020F0502020204030204" pitchFamily="34" charset="0"/>
              <a:ea typeface="Calibri" panose="020F0502020204030204" pitchFamily="34" charset="0"/>
              <a:cs typeface="Calibri" panose="020F0502020204030204" pitchFamily="34" charset="0"/>
            </a:endParaRPr>
          </a:p>
          <a:p>
            <a:pPr marL="246888" lvl="0" indent="-94488" algn="l" rtl="0">
              <a:lnSpc>
                <a:spcPct val="90000"/>
              </a:lnSpc>
              <a:spcBef>
                <a:spcPts val="1800"/>
              </a:spcBef>
              <a:spcAft>
                <a:spcPts val="0"/>
              </a:spcAft>
              <a:buSzPts val="2400"/>
              <a:buNone/>
            </a:pPr>
            <a:endParaRPr dirty="0"/>
          </a:p>
        </p:txBody>
      </p:sp>
      <p:pic>
        <p:nvPicPr>
          <p:cNvPr id="342" name="Google Shape;342;p35"/>
          <p:cNvPicPr preferRelativeResize="0"/>
          <p:nvPr/>
        </p:nvPicPr>
        <p:blipFill rotWithShape="1">
          <a:blip r:embed="rId3">
            <a:alphaModFix/>
          </a:blip>
          <a:srcRect/>
          <a:stretch/>
        </p:blipFill>
        <p:spPr>
          <a:xfrm>
            <a:off x="3504517" y="3363402"/>
            <a:ext cx="5179790" cy="26572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6"/>
          <p:cNvSpPr txBox="1">
            <a:spLocks noGrp="1"/>
          </p:cNvSpPr>
          <p:nvPr>
            <p:ph type="title"/>
          </p:nvPr>
        </p:nvSpPr>
        <p:spPr>
          <a:xfrm>
            <a:off x="1470992" y="807057"/>
            <a:ext cx="8802147" cy="60237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Arial"/>
              <a:buNone/>
            </a:pPr>
            <a:r>
              <a:rPr lang="en-US" b="1" dirty="0">
                <a:latin typeface="Calibri" panose="020F0502020204030204" pitchFamily="34" charset="0"/>
                <a:ea typeface="Calibri" panose="020F0502020204030204" pitchFamily="34" charset="0"/>
                <a:cs typeface="Calibri" panose="020F0502020204030204" pitchFamily="34" charset="0"/>
                <a:sym typeface="Arial"/>
              </a:rPr>
              <a:t>Static method</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48" name="Google Shape;348;p36"/>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46888" algn="l" rtl="0">
              <a:lnSpc>
                <a:spcPct val="90000"/>
              </a:lnSpc>
              <a:spcBef>
                <a:spcPts val="0"/>
              </a:spcBef>
              <a:spcAft>
                <a:spcPts val="0"/>
              </a:spcAft>
              <a:buSzPts val="2400"/>
              <a:buChar char="•"/>
            </a:pPr>
            <a:r>
              <a:rPr lang="en-US" sz="1600" dirty="0">
                <a:latin typeface="Calibri" panose="020F0502020204030204" pitchFamily="34" charset="0"/>
                <a:ea typeface="Calibri" panose="020F0502020204030204" pitchFamily="34" charset="0"/>
                <a:cs typeface="Calibri" panose="020F0502020204030204" pitchFamily="34" charset="0"/>
              </a:rPr>
              <a:t>They are used when a method doesn't depend on the instance or class state and doesn't modify them.</a:t>
            </a:r>
            <a:endParaRPr sz="1600" dirty="0">
              <a:latin typeface="Calibri" panose="020F0502020204030204" pitchFamily="34" charset="0"/>
              <a:ea typeface="Calibri" panose="020F0502020204030204" pitchFamily="34" charset="0"/>
              <a:cs typeface="Calibri" panose="020F0502020204030204" pitchFamily="34" charset="0"/>
            </a:endParaRPr>
          </a:p>
          <a:p>
            <a:pPr marL="246888" lvl="0" indent="-94488" algn="l" rtl="0">
              <a:lnSpc>
                <a:spcPct val="90000"/>
              </a:lnSpc>
              <a:spcBef>
                <a:spcPts val="1800"/>
              </a:spcBef>
              <a:spcAft>
                <a:spcPts val="0"/>
              </a:spcAft>
              <a:buSzPts val="2400"/>
              <a:buNone/>
            </a:pPr>
            <a:endParaRPr dirty="0"/>
          </a:p>
        </p:txBody>
      </p:sp>
      <p:pic>
        <p:nvPicPr>
          <p:cNvPr id="349" name="Google Shape;349;p36"/>
          <p:cNvPicPr preferRelativeResize="0"/>
          <p:nvPr/>
        </p:nvPicPr>
        <p:blipFill rotWithShape="1">
          <a:blip r:embed="rId3">
            <a:alphaModFix/>
          </a:blip>
          <a:srcRect/>
          <a:stretch/>
        </p:blipFill>
        <p:spPr>
          <a:xfrm>
            <a:off x="4484535" y="3064224"/>
            <a:ext cx="3552445" cy="298671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981844" y="290128"/>
            <a:ext cx="9751060" cy="11684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Arial"/>
              <a:buNone/>
            </a:pPr>
            <a:br>
              <a:rPr lang="en-US" sz="2800" b="1" dirty="0">
                <a:latin typeface="Calibri" panose="020F0502020204030204" pitchFamily="34" charset="0"/>
                <a:ea typeface="Calibri" panose="020F0502020204030204" pitchFamily="34" charset="0"/>
                <a:cs typeface="Calibri" panose="020F0502020204030204" pitchFamily="34" charset="0"/>
                <a:sym typeface="Arial"/>
              </a:rPr>
            </a:br>
            <a:r>
              <a:rPr lang="en-US" b="1" i="0" dirty="0">
                <a:latin typeface="Calibri" panose="020F0502020204030204" pitchFamily="34" charset="0"/>
                <a:ea typeface="Calibri" panose="020F0502020204030204" pitchFamily="34" charset="0"/>
                <a:cs typeface="Calibri" panose="020F0502020204030204" pitchFamily="34" charset="0"/>
                <a:sym typeface="Arial"/>
              </a:rPr>
              <a:t>Magic methods</a:t>
            </a:r>
            <a:endParaRPr b="1" dirty="0">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355" name="Google Shape;355;p37"/>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fontScale="92500" lnSpcReduction="10000"/>
          </a:bodyPr>
          <a:lstStyle/>
          <a:p>
            <a:pPr marL="246888" lvl="0" indent="-208788" algn="l" rtl="0">
              <a:lnSpc>
                <a:spcPct val="90000"/>
              </a:lnSpc>
              <a:spcBef>
                <a:spcPts val="0"/>
              </a:spcBef>
              <a:spcAft>
                <a:spcPts val="0"/>
              </a:spcAft>
              <a:buSzPct val="100000"/>
              <a:buChar char="•"/>
            </a:pPr>
            <a:r>
              <a:rPr lang="en-US" sz="2000" dirty="0">
                <a:latin typeface="Calibri"/>
                <a:ea typeface="Calibri"/>
                <a:cs typeface="Calibri"/>
                <a:sym typeface="Calibri"/>
              </a:rPr>
              <a:t>Magic methods, also known as </a:t>
            </a:r>
            <a:r>
              <a:rPr lang="en-US" sz="2000" dirty="0" err="1">
                <a:latin typeface="Calibri"/>
                <a:ea typeface="Calibri"/>
                <a:cs typeface="Calibri"/>
                <a:sym typeface="Calibri"/>
              </a:rPr>
              <a:t>dunder</a:t>
            </a:r>
            <a:r>
              <a:rPr lang="en-US" sz="2000" dirty="0">
                <a:latin typeface="Calibri"/>
                <a:ea typeface="Calibri"/>
                <a:cs typeface="Calibri"/>
                <a:sym typeface="Calibri"/>
              </a:rPr>
              <a:t> methods, are special methods in Python that have double underscores ("</a:t>
            </a:r>
            <a:r>
              <a:rPr lang="en-US" sz="2000" dirty="0" err="1">
                <a:latin typeface="Calibri"/>
                <a:ea typeface="Calibri"/>
                <a:cs typeface="Calibri"/>
                <a:sym typeface="Calibri"/>
              </a:rPr>
              <a:t>dunder</a:t>
            </a:r>
            <a:r>
              <a:rPr lang="en-US" sz="2000" dirty="0">
                <a:latin typeface="Calibri"/>
                <a:ea typeface="Calibri"/>
                <a:cs typeface="Calibri"/>
                <a:sym typeface="Calibri"/>
              </a:rPr>
              <a:t>") at the beginning and end of their names. These methods have specific names and are automatically invoked </a:t>
            </a:r>
            <a:endParaRPr dirty="0"/>
          </a:p>
          <a:p>
            <a:pPr marL="342900" lvl="0" indent="-304800" algn="l" rtl="0">
              <a:lnSpc>
                <a:spcPct val="90000"/>
              </a:lnSpc>
              <a:spcBef>
                <a:spcPts val="1800"/>
              </a:spcBef>
              <a:spcAft>
                <a:spcPts val="0"/>
              </a:spcAft>
              <a:buSzPct val="100000"/>
              <a:buAutoNum type="arabicPeriod"/>
            </a:pPr>
            <a:r>
              <a:rPr lang="en-US" sz="1700" b="1" dirty="0">
                <a:latin typeface="Calibri"/>
                <a:ea typeface="Calibri"/>
                <a:cs typeface="Calibri"/>
                <a:sym typeface="Calibri"/>
              </a:rPr>
              <a:t>_</a:t>
            </a:r>
            <a:r>
              <a:rPr lang="en-US" sz="1700" b="1" dirty="0" err="1">
                <a:latin typeface="Calibri"/>
                <a:ea typeface="Calibri"/>
                <a:cs typeface="Calibri"/>
                <a:sym typeface="Calibri"/>
              </a:rPr>
              <a:t>init</a:t>
            </a:r>
            <a:r>
              <a:rPr lang="en-US" sz="1700" b="1" dirty="0">
                <a:latin typeface="Calibri"/>
                <a:ea typeface="Calibri"/>
                <a:cs typeface="Calibri"/>
                <a:sym typeface="Calibri"/>
              </a:rPr>
              <a:t>_ (Constructor Method):</a:t>
            </a:r>
            <a:r>
              <a:rPr lang="en-US" sz="2000" dirty="0">
                <a:latin typeface="Calibri"/>
                <a:ea typeface="Calibri"/>
                <a:cs typeface="Calibri"/>
                <a:sym typeface="Calibri"/>
              </a:rPr>
              <a:t>The _</a:t>
            </a:r>
            <a:r>
              <a:rPr lang="en-US" sz="2000" dirty="0" err="1">
                <a:latin typeface="Calibri"/>
                <a:ea typeface="Calibri"/>
                <a:cs typeface="Calibri"/>
                <a:sym typeface="Calibri"/>
              </a:rPr>
              <a:t>init</a:t>
            </a:r>
            <a:r>
              <a:rPr lang="en-US" sz="2000" dirty="0">
                <a:latin typeface="Calibri"/>
                <a:ea typeface="Calibri"/>
                <a:cs typeface="Calibri"/>
                <a:sym typeface="Calibri"/>
              </a:rPr>
              <a:t>_ method is called the constructor </a:t>
            </a:r>
            <a:r>
              <a:rPr lang="en-US" sz="2000" dirty="0" err="1">
                <a:latin typeface="Calibri"/>
                <a:ea typeface="Calibri"/>
                <a:cs typeface="Calibri"/>
                <a:sym typeface="Calibri"/>
              </a:rPr>
              <a:t>method.Constructors</a:t>
            </a:r>
            <a:r>
              <a:rPr lang="en-US" sz="2000" dirty="0">
                <a:latin typeface="Calibri"/>
                <a:ea typeface="Calibri"/>
                <a:cs typeface="Calibri"/>
                <a:sym typeface="Calibri"/>
              </a:rPr>
              <a:t> are used to create and initialize the ‘instance variables’.</a:t>
            </a:r>
            <a:endParaRPr dirty="0"/>
          </a:p>
          <a:p>
            <a:pPr marL="0" lvl="0" indent="0" algn="l" rtl="0">
              <a:lnSpc>
                <a:spcPct val="90000"/>
              </a:lnSpc>
              <a:spcBef>
                <a:spcPts val="1800"/>
              </a:spcBef>
              <a:spcAft>
                <a:spcPts val="0"/>
              </a:spcAft>
              <a:buSzPct val="100000"/>
              <a:buNone/>
            </a:pPr>
            <a:r>
              <a:rPr lang="en-US" sz="2000" dirty="0">
                <a:latin typeface="Calibri"/>
                <a:ea typeface="Calibri"/>
                <a:cs typeface="Calibri"/>
                <a:sym typeface="Calibri"/>
              </a:rPr>
              <a:t>	def __</a:t>
            </a:r>
            <a:r>
              <a:rPr lang="en-US" sz="2000" dirty="0" err="1">
                <a:latin typeface="Calibri"/>
                <a:ea typeface="Calibri"/>
                <a:cs typeface="Calibri"/>
                <a:sym typeface="Calibri"/>
              </a:rPr>
              <a:t>init</a:t>
            </a:r>
            <a:r>
              <a:rPr lang="en-US" sz="2000" dirty="0">
                <a:latin typeface="Calibri"/>
                <a:ea typeface="Calibri"/>
                <a:cs typeface="Calibri"/>
                <a:sym typeface="Calibri"/>
              </a:rPr>
              <a:t>__(self):</a:t>
            </a:r>
            <a:endParaRPr dirty="0"/>
          </a:p>
          <a:p>
            <a:pPr marL="0" lvl="0" indent="0" algn="l" rtl="0">
              <a:lnSpc>
                <a:spcPct val="90000"/>
              </a:lnSpc>
              <a:spcBef>
                <a:spcPts val="1800"/>
              </a:spcBef>
              <a:spcAft>
                <a:spcPts val="0"/>
              </a:spcAft>
              <a:buSzPct val="100000"/>
              <a:buNone/>
            </a:pPr>
            <a:r>
              <a:rPr lang="en-US" sz="2000" dirty="0">
                <a:latin typeface="Calibri"/>
                <a:ea typeface="Calibri"/>
                <a:cs typeface="Calibri"/>
                <a:sym typeface="Calibri"/>
              </a:rPr>
              <a:t>    		 self.name=“Ram”</a:t>
            </a:r>
            <a:endParaRPr dirty="0"/>
          </a:p>
          <a:p>
            <a:pPr marL="0" lvl="0" indent="0" algn="l" rtl="0">
              <a:lnSpc>
                <a:spcPct val="90000"/>
              </a:lnSpc>
              <a:spcBef>
                <a:spcPts val="1800"/>
              </a:spcBef>
              <a:spcAft>
                <a:spcPts val="0"/>
              </a:spcAft>
              <a:buSzPct val="100000"/>
              <a:buNone/>
            </a:pPr>
            <a:r>
              <a:rPr lang="en-US" sz="2000" dirty="0">
                <a:latin typeface="Calibri"/>
                <a:ea typeface="Calibri"/>
                <a:cs typeface="Calibri"/>
                <a:sym typeface="Calibri"/>
              </a:rPr>
              <a:t>    		 </a:t>
            </a:r>
            <a:r>
              <a:rPr lang="en-US" sz="2000" dirty="0" err="1">
                <a:latin typeface="Calibri"/>
                <a:ea typeface="Calibri"/>
                <a:cs typeface="Calibri"/>
                <a:sym typeface="Calibri"/>
              </a:rPr>
              <a:t>self.marks</a:t>
            </a:r>
            <a:r>
              <a:rPr lang="en-US" sz="2000" dirty="0">
                <a:latin typeface="Calibri"/>
                <a:ea typeface="Calibri"/>
                <a:cs typeface="Calibri"/>
                <a:sym typeface="Calibri"/>
              </a:rPr>
              <a:t>=99</a:t>
            </a:r>
            <a:endParaRPr dirty="0"/>
          </a:p>
          <a:p>
            <a:pPr marL="0" lvl="0" indent="0" algn="l" rtl="0">
              <a:lnSpc>
                <a:spcPct val="90000"/>
              </a:lnSpc>
              <a:spcBef>
                <a:spcPts val="1800"/>
              </a:spcBef>
              <a:spcAft>
                <a:spcPts val="0"/>
              </a:spcAft>
              <a:buSzPct val="100000"/>
              <a:buNone/>
            </a:pPr>
            <a:r>
              <a:rPr lang="en-US" sz="1900" dirty="0">
                <a:latin typeface="Calibri" panose="020F0502020204030204" pitchFamily="34" charset="0"/>
                <a:ea typeface="Calibri" panose="020F0502020204030204" pitchFamily="34" charset="0"/>
                <a:cs typeface="Calibri" panose="020F0502020204030204" pitchFamily="34" charset="0"/>
                <a:sym typeface="Calibri"/>
              </a:rPr>
              <a:t>     The constructor will be called only once </a:t>
            </a:r>
            <a:r>
              <a:rPr lang="en-US" sz="1900" dirty="0" err="1">
                <a:latin typeface="Calibri" panose="020F0502020204030204" pitchFamily="34" charset="0"/>
                <a:ea typeface="Calibri" panose="020F0502020204030204" pitchFamily="34" charset="0"/>
                <a:cs typeface="Calibri" panose="020F0502020204030204" pitchFamily="34" charset="0"/>
                <a:sym typeface="Calibri"/>
              </a:rPr>
              <a:t>i.e</a:t>
            </a:r>
            <a:r>
              <a:rPr lang="en-US" sz="1900" dirty="0">
                <a:latin typeface="Calibri" panose="020F0502020204030204" pitchFamily="34" charset="0"/>
                <a:ea typeface="Calibri" panose="020F0502020204030204" pitchFamily="34" charset="0"/>
                <a:cs typeface="Calibri" panose="020F0502020204030204" pitchFamily="34" charset="0"/>
                <a:sym typeface="Calibri"/>
              </a:rPr>
              <a:t> at the time of creating the objects</a:t>
            </a:r>
            <a:endParaRPr sz="19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800"/>
              </a:spcBef>
              <a:spcAft>
                <a:spcPts val="0"/>
              </a:spcAft>
              <a:buSzPct val="100000"/>
              <a:buNone/>
            </a:pPr>
            <a:endParaRPr sz="2400" b="0" i="0" u="none" strike="noStrike" cap="none" dirty="0">
              <a:solidFill>
                <a:srgbClr val="374151"/>
              </a:solidFill>
              <a:latin typeface="Arial"/>
              <a:ea typeface="Arial"/>
              <a:cs typeface="Arial"/>
              <a:sym typeface="Arial"/>
            </a:endParaRPr>
          </a:p>
          <a:p>
            <a:pPr marL="0" lvl="0" indent="0" algn="l" rtl="0">
              <a:lnSpc>
                <a:spcPct val="90000"/>
              </a:lnSpc>
              <a:spcBef>
                <a:spcPts val="1800"/>
              </a:spcBef>
              <a:spcAft>
                <a:spcPts val="0"/>
              </a:spcAft>
              <a:buSzPct val="100000"/>
              <a:buNone/>
            </a:pPr>
            <a:endParaRPr dirty="0"/>
          </a:p>
        </p:txBody>
      </p:sp>
      <p:sp>
        <p:nvSpPr>
          <p:cNvPr id="356" name="Google Shape;356;p37"/>
          <p:cNvSpPr/>
          <p:nvPr/>
        </p:nvSpPr>
        <p:spPr>
          <a:xfrm>
            <a:off x="0" y="0"/>
            <a:ext cx="12188825" cy="0"/>
          </a:xfrm>
          <a:prstGeom prst="rect">
            <a:avLst/>
          </a:prstGeom>
          <a:solidFill>
            <a:srgbClr val="F7F7F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74151"/>
              </a:buClr>
              <a:buSzPts val="1200"/>
              <a:buFont typeface="Arial"/>
              <a:buNone/>
            </a:pPr>
            <a:r>
              <a:rPr lang="en-US" sz="1200" b="0" i="0" u="none" strike="noStrike" cap="none" dirty="0">
                <a:solidFill>
                  <a:srgbClr val="374151"/>
                </a:solidFill>
                <a:latin typeface="Arial"/>
                <a:ea typeface="Arial"/>
                <a:cs typeface="Arial"/>
                <a:sym typeface="Arial"/>
              </a:rPr>
              <a:t>.</a:t>
            </a:r>
            <a:r>
              <a:rPr lang="en-US" sz="7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sp>
        <p:nvSpPr>
          <p:cNvPr id="357" name="Google Shape;357;p37"/>
          <p:cNvSpPr/>
          <p:nvPr/>
        </p:nvSpPr>
        <p:spPr>
          <a:xfrm>
            <a:off x="152400" y="152400"/>
            <a:ext cx="12188825" cy="0"/>
          </a:xfrm>
          <a:prstGeom prst="rect">
            <a:avLst/>
          </a:prstGeom>
          <a:solidFill>
            <a:srgbClr val="F7F7F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74151"/>
              </a:buClr>
              <a:buSzPts val="1200"/>
              <a:buFont typeface="Arial"/>
              <a:buNone/>
            </a:pPr>
            <a:r>
              <a:rPr lang="en-US" sz="1200" b="0" i="0" u="none" strike="noStrike" cap="none" dirty="0">
                <a:solidFill>
                  <a:srgbClr val="374151"/>
                </a:solidFill>
                <a:latin typeface="Arial"/>
                <a:ea typeface="Arial"/>
                <a:cs typeface="Arial"/>
                <a:sym typeface="Arial"/>
              </a:rPr>
              <a:t>.</a:t>
            </a:r>
            <a:r>
              <a:rPr lang="en-US" sz="7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0"/>
          <p:cNvSpPr txBox="1">
            <a:spLocks noGrp="1"/>
          </p:cNvSpPr>
          <p:nvPr>
            <p:ph type="title"/>
          </p:nvPr>
        </p:nvSpPr>
        <p:spPr>
          <a:xfrm>
            <a:off x="1141116" y="618518"/>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600"/>
              <a:buFont typeface="Calibri"/>
              <a:buNone/>
            </a:pPr>
            <a:r>
              <a:rPr lang="en-US" sz="3600" b="1" dirty="0">
                <a:latin typeface="Calibri"/>
                <a:ea typeface="Calibri"/>
                <a:cs typeface="Calibri"/>
                <a:sym typeface="Calibri"/>
              </a:rPr>
              <a:t>Introduction</a:t>
            </a:r>
            <a:endParaRPr dirty="0"/>
          </a:p>
        </p:txBody>
      </p:sp>
      <p:sp>
        <p:nvSpPr>
          <p:cNvPr id="245" name="Google Shape;245;p20"/>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16408" algn="l" rtl="0">
              <a:lnSpc>
                <a:spcPct val="150000"/>
              </a:lnSpc>
              <a:spcBef>
                <a:spcPts val="0"/>
              </a:spcBef>
              <a:spcAft>
                <a:spcPts val="0"/>
              </a:spcAft>
              <a:buSzPct val="100000"/>
              <a:buChar char="•"/>
            </a:pPr>
            <a:r>
              <a:rPr lang="en-US" sz="1600" dirty="0">
                <a:latin typeface="Calibri"/>
                <a:ea typeface="Calibri"/>
                <a:cs typeface="Calibri"/>
                <a:sym typeface="Calibri"/>
              </a:rPr>
              <a:t>A</a:t>
            </a:r>
            <a:r>
              <a:rPr lang="en-US" sz="1600" b="0" i="0" dirty="0">
                <a:latin typeface="Calibri"/>
                <a:ea typeface="Calibri"/>
                <a:cs typeface="Calibri"/>
                <a:sym typeface="Calibri"/>
              </a:rPr>
              <a:t> class is a blueprint or a template for creating objects. It defines a set of attributes (data) and methods (functions) that the objects of the class will have.</a:t>
            </a:r>
            <a:endParaRPr dirty="0"/>
          </a:p>
          <a:p>
            <a:pPr marL="246888" lvl="0" indent="-216408" algn="l" rtl="0">
              <a:lnSpc>
                <a:spcPct val="150000"/>
              </a:lnSpc>
              <a:spcBef>
                <a:spcPts val="1800"/>
              </a:spcBef>
              <a:spcAft>
                <a:spcPts val="0"/>
              </a:spcAft>
              <a:buSzPct val="100000"/>
              <a:buChar char="•"/>
            </a:pPr>
            <a:r>
              <a:rPr lang="en-US" sz="1600" b="0" i="0" dirty="0">
                <a:latin typeface="Calibri"/>
                <a:ea typeface="Calibri"/>
                <a:cs typeface="Calibri"/>
                <a:sym typeface="Calibri"/>
              </a:rPr>
              <a:t> Classes are a fundamental concept in object-oriented programming (OOP).</a:t>
            </a:r>
            <a:endParaRPr dirty="0"/>
          </a:p>
          <a:p>
            <a:pPr marL="246888" lvl="0" indent="-216408" algn="l" rtl="0">
              <a:lnSpc>
                <a:spcPct val="150000"/>
              </a:lnSpc>
              <a:spcBef>
                <a:spcPts val="1800"/>
              </a:spcBef>
              <a:spcAft>
                <a:spcPts val="0"/>
              </a:spcAft>
              <a:buSzPct val="100000"/>
              <a:buChar char="•"/>
            </a:pPr>
            <a:r>
              <a:rPr lang="en-US" sz="1600" dirty="0"/>
              <a:t>A class is defined using the class keyword followed by the class name.</a:t>
            </a:r>
            <a:endParaRPr dirty="0"/>
          </a:p>
          <a:p>
            <a:pPr marL="246888" lvl="0" indent="-216408" algn="l" rtl="0">
              <a:lnSpc>
                <a:spcPct val="150000"/>
              </a:lnSpc>
              <a:spcBef>
                <a:spcPts val="1800"/>
              </a:spcBef>
              <a:spcAft>
                <a:spcPts val="0"/>
              </a:spcAft>
              <a:buSzPct val="100000"/>
              <a:buChar char="•"/>
            </a:pPr>
            <a:r>
              <a:rPr lang="en-US" sz="1600" dirty="0">
                <a:latin typeface="Calibri"/>
                <a:ea typeface="Calibri"/>
                <a:cs typeface="Calibri"/>
                <a:sym typeface="Calibri"/>
              </a:rPr>
              <a:t>A class docstring is a type of documentation string that provides a description and documentation for a Python class. It is typically placed as the first statement in a class and enclosed in triple quotes (either single or double). </a:t>
            </a:r>
            <a:endParaRPr sz="1600" dirty="0">
              <a:latin typeface="Calibri"/>
              <a:ea typeface="Calibri"/>
              <a:cs typeface="Calibri"/>
              <a:sym typeface="Calibri"/>
            </a:endParaRPr>
          </a:p>
          <a:p>
            <a:pPr marL="0" lvl="0" indent="0" algn="l" rtl="0">
              <a:lnSpc>
                <a:spcPct val="150000"/>
              </a:lnSpc>
              <a:spcBef>
                <a:spcPts val="1800"/>
              </a:spcBef>
              <a:spcAft>
                <a:spcPts val="0"/>
              </a:spcAft>
              <a:buSzPct val="100000"/>
              <a:buNone/>
            </a:pPr>
            <a:endParaRPr sz="1600" b="0" i="0" dirty="0">
              <a:solidFill>
                <a:srgbClr val="374151"/>
              </a:solidFill>
              <a:latin typeface="Calibri"/>
              <a:ea typeface="Calibri"/>
              <a:cs typeface="Calibri"/>
              <a:sym typeface="Calibri"/>
            </a:endParaRPr>
          </a:p>
          <a:p>
            <a:pPr marL="246888" lvl="0" indent="-145288" algn="l" rtl="0">
              <a:lnSpc>
                <a:spcPct val="150000"/>
              </a:lnSpc>
              <a:spcBef>
                <a:spcPts val="1800"/>
              </a:spcBef>
              <a:spcAft>
                <a:spcPts val="0"/>
              </a:spcAft>
              <a:buSzPct val="100000"/>
              <a:buNone/>
            </a:pPr>
            <a:endParaRPr sz="1600" dirty="0">
              <a:latin typeface="Calibri"/>
              <a:ea typeface="Calibri"/>
              <a:cs typeface="Calibri"/>
              <a:sym typeface="Calibri"/>
            </a:endParaRPr>
          </a:p>
          <a:p>
            <a:pPr marL="0" lvl="0" indent="0" algn="l" rtl="0">
              <a:lnSpc>
                <a:spcPct val="90000"/>
              </a:lnSpc>
              <a:spcBef>
                <a:spcPts val="1800"/>
              </a:spcBef>
              <a:spcAft>
                <a:spcPts val="0"/>
              </a:spcAft>
              <a:buSzPct val="1000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8"/>
          <p:cNvSpPr txBox="1">
            <a:spLocks noGrp="1"/>
          </p:cNvSpPr>
          <p:nvPr>
            <p:ph type="body" idx="1"/>
          </p:nvPr>
        </p:nvSpPr>
        <p:spPr>
          <a:xfrm>
            <a:off x="1319917" y="588397"/>
            <a:ext cx="9724498" cy="5202890"/>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SzPts val="2400"/>
              <a:buNone/>
            </a:pPr>
            <a:r>
              <a:rPr lang="en-US" sz="1800" b="1" dirty="0"/>
              <a:t> </a:t>
            </a:r>
          </a:p>
          <a:p>
            <a:pPr marL="0" lvl="0" indent="0" rtl="0">
              <a:lnSpc>
                <a:spcPct val="90000"/>
              </a:lnSpc>
              <a:spcBef>
                <a:spcPts val="0"/>
              </a:spcBef>
              <a:spcAft>
                <a:spcPts val="0"/>
              </a:spcAft>
              <a:buSzPts val="2400"/>
              <a:buNone/>
            </a:pPr>
            <a:endParaRPr lang="en-US" sz="1800" b="1" dirty="0"/>
          </a:p>
          <a:p>
            <a:pPr marL="0" lvl="0" indent="0" rtl="0">
              <a:lnSpc>
                <a:spcPct val="90000"/>
              </a:lnSpc>
              <a:spcBef>
                <a:spcPts val="0"/>
              </a:spcBef>
              <a:spcAft>
                <a:spcPts val="0"/>
              </a:spcAft>
              <a:buSzPts val="2400"/>
              <a:buNone/>
            </a:pPr>
            <a:endParaRPr lang="en-US" sz="1600" b="1" dirty="0"/>
          </a:p>
          <a:p>
            <a:pPr marL="0" lvl="0" indent="0" rtl="0">
              <a:lnSpc>
                <a:spcPct val="90000"/>
              </a:lnSpc>
              <a:spcBef>
                <a:spcPts val="0"/>
              </a:spcBef>
              <a:spcAft>
                <a:spcPts val="0"/>
              </a:spcAft>
              <a:buSzPts val="2400"/>
              <a:buNone/>
            </a:pPr>
            <a:r>
              <a:rPr lang="en-US" sz="1600" b="1" dirty="0"/>
              <a:t> 2.</a:t>
            </a:r>
            <a:r>
              <a:rPr lang="en-US" sz="1600" b="1" i="0" dirty="0">
                <a:latin typeface="Arial"/>
                <a:ea typeface="Arial"/>
                <a:cs typeface="Arial"/>
                <a:sym typeface="Arial"/>
              </a:rPr>
              <a:t> __str__: </a:t>
            </a: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Arial"/>
              </a:rPr>
              <a:t>The </a:t>
            </a:r>
            <a:r>
              <a:rPr lang="en-US" sz="1800" b="1" i="0" u="none" strike="noStrike" cap="none" dirty="0">
                <a:latin typeface="Calibri" panose="020F0502020204030204" pitchFamily="34" charset="0"/>
                <a:ea typeface="Calibri" panose="020F0502020204030204" pitchFamily="34" charset="0"/>
                <a:cs typeface="Calibri" panose="020F0502020204030204" pitchFamily="34" charset="0"/>
                <a:sym typeface="Arial"/>
              </a:rPr>
              <a:t>__str__</a:t>
            </a: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Arial"/>
              </a:rPr>
              <a:t> method is used to define a human-readable string representation of an  object.</a:t>
            </a:r>
            <a:endParaRPr sz="1800" dirty="0">
              <a:latin typeface="Calibri" panose="020F0502020204030204" pitchFamily="34" charset="0"/>
              <a:ea typeface="Calibri" panose="020F0502020204030204" pitchFamily="34" charset="0"/>
              <a:cs typeface="Calibri" panose="020F0502020204030204" pitchFamily="34" charset="0"/>
            </a:endParaRPr>
          </a:p>
          <a:p>
            <a:pPr marL="246888" lvl="0" indent="-94488" algn="l" rtl="0">
              <a:lnSpc>
                <a:spcPct val="90000"/>
              </a:lnSpc>
              <a:spcBef>
                <a:spcPts val="1800"/>
              </a:spcBef>
              <a:spcAft>
                <a:spcPts val="0"/>
              </a:spcAft>
              <a:buSzPts val="2400"/>
              <a:buNone/>
            </a:pPr>
            <a:endParaRPr lang="en-IN" dirty="0"/>
          </a:p>
          <a:p>
            <a:pPr marL="246888" lvl="0" indent="-94488" algn="l" rtl="0">
              <a:lnSpc>
                <a:spcPct val="90000"/>
              </a:lnSpc>
              <a:spcBef>
                <a:spcPts val="1800"/>
              </a:spcBef>
              <a:spcAft>
                <a:spcPts val="0"/>
              </a:spcAft>
              <a:buSzPts val="2400"/>
              <a:buNone/>
            </a:pPr>
            <a:endParaRPr lang="en-IN" dirty="0"/>
          </a:p>
          <a:p>
            <a:pPr marL="246888" lvl="0" indent="-94488" algn="l" rtl="0">
              <a:lnSpc>
                <a:spcPct val="90000"/>
              </a:lnSpc>
              <a:spcBef>
                <a:spcPts val="1800"/>
              </a:spcBef>
              <a:spcAft>
                <a:spcPts val="0"/>
              </a:spcAft>
              <a:buSzPts val="2400"/>
              <a:buNone/>
            </a:pPr>
            <a:endParaRPr lang="en-IN" dirty="0"/>
          </a:p>
          <a:p>
            <a:pPr marL="246888" lvl="0" indent="-94488" algn="l" rtl="0">
              <a:lnSpc>
                <a:spcPct val="90000"/>
              </a:lnSpc>
              <a:spcBef>
                <a:spcPts val="1800"/>
              </a:spcBef>
              <a:spcAft>
                <a:spcPts val="0"/>
              </a:spcAft>
              <a:buSzPts val="2400"/>
              <a:buNone/>
            </a:pPr>
            <a:endParaRPr lang="en-IN" dirty="0"/>
          </a:p>
        </p:txBody>
      </p:sp>
      <p:pic>
        <p:nvPicPr>
          <p:cNvPr id="363" name="Google Shape;363;p38"/>
          <p:cNvPicPr preferRelativeResize="0"/>
          <p:nvPr/>
        </p:nvPicPr>
        <p:blipFill rotWithShape="1">
          <a:blip r:embed="rId3">
            <a:alphaModFix/>
          </a:blip>
          <a:srcRect/>
          <a:stretch/>
        </p:blipFill>
        <p:spPr>
          <a:xfrm>
            <a:off x="4953664" y="2520778"/>
            <a:ext cx="3432631" cy="19412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1B212-508A-6315-A8FF-D391AE05DB0D}"/>
              </a:ext>
            </a:extLst>
          </p:cNvPr>
          <p:cNvSpPr>
            <a:spLocks noGrp="1"/>
          </p:cNvSpPr>
          <p:nvPr>
            <p:ph type="body" idx="1"/>
          </p:nvPr>
        </p:nvSpPr>
        <p:spPr>
          <a:xfrm>
            <a:off x="1268336" y="953424"/>
            <a:ext cx="9903300" cy="3541800"/>
          </a:xfrm>
        </p:spPr>
        <p:txBody>
          <a:bodyPr/>
          <a:lstStyle/>
          <a:p>
            <a:pPr marL="85725" indent="0">
              <a:buNone/>
            </a:pPr>
            <a:r>
              <a:rPr lang="en-IN" sz="1600" dirty="0"/>
              <a:t>3</a:t>
            </a:r>
            <a:r>
              <a:rPr lang="en-IN" sz="1600" b="1" dirty="0">
                <a:latin typeface="Calibri" panose="020F0502020204030204" pitchFamily="34" charset="0"/>
                <a:ea typeface="Calibri" panose="020F0502020204030204" pitchFamily="34" charset="0"/>
                <a:cs typeface="Calibri" panose="020F0502020204030204" pitchFamily="34" charset="0"/>
              </a:rPr>
              <a:t>.__repr__: </a:t>
            </a: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Returns a string representation of an object. Used for debugging and representation; should ideally be unambiguous and readable.</a:t>
            </a:r>
          </a:p>
          <a:p>
            <a:pPr marL="85725" indent="0">
              <a:buNone/>
            </a:pPr>
            <a:endPar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85725" indent="0">
              <a:buNone/>
            </a:pPr>
            <a:endPar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4AB257EB-41E0-9978-AAAA-58592DEB73ED}"/>
              </a:ext>
            </a:extLst>
          </p:cNvPr>
          <p:cNvPicPr>
            <a:picLocks noChangeAspect="1"/>
          </p:cNvPicPr>
          <p:nvPr/>
        </p:nvPicPr>
        <p:blipFill>
          <a:blip r:embed="rId2"/>
          <a:stretch>
            <a:fillRect/>
          </a:stretch>
        </p:blipFill>
        <p:spPr>
          <a:xfrm>
            <a:off x="3253073" y="2407324"/>
            <a:ext cx="5682677" cy="2087900"/>
          </a:xfrm>
          <a:prstGeom prst="rect">
            <a:avLst/>
          </a:prstGeom>
        </p:spPr>
      </p:pic>
    </p:spTree>
    <p:extLst>
      <p:ext uri="{BB962C8B-B14F-4D97-AF65-F5344CB8AC3E}">
        <p14:creationId xmlns:p14="http://schemas.microsoft.com/office/powerpoint/2010/main" val="259074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7AA898-706C-5C72-0B6E-583ABC2D633A}"/>
              </a:ext>
            </a:extLst>
          </p:cNvPr>
          <p:cNvSpPr>
            <a:spLocks noGrp="1"/>
          </p:cNvSpPr>
          <p:nvPr>
            <p:ph type="body" idx="1"/>
          </p:nvPr>
        </p:nvSpPr>
        <p:spPr>
          <a:xfrm>
            <a:off x="1478943" y="548640"/>
            <a:ext cx="9565472" cy="5242647"/>
          </a:xfrm>
        </p:spPr>
        <p:txBody>
          <a:bodyPr/>
          <a:lstStyle/>
          <a:p>
            <a:pPr marL="85725" indent="0">
              <a:buNone/>
            </a:pPr>
            <a:endPar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85725" indent="0">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5</a:t>
            </a:r>
            <a:r>
              <a:rPr lang="en-IN" sz="1600" b="1" dirty="0">
                <a:solidFill>
                  <a:schemeClr val="bg1"/>
                </a:solidFill>
              </a:rPr>
              <a:t>.</a:t>
            </a:r>
            <a:r>
              <a:rPr kumimoji="0" lang="en-US" altLang="en-US" sz="1600" b="1" i="0" u="none" strike="noStrike" cap="none" normalizeH="0" baseline="0" dirty="0">
                <a:ln>
                  <a:noFill/>
                </a:ln>
                <a:solidFill>
                  <a:schemeClr val="bg1"/>
                </a:solidFill>
                <a:effectLst/>
                <a:latin typeface="Söhne Mono"/>
              </a:rPr>
              <a:t> __</a:t>
            </a:r>
            <a:r>
              <a:rPr kumimoji="0" lang="en-US" altLang="en-US" sz="1600" b="1" i="0" u="none" strike="noStrike" cap="none" normalizeH="0" baseline="0" dirty="0" err="1">
                <a:ln>
                  <a:noFill/>
                </a:ln>
                <a:solidFill>
                  <a:schemeClr val="bg1"/>
                </a:solidFill>
                <a:effectLst/>
                <a:latin typeface="Söhne Mono"/>
              </a:rPr>
              <a:t>len</a:t>
            </a:r>
            <a:r>
              <a:rPr kumimoji="0" lang="en-US" altLang="en-US" sz="1600" b="1" i="0" u="none" strike="noStrike" cap="none" normalizeH="0" baseline="0" dirty="0">
                <a:ln>
                  <a:noFill/>
                </a:ln>
                <a:solidFill>
                  <a:schemeClr val="bg1"/>
                </a:solidFill>
                <a:effectLst/>
                <a:latin typeface="Söhne Mono"/>
              </a:rPr>
              <a:t>__(self</a:t>
            </a:r>
            <a:r>
              <a:rPr kumimoji="0" lang="en-US" altLang="en-US" sz="16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Returns the length of an object. Used for built-in </a:t>
            </a:r>
            <a:r>
              <a:rPr kumimoji="0" lang="en-US" altLang="en-US" sz="1600" b="1"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len</a:t>
            </a:r>
            <a:r>
              <a:rPr kumimoji="0" lang="en-US" altLang="en-US" sz="16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function. </a:t>
            </a:r>
          </a:p>
          <a:p>
            <a:pPr marL="85725" indent="0">
              <a:buNone/>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85725" indent="0">
              <a:buNone/>
            </a:pPr>
            <a:endParaRPr lang="en-IN" dirty="0"/>
          </a:p>
        </p:txBody>
      </p:sp>
      <p:pic>
        <p:nvPicPr>
          <p:cNvPr id="6" name="Picture 5">
            <a:extLst>
              <a:ext uri="{FF2B5EF4-FFF2-40B4-BE49-F238E27FC236}">
                <a16:creationId xmlns:a16="http://schemas.microsoft.com/office/drawing/2014/main" id="{B2CC6D8C-6DE9-11C5-BA6B-AB9E08D3F39C}"/>
              </a:ext>
            </a:extLst>
          </p:cNvPr>
          <p:cNvPicPr>
            <a:picLocks noChangeAspect="1"/>
          </p:cNvPicPr>
          <p:nvPr/>
        </p:nvPicPr>
        <p:blipFill>
          <a:blip r:embed="rId2"/>
          <a:stretch>
            <a:fillRect/>
          </a:stretch>
        </p:blipFill>
        <p:spPr>
          <a:xfrm>
            <a:off x="4842131" y="1787349"/>
            <a:ext cx="2504562" cy="3521839"/>
          </a:xfrm>
          <a:prstGeom prst="rect">
            <a:avLst/>
          </a:prstGeom>
        </p:spPr>
      </p:pic>
    </p:spTree>
    <p:extLst>
      <p:ext uri="{BB962C8B-B14F-4D97-AF65-F5344CB8AC3E}">
        <p14:creationId xmlns:p14="http://schemas.microsoft.com/office/powerpoint/2010/main" val="421256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9"/>
          <p:cNvSpPr txBox="1">
            <a:spLocks noGrp="1"/>
          </p:cNvSpPr>
          <p:nvPr>
            <p:ph type="body" idx="1"/>
          </p:nvPr>
        </p:nvSpPr>
        <p:spPr>
          <a:xfrm>
            <a:off x="981844" y="764704"/>
            <a:ext cx="9988099" cy="530589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sz="1600" b="1" i="0" dirty="0">
                <a:solidFill>
                  <a:schemeClr val="bg1"/>
                </a:solidFill>
                <a:latin typeface="Calibri"/>
                <a:ea typeface="Calibri"/>
                <a:cs typeface="Calibri"/>
                <a:sym typeface="Calibri"/>
              </a:rPr>
              <a:t>4. </a:t>
            </a:r>
            <a:r>
              <a:rPr lang="en-US" sz="1600" b="1" i="0" dirty="0">
                <a:latin typeface="Calibri"/>
                <a:ea typeface="Calibri"/>
                <a:cs typeface="Calibri"/>
                <a:sym typeface="Calibri"/>
              </a:rPr>
              <a:t>Python __add__()</a:t>
            </a:r>
            <a:r>
              <a:rPr lang="en-US" sz="1600" b="1" i="0" dirty="0">
                <a:solidFill>
                  <a:schemeClr val="bg1"/>
                </a:solidFill>
                <a:latin typeface="Calibri"/>
                <a:ea typeface="Calibri"/>
                <a:cs typeface="Calibri"/>
                <a:sym typeface="Calibri"/>
              </a:rPr>
              <a:t> function</a:t>
            </a:r>
            <a:r>
              <a:rPr lang="en-US" sz="1600" b="0" i="0" dirty="0">
                <a:solidFill>
                  <a:schemeClr val="bg1"/>
                </a:solidFill>
                <a:latin typeface="Calibri"/>
                <a:ea typeface="Calibri"/>
                <a:cs typeface="Calibri"/>
                <a:sym typeface="Calibri"/>
              </a:rPr>
              <a:t> is one of the magic methods in Python that returns a new object(third) i.e. the addition of the other two </a:t>
            </a:r>
            <a:r>
              <a:rPr lang="en-US" sz="1600" b="0" i="0" u="sng" dirty="0">
                <a:solidFill>
                  <a:schemeClr val="bg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objects</a:t>
            </a:r>
            <a:r>
              <a:rPr lang="en-US" sz="1600" b="0" i="0" dirty="0">
                <a:solidFill>
                  <a:schemeClr val="bg1"/>
                </a:solidFill>
                <a:latin typeface="Calibri"/>
                <a:ea typeface="Calibri"/>
                <a:cs typeface="Calibri"/>
                <a:sym typeface="Calibri"/>
              </a:rPr>
              <a:t>. </a:t>
            </a:r>
            <a:endParaRPr sz="1600" dirty="0">
              <a:solidFill>
                <a:schemeClr val="bg1"/>
              </a:solidFill>
            </a:endParaRPr>
          </a:p>
          <a:p>
            <a:pPr marL="0" lvl="0" indent="0" algn="l" rtl="0">
              <a:lnSpc>
                <a:spcPct val="90000"/>
              </a:lnSpc>
              <a:spcBef>
                <a:spcPts val="1800"/>
              </a:spcBef>
              <a:spcAft>
                <a:spcPts val="0"/>
              </a:spcAft>
              <a:buSzPts val="2400"/>
              <a:buNone/>
            </a:pPr>
            <a:endParaRPr dirty="0"/>
          </a:p>
        </p:txBody>
      </p:sp>
      <p:pic>
        <p:nvPicPr>
          <p:cNvPr id="369" name="Google Shape;369;p39"/>
          <p:cNvPicPr preferRelativeResize="0"/>
          <p:nvPr/>
        </p:nvPicPr>
        <p:blipFill rotWithShape="1">
          <a:blip r:embed="rId4">
            <a:alphaModFix/>
          </a:blip>
          <a:srcRect/>
          <a:stretch/>
        </p:blipFill>
        <p:spPr>
          <a:xfrm>
            <a:off x="4654505" y="1822986"/>
            <a:ext cx="2879813" cy="318933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0"/>
          <p:cNvSpPr txBox="1">
            <a:spLocks noGrp="1"/>
          </p:cNvSpPr>
          <p:nvPr>
            <p:ph type="body" idx="1"/>
          </p:nvPr>
        </p:nvSpPr>
        <p:spPr>
          <a:xfrm>
            <a:off x="1989956" y="1628800"/>
            <a:ext cx="9247004" cy="44832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sz="1600" dirty="0">
                <a:latin typeface="Calibri" panose="020F0502020204030204" pitchFamily="34" charset="0"/>
                <a:ea typeface="Calibri" panose="020F0502020204030204" pitchFamily="34" charset="0"/>
                <a:cs typeface="Calibri" panose="020F0502020204030204" pitchFamily="34" charset="0"/>
              </a:rPr>
              <a:t>It is also called the destructor method and it is called (invoked) when the instance (object) of the class is about to get destroyed.</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375" name="Google Shape;375;p40"/>
          <p:cNvPicPr preferRelativeResize="0"/>
          <p:nvPr/>
        </p:nvPicPr>
        <p:blipFill rotWithShape="1">
          <a:blip r:embed="rId3">
            <a:alphaModFix/>
          </a:blip>
          <a:srcRect/>
          <a:stretch/>
        </p:blipFill>
        <p:spPr>
          <a:xfrm>
            <a:off x="4762831" y="2703443"/>
            <a:ext cx="3005593" cy="2759103"/>
          </a:xfrm>
          <a:prstGeom prst="rect">
            <a:avLst/>
          </a:prstGeom>
          <a:noFill/>
          <a:ln>
            <a:noFill/>
          </a:ln>
        </p:spPr>
      </p:pic>
      <p:sp>
        <p:nvSpPr>
          <p:cNvPr id="376" name="Google Shape;376;p40"/>
          <p:cNvSpPr txBox="1"/>
          <p:nvPr/>
        </p:nvSpPr>
        <p:spPr>
          <a:xfrm>
            <a:off x="2710036" y="555580"/>
            <a:ext cx="6768752"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Destructor Method</a:t>
            </a:r>
            <a:endParaRPr sz="3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1"/>
          <p:cNvSpPr txBox="1"/>
          <p:nvPr/>
        </p:nvSpPr>
        <p:spPr>
          <a:xfrm>
            <a:off x="1557908" y="1706655"/>
            <a:ext cx="9505056"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dirty="0">
                <a:solidFill>
                  <a:schemeClr val="bg1"/>
                </a:solidFill>
                <a:latin typeface="Calibri"/>
                <a:ea typeface="Calibri"/>
                <a:cs typeface="Calibri"/>
                <a:sym typeface="Calibri"/>
              </a:rPr>
              <a:t>We have got two objects c1 and c2 When we want to change the c1 value write c1.name=“Anju” c1 it is passed to the self and c1.name=“Anjali” gets updated to c1.name=“</a:t>
            </a:r>
            <a:r>
              <a:rPr lang="en-US" sz="1600" dirty="0" err="1">
                <a:solidFill>
                  <a:schemeClr val="bg1"/>
                </a:solidFill>
                <a:latin typeface="Calibri"/>
                <a:ea typeface="Calibri"/>
                <a:cs typeface="Calibri"/>
                <a:sym typeface="Calibri"/>
              </a:rPr>
              <a:t>Anju”.When</a:t>
            </a:r>
            <a:r>
              <a:rPr lang="en-US" sz="1600" dirty="0">
                <a:solidFill>
                  <a:schemeClr val="bg1"/>
                </a:solidFill>
                <a:latin typeface="Calibri"/>
                <a:ea typeface="Calibri"/>
                <a:cs typeface="Calibri"/>
                <a:sym typeface="Calibri"/>
              </a:rPr>
              <a:t> we call c1.update () self will be assigned to c1.To compare two objects’ ages. The compare method takes two parameters first one is who is calling (c1) and the second parameter is whom to compare.</a:t>
            </a:r>
            <a:endParaRPr dirty="0">
              <a:solidFill>
                <a:schemeClr val="bg1"/>
              </a:solidFill>
            </a:endParaRPr>
          </a:p>
        </p:txBody>
      </p:sp>
      <p:pic>
        <p:nvPicPr>
          <p:cNvPr id="382" name="Google Shape;382;p41"/>
          <p:cNvPicPr preferRelativeResize="0"/>
          <p:nvPr/>
        </p:nvPicPr>
        <p:blipFill rotWithShape="1">
          <a:blip r:embed="rId3">
            <a:alphaModFix/>
          </a:blip>
          <a:srcRect/>
          <a:stretch/>
        </p:blipFill>
        <p:spPr>
          <a:xfrm>
            <a:off x="4870276" y="2936638"/>
            <a:ext cx="2448272" cy="3411141"/>
          </a:xfrm>
          <a:prstGeom prst="rect">
            <a:avLst/>
          </a:prstGeom>
          <a:noFill/>
          <a:ln>
            <a:noFill/>
          </a:ln>
        </p:spPr>
      </p:pic>
      <p:sp>
        <p:nvSpPr>
          <p:cNvPr id="383" name="Google Shape;383;p41"/>
          <p:cNvSpPr txBox="1"/>
          <p:nvPr/>
        </p:nvSpPr>
        <p:spPr>
          <a:xfrm>
            <a:off x="3117337" y="527461"/>
            <a:ext cx="576064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Attribute Access and Modification</a:t>
            </a:r>
            <a:endParaRPr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Constant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2"/>
          <p:cNvSpPr txBox="1">
            <a:spLocks noGrp="1"/>
          </p:cNvSpPr>
          <p:nvPr>
            <p:ph type="title"/>
          </p:nvPr>
        </p:nvSpPr>
        <p:spPr>
          <a:xfrm>
            <a:off x="1141115" y="327363"/>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Constantia"/>
              <a:buNone/>
            </a:pPr>
            <a:r>
              <a:rPr lang="en-US" b="1" dirty="0">
                <a:latin typeface="Calibri" panose="020F0502020204030204" pitchFamily="34" charset="0"/>
                <a:ea typeface="Calibri" panose="020F0502020204030204" pitchFamily="34" charset="0"/>
                <a:cs typeface="Calibri" panose="020F0502020204030204" pitchFamily="34" charset="0"/>
              </a:rPr>
              <a:t>Inner class</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389" name="Google Shape;389;p42"/>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46888" algn="l" rtl="0">
              <a:lnSpc>
                <a:spcPct val="90000"/>
              </a:lnSpc>
              <a:spcBef>
                <a:spcPts val="0"/>
              </a:spcBef>
              <a:spcAft>
                <a:spcPts val="0"/>
              </a:spcAft>
              <a:buSzPts val="2400"/>
              <a:buChar char="•"/>
            </a:pPr>
            <a:r>
              <a:rPr lang="en-US"/>
              <a:t>Creating class B inside class A is called nested class or inner class</a:t>
            </a:r>
            <a:endParaRPr/>
          </a:p>
          <a:p>
            <a:pPr marL="246888" lvl="0" indent="-94488" algn="l" rtl="0">
              <a:lnSpc>
                <a:spcPct val="90000"/>
              </a:lnSpc>
              <a:spcBef>
                <a:spcPts val="1800"/>
              </a:spcBef>
              <a:spcAft>
                <a:spcPts val="0"/>
              </a:spcAft>
              <a:buSzPts val="2400"/>
              <a:buNone/>
            </a:pPr>
            <a:endParaRPr/>
          </a:p>
        </p:txBody>
      </p:sp>
      <p:pic>
        <p:nvPicPr>
          <p:cNvPr id="3" name="Picture 2">
            <a:extLst>
              <a:ext uri="{FF2B5EF4-FFF2-40B4-BE49-F238E27FC236}">
                <a16:creationId xmlns:a16="http://schemas.microsoft.com/office/drawing/2014/main" id="{1C09F89A-DA0C-AB56-A48B-2E957B22411E}"/>
              </a:ext>
            </a:extLst>
          </p:cNvPr>
          <p:cNvPicPr>
            <a:picLocks noChangeAspect="1"/>
          </p:cNvPicPr>
          <p:nvPr/>
        </p:nvPicPr>
        <p:blipFill>
          <a:blip r:embed="rId3"/>
          <a:stretch>
            <a:fillRect/>
          </a:stretch>
        </p:blipFill>
        <p:spPr>
          <a:xfrm>
            <a:off x="3824314" y="2799487"/>
            <a:ext cx="4540195" cy="2372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ctrTitle"/>
          </p:nvPr>
        </p:nvSpPr>
        <p:spPr>
          <a:xfrm>
            <a:off x="1376792" y="1905003"/>
            <a:ext cx="9686172" cy="217206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2"/>
              </a:buClr>
              <a:buSzPts val="8800"/>
              <a:buFont typeface="Constantia"/>
              <a:buNone/>
            </a:pPr>
            <a:r>
              <a:rPr lang="en-US" sz="8800"/>
              <a:t>THANK YOU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1"/>
          <p:cNvSpPr txBox="1">
            <a:spLocks noGrp="1"/>
          </p:cNvSpPr>
          <p:nvPr>
            <p:ph type="title"/>
          </p:nvPr>
        </p:nvSpPr>
        <p:spPr>
          <a:xfrm>
            <a:off x="1141116" y="618518"/>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Arial"/>
              <a:buNone/>
            </a:pPr>
            <a:r>
              <a:rPr lang="en-US" b="1" dirty="0">
                <a:latin typeface="Calibri" panose="020F0502020204030204" pitchFamily="34" charset="0"/>
                <a:ea typeface="Calibri" panose="020F0502020204030204" pitchFamily="34" charset="0"/>
                <a:cs typeface="Calibri" panose="020F0502020204030204" pitchFamily="34" charset="0"/>
                <a:sym typeface="Arial"/>
              </a:rPr>
              <a:t>Object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1" name="Google Shape;251;p21"/>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46888" algn="just" rtl="0">
              <a:lnSpc>
                <a:spcPct val="150000"/>
              </a:lnSpc>
              <a:spcBef>
                <a:spcPts val="0"/>
              </a:spcBef>
              <a:spcAft>
                <a:spcPts val="0"/>
              </a:spcAft>
              <a:buSzPts val="1600"/>
              <a:buChar char="•"/>
            </a:pPr>
            <a:r>
              <a:rPr lang="en-US" sz="1600">
                <a:latin typeface="Calibri"/>
                <a:ea typeface="Calibri"/>
                <a:cs typeface="Calibri"/>
                <a:sym typeface="Calibri"/>
              </a:rPr>
              <a:t>An object is an instance of a class.A class is like a blueprint while an instance is a copy of the class with actual values.</a:t>
            </a:r>
            <a:r>
              <a:rPr lang="en-US" sz="1600" b="0" i="0">
                <a:latin typeface="Calibri"/>
                <a:ea typeface="Calibri"/>
                <a:cs typeface="Calibri"/>
                <a:sym typeface="Calibri"/>
              </a:rPr>
              <a:t>. Method invocation, also known as method calling invoke a method by using the dot (.) operator.</a:t>
            </a:r>
            <a:endParaRPr sz="1600">
              <a:latin typeface="Calibri"/>
              <a:ea typeface="Calibri"/>
              <a:cs typeface="Calibri"/>
              <a:sym typeface="Calibri"/>
            </a:endParaRPr>
          </a:p>
        </p:txBody>
      </p:sp>
      <p:pic>
        <p:nvPicPr>
          <p:cNvPr id="252" name="Google Shape;252;p21"/>
          <p:cNvPicPr preferRelativeResize="0"/>
          <p:nvPr/>
        </p:nvPicPr>
        <p:blipFill rotWithShape="1">
          <a:blip r:embed="rId3">
            <a:alphaModFix/>
          </a:blip>
          <a:srcRect/>
          <a:stretch/>
        </p:blipFill>
        <p:spPr>
          <a:xfrm>
            <a:off x="3474980" y="3429000"/>
            <a:ext cx="5235570" cy="205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1141116" y="618518"/>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73239"/>
              </a:buClr>
              <a:buSzPts val="3200"/>
              <a:buFont typeface="Nunito"/>
              <a:buNone/>
            </a:pPr>
            <a:br>
              <a:rPr lang="en-US" b="1" i="0">
                <a:solidFill>
                  <a:srgbClr val="273239"/>
                </a:solidFill>
                <a:latin typeface="Nunito"/>
                <a:ea typeface="Nunito"/>
                <a:cs typeface="Nunito"/>
                <a:sym typeface="Nunito"/>
              </a:rPr>
            </a:br>
            <a:endParaRPr/>
          </a:p>
        </p:txBody>
      </p:sp>
      <p:sp>
        <p:nvSpPr>
          <p:cNvPr id="258" name="Google Shape;258;p22"/>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46888" algn="just" rtl="0">
              <a:lnSpc>
                <a:spcPct val="90000"/>
              </a:lnSpc>
              <a:spcBef>
                <a:spcPts val="0"/>
              </a:spcBef>
              <a:spcAft>
                <a:spcPts val="0"/>
              </a:spcAft>
              <a:buSzPts val="1600"/>
              <a:buFont typeface="Arial"/>
              <a:buChar char="•"/>
            </a:pPr>
            <a:r>
              <a:rPr lang="en-US" sz="1600" b="0" i="0">
                <a:latin typeface="Calibri"/>
                <a:ea typeface="Calibri"/>
                <a:cs typeface="Calibri"/>
                <a:sym typeface="Calibri"/>
              </a:rPr>
              <a:t>A block of memory is allocated on the heap. The size of memory allocated is decided by the number and size of the variables and methods available in that class.</a:t>
            </a:r>
            <a:endParaRPr/>
          </a:p>
          <a:p>
            <a:pPr marL="246888" lvl="0" indent="-246888" algn="just" rtl="0">
              <a:lnSpc>
                <a:spcPct val="90000"/>
              </a:lnSpc>
              <a:spcBef>
                <a:spcPts val="1800"/>
              </a:spcBef>
              <a:spcAft>
                <a:spcPts val="0"/>
              </a:spcAft>
              <a:buSzPts val="1600"/>
              <a:buFont typeface="Arial"/>
              <a:buChar char="•"/>
            </a:pPr>
            <a:r>
              <a:rPr lang="en-US" sz="1600" b="0" i="0">
                <a:latin typeface="Calibri"/>
                <a:ea typeface="Calibri"/>
                <a:cs typeface="Calibri"/>
                <a:sym typeface="Calibri"/>
              </a:rPr>
              <a:t>The location of the allocated memory address of the instance is returned to the object.</a:t>
            </a:r>
            <a:endParaRPr/>
          </a:p>
          <a:p>
            <a:pPr marL="246888" lvl="0" indent="-246888" algn="just" rtl="0">
              <a:lnSpc>
                <a:spcPct val="90000"/>
              </a:lnSpc>
              <a:spcBef>
                <a:spcPts val="1800"/>
              </a:spcBef>
              <a:spcAft>
                <a:spcPts val="0"/>
              </a:spcAft>
              <a:buSzPts val="1600"/>
              <a:buFont typeface="Arial"/>
              <a:buChar char="•"/>
            </a:pPr>
            <a:r>
              <a:rPr lang="en-US" sz="1600" b="0" i="0">
                <a:latin typeface="Calibri"/>
                <a:ea typeface="Calibri"/>
                <a:cs typeface="Calibri"/>
                <a:sym typeface="Calibri"/>
              </a:rPr>
              <a:t>The memory location is passed to </a:t>
            </a:r>
            <a:r>
              <a:rPr lang="en-US" sz="1600" b="0" i="0" u="sng">
                <a:solidFill>
                  <a:schemeClr val="hlink"/>
                </a:solidFill>
                <a:latin typeface="Calibri"/>
                <a:ea typeface="Calibri"/>
                <a:cs typeface="Calibri"/>
                <a:sym typeface="Calibri"/>
                <a:hlinkClick r:id="rId3"/>
              </a:rPr>
              <a:t>self</a:t>
            </a:r>
            <a:r>
              <a:rPr lang="en-US" sz="1600" b="0" i="0">
                <a:latin typeface="Calibri"/>
                <a:ea typeface="Calibri"/>
                <a:cs typeface="Calibri"/>
                <a:sym typeface="Calibri"/>
              </a:rPr>
              <a:t>.</a:t>
            </a:r>
            <a:endParaRPr/>
          </a:p>
          <a:p>
            <a:pPr marL="246888" lvl="0" indent="-94488" algn="just" rtl="0">
              <a:lnSpc>
                <a:spcPct val="90000"/>
              </a:lnSpc>
              <a:spcBef>
                <a:spcPts val="1800"/>
              </a:spcBef>
              <a:spcAft>
                <a:spcPts val="0"/>
              </a:spcAft>
              <a:buSzPts val="2400"/>
              <a:buNone/>
            </a:pPr>
            <a:endParaRPr/>
          </a:p>
        </p:txBody>
      </p:sp>
      <p:sp>
        <p:nvSpPr>
          <p:cNvPr id="259" name="Google Shape;259;p22"/>
          <p:cNvSpPr txBox="1"/>
          <p:nvPr/>
        </p:nvSpPr>
        <p:spPr>
          <a:xfrm>
            <a:off x="3805613" y="806136"/>
            <a:ext cx="6096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Creating a Python Object</a:t>
            </a:r>
            <a:endParaRPr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60" name="Google Shape;260;p22"/>
          <p:cNvPicPr preferRelativeResize="0"/>
          <p:nvPr/>
        </p:nvPicPr>
        <p:blipFill rotWithShape="1">
          <a:blip r:embed="rId4">
            <a:alphaModFix/>
          </a:blip>
          <a:srcRect/>
          <a:stretch/>
        </p:blipFill>
        <p:spPr>
          <a:xfrm>
            <a:off x="4745208" y="3721152"/>
            <a:ext cx="3219899" cy="23911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1053852" y="635000"/>
            <a:ext cx="9751060" cy="11684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Arial"/>
              <a:buNone/>
            </a:pPr>
            <a:r>
              <a:rPr lang="en-US" b="1" i="0" dirty="0">
                <a:latin typeface="Calibri" panose="020F0502020204030204" pitchFamily="34" charset="0"/>
                <a:ea typeface="Calibri" panose="020F0502020204030204" pitchFamily="34" charset="0"/>
                <a:cs typeface="Calibri" panose="020F0502020204030204" pitchFamily="34" charset="0"/>
                <a:sym typeface="Arial"/>
              </a:rPr>
              <a:t>The Self Parameter</a:t>
            </a:r>
            <a:br>
              <a:rPr lang="en-US" b="0" i="0" dirty="0">
                <a:solidFill>
                  <a:srgbClr val="000000"/>
                </a:solidFill>
                <a:latin typeface="Quattrocento Sans"/>
                <a:ea typeface="Quattrocento Sans"/>
                <a:cs typeface="Quattrocento Sans"/>
                <a:sym typeface="Quattrocento Sans"/>
              </a:rPr>
            </a:br>
            <a:endParaRPr dirty="0"/>
          </a:p>
        </p:txBody>
      </p:sp>
      <p:sp>
        <p:nvSpPr>
          <p:cNvPr id="266" name="Google Shape;266;p23"/>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600"/>
              <a:buNone/>
            </a:pPr>
            <a:r>
              <a:rPr lang="en-US" sz="1600">
                <a:latin typeface="Calibri"/>
                <a:ea typeface="Calibri"/>
                <a:cs typeface="Calibri"/>
                <a:sym typeface="Calibri"/>
              </a:rPr>
              <a:t>The self parameter is a reference to the current instance of the class, and is used to access variables that belongs to the class.</a:t>
            </a:r>
            <a:endParaRPr/>
          </a:p>
          <a:p>
            <a:pPr marL="0" lvl="0" indent="0" algn="just" rtl="0">
              <a:lnSpc>
                <a:spcPct val="90000"/>
              </a:lnSpc>
              <a:spcBef>
                <a:spcPts val="1800"/>
              </a:spcBef>
              <a:spcAft>
                <a:spcPts val="0"/>
              </a:spcAft>
              <a:buSzPts val="1600"/>
              <a:buNone/>
            </a:pPr>
            <a:r>
              <a:rPr lang="en-US" sz="1600">
                <a:latin typeface="Calibri"/>
                <a:ea typeface="Calibri"/>
                <a:cs typeface="Calibri"/>
                <a:sym typeface="Calibri"/>
              </a:rPr>
              <a:t>It does not have to be named self , you can call it whatever you like, but it has to be the first parameter of any function in the class.</a:t>
            </a:r>
            <a:endParaRPr/>
          </a:p>
          <a:p>
            <a:pPr marL="0" lvl="0" indent="0" algn="l" rtl="0">
              <a:lnSpc>
                <a:spcPct val="90000"/>
              </a:lnSpc>
              <a:spcBef>
                <a:spcPts val="1800"/>
              </a:spcBef>
              <a:spcAft>
                <a:spcPts val="0"/>
              </a:spcAft>
              <a:buSzPts val="2400"/>
              <a:buNone/>
            </a:pPr>
            <a:endParaRPr/>
          </a:p>
        </p:txBody>
      </p:sp>
      <p:pic>
        <p:nvPicPr>
          <p:cNvPr id="267" name="Google Shape;267;p23"/>
          <p:cNvPicPr preferRelativeResize="0"/>
          <p:nvPr/>
        </p:nvPicPr>
        <p:blipFill rotWithShape="1">
          <a:blip r:embed="rId3">
            <a:alphaModFix/>
          </a:blip>
          <a:srcRect/>
          <a:stretch/>
        </p:blipFill>
        <p:spPr>
          <a:xfrm>
            <a:off x="4393948" y="3493949"/>
            <a:ext cx="3070867" cy="20932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4"/>
          <p:cNvSpPr txBox="1">
            <a:spLocks noGrp="1"/>
          </p:cNvSpPr>
          <p:nvPr>
            <p:ph type="title"/>
          </p:nvPr>
        </p:nvSpPr>
        <p:spPr>
          <a:xfrm>
            <a:off x="765820" y="332656"/>
            <a:ext cx="9751060" cy="11684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Arial"/>
              <a:buNone/>
            </a:pPr>
            <a:r>
              <a:rPr lang="en-US" b="1" i="0" dirty="0">
                <a:latin typeface="Arial"/>
                <a:ea typeface="Arial"/>
                <a:cs typeface="Arial"/>
                <a:sym typeface="Arial"/>
              </a:rPr>
              <a:t>	</a:t>
            </a:r>
            <a:r>
              <a:rPr lang="en-US" b="1" i="0" dirty="0">
                <a:latin typeface="Calibri" panose="020F0502020204030204" pitchFamily="34" charset="0"/>
                <a:ea typeface="Calibri" panose="020F0502020204030204" pitchFamily="34" charset="0"/>
                <a:cs typeface="Calibri" panose="020F0502020204030204" pitchFamily="34" charset="0"/>
                <a:sym typeface="Arial"/>
              </a:rPr>
              <a:t>Attributes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73" name="Google Shape;273;p24"/>
          <p:cNvSpPr txBox="1">
            <a:spLocks noGrp="1"/>
          </p:cNvSpPr>
          <p:nvPr>
            <p:ph type="body" idx="1"/>
          </p:nvPr>
        </p:nvSpPr>
        <p:spPr>
          <a:xfrm>
            <a:off x="1218882" y="1501056"/>
            <a:ext cx="10492153" cy="4569544"/>
          </a:xfrm>
          <a:prstGeom prst="rect">
            <a:avLst/>
          </a:prstGeom>
          <a:noFill/>
          <a:ln>
            <a:noFill/>
          </a:ln>
        </p:spPr>
        <p:txBody>
          <a:bodyPr spcFirstLastPara="1" wrap="square" lIns="91425" tIns="45700" rIns="91425" bIns="45700" anchor="t" anchorCtr="0">
            <a:normAutofit/>
          </a:bodyPr>
          <a:lstStyle/>
          <a:p>
            <a:pPr marL="246888" lvl="0" indent="-246888" algn="l" rtl="0">
              <a:lnSpc>
                <a:spcPct val="200000"/>
              </a:lnSpc>
              <a:spcBef>
                <a:spcPts val="0"/>
              </a:spcBef>
              <a:spcAft>
                <a:spcPts val="0"/>
              </a:spcAft>
              <a:buSzPts val="1600"/>
              <a:buChar char="•"/>
            </a:pPr>
            <a:r>
              <a:rPr lang="en-US" sz="1600" dirty="0">
                <a:latin typeface="Calibri"/>
                <a:ea typeface="Calibri"/>
                <a:cs typeface="Calibri"/>
                <a:sym typeface="Calibri"/>
              </a:rPr>
              <a:t>Attributes are variables that store data associated with the class. Attributes define the characteristics or properties of the class and its objects</a:t>
            </a:r>
            <a:r>
              <a:rPr lang="en-US" sz="1600" b="0" i="0" dirty="0">
                <a:solidFill>
                  <a:srgbClr val="374151"/>
                </a:solidFill>
                <a:latin typeface="Calibri"/>
                <a:ea typeface="Calibri"/>
                <a:cs typeface="Calibri"/>
                <a:sym typeface="Calibri"/>
              </a:rPr>
              <a:t>. </a:t>
            </a:r>
            <a:endParaRPr dirty="0"/>
          </a:p>
          <a:p>
            <a:pPr marL="0" lvl="0" indent="0" algn="l" rtl="0">
              <a:lnSpc>
                <a:spcPct val="100000"/>
              </a:lnSpc>
              <a:spcBef>
                <a:spcPts val="1800"/>
              </a:spcBef>
              <a:spcAft>
                <a:spcPts val="0"/>
              </a:spcAft>
              <a:buSzPts val="1600"/>
              <a:buNone/>
            </a:pPr>
            <a:r>
              <a:rPr lang="en-US" sz="1600" b="1" dirty="0">
                <a:solidFill>
                  <a:schemeClr val="bg1"/>
                </a:solidFill>
                <a:latin typeface="Calibri"/>
                <a:ea typeface="Calibri"/>
                <a:cs typeface="Calibri"/>
                <a:sym typeface="Calibri"/>
              </a:rPr>
              <a:t>1</a:t>
            </a:r>
            <a:r>
              <a:rPr lang="en-US" sz="1600" b="1" dirty="0">
                <a:latin typeface="Calibri"/>
                <a:ea typeface="Calibri"/>
                <a:cs typeface="Calibri"/>
                <a:sym typeface="Calibri"/>
              </a:rPr>
              <a:t>.Class attributes</a:t>
            </a:r>
            <a:endParaRPr dirty="0"/>
          </a:p>
          <a:p>
            <a:pPr marL="0" lvl="0" indent="0" algn="l" rtl="0">
              <a:lnSpc>
                <a:spcPct val="100000"/>
              </a:lnSpc>
              <a:spcBef>
                <a:spcPts val="1800"/>
              </a:spcBef>
              <a:spcAft>
                <a:spcPts val="0"/>
              </a:spcAft>
              <a:buSzPts val="1600"/>
              <a:buNone/>
            </a:pPr>
            <a:r>
              <a:rPr lang="en-US" sz="1600" dirty="0"/>
              <a:t>Class attributes are shared by all instances of the class. They are defined at the class level but outside of any methods</a:t>
            </a:r>
            <a:endParaRPr dirty="0"/>
          </a:p>
          <a:p>
            <a:pPr marL="0" lvl="0" indent="0" algn="l" rtl="0">
              <a:lnSpc>
                <a:spcPct val="100000"/>
              </a:lnSpc>
              <a:spcBef>
                <a:spcPts val="1800"/>
              </a:spcBef>
              <a:spcAft>
                <a:spcPts val="0"/>
              </a:spcAft>
              <a:buSzPts val="1600"/>
              <a:buNone/>
            </a:pPr>
            <a:endParaRPr sz="1600" b="1" dirty="0">
              <a:latin typeface="Calibri"/>
              <a:ea typeface="Calibri"/>
              <a:cs typeface="Calibri"/>
              <a:sym typeface="Calibri"/>
            </a:endParaRPr>
          </a:p>
        </p:txBody>
      </p:sp>
      <p:pic>
        <p:nvPicPr>
          <p:cNvPr id="274" name="Google Shape;274;p24"/>
          <p:cNvPicPr preferRelativeResize="0"/>
          <p:nvPr/>
        </p:nvPicPr>
        <p:blipFill rotWithShape="1">
          <a:blip r:embed="rId3">
            <a:alphaModFix/>
          </a:blip>
          <a:srcRect l="10377" t="2896" r="-3458"/>
          <a:stretch/>
        </p:blipFill>
        <p:spPr>
          <a:xfrm>
            <a:off x="4973410" y="3785828"/>
            <a:ext cx="2983095" cy="18586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body" idx="1"/>
          </p:nvPr>
        </p:nvSpPr>
        <p:spPr>
          <a:xfrm>
            <a:off x="1413892" y="1700808"/>
            <a:ext cx="9751060" cy="4267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600"/>
              <a:buNone/>
            </a:pPr>
            <a:r>
              <a:rPr lang="en-US" sz="1600" b="1" i="0" dirty="0">
                <a:latin typeface="Calibri"/>
                <a:ea typeface="Calibri"/>
                <a:cs typeface="Calibri"/>
                <a:sym typeface="Calibri"/>
              </a:rPr>
              <a:t>2.Instance Attributes</a:t>
            </a:r>
            <a:endParaRPr sz="1600" dirty="0">
              <a:latin typeface="Calibri"/>
              <a:ea typeface="Calibri"/>
              <a:cs typeface="Calibri"/>
              <a:sym typeface="Calibri"/>
            </a:endParaRPr>
          </a:p>
          <a:p>
            <a:pPr marL="0" lvl="0" indent="0" algn="l" rtl="0">
              <a:lnSpc>
                <a:spcPct val="90000"/>
              </a:lnSpc>
              <a:spcBef>
                <a:spcPts val="1800"/>
              </a:spcBef>
              <a:spcAft>
                <a:spcPts val="0"/>
              </a:spcAft>
              <a:buSzPts val="1600"/>
              <a:buNone/>
            </a:pPr>
            <a:r>
              <a:rPr lang="en-US" sz="1600" dirty="0">
                <a:latin typeface="Calibri"/>
                <a:ea typeface="Calibri"/>
                <a:cs typeface="Calibri"/>
                <a:sym typeface="Calibri"/>
              </a:rPr>
              <a:t>Instance attributes are specific to individual instances of the </a:t>
            </a:r>
            <a:r>
              <a:rPr lang="en-US" sz="1600" dirty="0" err="1">
                <a:latin typeface="Calibri"/>
                <a:ea typeface="Calibri"/>
                <a:cs typeface="Calibri"/>
                <a:sym typeface="Calibri"/>
              </a:rPr>
              <a:t>class.They</a:t>
            </a:r>
            <a:r>
              <a:rPr lang="en-US" sz="1600" dirty="0">
                <a:latin typeface="Calibri"/>
                <a:ea typeface="Calibri"/>
                <a:cs typeface="Calibri"/>
                <a:sym typeface="Calibri"/>
              </a:rPr>
              <a:t> are defined and assigned within the class's methods, often in the constructor method (_</a:t>
            </a:r>
            <a:r>
              <a:rPr lang="en-US" sz="1600" dirty="0" err="1">
                <a:latin typeface="Calibri"/>
                <a:ea typeface="Calibri"/>
                <a:cs typeface="Calibri"/>
                <a:sym typeface="Calibri"/>
              </a:rPr>
              <a:t>init</a:t>
            </a:r>
            <a:r>
              <a:rPr lang="en-US" sz="1600" dirty="0">
                <a:latin typeface="Calibri"/>
                <a:ea typeface="Calibri"/>
                <a:cs typeface="Calibri"/>
                <a:sym typeface="Calibri"/>
              </a:rPr>
              <a:t>_).</a:t>
            </a:r>
            <a:endParaRPr dirty="0"/>
          </a:p>
          <a:p>
            <a:pPr marL="246888" lvl="0" indent="-94488" algn="l" rtl="0">
              <a:lnSpc>
                <a:spcPct val="90000"/>
              </a:lnSpc>
              <a:spcBef>
                <a:spcPts val="1800"/>
              </a:spcBef>
              <a:spcAft>
                <a:spcPts val="0"/>
              </a:spcAft>
              <a:buSzPts val="2400"/>
              <a:buNone/>
            </a:pPr>
            <a:endParaRPr dirty="0"/>
          </a:p>
        </p:txBody>
      </p:sp>
      <p:pic>
        <p:nvPicPr>
          <p:cNvPr id="280" name="Google Shape;280;p25"/>
          <p:cNvPicPr preferRelativeResize="0"/>
          <p:nvPr/>
        </p:nvPicPr>
        <p:blipFill rotWithShape="1">
          <a:blip r:embed="rId3">
            <a:alphaModFix/>
          </a:blip>
          <a:srcRect/>
          <a:stretch/>
        </p:blipFill>
        <p:spPr>
          <a:xfrm>
            <a:off x="4597330" y="3061455"/>
            <a:ext cx="2994163" cy="1800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txBox="1">
            <a:spLocks noGrp="1"/>
          </p:cNvSpPr>
          <p:nvPr>
            <p:ph type="title"/>
          </p:nvPr>
        </p:nvSpPr>
        <p:spPr>
          <a:xfrm>
            <a:off x="1141116" y="618518"/>
            <a:ext cx="9903300" cy="1478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Arial"/>
              <a:buNone/>
            </a:pPr>
            <a:r>
              <a:rPr lang="en-US" b="1" dirty="0">
                <a:latin typeface="Calibri" panose="020F0502020204030204" pitchFamily="34" charset="0"/>
                <a:ea typeface="Calibri" panose="020F0502020204030204" pitchFamily="34" charset="0"/>
                <a:cs typeface="Calibri" panose="020F0502020204030204" pitchFamily="34" charset="0"/>
                <a:sym typeface="Arial"/>
              </a:rPr>
              <a:t>Namespace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6" name="Google Shape;286;p26"/>
          <p:cNvSpPr txBox="1">
            <a:spLocks noGrp="1"/>
          </p:cNvSpPr>
          <p:nvPr>
            <p:ph type="body" idx="1"/>
          </p:nvPr>
        </p:nvSpPr>
        <p:spPr>
          <a:xfrm>
            <a:off x="1141115" y="2249487"/>
            <a:ext cx="9903300" cy="3541800"/>
          </a:xfrm>
          <a:prstGeom prst="rect">
            <a:avLst/>
          </a:prstGeom>
          <a:noFill/>
          <a:ln>
            <a:noFill/>
          </a:ln>
        </p:spPr>
        <p:txBody>
          <a:bodyPr spcFirstLastPara="1" wrap="square" lIns="91425" tIns="45700" rIns="91425" bIns="45700" anchor="t" anchorCtr="0">
            <a:normAutofit/>
          </a:bodyPr>
          <a:lstStyle/>
          <a:p>
            <a:pPr marL="246888" lvl="0" indent="-246888" algn="l" rtl="0">
              <a:lnSpc>
                <a:spcPct val="90000"/>
              </a:lnSpc>
              <a:spcBef>
                <a:spcPts val="0"/>
              </a:spcBef>
              <a:spcAft>
                <a:spcPts val="0"/>
              </a:spcAft>
              <a:buSzPts val="1600"/>
              <a:buChar char="•"/>
            </a:pPr>
            <a:r>
              <a:rPr lang="en-US" sz="1600" dirty="0">
                <a:latin typeface="Calibri"/>
                <a:ea typeface="Calibri"/>
                <a:cs typeface="Calibri"/>
                <a:sym typeface="Calibri"/>
              </a:rPr>
              <a:t>Namespace represents the memory block where names are mapped/linked to objects </a:t>
            </a:r>
            <a:endParaRPr dirty="0"/>
          </a:p>
          <a:p>
            <a:pPr marL="246888" lvl="0" indent="-246888" algn="l" rtl="0">
              <a:lnSpc>
                <a:spcPct val="90000"/>
              </a:lnSpc>
              <a:spcBef>
                <a:spcPts val="1800"/>
              </a:spcBef>
              <a:spcAft>
                <a:spcPts val="0"/>
              </a:spcAft>
              <a:buSzPts val="1600"/>
              <a:buChar char="•"/>
            </a:pPr>
            <a:r>
              <a:rPr lang="en-US" sz="1600" dirty="0">
                <a:latin typeface="Calibri"/>
                <a:ea typeface="Calibri"/>
                <a:cs typeface="Calibri"/>
                <a:sym typeface="Calibri"/>
              </a:rPr>
              <a:t>Types:  </a:t>
            </a:r>
            <a:endParaRPr dirty="0"/>
          </a:p>
          <a:p>
            <a:pPr marL="1152144" lvl="3" indent="-246888" algn="l" rtl="0">
              <a:lnSpc>
                <a:spcPct val="90000"/>
              </a:lnSpc>
              <a:spcBef>
                <a:spcPts val="800"/>
              </a:spcBef>
              <a:spcAft>
                <a:spcPts val="0"/>
              </a:spcAft>
              <a:buSzPts val="1600"/>
              <a:buChar char="•"/>
            </a:pPr>
            <a:r>
              <a:rPr lang="en-US" dirty="0">
                <a:latin typeface="Calibri"/>
                <a:ea typeface="Calibri"/>
                <a:cs typeface="Calibri"/>
                <a:sym typeface="Calibri"/>
              </a:rPr>
              <a:t>Class namespace</a:t>
            </a:r>
            <a:endParaRPr dirty="0"/>
          </a:p>
          <a:p>
            <a:pPr marL="1755648" lvl="5" indent="-246888" algn="l" rtl="0">
              <a:lnSpc>
                <a:spcPct val="90000"/>
              </a:lnSpc>
              <a:spcBef>
                <a:spcPts val="800"/>
              </a:spcBef>
              <a:spcAft>
                <a:spcPts val="0"/>
              </a:spcAft>
              <a:buSzPts val="1600"/>
              <a:buChar char="•"/>
            </a:pPr>
            <a:r>
              <a:rPr lang="en-US" dirty="0">
                <a:latin typeface="Calibri"/>
                <a:ea typeface="Calibri"/>
                <a:cs typeface="Calibri"/>
                <a:sym typeface="Calibri"/>
              </a:rPr>
              <a:t>-The names are mapped to class variables			</a:t>
            </a:r>
            <a:endParaRPr dirty="0"/>
          </a:p>
          <a:p>
            <a:pPr marL="1152144" lvl="3" indent="-246888" algn="l" rtl="0">
              <a:lnSpc>
                <a:spcPct val="90000"/>
              </a:lnSpc>
              <a:spcBef>
                <a:spcPts val="800"/>
              </a:spcBef>
              <a:spcAft>
                <a:spcPts val="0"/>
              </a:spcAft>
              <a:buSzPts val="1600"/>
              <a:buChar char="•"/>
            </a:pPr>
            <a:r>
              <a:rPr lang="en-US" dirty="0">
                <a:latin typeface="Calibri"/>
                <a:ea typeface="Calibri"/>
                <a:cs typeface="Calibri"/>
                <a:sym typeface="Calibri"/>
              </a:rPr>
              <a:t>Instance namespace</a:t>
            </a:r>
            <a:endParaRPr dirty="0"/>
          </a:p>
          <a:p>
            <a:pPr marL="1755648" lvl="5" indent="-246888" algn="l" rtl="0">
              <a:lnSpc>
                <a:spcPct val="90000"/>
              </a:lnSpc>
              <a:spcBef>
                <a:spcPts val="800"/>
              </a:spcBef>
              <a:spcAft>
                <a:spcPts val="0"/>
              </a:spcAft>
              <a:buSzPts val="1600"/>
              <a:buChar char="•"/>
            </a:pPr>
            <a:r>
              <a:rPr lang="en-US" dirty="0">
                <a:latin typeface="Calibri"/>
                <a:ea typeface="Calibri"/>
                <a:cs typeface="Calibri"/>
                <a:sym typeface="Calibri"/>
              </a:rPr>
              <a:t>-The names are mapped to instance variables</a:t>
            </a:r>
            <a:endParaRPr dirty="0"/>
          </a:p>
          <a:p>
            <a:pPr marL="1755648" lvl="5" indent="-145288" algn="l" rtl="0">
              <a:lnSpc>
                <a:spcPct val="90000"/>
              </a:lnSpc>
              <a:spcBef>
                <a:spcPts val="800"/>
              </a:spcBef>
              <a:spcAft>
                <a:spcPts val="0"/>
              </a:spcAft>
              <a:buSzPts val="1600"/>
              <a:buNone/>
            </a:pPr>
            <a:endParaRPr dirty="0"/>
          </a:p>
          <a:p>
            <a:pPr marL="246888" lvl="0" indent="-94488" algn="l" rtl="0">
              <a:lnSpc>
                <a:spcPct val="90000"/>
              </a:lnSpc>
              <a:spcBef>
                <a:spcPts val="1800"/>
              </a:spcBef>
              <a:spcAft>
                <a:spcPts val="0"/>
              </a:spcAft>
              <a:buSzPts val="2400"/>
              <a:buNone/>
            </a:pPr>
            <a:endParaRPr dirty="0"/>
          </a:p>
          <a:p>
            <a:pPr marL="0" lvl="0" indent="0" algn="l" rtl="0">
              <a:lnSpc>
                <a:spcPct val="90000"/>
              </a:lnSpc>
              <a:spcBef>
                <a:spcPts val="180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27"/>
          <p:cNvPicPr preferRelativeResize="0"/>
          <p:nvPr/>
        </p:nvPicPr>
        <p:blipFill rotWithShape="1">
          <a:blip r:embed="rId3">
            <a:alphaModFix/>
          </a:blip>
          <a:srcRect/>
          <a:stretch/>
        </p:blipFill>
        <p:spPr>
          <a:xfrm>
            <a:off x="6631426" y="1196752"/>
            <a:ext cx="4393461" cy="4644516"/>
          </a:xfrm>
          <a:prstGeom prst="rect">
            <a:avLst/>
          </a:prstGeom>
          <a:noFill/>
          <a:ln>
            <a:noFill/>
          </a:ln>
        </p:spPr>
      </p:pic>
      <p:pic>
        <p:nvPicPr>
          <p:cNvPr id="292" name="Google Shape;292;p27"/>
          <p:cNvPicPr preferRelativeResize="0"/>
          <p:nvPr/>
        </p:nvPicPr>
        <p:blipFill rotWithShape="1">
          <a:blip r:embed="rId4">
            <a:alphaModFix/>
          </a:blip>
          <a:srcRect/>
          <a:stretch/>
        </p:blipFill>
        <p:spPr>
          <a:xfrm>
            <a:off x="1629916" y="1289928"/>
            <a:ext cx="3096344" cy="44581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ooksClassic_16x9">
      <a:dk1>
        <a:srgbClr val="6A3A20"/>
      </a:dk1>
      <a:lt1>
        <a:srgbClr val="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1001</Words>
  <Application>Microsoft Office PowerPoint</Application>
  <PresentationFormat>Custom</PresentationFormat>
  <Paragraphs>91</Paragraphs>
  <Slides>27</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Constantia</vt:lpstr>
      <vt:lpstr>Nunito</vt:lpstr>
      <vt:lpstr>Calibri</vt:lpstr>
      <vt:lpstr>Arial</vt:lpstr>
      <vt:lpstr>Twentieth Century</vt:lpstr>
      <vt:lpstr>Quattrocento Sans</vt:lpstr>
      <vt:lpstr>Söhne Mono</vt:lpstr>
      <vt:lpstr>Circuit</vt:lpstr>
      <vt:lpstr>oops</vt:lpstr>
      <vt:lpstr>Introduction</vt:lpstr>
      <vt:lpstr>Object</vt:lpstr>
      <vt:lpstr> </vt:lpstr>
      <vt:lpstr>The Self Parameter </vt:lpstr>
      <vt:lpstr> Attributes</vt:lpstr>
      <vt:lpstr>PowerPoint Presentation</vt:lpstr>
      <vt:lpstr>Namespace</vt:lpstr>
      <vt:lpstr>PowerPoint Presentation</vt:lpstr>
      <vt:lpstr>PowerPoint Presentation</vt:lpstr>
      <vt:lpstr>Instantiation</vt:lpstr>
      <vt:lpstr>Methods</vt:lpstr>
      <vt:lpstr>Types</vt:lpstr>
      <vt:lpstr>Instance Methods</vt:lpstr>
      <vt:lpstr>Accessor  and Mutator</vt:lpstr>
      <vt:lpstr>PowerPoint Presentation</vt:lpstr>
      <vt:lpstr>Class method</vt:lpstr>
      <vt:lpstr>Static method</vt:lpstr>
      <vt:lpstr> Magic methods</vt:lpstr>
      <vt:lpstr>PowerPoint Presentation</vt:lpstr>
      <vt:lpstr>PowerPoint Presentation</vt:lpstr>
      <vt:lpstr>PowerPoint Presentation</vt:lpstr>
      <vt:lpstr>PowerPoint Presentation</vt:lpstr>
      <vt:lpstr>PowerPoint Presentation</vt:lpstr>
      <vt:lpstr>PowerPoint Presentation</vt:lpstr>
      <vt:lpstr>Inner class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dc:title>
  <cp:lastModifiedBy>Ann Mariya Francis</cp:lastModifiedBy>
  <cp:revision>9</cp:revision>
  <dcterms:modified xsi:type="dcterms:W3CDTF">2023-11-17T15:43:53Z</dcterms:modified>
</cp:coreProperties>
</file>