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81" r:id="rId6"/>
    <p:sldId id="260" r:id="rId7"/>
    <p:sldId id="258" r:id="rId8"/>
    <p:sldId id="259" r:id="rId9"/>
    <p:sldId id="261" r:id="rId10"/>
    <p:sldId id="263" r:id="rId11"/>
    <p:sldId id="285" r:id="rId12"/>
    <p:sldId id="286" r:id="rId13"/>
    <p:sldId id="270" r:id="rId14"/>
    <p:sldId id="262" r:id="rId15"/>
    <p:sldId id="266" r:id="rId16"/>
    <p:sldId id="278" r:id="rId17"/>
    <p:sldId id="282" r:id="rId18"/>
    <p:sldId id="265" r:id="rId19"/>
    <p:sldId id="284" r:id="rId20"/>
    <p:sldId id="274" r:id="rId21"/>
    <p:sldId id="264" r:id="rId22"/>
    <p:sldId id="269" r:id="rId23"/>
    <p:sldId id="28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9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4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4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65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8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6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737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685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96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8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0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65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4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163FE1-C67D-483A-A79F-F3A7F8C88EA5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B22AF98-D837-41A1-A6CC-C2CA23D5C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70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okenization-for-natural-language-processing-a179a891bad4" TargetMode="External"/><Relationship Id="rId2" Type="http://schemas.openxmlformats.org/officeDocument/2006/relationships/hyperlink" Target="https://archive.ics.uci.edu/ml/datasets/SMS+Spam+Coll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text-vectorization-term-frequency-inverse-documentfrequency-tfidf-5a3f9604da6d" TargetMode="External"/><Relationship Id="rId5" Type="http://schemas.openxmlformats.org/officeDocument/2006/relationships/hyperlink" Target="https://www.analyticsvidhya.com/blog/2021/07/bag-of-words-vs-tfidf-vectorization-a-hands-on-tutorial/" TargetMode="External"/><Relationship Id="rId4" Type="http://schemas.openxmlformats.org/officeDocument/2006/relationships/hyperlink" Target="https://www.analyticsvidhya.com/blog/2021/08/text-preprocessing-in-python-getting-started-with-nlp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stacking-ensemble-machine-learning-with-pyth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9F67-F806-9600-F93E-55A9EB5E9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Spam ham SMS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62586-31E6-8F89-2891-024CB7E66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8A835-F636-2159-C29C-F59678853545}"/>
              </a:ext>
            </a:extLst>
          </p:cNvPr>
          <p:cNvSpPr txBox="1"/>
          <p:nvPr/>
        </p:nvSpPr>
        <p:spPr>
          <a:xfrm>
            <a:off x="7521329" y="4918509"/>
            <a:ext cx="427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 MARIYA CLARINE</a:t>
            </a:r>
          </a:p>
          <a:p>
            <a:r>
              <a:rPr lang="en-IN" dirty="0"/>
              <a:t>S3 MCA</a:t>
            </a:r>
          </a:p>
          <a:p>
            <a:r>
              <a:rPr lang="en-IN" dirty="0"/>
              <a:t>ROLL NO: 4</a:t>
            </a:r>
          </a:p>
          <a:p>
            <a:r>
              <a:rPr lang="en-IN" dirty="0"/>
              <a:t>UNI REG NO: SCM21MCA-2004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5B695-85A9-AD3F-C020-DF252CA135AC}"/>
              </a:ext>
            </a:extLst>
          </p:cNvPr>
          <p:cNvSpPr txBox="1"/>
          <p:nvPr/>
        </p:nvSpPr>
        <p:spPr>
          <a:xfrm>
            <a:off x="971758" y="4918509"/>
            <a:ext cx="3676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GUIDE:</a:t>
            </a:r>
          </a:p>
          <a:p>
            <a:r>
              <a:rPr lang="en-IN" dirty="0"/>
              <a:t>SEETHAL PRINCE E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/>
              <a:t>CSE</a:t>
            </a:r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009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4DE7-722A-16BB-52FC-8E620665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and feature extraction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5A27E-59E3-B443-D5A8-AB80F96EAC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cap="none" dirty="0"/>
              <a:t>Tokenization and lemmatization is performed over the data.</a:t>
            </a:r>
          </a:p>
          <a:p>
            <a:pPr algn="just"/>
            <a:r>
              <a:rPr lang="en-US" cap="none" dirty="0"/>
              <a:t>Tokenization -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b="0" i="0" cap="none" dirty="0">
                <a:solidFill>
                  <a:srgbClr val="292929"/>
                </a:solidFill>
                <a:effectLst/>
              </a:rPr>
              <a:t>breaks the raw text into small chunks</a:t>
            </a:r>
            <a:r>
              <a:rPr lang="en-US" b="0" i="0" dirty="0">
                <a:solidFill>
                  <a:srgbClr val="292929"/>
                </a:solidFill>
                <a:effectLst/>
              </a:rPr>
              <a:t>[</a:t>
            </a:r>
            <a:r>
              <a:rPr lang="en-US" dirty="0">
                <a:solidFill>
                  <a:srgbClr val="292929"/>
                </a:solidFill>
              </a:rPr>
              <a:t>5</a:t>
            </a:r>
            <a:r>
              <a:rPr lang="en-US" b="0" i="0" dirty="0">
                <a:solidFill>
                  <a:srgbClr val="292929"/>
                </a:solidFill>
                <a:effectLst/>
              </a:rPr>
              <a:t>].</a:t>
            </a:r>
          </a:p>
          <a:p>
            <a:pPr algn="just"/>
            <a:r>
              <a:rPr lang="en-US" cap="none" dirty="0">
                <a:solidFill>
                  <a:srgbClr val="292929"/>
                </a:solidFill>
              </a:rPr>
              <a:t>Lemmatization - converts the word to its meaningful base form[6].</a:t>
            </a:r>
            <a:endParaRPr lang="en-US" cap="none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3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4DE7-722A-16BB-52FC-8E620665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and feature extraction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5A27E-59E3-B443-D5A8-AB80F96EAC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cap="none" dirty="0"/>
              <a:t>Dataset is split into train and test with a ratio of 80:20.</a:t>
            </a:r>
          </a:p>
          <a:p>
            <a:pPr algn="just"/>
            <a:r>
              <a:rPr lang="en-US" cap="none" dirty="0"/>
              <a:t>Tf-idf vectorizer is used for feature extraction.</a:t>
            </a:r>
          </a:p>
          <a:p>
            <a:pPr algn="just"/>
            <a:r>
              <a:rPr lang="en-US" cap="none" dirty="0"/>
              <a:t>Tf-idf - Term Frequency Inverse Document Frequency</a:t>
            </a:r>
          </a:p>
          <a:p>
            <a:pPr algn="just"/>
            <a:r>
              <a:rPr lang="en-US" cap="none" dirty="0"/>
              <a:t>Term frequency - measure of frequency of a word in a document[7].</a:t>
            </a:r>
          </a:p>
          <a:p>
            <a:pPr algn="just"/>
            <a:r>
              <a:rPr lang="en-US" cap="none" dirty="0"/>
              <a:t>Inverse Document Frequency - measure of importance of a word[8].</a:t>
            </a:r>
          </a:p>
        </p:txBody>
      </p:sp>
    </p:spTree>
    <p:extLst>
      <p:ext uri="{BB962C8B-B14F-4D97-AF65-F5344CB8AC3E}">
        <p14:creationId xmlns:p14="http://schemas.microsoft.com/office/powerpoint/2010/main" val="260949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6560-7F25-E0CA-6264-521DE3C7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6457-F80C-B68B-6CC1-E3ACB0A832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cap="none" dirty="0"/>
              <a:t>Multinominal naïve bayes:</a:t>
            </a:r>
          </a:p>
          <a:p>
            <a:pPr lvl="1" algn="just"/>
            <a:r>
              <a:rPr lang="en-IN" sz="2000" cap="none" dirty="0"/>
              <a:t>An advanced version of naïve bayes.</a:t>
            </a:r>
          </a:p>
          <a:p>
            <a:pPr lvl="1" algn="just"/>
            <a:r>
              <a:rPr lang="en-US" sz="2000" cap="none" dirty="0"/>
              <a:t>It involves multinomial distribution which works well for countable type of data such as the words in a document or text [2].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2000" cap="none" dirty="0"/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IN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Decision tree classifier</a:t>
            </a:r>
          </a:p>
          <a:p>
            <a:pPr lvl="1" algn="just">
              <a:buClr>
                <a:prstClr val="black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ea typeface="+mn-ea"/>
                <a:cs typeface="+mn-cs"/>
              </a:rPr>
              <a:t>A decision tree is a special binary tree that helps in classification.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kumimoji="0" lang="en-IN" sz="2000" b="0" i="0" u="sng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44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6560-7F25-E0CA-6264-521DE3C7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6457-F80C-B68B-6CC1-E3ACB0A832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cap="none" dirty="0"/>
              <a:t>Random forest classifier</a:t>
            </a:r>
          </a:p>
          <a:p>
            <a:pPr lvl="1" algn="just"/>
            <a:r>
              <a:rPr lang="en-US" sz="2000" cap="none" dirty="0"/>
              <a:t>Random forest-term used for an ensemble of decision trees[2].</a:t>
            </a:r>
          </a:p>
          <a:p>
            <a:pPr lvl="1" algn="just"/>
            <a:r>
              <a:rPr lang="en-US" sz="2000" cap="none" dirty="0"/>
              <a:t>Takes the vote of individual trees for classification.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2000" cap="none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cap="none" dirty="0"/>
              <a:t>Support vector machine classifier(svc)</a:t>
            </a:r>
          </a:p>
          <a:p>
            <a:pPr lvl="1" algn="just">
              <a:buClr>
                <a:prstClr val="black"/>
              </a:buClr>
              <a:defRPr/>
            </a:pPr>
            <a:r>
              <a:rPr lang="en-US" sz="2000" cap="none" dirty="0"/>
              <a:t> Can draw the margins between different classes and the hyper plane line can separate with support vectors to that hyper plane line[9].</a:t>
            </a:r>
            <a:endParaRPr lang="en-IN" sz="2000" cap="none" dirty="0"/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kumimoji="0" lang="en-IN" sz="2000" b="0" i="0" u="sng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65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501D-07CA-B2B8-2A23-504EE98F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8E02-CC8C-369D-609A-19009A10ED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67948"/>
          </a:xfrm>
        </p:spPr>
        <p:txBody>
          <a:bodyPr/>
          <a:lstStyle/>
          <a:p>
            <a:pPr algn="just"/>
            <a:r>
              <a:rPr lang="en-US" cap="none" dirty="0"/>
              <a:t>Each algorithm is trained and tested with dataset.</a:t>
            </a:r>
          </a:p>
          <a:p>
            <a:pPr algn="just"/>
            <a:endParaRPr lang="en-IN" dirty="0"/>
          </a:p>
          <a:p>
            <a:pPr algn="just"/>
            <a:endParaRPr lang="en-IN" u="sng" dirty="0"/>
          </a:p>
          <a:p>
            <a:pPr algn="just"/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1B70A1-4772-87AB-CF37-D7D4EC121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1424"/>
              </p:ext>
            </p:extLst>
          </p:nvPr>
        </p:nvGraphicFramePr>
        <p:xfrm>
          <a:off x="1607420" y="3443620"/>
          <a:ext cx="8514081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73206">
                  <a:extLst>
                    <a:ext uri="{9D8B030D-6E8A-4147-A177-3AD203B41FA5}">
                      <a16:colId xmlns:a16="http://schemas.microsoft.com/office/drawing/2014/main" val="1219666588"/>
                    </a:ext>
                  </a:extLst>
                </a:gridCol>
                <a:gridCol w="2702848">
                  <a:extLst>
                    <a:ext uri="{9D8B030D-6E8A-4147-A177-3AD203B41FA5}">
                      <a16:colId xmlns:a16="http://schemas.microsoft.com/office/drawing/2014/main" val="1021555294"/>
                    </a:ext>
                  </a:extLst>
                </a:gridCol>
                <a:gridCol w="2838027">
                  <a:extLst>
                    <a:ext uri="{9D8B030D-6E8A-4147-A177-3AD203B41FA5}">
                      <a16:colId xmlns:a16="http://schemas.microsoft.com/office/drawing/2014/main" val="232812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9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MULTINOMINAL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0.976682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0.941606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7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0.958744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0.848276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4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0.981166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0.943662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5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0.984753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0.977941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65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501D-07CA-B2B8-2A23-504EE98F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8E02-CC8C-369D-609A-19009A10ED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 algn="just"/>
            <a:endParaRPr lang="en-IN" sz="2000" u="sng" dirty="0"/>
          </a:p>
          <a:p>
            <a:pPr algn="just"/>
            <a:r>
              <a:rPr lang="en-US" cap="none" dirty="0"/>
              <a:t>The confusion matrix is plotted for each classifier for better visualization.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EAF23-F89B-03FA-AA20-B05EEA41C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95" y="3561352"/>
            <a:ext cx="4043068" cy="31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5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501D-07CA-B2B8-2A23-504EE98F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8E02-CC8C-369D-609A-19009A10ED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cap="none" dirty="0"/>
              <a:t>Stacking is used to combine all the four classifiers.</a:t>
            </a:r>
          </a:p>
          <a:p>
            <a:pPr algn="just"/>
            <a:r>
              <a:rPr lang="en-US" cap="none" dirty="0"/>
              <a:t>Stacking is an ensemble machine learning algorithm that learns how to best combine the predictions from multiple well-performing machine learning models[10].</a:t>
            </a:r>
          </a:p>
          <a:p>
            <a:pPr algn="just"/>
            <a:endParaRPr lang="en-US" cap="none" dirty="0"/>
          </a:p>
          <a:p>
            <a:pPr marL="0" indent="0" algn="just">
              <a:buNone/>
            </a:pPr>
            <a:endParaRPr lang="en-US" cap="none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9264E0-FDC4-6F6C-56FF-4690D6D63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34431"/>
              </p:ext>
            </p:extLst>
          </p:nvPr>
        </p:nvGraphicFramePr>
        <p:xfrm>
          <a:off x="2032000" y="3799742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28711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493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PRESICION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68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501D-07CA-B2B8-2A23-504EE98F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8E02-CC8C-369D-609A-19009A10ED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CLASSIFICATION REPORT OF THE MODEL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309EA-0098-8341-30DB-1B72FE604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t="43413" r="51763" b="30712"/>
          <a:stretch/>
        </p:blipFill>
        <p:spPr>
          <a:xfrm>
            <a:off x="1126160" y="3003083"/>
            <a:ext cx="8364349" cy="2738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920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501D-07CA-B2B8-2A23-504EE98F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8E02-CC8C-369D-609A-19009A10ED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en-IN" cap="none" dirty="0"/>
              <a:t>Pickle is used to save model.</a:t>
            </a:r>
          </a:p>
          <a:p>
            <a:pPr algn="just"/>
            <a:r>
              <a:rPr lang="en-IN" cap="none" dirty="0"/>
              <a:t>Data read from user is cleaned, vectorized and predicted using model. </a:t>
            </a:r>
          </a:p>
          <a:p>
            <a:pPr algn="just"/>
            <a:r>
              <a:rPr lang="en-IN" cap="none" dirty="0"/>
              <a:t>Streamlit is used to create the user interface.</a:t>
            </a:r>
            <a:endParaRPr lang="en-US" cap="none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46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501D-07CA-B2B8-2A23-504EE98F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8E02-CC8C-369D-609A-19009A10ED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DB6C7-2CF7-ACF1-B0F9-2FCB02830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5402" r="16553" b="17588"/>
          <a:stretch/>
        </p:blipFill>
        <p:spPr>
          <a:xfrm>
            <a:off x="1828800" y="2156058"/>
            <a:ext cx="8345103" cy="3686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5460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32C9-3FDC-2725-6B01-665E0CC6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9B8C-1A44-74A9-BBFC-743CC881FC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cap="none" dirty="0"/>
              <a:t>SMS spamming is an activity of sending ‘ unwanted messages’ through text messaging or other communication services, normally using mobile phones.</a:t>
            </a:r>
          </a:p>
          <a:p>
            <a:pPr algn="just"/>
            <a:r>
              <a:rPr lang="en-US" cap="none" dirty="0"/>
              <a:t> Machine learning classifiers are usually used to predict spam SMS. </a:t>
            </a:r>
          </a:p>
          <a:p>
            <a:pPr algn="just"/>
            <a:r>
              <a:rPr lang="en-US" cap="none" dirty="0"/>
              <a:t>The objective is to demonstrate a machine-learning model that is effective in classifying messages as spam or ham.</a:t>
            </a:r>
          </a:p>
          <a:p>
            <a:pPr algn="just"/>
            <a:r>
              <a:rPr lang="en-US" cap="none" dirty="0"/>
              <a:t>Spam – ‘ unwanted messages’</a:t>
            </a:r>
          </a:p>
          <a:p>
            <a:pPr algn="just"/>
            <a:r>
              <a:rPr lang="en-US" cap="none" dirty="0"/>
              <a:t>Ham – ‘ not spam’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585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255E-C129-0639-03F0-1CA7629D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F946-6E60-D602-DE50-180795CD01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 cap="none" dirty="0"/>
              <a:t>An architecture has been designed to classify SMS into spam and ham.</a:t>
            </a:r>
          </a:p>
          <a:p>
            <a:pPr algn="just"/>
            <a:r>
              <a:rPr lang="en-IN" cap="none" dirty="0"/>
              <a:t>A stacked model has been created using machine learning algorithms.</a:t>
            </a:r>
          </a:p>
          <a:p>
            <a:pPr algn="just"/>
            <a:r>
              <a:rPr lang="en-US" cap="none" dirty="0"/>
              <a:t>The model has been trained and tested to detect spam and ham SMS. The model has achieved accuracy of 98.65%.</a:t>
            </a:r>
          </a:p>
          <a:p>
            <a:pPr algn="just"/>
            <a:r>
              <a:rPr lang="en-IN" cap="none" dirty="0"/>
              <a:t> </a:t>
            </a:r>
            <a:r>
              <a:rPr lang="en-US" cap="none" dirty="0"/>
              <a:t>A user interface has been designed to make predictions based on real-time data.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06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B92C-F047-1BAF-57FC-D6B2A5C1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A882-6E31-C4EB-9985-1BF235013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en-IN" dirty="0"/>
              <a:t>[1] </a:t>
            </a:r>
            <a:r>
              <a:rPr lang="en-IN" cap="none" dirty="0" err="1"/>
              <a:t>Nilam</a:t>
            </a:r>
            <a:r>
              <a:rPr lang="en-IN" cap="none" dirty="0"/>
              <a:t> Nur Amir </a:t>
            </a:r>
            <a:r>
              <a:rPr lang="en-IN" cap="none" dirty="0" err="1"/>
              <a:t>Sjarif</a:t>
            </a:r>
            <a:r>
              <a:rPr lang="en-IN" cap="none" dirty="0"/>
              <a:t>, Nurulhuda Firdaus </a:t>
            </a:r>
            <a:r>
              <a:rPr lang="en-IN" cap="none" dirty="0" err="1"/>
              <a:t>Mohd</a:t>
            </a:r>
            <a:r>
              <a:rPr lang="en-IN" cap="none" dirty="0"/>
              <a:t> Azmi, </a:t>
            </a:r>
            <a:r>
              <a:rPr lang="en-IN" cap="none" dirty="0" err="1"/>
              <a:t>Suriayati</a:t>
            </a:r>
            <a:r>
              <a:rPr lang="en-IN" cap="none" dirty="0"/>
              <a:t> </a:t>
            </a:r>
            <a:r>
              <a:rPr lang="en-IN" cap="none" dirty="0" err="1"/>
              <a:t>Chuprat</a:t>
            </a:r>
            <a:r>
              <a:rPr lang="en-IN" cap="none" dirty="0"/>
              <a:t>, </a:t>
            </a:r>
            <a:r>
              <a:rPr lang="en-IN" cap="none" dirty="0" err="1"/>
              <a:t>Haslina</a:t>
            </a:r>
            <a:r>
              <a:rPr lang="en-IN" cap="none" dirty="0"/>
              <a:t> Md </a:t>
            </a:r>
            <a:r>
              <a:rPr lang="en-IN" cap="none" dirty="0" err="1"/>
              <a:t>Sarkan</a:t>
            </a:r>
            <a:r>
              <a:rPr lang="en-IN" cap="none" dirty="0"/>
              <a:t>, </a:t>
            </a:r>
            <a:r>
              <a:rPr lang="en-IN" cap="none" dirty="0" err="1"/>
              <a:t>Yazriwati</a:t>
            </a:r>
            <a:r>
              <a:rPr lang="en-IN" cap="none" dirty="0"/>
              <a:t> Yahya &amp; </a:t>
            </a:r>
            <a:r>
              <a:rPr lang="en-IN" cap="none" dirty="0" err="1"/>
              <a:t>Suriani</a:t>
            </a:r>
            <a:r>
              <a:rPr lang="en-IN" cap="none" dirty="0"/>
              <a:t> </a:t>
            </a:r>
            <a:r>
              <a:rPr lang="en-IN" cap="none" dirty="0" err="1"/>
              <a:t>Mohd</a:t>
            </a:r>
            <a:r>
              <a:rPr lang="en-IN" cap="none" dirty="0"/>
              <a:t> Sam –</a:t>
            </a:r>
            <a:r>
              <a:rPr lang="en-US" cap="none" dirty="0"/>
              <a:t> “SMS spam message detection using term frequency-inverse document frequency and random forest algorithm” </a:t>
            </a:r>
          </a:p>
          <a:p>
            <a:pPr algn="just"/>
            <a:r>
              <a:rPr lang="en-IN" dirty="0"/>
              <a:t>[2] </a:t>
            </a:r>
            <a:r>
              <a:rPr lang="en-IN" cap="none" dirty="0"/>
              <a:t>Mehul Gupta, Aditya </a:t>
            </a:r>
            <a:r>
              <a:rPr lang="en-IN" cap="none" dirty="0" err="1"/>
              <a:t>Bakliwal</a:t>
            </a:r>
            <a:r>
              <a:rPr lang="en-IN" cap="none" dirty="0"/>
              <a:t>, </a:t>
            </a:r>
            <a:r>
              <a:rPr lang="en-IN" cap="none" dirty="0" err="1"/>
              <a:t>Shubhangi</a:t>
            </a:r>
            <a:r>
              <a:rPr lang="en-IN" cap="none" dirty="0"/>
              <a:t> Agarwal &amp; Pulkit </a:t>
            </a:r>
            <a:r>
              <a:rPr lang="en-IN" cap="none" dirty="0" err="1"/>
              <a:t>Mehndiratta</a:t>
            </a:r>
            <a:r>
              <a:rPr lang="en-IN" cap="none" dirty="0"/>
              <a:t> – </a:t>
            </a:r>
            <a:r>
              <a:rPr lang="en-US" cap="none" dirty="0"/>
              <a:t>“a comparative study of spam </a:t>
            </a:r>
            <a:r>
              <a:rPr lang="en-US" cap="none" dirty="0" err="1"/>
              <a:t>sms</a:t>
            </a:r>
            <a:r>
              <a:rPr lang="en-US" cap="none" dirty="0"/>
              <a:t> detection using machine learning classifiers” </a:t>
            </a:r>
          </a:p>
          <a:p>
            <a:pPr algn="just"/>
            <a:r>
              <a:rPr lang="en-IN" dirty="0"/>
              <a:t>[3]</a:t>
            </a:r>
            <a:r>
              <a:rPr lang="en-US" dirty="0"/>
              <a:t> </a:t>
            </a:r>
            <a:r>
              <a:rPr lang="en-IN" cap="none" dirty="0" err="1"/>
              <a:t>Xiaoxu</a:t>
            </a:r>
            <a:r>
              <a:rPr lang="en-IN" cap="none" dirty="0"/>
              <a:t> Liu , </a:t>
            </a:r>
            <a:r>
              <a:rPr lang="en-IN" cap="none" dirty="0" err="1"/>
              <a:t>Haoye</a:t>
            </a:r>
            <a:r>
              <a:rPr lang="en-IN" cap="none" dirty="0"/>
              <a:t> Lu &amp; Amiya Nayak: “A spam transformer model for SMS spam detection.</a:t>
            </a:r>
            <a:r>
              <a:rPr lang="en-US" cap="none" dirty="0"/>
              <a:t>”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182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B92C-F047-1BAF-57FC-D6B2A5C1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A882-6E31-C4EB-9985-1BF235013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fi-FI" cap="none" dirty="0"/>
              <a:t>[4] Dataset -</a:t>
            </a:r>
            <a:r>
              <a:rPr lang="fi-FI" cap="none" dirty="0">
                <a:hlinkClick r:id="rId2"/>
              </a:rPr>
              <a:t>https://archive.ics.uci.edu/ml/datasets/SMS+Spam+Collection</a:t>
            </a:r>
            <a:endParaRPr lang="fi-FI" cap="none" dirty="0"/>
          </a:p>
          <a:p>
            <a:pPr algn="just"/>
            <a:r>
              <a:rPr lang="en-IN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[5]</a:t>
            </a:r>
            <a:r>
              <a:rPr lang="en-IN" u="sng" cap="none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https://towardsdatascience.com/tokenization-for-natural-language-processing-a179a891bad4</a:t>
            </a:r>
            <a:endParaRPr lang="en-IN" u="sng" cap="none" dirty="0">
              <a:solidFill>
                <a:srgbClr val="0563C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[6]</a:t>
            </a:r>
            <a:r>
              <a:rPr lang="en-IN" u="sng" cap="none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https://www.analyticsvidhya.com/blog/2021/08/text-preprocessing-in-python-getting-started-with-nlp/</a:t>
            </a:r>
            <a:endParaRPr lang="en-IN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[7]</a:t>
            </a:r>
            <a:r>
              <a:rPr lang="en-IN" u="sng" cap="none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https://www.analyticsvidhya.com/blog/2021/07/bag-of-words-vs-tfidf-vectorization-a-hands-on-tutorial/</a:t>
            </a:r>
            <a:endParaRPr lang="en-IN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[8]</a:t>
            </a:r>
            <a:r>
              <a:rPr lang="en-IN" u="sng" cap="none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https://towardsdatascience.com/text-vectorization-term-frequency-inverse-documentfrequency-tfidf-5a3f9604da6d</a:t>
            </a:r>
            <a:endParaRPr lang="en-IN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cap="none" dirty="0"/>
          </a:p>
          <a:p>
            <a:endParaRPr lang="en-IN" cap="none" dirty="0"/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098304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B92C-F047-1BAF-57FC-D6B2A5C1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A882-6E31-C4EB-9985-1BF235013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en-IN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[9] T. Jhansi Rani, T. Jaya Vumesh, P. Saiteja, V. Ajay Kumar Reddy, M. Meghana:– </a:t>
            </a:r>
            <a:r>
              <a:rPr lang="en-US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“SMS spam detection framework using machine learning algorithms and neural networks”</a:t>
            </a:r>
            <a:r>
              <a:rPr lang="en-IN" cap="none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[10] </a:t>
            </a:r>
            <a:r>
              <a:rPr lang="en-IN" u="sng" cap="none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https://machinelearningmastery.com/stacking-ensemble-machine-learning-with-python/</a:t>
            </a:r>
            <a:endParaRPr lang="en-IN" cap="non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343825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5957-734B-A7ED-854C-0DAA061A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47315"/>
            <a:ext cx="10364451" cy="159617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383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5DEA-D78B-56C7-0448-D79EC811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4FFBE-19C7-D4BC-5965-A2AA452E50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 cap="none" dirty="0"/>
              <a:t>To classify SMS into spam and ham based on the text content using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370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CE91-5980-69EC-B2F9-F5910D52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E1745F-03E8-A3BA-EBA5-9AE2EB2CCAC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4417585"/>
              </p:ext>
            </p:extLst>
          </p:nvPr>
        </p:nvGraphicFramePr>
        <p:xfrm>
          <a:off x="673769" y="1779818"/>
          <a:ext cx="10604456" cy="45648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7963">
                  <a:extLst>
                    <a:ext uri="{9D8B030D-6E8A-4147-A177-3AD203B41FA5}">
                      <a16:colId xmlns:a16="http://schemas.microsoft.com/office/drawing/2014/main" val="2304089317"/>
                    </a:ext>
                  </a:extLst>
                </a:gridCol>
                <a:gridCol w="3479582">
                  <a:extLst>
                    <a:ext uri="{9D8B030D-6E8A-4147-A177-3AD203B41FA5}">
                      <a16:colId xmlns:a16="http://schemas.microsoft.com/office/drawing/2014/main" val="1775258685"/>
                    </a:ext>
                  </a:extLst>
                </a:gridCol>
                <a:gridCol w="4376911">
                  <a:extLst>
                    <a:ext uri="{9D8B030D-6E8A-4147-A177-3AD203B41FA5}">
                      <a16:colId xmlns:a16="http://schemas.microsoft.com/office/drawing/2014/main" val="2024319611"/>
                    </a:ext>
                  </a:extLst>
                </a:gridCol>
              </a:tblGrid>
              <a:tr h="409401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17135"/>
                  </a:ext>
                </a:extLst>
              </a:tr>
              <a:tr h="1638171">
                <a:tc>
                  <a:txBody>
                    <a:bodyPr/>
                    <a:lstStyle/>
                    <a:p>
                      <a:pPr algn="just"/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Nilam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Nur Amir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Sjarif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Nurulhuda Firdaus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Mohd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Azmi,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Suriayati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Chuprat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Haslina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Md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Sarkan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Yazriwati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Yahya &amp;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Suriani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Mohd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Sam 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SMS spam message detection using term frequency-inverse document frequency and random forest algorithm[1].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+mn-lt"/>
                        </a:rPr>
                        <a:t>Used Multinomial Naïve Bayes, </a:t>
                      </a:r>
                      <a:r>
                        <a:rPr lang="en-IN" sz="1600" dirty="0" err="1">
                          <a:latin typeface="+mn-lt"/>
                        </a:rPr>
                        <a:t>Knn</a:t>
                      </a:r>
                      <a:r>
                        <a:rPr lang="en-IN" sz="1600" dirty="0">
                          <a:latin typeface="+mn-lt"/>
                        </a:rPr>
                        <a:t>, </a:t>
                      </a:r>
                      <a:r>
                        <a:rPr lang="en-IN" sz="1600" dirty="0" err="1">
                          <a:latin typeface="+mn-lt"/>
                        </a:rPr>
                        <a:t>Svm</a:t>
                      </a:r>
                      <a:r>
                        <a:rPr lang="en-IN" sz="1600" dirty="0">
                          <a:latin typeface="+mn-lt"/>
                        </a:rPr>
                        <a:t>, Decision Tree, Random Forest and obtained accuracy of </a:t>
                      </a:r>
                      <a:r>
                        <a:rPr lang="en-I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97.06, 91.19, 87.49, 96.57 and 97.50 respectively.</a:t>
                      </a:r>
                    </a:p>
                    <a:p>
                      <a:pPr algn="just"/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13926"/>
                  </a:ext>
                </a:extLst>
              </a:tr>
              <a:tr h="1399128">
                <a:tc>
                  <a:txBody>
                    <a:bodyPr/>
                    <a:lstStyle/>
                    <a:p>
                      <a:pPr algn="just"/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Mehul Gupta, Aditya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Bakliwal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Shubhangi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Agarwal &amp; Pulkit </a:t>
                      </a:r>
                      <a:r>
                        <a:rPr kumimoji="0" lang="en-I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Mehndiratta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comparative study of spam SMS detection using machine learning classifiers[2].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+mn-lt"/>
                        </a:rPr>
                        <a:t>Used </a:t>
                      </a:r>
                      <a:r>
                        <a:rPr lang="en-IN" sz="1600" dirty="0" err="1">
                          <a:latin typeface="+mn-lt"/>
                        </a:rPr>
                        <a:t>Svm</a:t>
                      </a:r>
                      <a:r>
                        <a:rPr lang="en-IN" sz="1600" dirty="0">
                          <a:latin typeface="+mn-lt"/>
                        </a:rPr>
                        <a:t>, Naïve Bayes, Decision Tree, Logistic Regression, Random Forest, </a:t>
                      </a:r>
                      <a:r>
                        <a:rPr lang="en-IN" sz="1600" dirty="0" err="1">
                          <a:latin typeface="+mn-lt"/>
                        </a:rPr>
                        <a:t>Adaboost</a:t>
                      </a:r>
                      <a:r>
                        <a:rPr lang="en-IN" sz="1600" dirty="0">
                          <a:latin typeface="+mn-lt"/>
                        </a:rPr>
                        <a:t>, Ann, </a:t>
                      </a:r>
                      <a:r>
                        <a:rPr lang="en-IN" sz="1600" dirty="0" err="1">
                          <a:latin typeface="+mn-lt"/>
                        </a:rPr>
                        <a:t>Cnn</a:t>
                      </a:r>
                      <a:r>
                        <a:rPr lang="en-IN" sz="1600" dirty="0">
                          <a:latin typeface="+mn-lt"/>
                        </a:rPr>
                        <a:t> and obtained accuracy of 98.57, 98.48, 96.05, 98.30, 98.65, 97.85, 98.39, 99.10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64246"/>
                  </a:ext>
                </a:extLst>
              </a:tr>
              <a:tr h="1118117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err="1">
                          <a:latin typeface="+mn-lt"/>
                        </a:rPr>
                        <a:t>Xiaoxu</a:t>
                      </a:r>
                      <a:r>
                        <a:rPr lang="en-IN" sz="1600" dirty="0">
                          <a:latin typeface="+mn-lt"/>
                        </a:rPr>
                        <a:t> Liu , </a:t>
                      </a:r>
                      <a:r>
                        <a:rPr lang="en-IN" sz="1600" dirty="0" err="1">
                          <a:latin typeface="+mn-lt"/>
                        </a:rPr>
                        <a:t>Haoye</a:t>
                      </a:r>
                      <a:r>
                        <a:rPr lang="en-IN" sz="1600" dirty="0">
                          <a:latin typeface="+mn-lt"/>
                        </a:rPr>
                        <a:t> Lu &amp; Amiya Nayak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spam transformer model for SMS spam detection.</a:t>
                      </a:r>
                      <a:r>
                        <a:rPr lang="en-US" sz="1600" dirty="0">
                          <a:latin typeface="+mn-lt"/>
                        </a:rPr>
                        <a:t>[3].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+mn-lt"/>
                        </a:rPr>
                        <a:t>Used Logistic Regression, Naïve Bayes, Random Forest, </a:t>
                      </a:r>
                      <a:r>
                        <a:rPr lang="en-IN" sz="1600" dirty="0" err="1">
                          <a:latin typeface="+mn-lt"/>
                        </a:rPr>
                        <a:t>Svm</a:t>
                      </a:r>
                      <a:r>
                        <a:rPr lang="en-IN" sz="1600" dirty="0">
                          <a:latin typeface="+mn-lt"/>
                        </a:rPr>
                        <a:t>, </a:t>
                      </a:r>
                      <a:r>
                        <a:rPr lang="en-IN" sz="1600" dirty="0" err="1">
                          <a:latin typeface="+mn-lt"/>
                        </a:rPr>
                        <a:t>Lstm</a:t>
                      </a:r>
                      <a:r>
                        <a:rPr lang="en-IN" sz="1600" dirty="0">
                          <a:latin typeface="+mn-lt"/>
                        </a:rPr>
                        <a:t>, </a:t>
                      </a:r>
                      <a:r>
                        <a:rPr lang="en-IN" sz="1600" dirty="0" err="1">
                          <a:latin typeface="+mn-lt"/>
                        </a:rPr>
                        <a:t>Cnn-lstm</a:t>
                      </a:r>
                      <a:r>
                        <a:rPr lang="en-IN" sz="1600" dirty="0">
                          <a:latin typeface="+mn-lt"/>
                        </a:rPr>
                        <a:t>, Spam Transformer and obtained accuracy of 98.56, 98.38, 97.90, 98.62, 98.56, 97.66, 98.92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24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AE9C-A6DC-5148-4AA4-923CE917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model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BA2A-0300-757F-260A-453137E2CC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 cap="none" dirty="0"/>
              <a:t>Data collection</a:t>
            </a:r>
          </a:p>
          <a:p>
            <a:pPr algn="just"/>
            <a:r>
              <a:rPr lang="en-IN" cap="none" dirty="0"/>
              <a:t>Data preparation</a:t>
            </a:r>
          </a:p>
          <a:p>
            <a:pPr algn="just"/>
            <a:r>
              <a:rPr lang="en-IN" cap="none" dirty="0"/>
              <a:t>Choosing algorithms</a:t>
            </a:r>
          </a:p>
          <a:p>
            <a:pPr algn="just"/>
            <a:r>
              <a:rPr lang="en-IN" cap="none" dirty="0"/>
              <a:t>Training and testing</a:t>
            </a:r>
          </a:p>
          <a:p>
            <a:pPr algn="just"/>
            <a:r>
              <a:rPr lang="en-IN" cap="none" dirty="0"/>
              <a:t>Model creation</a:t>
            </a:r>
          </a:p>
          <a:p>
            <a:pPr algn="just"/>
            <a:r>
              <a:rPr lang="en-IN" cap="none" dirty="0"/>
              <a:t>Performance evaluation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37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7E67-5693-7B0D-A46F-A207C992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020"/>
          </a:xfrm>
        </p:spPr>
        <p:txBody>
          <a:bodyPr/>
          <a:lstStyle/>
          <a:p>
            <a:r>
              <a:rPr lang="en-IN" dirty="0"/>
              <a:t>Proposed model and methodology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0754BE-0B93-EDFC-2B1F-D53A6C2837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25" y="1887839"/>
            <a:ext cx="8027470" cy="4351643"/>
          </a:xfrm>
        </p:spPr>
      </p:pic>
    </p:spTree>
    <p:extLst>
      <p:ext uri="{BB962C8B-B14F-4D97-AF65-F5344CB8AC3E}">
        <p14:creationId xmlns:p14="http://schemas.microsoft.com/office/powerpoint/2010/main" val="342129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F3BB-2FF0-EE21-D4DC-914EDA0F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63B8-7225-DD19-C598-7D600E51C1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/>
              <a:t>The dataset was collected from uci machine learning repository[4].</a:t>
            </a:r>
          </a:p>
          <a:p>
            <a:pPr algn="just"/>
            <a:r>
              <a:rPr lang="en-US" cap="none" dirty="0"/>
              <a:t>The file was converted into csv format from txt format.</a:t>
            </a:r>
          </a:p>
          <a:p>
            <a:pPr algn="just"/>
            <a:r>
              <a:rPr lang="en-US" cap="none" dirty="0"/>
              <a:t>Dataset contains 5572 datapoints.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6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5415-F55B-1951-840F-3A261382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3399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297AB-5CEC-272C-9E7A-4412D1D9B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03"/>
          <a:stretch/>
        </p:blipFill>
        <p:spPr>
          <a:xfrm>
            <a:off x="1645914" y="1491916"/>
            <a:ext cx="8325853" cy="42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2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4DE7-722A-16BB-52FC-8E620665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and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FDBB-1614-04AC-2B47-6ADF456E5F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078334"/>
            <a:ext cx="10482538" cy="3424107"/>
          </a:xfrm>
        </p:spPr>
        <p:txBody>
          <a:bodyPr>
            <a:noAutofit/>
          </a:bodyPr>
          <a:lstStyle/>
          <a:p>
            <a:pPr algn="just"/>
            <a:r>
              <a:rPr lang="en-US" cap="none" dirty="0"/>
              <a:t>Dataset is collected.</a:t>
            </a:r>
          </a:p>
          <a:p>
            <a:pPr algn="just"/>
            <a:r>
              <a:rPr lang="en-US" cap="none" dirty="0"/>
              <a:t>The text data is converted into lower case.</a:t>
            </a:r>
          </a:p>
          <a:p>
            <a:pPr algn="just"/>
            <a:r>
              <a:rPr lang="en-US" cap="none" dirty="0"/>
              <a:t>We have removed :</a:t>
            </a:r>
          </a:p>
          <a:p>
            <a:pPr lvl="1" algn="just"/>
            <a:r>
              <a:rPr lang="en-US" sz="2000" cap="none" dirty="0"/>
              <a:t>Digits</a:t>
            </a:r>
          </a:p>
          <a:p>
            <a:pPr lvl="1" algn="just"/>
            <a:r>
              <a:rPr lang="en-US" sz="2000" cap="none" dirty="0"/>
              <a:t>Special characters</a:t>
            </a:r>
          </a:p>
          <a:p>
            <a:pPr lvl="1" algn="just"/>
            <a:r>
              <a:rPr lang="en-US" sz="2000" cap="none" dirty="0" err="1"/>
              <a:t>Stopwords</a:t>
            </a:r>
            <a:endParaRPr lang="en-IN" sz="2000" cap="none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108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1473</TotalTime>
  <Words>1016</Words>
  <Application>Microsoft Office PowerPoint</Application>
  <PresentationFormat>Widescreen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Tw Cen MT</vt:lpstr>
      <vt:lpstr>Wingdings</vt:lpstr>
      <vt:lpstr>Droplet</vt:lpstr>
      <vt:lpstr>Spam ham SMS classification</vt:lpstr>
      <vt:lpstr>INTRODUCTION</vt:lpstr>
      <vt:lpstr>Problem statement</vt:lpstr>
      <vt:lpstr>Literature review</vt:lpstr>
      <vt:lpstr>Proposed model and methodology</vt:lpstr>
      <vt:lpstr>Proposed model and methodology</vt:lpstr>
      <vt:lpstr>dataset</vt:lpstr>
      <vt:lpstr>dataset</vt:lpstr>
      <vt:lpstr>Pre-processing and feature extraction</vt:lpstr>
      <vt:lpstr>Pre-processing and feature extraction</vt:lpstr>
      <vt:lpstr>Pre-processing and feature extraction</vt:lpstr>
      <vt:lpstr>ALGORITHMS USED</vt:lpstr>
      <vt:lpstr>ALGORITHMS USED</vt:lpstr>
      <vt:lpstr>IMPLEMENTATION AND RESULTS</vt:lpstr>
      <vt:lpstr>IMPLEMENTATION and results</vt:lpstr>
      <vt:lpstr>IMPLEMENTATION AND RESULTS</vt:lpstr>
      <vt:lpstr>IMPLEMENTATION AND RESULTS</vt:lpstr>
      <vt:lpstr>IMPLEMENTATION AND RESULTS</vt:lpstr>
      <vt:lpstr>IMPLEMENTATION AND RESULTS</vt:lpstr>
      <vt:lpstr>conclusion</vt:lpstr>
      <vt:lpstr>references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SMS classification</dc:title>
  <dc:creator>annmariya clarine</dc:creator>
  <cp:lastModifiedBy>annmariya clarine</cp:lastModifiedBy>
  <cp:revision>161</cp:revision>
  <dcterms:created xsi:type="dcterms:W3CDTF">2022-10-14T08:58:13Z</dcterms:created>
  <dcterms:modified xsi:type="dcterms:W3CDTF">2022-11-19T04:42:17Z</dcterms:modified>
</cp:coreProperties>
</file>