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57" r:id="rId4"/>
    <p:sldId id="264" r:id="rId5"/>
    <p:sldId id="262" r:id="rId6"/>
    <p:sldId id="261" r:id="rId7"/>
    <p:sldId id="258" r:id="rId8"/>
    <p:sldId id="260" r:id="rId9"/>
    <p:sldId id="267" r:id="rId10"/>
    <p:sldId id="259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AABE8-10CC-429B-BE10-EF4D1718D7A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031E8-6D52-4B02-B0DE-FF7A65335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69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9514-DD2D-4AAE-82A1-8ABBAD223E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0113" y="1979719"/>
            <a:ext cx="10537794" cy="19014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EC3A40-64CF-4F62-AA7C-27E6F52C8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0113" y="3881120"/>
            <a:ext cx="10537794" cy="13766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Подпись к названию презентации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DE0BD2-465E-4DA5-8CCC-ED7AFFF03A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5814873"/>
            <a:ext cx="5231907" cy="372461"/>
          </a:xfrm>
        </p:spPr>
        <p:txBody>
          <a:bodyPr anchor="ctr" anchorCtr="0">
            <a:noAutofit/>
          </a:bodyPr>
          <a:lstStyle>
            <a:lvl1pPr algn="r">
              <a:defRPr sz="2000"/>
            </a:lvl1pPr>
            <a:lvl5pPr>
              <a:defRPr/>
            </a:lvl5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EB9BE25-2FC7-4ED7-B3BE-7CC23DCCA3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112" y="5814873"/>
            <a:ext cx="5231907" cy="372461"/>
          </a:xfrm>
        </p:spPr>
        <p:txBody>
          <a:bodyPr anchor="ctr" anchorCtr="0">
            <a:noAutofit/>
          </a:bodyPr>
          <a:lstStyle>
            <a:lvl1pPr>
              <a:defRPr sz="2000"/>
            </a:lvl1pPr>
          </a:lstStyle>
          <a:p>
            <a:pPr lvl="0"/>
            <a:r>
              <a:rPr lang="ru-RU" dirty="0"/>
              <a:t>01.01.1970</a:t>
            </a:r>
          </a:p>
        </p:txBody>
      </p:sp>
    </p:spTree>
    <p:extLst>
      <p:ext uri="{BB962C8B-B14F-4D97-AF65-F5344CB8AC3E}">
        <p14:creationId xmlns:p14="http://schemas.microsoft.com/office/powerpoint/2010/main" val="364345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E8061-577E-4DA0-9F2C-598BEEF7D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Название слайда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E6BC96-FDB2-42BC-A806-A70316F06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24B487-9556-4C95-AB04-807131B58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3373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702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4F1A-CA5C-49B3-8BE6-1419C43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9" y="1"/>
            <a:ext cx="9379998" cy="83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Название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748D93-85FD-4DC8-BF32-E6209F41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519" y="991125"/>
            <a:ext cx="11776968" cy="243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2DD73D-7A88-4F95-A1F8-AD1A7E46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A67C-DAF4-4B15-8CCC-3728CC3EA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3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CB88A-220F-4038-BF0C-4DF962789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103" y="2604009"/>
            <a:ext cx="10537794" cy="1555015"/>
          </a:xfrm>
        </p:spPr>
        <p:txBody>
          <a:bodyPr>
            <a:normAutofit/>
          </a:bodyPr>
          <a:lstStyle/>
          <a:p>
            <a:r>
              <a:rPr lang="ru-RU" sz="3600" dirty="0"/>
              <a:t>РАСПРЕДЕЛЕНИЕ ВТОРИЧНЫХ ЧАСТИЦ В ТКАНЕЭКВИВАЛЕНТНЫХ МАТЕРИАЛАХ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0AB210-BD1B-4E5B-A4FC-37A87B0F9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103" y="4103859"/>
            <a:ext cx="10537794" cy="666138"/>
          </a:xfrm>
        </p:spPr>
        <p:txBody>
          <a:bodyPr/>
          <a:lstStyle/>
          <a:p>
            <a:r>
              <a:rPr lang="ru-RU" dirty="0"/>
              <a:t>Маракулин Андрей Павлович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7BC42F-7847-49A5-BD23-DF4C3481C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113" y="1993036"/>
            <a:ext cx="11032920" cy="666138"/>
          </a:xfrm>
        </p:spPr>
        <p:txBody>
          <a:bodyPr/>
          <a:lstStyle/>
          <a:p>
            <a:pPr algn="ctr"/>
            <a:r>
              <a:rPr lang="ru-RU" dirty="0"/>
              <a:t>Бакалаврская работа студента 418 группы физического факультета Московского государственного университета имени М. В. Ломоносова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010D7A31-C0D3-7342-3B86-E520D68A3BD1}"/>
              </a:ext>
            </a:extLst>
          </p:cNvPr>
          <p:cNvSpPr txBox="1">
            <a:spLocks/>
          </p:cNvSpPr>
          <p:nvPr/>
        </p:nvSpPr>
        <p:spPr>
          <a:xfrm>
            <a:off x="4411580" y="5171808"/>
            <a:ext cx="7411453" cy="6661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Научный руководитель: Черняев Александр Петрович</a:t>
            </a:r>
          </a:p>
          <a:p>
            <a:pPr algn="r"/>
            <a:r>
              <a:rPr lang="ru-RU" dirty="0"/>
              <a:t>Научный консультант: Щербаков Алексей Александрович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CBFA889-ADAF-BFD4-FFDE-EC59FCC69F14}"/>
              </a:ext>
            </a:extLst>
          </p:cNvPr>
          <p:cNvSpPr txBox="1">
            <a:spLocks/>
          </p:cNvSpPr>
          <p:nvPr/>
        </p:nvSpPr>
        <p:spPr>
          <a:xfrm>
            <a:off x="729913" y="5171808"/>
            <a:ext cx="3922296" cy="6661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r>
              <a:rPr lang="ru-RU" dirty="0"/>
              <a:t>Дата: 31.05.2022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39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02A3-B57B-2B73-EECC-382AD151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Тканеэквивалентные материалы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A92A06A-3A66-8BC9-F58C-083E322AC7F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34519" y="994099"/>
                <a:ext cx="11705947" cy="551899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 качестве тканеэквивалентных материалов, для которых требовалось рассчитать распределения вторичных частиц были выбраны:</a:t>
                </a:r>
              </a:p>
              <a:p>
                <a:pPr marL="342900" lvl="0" indent="-342900" algn="just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Полистирол </a:t>
                </a:r>
                <a:r>
                  <a:rPr lang="en-US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)</a:t>
                </a:r>
                <a:endParaRPr lang="ru-RU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Парафин</a:t>
                </a:r>
                <a:r>
                  <a:rPr lang="en-US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18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38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)</a:t>
                </a:r>
                <a:endParaRPr lang="ru-RU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Акрил</a:t>
                </a:r>
                <a:r>
                  <a:rPr lang="en-US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)</a:t>
                </a:r>
                <a:endParaRPr lang="ru-RU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4. Тканеэквивалентный пластик А-150</a:t>
                </a:r>
              </a:p>
              <a:p>
                <a:endParaRPr lang="ru-RU" dirty="0">
                  <a:solidFill>
                    <a:srgbClr val="000000"/>
                  </a:solidFill>
                </a:endParaRPr>
              </a:p>
              <a:p>
                <a:r>
                  <a:rPr lang="ru-RU" dirty="0"/>
                  <a:t>Выбор был обусловлен частотой использования материалов в исследованиях, посвящённых изучению ионизирующего излучения в тканеэквивалентных материалах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A92A06A-3A66-8BC9-F58C-083E322AC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34519" y="994099"/>
                <a:ext cx="11705947" cy="5518996"/>
              </a:xfrm>
              <a:blipFill>
                <a:blip r:embed="rId2"/>
                <a:stretch>
                  <a:fillRect l="-833" t="-1436" r="-7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F3026D-8CE3-DC62-58A2-DD5386079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10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302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85C5C-D00B-FA15-4F13-F54119FA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дозы в материалах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265A94-24F4-526E-A195-D6A52A26D4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37" y="925664"/>
            <a:ext cx="7764380" cy="50066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 2">
            <a:extLst>
              <a:ext uri="{FF2B5EF4-FFF2-40B4-BE49-F238E27FC236}">
                <a16:creationId xmlns:a16="http://schemas.microsoft.com/office/drawing/2014/main" id="{7AF3D636-E2BE-604C-99A9-C3BB2A859DA7}"/>
              </a:ext>
            </a:extLst>
          </p:cNvPr>
          <p:cNvSpPr txBox="1">
            <a:spLocks/>
          </p:cNvSpPr>
          <p:nvPr/>
        </p:nvSpPr>
        <p:spPr>
          <a:xfrm>
            <a:off x="1540042" y="5841173"/>
            <a:ext cx="9111916" cy="115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i="1" dirty="0"/>
              <a:t>Глубинное распределение дозы вторичных частиц для разных тканеэквивалентных материалов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DB0CA-E90F-409D-0ACC-E1671BB81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11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095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4E604-59CE-8F4D-6D6C-BCFBA5D8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Соотношения доз в материалах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DDF3F8-160B-EFD7-B3EA-8BEB4B656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26" y="1058521"/>
            <a:ext cx="11705947" cy="497817"/>
          </a:xfrm>
        </p:spPr>
        <p:txBody>
          <a:bodyPr/>
          <a:lstStyle/>
          <a:p>
            <a:r>
              <a:rPr lang="ru-RU" dirty="0"/>
              <a:t>Отношение дозы от вторичных частиц в материале к дозе в воде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A2E875-C3E6-37DE-17EA-EE16C70A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13" y="2109536"/>
            <a:ext cx="8543372" cy="263892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0364B8-DB71-CECC-E855-74AAF4A18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12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882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E244-5AF5-C513-5760-07C58A5A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Соотношения доз в материалах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2960E5-66A6-CE31-1D55-4BF0C7093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834500"/>
          </a:xfrm>
        </p:spPr>
        <p:txBody>
          <a:bodyPr/>
          <a:lstStyle/>
          <a:p>
            <a:r>
              <a:rPr lang="ru-RU" dirty="0"/>
              <a:t>Отношения полной дозы (от первичных и вторичных частиц) в материале к дозе к воде.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3A26F7-A909-DDCA-C32F-FB6D1578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29" y="2093494"/>
            <a:ext cx="9142142" cy="2671012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E2E3FB-61B3-F0F6-5B3F-1C791B969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13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380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0C40-9063-016A-E9B3-26274A6E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в дозу вторичных частиц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5A3AFB-5F31-ECBC-FB1A-6BDE647C41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834500"/>
          </a:xfrm>
        </p:spPr>
        <p:txBody>
          <a:bodyPr/>
          <a:lstStyle/>
          <a:p>
            <a:r>
              <a:rPr lang="ru-RU" dirty="0"/>
              <a:t>Вклады в дозу для различных типов вторичных частиц, нормированные на вклад этого же типа частицы в воде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5E078C-0C8D-9EB0-16CD-1DFACD5C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88" y="1883737"/>
            <a:ext cx="10311024" cy="3980164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F0DC98-EB8E-A142-DA30-0948AE8C6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14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739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D33FA-7AF9-B712-9A97-5A731768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вторичных электронов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A7828D-9532-B1D7-982C-106BEA4D9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834500"/>
          </a:xfrm>
        </p:spPr>
        <p:txBody>
          <a:bodyPr/>
          <a:lstStyle/>
          <a:p>
            <a:r>
              <a:rPr lang="ru-RU" dirty="0"/>
              <a:t>Распределение дозы от вторичных электронов от глубины для различных материалов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167E7A-164A-78CD-435F-61B6B9A3CA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33" y="1828599"/>
            <a:ext cx="7386267" cy="4755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6245B-75AE-5B24-26CF-221A1573E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15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995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83AB4-CBC2-36AB-DFDC-004C40BB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вторичных гамма-квантов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64BF0-4CD8-DCBD-0FC8-7CA3A5B391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834500"/>
          </a:xfrm>
        </p:spPr>
        <p:txBody>
          <a:bodyPr/>
          <a:lstStyle/>
          <a:p>
            <a:r>
              <a:rPr lang="ru-RU" dirty="0"/>
              <a:t>Распределение дозы от вторичных гамма-квантов от глубины для различных материалов.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F6106C-E5B5-9405-9CE7-36F0310B5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81" y="1828599"/>
            <a:ext cx="7475622" cy="48871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176F7-FB88-F5BC-FDB5-E1D9DD91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16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294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79D38-692B-534C-6FAB-B7D3F33E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928C2B-681C-61E9-D48F-41D348EA9F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46527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Было выяснено, что наиболее близкие к воде распределения оказались у полистирола для полной дозы, дозы от вторичных частиц и дозе от электронов.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Для вторичных гамма-квантов и вторичных позитронов с водой наибольшее сходство имел акрил. 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Тканеэквивалентный пластик имеет существенные отклонения от воды по вторичным гамма-квантам и вторичным электронам.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4F5EF6-A256-87F6-96C0-8B7FF0789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17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438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E830D-A074-3105-007A-0BFF85AF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30052-DFDA-1968-196F-76D6FB8413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834501"/>
            <a:ext cx="11705947" cy="834500"/>
          </a:xfrm>
        </p:spPr>
        <p:txBody>
          <a:bodyPr/>
          <a:lstStyle/>
          <a:p>
            <a:r>
              <a:rPr lang="ru-RU" dirty="0"/>
              <a:t>Сводная таблица степени схожести тканеэквивалентных материалов с водой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22F31C2-FD0D-AD03-9D4A-6A5BDD01A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38153"/>
              </p:ext>
            </p:extLst>
          </p:nvPr>
        </p:nvGraphicFramePr>
        <p:xfrm>
          <a:off x="994609" y="1263055"/>
          <a:ext cx="10692566" cy="5111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380">
                  <a:extLst>
                    <a:ext uri="{9D8B030D-6E8A-4147-A177-3AD203B41FA5}">
                      <a16:colId xmlns:a16="http://schemas.microsoft.com/office/drawing/2014/main" val="3010472173"/>
                    </a:ext>
                  </a:extLst>
                </a:gridCol>
                <a:gridCol w="1895808">
                  <a:extLst>
                    <a:ext uri="{9D8B030D-6E8A-4147-A177-3AD203B41FA5}">
                      <a16:colId xmlns:a16="http://schemas.microsoft.com/office/drawing/2014/main" val="637446773"/>
                    </a:ext>
                  </a:extLst>
                </a:gridCol>
                <a:gridCol w="1782095">
                  <a:extLst>
                    <a:ext uri="{9D8B030D-6E8A-4147-A177-3AD203B41FA5}">
                      <a16:colId xmlns:a16="http://schemas.microsoft.com/office/drawing/2014/main" val="1820011466"/>
                    </a:ext>
                  </a:extLst>
                </a:gridCol>
                <a:gridCol w="1782095">
                  <a:extLst>
                    <a:ext uri="{9D8B030D-6E8A-4147-A177-3AD203B41FA5}">
                      <a16:colId xmlns:a16="http://schemas.microsoft.com/office/drawing/2014/main" val="654166614"/>
                    </a:ext>
                  </a:extLst>
                </a:gridCol>
                <a:gridCol w="1855431">
                  <a:extLst>
                    <a:ext uri="{9D8B030D-6E8A-4147-A177-3AD203B41FA5}">
                      <a16:colId xmlns:a16="http://schemas.microsoft.com/office/drawing/2014/main" val="3400884575"/>
                    </a:ext>
                  </a:extLst>
                </a:gridCol>
                <a:gridCol w="1708757">
                  <a:extLst>
                    <a:ext uri="{9D8B030D-6E8A-4147-A177-3AD203B41FA5}">
                      <a16:colId xmlns:a16="http://schemas.microsoft.com/office/drawing/2014/main" val="927676454"/>
                    </a:ext>
                  </a:extLst>
                </a:gridCol>
              </a:tblGrid>
              <a:tr h="441314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33017"/>
                  </a:ext>
                </a:extLst>
              </a:tr>
              <a:tr h="90434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Полная доза (перв. + втор.)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Доза от вторичных частиц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Доза от вторичных электронов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Доза от вторичных гамма-квантов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Доза от вторичных позитронов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42028"/>
                  </a:ext>
                </a:extLst>
              </a:tr>
              <a:tr h="93240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Материалы по степени схожести, чем меньше % различия, тем более схожий материал с водой по выбранному критерию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Полистирол</a:t>
                      </a:r>
                    </a:p>
                    <a:p>
                      <a:r>
                        <a:rPr lang="ru-RU" dirty="0"/>
                        <a:t>(-3,50%)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Полистирол</a:t>
                      </a:r>
                    </a:p>
                    <a:p>
                      <a:r>
                        <a:rPr lang="ru-RU" dirty="0"/>
                        <a:t>(-3,53%)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Полистирол</a:t>
                      </a:r>
                    </a:p>
                    <a:p>
                      <a:r>
                        <a:rPr lang="ru-RU" dirty="0"/>
                        <a:t>(-3,09%)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Акрил</a:t>
                      </a:r>
                    </a:p>
                    <a:p>
                      <a:r>
                        <a:rPr lang="ru-RU" dirty="0"/>
                        <a:t>(-4,17%)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Акрил</a:t>
                      </a:r>
                    </a:p>
                    <a:p>
                      <a:r>
                        <a:rPr lang="ru-RU" dirty="0"/>
                        <a:t>(-2,04)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54804"/>
                  </a:ext>
                </a:extLst>
              </a:tr>
              <a:tr h="93240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Акрил</a:t>
                      </a:r>
                    </a:p>
                    <a:p>
                      <a:r>
                        <a:rPr lang="ru-RU" dirty="0"/>
                        <a:t>(+10,35%)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Акрил</a:t>
                      </a:r>
                    </a:p>
                    <a:p>
                      <a:r>
                        <a:rPr lang="ru-RU" dirty="0"/>
                        <a:t>(+10,9%)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Парафин</a:t>
                      </a:r>
                    </a:p>
                    <a:p>
                      <a:r>
                        <a:rPr lang="ru-RU" dirty="0"/>
                        <a:t>(-9,89%)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Полистирол</a:t>
                      </a:r>
                    </a:p>
                    <a:p>
                      <a:r>
                        <a:rPr lang="ru-RU" dirty="0"/>
                        <a:t>(-69%)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Ткан.-</a:t>
                      </a:r>
                      <a:r>
                        <a:rPr lang="ru-RU" dirty="0" err="1"/>
                        <a:t>экв</a:t>
                      </a:r>
                      <a:r>
                        <a:rPr lang="ru-RU" dirty="0"/>
                        <a:t>. пластик</a:t>
                      </a:r>
                    </a:p>
                    <a:p>
                      <a:r>
                        <a:rPr lang="ru-RU" dirty="0"/>
                        <a:t>(-3,09%)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19166"/>
                  </a:ext>
                </a:extLst>
              </a:tr>
              <a:tr h="93240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Парафин</a:t>
                      </a:r>
                    </a:p>
                    <a:p>
                      <a:r>
                        <a:rPr lang="ru-RU" dirty="0"/>
                        <a:t>(-10,63%)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Парафин</a:t>
                      </a:r>
                    </a:p>
                    <a:p>
                      <a:r>
                        <a:rPr lang="ru-RU" dirty="0"/>
                        <a:t>(-11,23%)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Акрил</a:t>
                      </a:r>
                    </a:p>
                    <a:p>
                      <a:r>
                        <a:rPr lang="ru-RU" dirty="0"/>
                        <a:t>(+11%)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Ткан.-</a:t>
                      </a:r>
                      <a:r>
                        <a:rPr lang="ru-RU" dirty="0" err="1"/>
                        <a:t>экв</a:t>
                      </a:r>
                      <a:r>
                        <a:rPr lang="ru-RU" dirty="0"/>
                        <a:t>. пластик</a:t>
                      </a:r>
                    </a:p>
                    <a:p>
                      <a:r>
                        <a:rPr lang="ru-RU" dirty="0"/>
                        <a:t>(+105%)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Полистирол</a:t>
                      </a:r>
                    </a:p>
                    <a:p>
                      <a:r>
                        <a:rPr lang="ru-RU" dirty="0"/>
                        <a:t>(-25%)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2320"/>
                  </a:ext>
                </a:extLst>
              </a:tr>
              <a:tr h="95887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Ткан.-</a:t>
                      </a:r>
                      <a:r>
                        <a:rPr lang="ru-RU" dirty="0" err="1"/>
                        <a:t>экв</a:t>
                      </a:r>
                      <a:r>
                        <a:rPr lang="ru-RU" dirty="0"/>
                        <a:t>. пластик</a:t>
                      </a:r>
                    </a:p>
                    <a:p>
                      <a:r>
                        <a:rPr lang="ru-RU" dirty="0"/>
                        <a:t>(+11,69%)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Ткан.-</a:t>
                      </a:r>
                      <a:r>
                        <a:rPr lang="ru-RU" dirty="0" err="1"/>
                        <a:t>экв</a:t>
                      </a:r>
                      <a:r>
                        <a:rPr lang="ru-RU" dirty="0"/>
                        <a:t>. пластик</a:t>
                      </a:r>
                    </a:p>
                    <a:p>
                      <a:r>
                        <a:rPr lang="ru-RU" dirty="0"/>
                        <a:t>(+11,95%)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Ткан.-</a:t>
                      </a:r>
                      <a:r>
                        <a:rPr lang="ru-RU" dirty="0" err="1"/>
                        <a:t>экв</a:t>
                      </a:r>
                      <a:r>
                        <a:rPr lang="ru-RU" dirty="0"/>
                        <a:t>. пластик</a:t>
                      </a:r>
                    </a:p>
                    <a:p>
                      <a:r>
                        <a:rPr lang="ru-RU" dirty="0"/>
                        <a:t>(+13%)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Парафин</a:t>
                      </a:r>
                    </a:p>
                    <a:p>
                      <a:r>
                        <a:rPr lang="ru-RU" dirty="0"/>
                        <a:t>(-122%)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Парафин</a:t>
                      </a:r>
                    </a:p>
                    <a:p>
                      <a:r>
                        <a:rPr lang="ru-RU" dirty="0"/>
                        <a:t>(-51%)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249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98AD21-85BD-FC06-99A9-EF61A341D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18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373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CB88A-220F-4038-BF0C-4DF962789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103" y="2604009"/>
            <a:ext cx="10537794" cy="1555015"/>
          </a:xfrm>
        </p:spPr>
        <p:txBody>
          <a:bodyPr>
            <a:normAutofit/>
          </a:bodyPr>
          <a:lstStyle/>
          <a:p>
            <a:r>
              <a:rPr lang="ru-RU" sz="3600" dirty="0"/>
              <a:t>РАСПРЕДЕЛЕНИЕ ВТОРИЧНЫХ ЧАСТИЦ В ТКАНЕЭКВИВАЛЕНТНЫХ МАТЕРИАЛАХ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0AB210-BD1B-4E5B-A4FC-37A87B0F9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103" y="4103859"/>
            <a:ext cx="10537794" cy="666138"/>
          </a:xfrm>
        </p:spPr>
        <p:txBody>
          <a:bodyPr/>
          <a:lstStyle/>
          <a:p>
            <a:r>
              <a:rPr lang="ru-RU" dirty="0"/>
              <a:t>Маракулин Андрей Павлович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7BC42F-7847-49A5-BD23-DF4C3481C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113" y="1993036"/>
            <a:ext cx="11032920" cy="666138"/>
          </a:xfrm>
        </p:spPr>
        <p:txBody>
          <a:bodyPr/>
          <a:lstStyle/>
          <a:p>
            <a:pPr algn="ctr"/>
            <a:r>
              <a:rPr lang="ru-RU" dirty="0"/>
              <a:t>Бакалаврская работа студента 418 группы физического факультета Московского государственного университета имени М. В. Ломоносова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010D7A31-C0D3-7342-3B86-E520D68A3BD1}"/>
              </a:ext>
            </a:extLst>
          </p:cNvPr>
          <p:cNvSpPr txBox="1">
            <a:spLocks/>
          </p:cNvSpPr>
          <p:nvPr/>
        </p:nvSpPr>
        <p:spPr>
          <a:xfrm>
            <a:off x="4411580" y="5171808"/>
            <a:ext cx="7411453" cy="6661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Научный руководитель: Черняев Александр Петрович</a:t>
            </a:r>
          </a:p>
          <a:p>
            <a:pPr algn="r"/>
            <a:r>
              <a:rPr lang="ru-RU" dirty="0"/>
              <a:t>Научный консультант: Щербаков Алексей Александрович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CBFA889-ADAF-BFD4-FFDE-EC59FCC69F14}"/>
              </a:ext>
            </a:extLst>
          </p:cNvPr>
          <p:cNvSpPr txBox="1">
            <a:spLocks/>
          </p:cNvSpPr>
          <p:nvPr/>
        </p:nvSpPr>
        <p:spPr>
          <a:xfrm>
            <a:off x="729913" y="5171808"/>
            <a:ext cx="3922296" cy="6661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r>
              <a:rPr lang="ru-RU" dirty="0"/>
              <a:t>Дата: 31.05.2022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01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CE531-EECE-A092-6290-42F55502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0581C6-768F-88EB-D49C-EC3A77359E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8"/>
            <a:ext cx="11705947" cy="54869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В медицине основным объектом является живая ткань, поэтому необходимо точно рассчитывать дозы облучения, распределения по объёму и другие параметры, чтобы здоровые ткани получали наименьшую дозу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Модели для этой задачи сложны, расчёты ресурсозатратны, а натурные эксперименты иногда невозможны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В качестве самого частого тканеэквивалентного материала используют воду, однако и используют другие тканеэквивалентные материалы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Другие тканеэквивалентные материалы могут существенно отличаться от воды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Возникает необходимость изучать распределения доз в тканеэквивалентных материалах отдельно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8456C-21A7-211F-6818-02839576F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583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331E5-340D-4D22-89D6-8E8530A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90915A-750A-492C-8F1F-F943CA110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529440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Цель работы: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Оценить и рассчитать, насколько сильно распределения вторичных частиц отличаются от соответствующих распределений в воде</a:t>
            </a:r>
          </a:p>
          <a:p>
            <a:endParaRPr lang="ru-RU" dirty="0"/>
          </a:p>
          <a:p>
            <a:r>
              <a:rPr lang="ru-RU" dirty="0"/>
              <a:t>Задачи работы: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Выбрать медицинский ускоритель для моделирования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Создать модель фантома тканеэквивалентного материала</a:t>
            </a:r>
          </a:p>
          <a:p>
            <a:endParaRPr lang="ru-RU" dirty="0"/>
          </a:p>
          <a:p>
            <a:r>
              <a:rPr lang="ru-RU" dirty="0"/>
              <a:t>Для выбранных фантомов требуется: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Построить количественные распределения вторичных  частиц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Построить глубинные распределения дозы вторичных частиц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Сравнить полученные результаты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02B908-9BA4-FA8B-382E-7291632E4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71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19EAD-148F-BFEC-6DFB-BD7DDF17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ускорителя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146879-8759-441B-7B81-80CB39EC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8" y="1828599"/>
            <a:ext cx="9070564" cy="3660166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13E941D9-6D79-3EE9-E642-1981231C5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834500"/>
          </a:xfrm>
        </p:spPr>
        <p:txBody>
          <a:bodyPr/>
          <a:lstStyle/>
          <a:p>
            <a:r>
              <a:rPr lang="ru-RU" dirty="0"/>
              <a:t>В качестве модели ускорителя была выбрана модель головки ускорителя </a:t>
            </a:r>
            <a:r>
              <a:rPr lang="en-US" dirty="0"/>
              <a:t>Varian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Clinac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2100C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2A09E45-80FE-DA57-45EC-037E50302721}"/>
              </a:ext>
            </a:extLst>
          </p:cNvPr>
          <p:cNvSpPr txBox="1">
            <a:spLocks/>
          </p:cNvSpPr>
          <p:nvPr/>
        </p:nvSpPr>
        <p:spPr>
          <a:xfrm>
            <a:off x="0" y="5488765"/>
            <a:ext cx="11705947" cy="56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i="1" dirty="0"/>
              <a:t>Геометрия модели головки ускорителя</a:t>
            </a:r>
            <a:endParaRPr lang="en-US" i="1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D8F8E-9516-F38B-D731-2A4919B7F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43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668AD-1C77-45AC-DF42-439F3F78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Спектр ускорителя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386A21CC-5702-A446-CB96-CDEAA299AC87}"/>
              </a:ext>
            </a:extLst>
          </p:cNvPr>
          <p:cNvSpPr txBox="1">
            <a:spLocks/>
          </p:cNvSpPr>
          <p:nvPr/>
        </p:nvSpPr>
        <p:spPr>
          <a:xfrm>
            <a:off x="7449374" y="5769611"/>
            <a:ext cx="3561526" cy="530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i="1" dirty="0"/>
              <a:t>Распределения энергии частиц</a:t>
            </a:r>
          </a:p>
          <a:p>
            <a:pPr algn="ctr"/>
            <a:r>
              <a:rPr lang="ru-RU" sz="1600" i="1" dirty="0"/>
              <a:t>в спектре ускорителя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91CF29-0F80-4BDB-33BB-F7C631A82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206" y="1022671"/>
            <a:ext cx="7042794" cy="46759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A8B927EE-55CA-999F-E60B-5ECA23844CFE}"/>
              </a:ext>
            </a:extLst>
          </p:cNvPr>
          <p:cNvSpPr txBox="1">
            <a:spLocks/>
          </p:cNvSpPr>
          <p:nvPr/>
        </p:nvSpPr>
        <p:spPr>
          <a:xfrm>
            <a:off x="1264822" y="5847470"/>
            <a:ext cx="3697703" cy="858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i="1" dirty="0"/>
              <a:t>Пространственное распределение</a:t>
            </a:r>
          </a:p>
          <a:p>
            <a:pPr algn="ctr"/>
            <a:r>
              <a:rPr lang="ru-RU" sz="1600" i="1" dirty="0"/>
              <a:t>спектра ускорителя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D4B75C-FB4E-8928-9D7D-3C79A6FC25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/>
          <a:stretch/>
        </p:blipFill>
        <p:spPr bwMode="auto">
          <a:xfrm>
            <a:off x="0" y="1010530"/>
            <a:ext cx="5067282" cy="47244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CA8839E-FCB5-C07E-1510-7A0AC042E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241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C4CF0-3B43-556E-B729-A63B4F4F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Спектр ускорителя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7CE77D-ED28-C4C1-89B3-6BECAC358E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603" y="5998930"/>
            <a:ext cx="7809998" cy="578027"/>
          </a:xfrm>
        </p:spPr>
        <p:txBody>
          <a:bodyPr>
            <a:normAutofit/>
          </a:bodyPr>
          <a:lstStyle/>
          <a:p>
            <a:r>
              <a:rPr lang="ru-RU" sz="2000" i="1" dirty="0"/>
              <a:t>Количественно-энергетические характеристики спектра пучка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EA54ED-4102-910B-6F97-73700F43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6" y="859070"/>
            <a:ext cx="7379368" cy="5139860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E97BD25A-F1F2-B806-D463-612B070C9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990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EAA13-561F-C57C-E49A-ACA6595A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Оптимизированная модель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FC15DC-EF9B-C868-6918-66C8572F30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1192" y="5863901"/>
            <a:ext cx="10056006" cy="747518"/>
          </a:xfrm>
        </p:spPr>
        <p:txBody>
          <a:bodyPr>
            <a:normAutofit/>
          </a:bodyPr>
          <a:lstStyle/>
          <a:p>
            <a:r>
              <a:rPr lang="ru-RU" sz="2000" i="1" dirty="0"/>
              <a:t>Вид оптимизированной модели, где единственный объект - фантом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9C40B3-91AD-9BCE-0104-C56FD5B4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09" y="994099"/>
            <a:ext cx="7956582" cy="486980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EDB20-CD81-5D87-5BBD-706ABCE84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7</a:t>
            </a:fld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05830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FB14C-5860-7B7A-0C88-9B2C33A4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вторичных частиц в воде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493B56-6498-F433-EC57-8254E3AA70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520" y="5445727"/>
            <a:ext cx="5567610" cy="1107473"/>
          </a:xfrm>
        </p:spPr>
        <p:txBody>
          <a:bodyPr>
            <a:normAutofit/>
          </a:bodyPr>
          <a:lstStyle/>
          <a:p>
            <a:pPr algn="ctr"/>
            <a:r>
              <a:rPr lang="ru-RU" sz="2000" i="1" dirty="0"/>
              <a:t>Глубинное дозовое распределение вторичных частиц в воде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2FC5A7-0311-41B3-1958-443C67024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30" y="1461932"/>
            <a:ext cx="5976188" cy="393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06DA2F-ADFF-3E53-EC12-B5039DA6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9" y="1780019"/>
            <a:ext cx="5300704" cy="2936361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427DC18-FF3C-47CB-2893-101A4B3F1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8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563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92FF0-9F06-E6AB-47A7-2069EC48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Отдельные вторичные частицы в воде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F7A3E-0747-4D79-6827-2049B5867E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1005653"/>
            <a:ext cx="11705947" cy="834501"/>
          </a:xfrm>
        </p:spPr>
        <p:txBody>
          <a:bodyPr/>
          <a:lstStyle/>
          <a:p>
            <a:r>
              <a:rPr lang="ru-RU" dirty="0"/>
              <a:t>Сумма вкладов электронов, позитронов и фотонов обуславливает 95,5% дозы вторичных частиц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587AAE-0DD8-AFD3-0E54-21F07C66E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57" y="1658177"/>
            <a:ext cx="6239159" cy="4194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 2">
            <a:extLst>
              <a:ext uri="{FF2B5EF4-FFF2-40B4-BE49-F238E27FC236}">
                <a16:creationId xmlns:a16="http://schemas.microsoft.com/office/drawing/2014/main" id="{6904BD41-8B6D-B223-0E63-897AA2FD0DF3}"/>
              </a:ext>
            </a:extLst>
          </p:cNvPr>
          <p:cNvSpPr txBox="1">
            <a:spLocks/>
          </p:cNvSpPr>
          <p:nvPr/>
        </p:nvSpPr>
        <p:spPr>
          <a:xfrm>
            <a:off x="3544306" y="5852347"/>
            <a:ext cx="5567610" cy="115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i="1" dirty="0"/>
              <a:t>Глубинное дозовое распределение вторичных частиц в воде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B9B92D-E322-50E5-5737-17D42A6B6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002549"/>
      </p:ext>
    </p:extLst>
  </p:cSld>
  <p:clrMapOvr>
    <a:masterClrMapping/>
  </p:clrMapOvr>
</p:sld>
</file>

<file path=ppt/theme/theme1.xml><?xml version="1.0" encoding="utf-8"?>
<a:theme xmlns:a="http://schemas.openxmlformats.org/drawingml/2006/main" name="Кафедра ФУиРМ">
  <a:themeElements>
    <a:clrScheme name="Другая 6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670</Words>
  <Application>Microsoft Office PowerPoint</Application>
  <PresentationFormat>Широкоэкранный</PresentationFormat>
  <Paragraphs>144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Roboto</vt:lpstr>
      <vt:lpstr>Roboto Medium</vt:lpstr>
      <vt:lpstr>Кафедра ФУиРМ</vt:lpstr>
      <vt:lpstr>РАСПРЕДЕЛЕНИЕ ВТОРИЧНЫХ ЧАСТИЦ В ТКАНЕЭКВИВАЛЕНТНЫХ МАТЕРИАЛАХ</vt:lpstr>
      <vt:lpstr>Актуальность работы</vt:lpstr>
      <vt:lpstr>Цели и задачи работы</vt:lpstr>
      <vt:lpstr>Модель ускорителя</vt:lpstr>
      <vt:lpstr>Спектр ускорителя</vt:lpstr>
      <vt:lpstr>Спектр ускорителя</vt:lpstr>
      <vt:lpstr>Оптимизированная модель</vt:lpstr>
      <vt:lpstr>Распределение вторичных частиц в воде</vt:lpstr>
      <vt:lpstr>Отдельные вторичные частицы в воде</vt:lpstr>
      <vt:lpstr>Тканеэквивалентные материалы</vt:lpstr>
      <vt:lpstr>Распределение дозы в материалах</vt:lpstr>
      <vt:lpstr>Соотношения доз в материалах</vt:lpstr>
      <vt:lpstr>Соотношения доз в материалах</vt:lpstr>
      <vt:lpstr>Вклад в дозу вторичных частиц</vt:lpstr>
      <vt:lpstr>Вклад вторичных электронов</vt:lpstr>
      <vt:lpstr>Вклад вторичных гамма-квантов</vt:lpstr>
      <vt:lpstr>Результаты</vt:lpstr>
      <vt:lpstr>Результаты</vt:lpstr>
      <vt:lpstr>РАСПРЕДЕЛЕНИЕ ВТОРИЧНЫХ ЧАСТИЦ В ТКАНЕЭКВИВАЛЕНТНЫХ МАТЕРИАЛАХ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Marakulin</dc:creator>
  <cp:lastModifiedBy>Andrey Marakulin</cp:lastModifiedBy>
  <cp:revision>17</cp:revision>
  <dcterms:created xsi:type="dcterms:W3CDTF">2021-12-14T21:01:53Z</dcterms:created>
  <dcterms:modified xsi:type="dcterms:W3CDTF">2022-05-30T22:16:41Z</dcterms:modified>
</cp:coreProperties>
</file>