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81" r:id="rId3"/>
    <p:sldId id="283" r:id="rId4"/>
    <p:sldId id="285" r:id="rId5"/>
    <p:sldId id="286" r:id="rId6"/>
    <p:sldId id="282" r:id="rId7"/>
    <p:sldId id="277" r:id="rId8"/>
  </p:sldIdLst>
  <p:sldSz cx="12192000" cy="6858000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Abril Fatface" panose="020B0604020202020204" charset="0"/>
      <p:regular r:id="rId22"/>
    </p:embeddedFont>
    <p:embeddedFont>
      <p:font typeface="Homemade Apple" panose="020B0604020202020204" charset="0"/>
      <p:regular r:id="rId23"/>
    </p:embeddedFont>
    <p:embeddedFont>
      <p:font typeface="Poppins" panose="020B0604020202020204" charset="0"/>
      <p:regular r:id="rId24"/>
      <p:bold r:id="rId25"/>
      <p:italic r:id="rId26"/>
      <p:boldItalic r:id="rId27"/>
    </p:embeddedFont>
    <p:embeddedFont>
      <p:font typeface="Roboto Mono SemiBold" panose="020B0604020202020204" charset="0"/>
      <p:regular r:id="rId28"/>
      <p:bold r:id="rId29"/>
      <p:italic r:id="rId30"/>
      <p:boldItalic r:id="rId31"/>
    </p:embeddedFont>
    <p:embeddedFont>
      <p:font typeface="Griffy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8882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21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71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62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2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3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5400" dirty="0"/>
              <a:t>Проектирование приложения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98837" y="5121981"/>
            <a:ext cx="6779489" cy="16667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-RU" dirty="0">
                <a:solidFill>
                  <a:schemeClr val="accent1"/>
                </a:solidFill>
              </a:rPr>
              <a:t>Работу подготовили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dirty="0">
                <a:solidFill>
                  <a:schemeClr val="accent1"/>
                </a:solidFill>
              </a:rPr>
              <a:t>студенты группы 6301-010302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endParaRPr lang="ru-RU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dirty="0">
                <a:solidFill>
                  <a:schemeClr val="accent1"/>
                </a:solidFill>
              </a:rPr>
              <a:t>Иванова Анна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dirty="0">
                <a:solidFill>
                  <a:schemeClr val="accent1"/>
                </a:solidFill>
              </a:rPr>
              <a:t>Рамазанова Милана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Концепция приложения</a:t>
            </a:r>
            <a:br>
              <a:rPr lang="ru-RU" b="0" dirty="0"/>
            </a:br>
            <a:endParaRPr lang="ru-RU" dirty="0"/>
          </a:p>
        </p:txBody>
      </p:sp>
      <p:grpSp>
        <p:nvGrpSpPr>
          <p:cNvPr id="3" name="Google Shape;712;p32"/>
          <p:cNvGrpSpPr/>
          <p:nvPr/>
        </p:nvGrpSpPr>
        <p:grpSpPr>
          <a:xfrm>
            <a:off x="1039922" y="421105"/>
            <a:ext cx="728002" cy="727740"/>
            <a:chOff x="2814625" y="1652725"/>
            <a:chExt cx="2428300" cy="2427400"/>
          </a:xfrm>
        </p:grpSpPr>
        <p:sp>
          <p:nvSpPr>
            <p:cNvPr id="4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87;p23"/>
          <p:cNvSpPr txBox="1">
            <a:spLocks/>
          </p:cNvSpPr>
          <p:nvPr/>
        </p:nvSpPr>
        <p:spPr>
          <a:xfrm>
            <a:off x="678407" y="1796059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Создание веб-приложения, которое предоставляет пользователям доступ к профессиональной психологической помощи. Платформа будет служить безопасным пространством для тех, кто ищет поддержку, а также предложит уникальный помощник-браслет для улучшения психологического здоровья.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Функционал: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1. Регистрация и вход.</a:t>
            </a:r>
          </a:p>
          <a:p>
            <a:r>
              <a:rPr lang="ru-RU" sz="1800" dirty="0">
                <a:solidFill>
                  <a:schemeClr val="tx1"/>
                </a:solidFill>
              </a:rPr>
              <a:t>2. Страница с психологами.</a:t>
            </a:r>
          </a:p>
          <a:p>
            <a:r>
              <a:rPr lang="ru-RU" sz="1800" dirty="0">
                <a:solidFill>
                  <a:schemeClr val="tx1"/>
                </a:solidFill>
              </a:rPr>
              <a:t>3. Информация о помощнике-браслете.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14" y="1796059"/>
            <a:ext cx="321989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3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Создание схем базы данных</a:t>
            </a:r>
            <a:br>
              <a:rPr lang="ru-RU" b="0" dirty="0"/>
            </a:br>
            <a:endParaRPr lang="ru-RU" dirty="0"/>
          </a:p>
        </p:txBody>
      </p:sp>
      <p:grpSp>
        <p:nvGrpSpPr>
          <p:cNvPr id="5" name="Google Shape;712;p32"/>
          <p:cNvGrpSpPr/>
          <p:nvPr/>
        </p:nvGrpSpPr>
        <p:grpSpPr>
          <a:xfrm>
            <a:off x="688940" y="421105"/>
            <a:ext cx="728002" cy="727740"/>
            <a:chOff x="2814625" y="1652725"/>
            <a:chExt cx="2428300" cy="2427400"/>
          </a:xfrm>
        </p:grpSpPr>
        <p:sp>
          <p:nvSpPr>
            <p:cNvPr id="6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45" y="1651705"/>
            <a:ext cx="7647692" cy="49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-RU" b="0" dirty="0"/>
              <a:t>Структура API</a:t>
            </a:r>
            <a:br>
              <a:rPr lang="ru-RU" b="0" dirty="0"/>
            </a:b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93" name="Google Shape;793;p40"/>
          <p:cNvSpPr txBox="1">
            <a:spLocks noGrp="1"/>
          </p:cNvSpPr>
          <p:nvPr>
            <p:ph type="body" idx="7"/>
          </p:nvPr>
        </p:nvSpPr>
        <p:spPr>
          <a:xfrm>
            <a:off x="2706811" y="2300776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2. Вход пользователя</a:t>
            </a:r>
          </a:p>
          <a:p>
            <a:pPr marL="0" lvl="0" indent="0">
              <a:buNone/>
            </a:pPr>
            <a:r>
              <a:rPr lang="ru-RU" sz="1000" dirty="0"/>
              <a:t>Метод: </a:t>
            </a:r>
            <a:r>
              <a:rPr lang="en-US" sz="1000" dirty="0"/>
              <a:t>POST</a:t>
            </a:r>
          </a:p>
          <a:p>
            <a:pPr marL="0" lvl="0" indent="0">
              <a:buNone/>
            </a:pPr>
            <a:r>
              <a:rPr lang="en-US" sz="1000" dirty="0"/>
              <a:t>URL: /</a:t>
            </a:r>
            <a:r>
              <a:rPr lang="en-US" sz="1000" dirty="0" err="1"/>
              <a:t>api</a:t>
            </a:r>
            <a:r>
              <a:rPr lang="en-US" sz="1000" dirty="0"/>
              <a:t>/users/login</a:t>
            </a:r>
          </a:p>
          <a:p>
            <a:pPr marL="0" lvl="0" indent="0">
              <a:buNone/>
            </a:pPr>
            <a:r>
              <a:rPr lang="ru-RU" sz="1000" dirty="0"/>
              <a:t>Формат запроса:</a:t>
            </a:r>
          </a:p>
          <a:p>
            <a:pPr marL="0" lvl="0" indent="0">
              <a:buNone/>
            </a:pPr>
            <a:r>
              <a:rPr lang="ru-RU" sz="1000" dirty="0"/>
              <a:t>{"</a:t>
            </a:r>
            <a:r>
              <a:rPr lang="en-US" sz="1000" dirty="0"/>
              <a:t>email": "user@example.com",</a:t>
            </a:r>
          </a:p>
          <a:p>
            <a:pPr marL="0" lvl="0" indent="0">
              <a:buNone/>
            </a:pPr>
            <a:r>
              <a:rPr lang="en-US" sz="1000" dirty="0"/>
              <a:t>    "password": "</a:t>
            </a:r>
            <a:r>
              <a:rPr lang="en-US" sz="1000" dirty="0" err="1"/>
              <a:t>securepassword</a:t>
            </a:r>
            <a:r>
              <a:rPr lang="en-US" sz="1000" dirty="0"/>
              <a:t>"</a:t>
            </a:r>
          </a:p>
          <a:p>
            <a:pPr marL="0" lvl="0" indent="0">
              <a:buNone/>
            </a:pPr>
            <a:r>
              <a:rPr lang="en-US" sz="1000" dirty="0"/>
              <a:t>}  </a:t>
            </a:r>
          </a:p>
          <a:p>
            <a:pPr marL="0" lvl="0" indent="0">
              <a:buNone/>
            </a:pPr>
            <a:r>
              <a:rPr lang="ru-RU" sz="1000" dirty="0"/>
              <a:t>Формат ответа:</a:t>
            </a:r>
          </a:p>
          <a:p>
            <a:pPr marL="0" lvl="0" indent="0">
              <a:buNone/>
            </a:pPr>
            <a:r>
              <a:rPr lang="ru-RU" sz="1000" dirty="0"/>
              <a:t>{</a:t>
            </a:r>
          </a:p>
          <a:p>
            <a:pPr marL="0" lvl="0" indent="0">
              <a:buNone/>
            </a:pPr>
            <a:r>
              <a:rPr lang="ru-RU" sz="1000" dirty="0"/>
              <a:t>"</a:t>
            </a:r>
            <a:r>
              <a:rPr lang="en-US" sz="1000" dirty="0"/>
              <a:t>token": "</a:t>
            </a:r>
            <a:r>
              <a:rPr lang="en-US" sz="1000" dirty="0" err="1"/>
              <a:t>jwt_token_here</a:t>
            </a:r>
            <a:r>
              <a:rPr lang="en-US" sz="1000" dirty="0"/>
              <a:t>"</a:t>
            </a:r>
          </a:p>
          <a:p>
            <a:pPr marL="0" lvl="0" indent="0">
              <a:buNone/>
            </a:pPr>
            <a:r>
              <a:rPr lang="en-US" sz="1000" dirty="0"/>
              <a:t>}</a:t>
            </a:r>
          </a:p>
          <a:p>
            <a:pPr marL="0" lvl="0" indent="0">
              <a:buNone/>
            </a:pPr>
            <a:r>
              <a:rPr lang="en-US" sz="1000" dirty="0"/>
              <a:t>{</a:t>
            </a:r>
          </a:p>
          <a:p>
            <a:pPr marL="0" lvl="0" indent="0">
              <a:buNone/>
            </a:pPr>
            <a:r>
              <a:rPr lang="en-US" sz="1000" dirty="0"/>
              <a:t>    "error": "Invalid credentials"</a:t>
            </a:r>
          </a:p>
          <a:p>
            <a:pPr marL="0" lvl="0" indent="0">
              <a:buNone/>
            </a:pPr>
            <a:r>
              <a:rPr lang="en-US" sz="1000" dirty="0"/>
              <a:t>}</a:t>
            </a:r>
            <a:endParaRPr sz="1000" dirty="0"/>
          </a:p>
        </p:txBody>
      </p:sp>
      <p:sp>
        <p:nvSpPr>
          <p:cNvPr id="795" name="Google Shape;795;p40"/>
          <p:cNvSpPr txBox="1">
            <a:spLocks noGrp="1"/>
          </p:cNvSpPr>
          <p:nvPr>
            <p:ph type="body" idx="8"/>
          </p:nvPr>
        </p:nvSpPr>
        <p:spPr>
          <a:xfrm>
            <a:off x="5097162" y="2454327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3. Получение сеансов пользователя</a:t>
            </a:r>
          </a:p>
          <a:p>
            <a:pPr marL="0" lvl="0" indent="0">
              <a:buNone/>
            </a:pPr>
            <a:r>
              <a:rPr lang="ru-RU" sz="1000" dirty="0"/>
              <a:t>Метод: </a:t>
            </a:r>
            <a:r>
              <a:rPr lang="en-US" sz="1000" dirty="0"/>
              <a:t>GET</a:t>
            </a:r>
          </a:p>
          <a:p>
            <a:pPr marL="0" lvl="0" indent="0">
              <a:buNone/>
            </a:pPr>
            <a:r>
              <a:rPr lang="en-US" sz="1000" dirty="0"/>
              <a:t>URL: /</a:t>
            </a:r>
            <a:r>
              <a:rPr lang="en-US" sz="1000" dirty="0" err="1"/>
              <a:t>api</a:t>
            </a:r>
            <a:r>
              <a:rPr lang="en-US" sz="1000" dirty="0"/>
              <a:t>/users/{</a:t>
            </a:r>
            <a:r>
              <a:rPr lang="en-US" sz="1000" dirty="0" err="1"/>
              <a:t>userId</a:t>
            </a:r>
            <a:r>
              <a:rPr lang="en-US" sz="1000" dirty="0"/>
              <a:t>}/sessions</a:t>
            </a:r>
          </a:p>
          <a:p>
            <a:pPr marL="0" lvl="0" indent="0">
              <a:buNone/>
            </a:pPr>
            <a:r>
              <a:rPr lang="ru-RU" sz="1000" dirty="0"/>
              <a:t>Формат ответа:   </a:t>
            </a:r>
          </a:p>
          <a:p>
            <a:pPr marL="0" lvl="0" indent="0">
              <a:buNone/>
            </a:pPr>
            <a:r>
              <a:rPr lang="ru-RU" sz="1000" dirty="0"/>
              <a:t>  [</a:t>
            </a:r>
          </a:p>
          <a:p>
            <a:pPr marL="0" lvl="0" indent="0">
              <a:buNone/>
            </a:pPr>
            <a:r>
              <a:rPr lang="ru-RU" sz="1000" dirty="0"/>
              <a:t>      {</a:t>
            </a:r>
          </a:p>
          <a:p>
            <a:pPr marL="0" lvl="0" indent="0">
              <a:buNone/>
            </a:pPr>
            <a:r>
              <a:rPr lang="ru-RU" sz="1000" dirty="0"/>
              <a:t>        "</a:t>
            </a:r>
            <a:r>
              <a:rPr lang="en-US" sz="1000" dirty="0"/>
              <a:t>id": 1,</a:t>
            </a:r>
          </a:p>
          <a:p>
            <a:pPr marL="0" lvl="0" indent="0">
              <a:buNone/>
            </a:pPr>
            <a:r>
              <a:rPr lang="en-US" sz="1000" dirty="0"/>
              <a:t>        "</a:t>
            </a:r>
            <a:r>
              <a:rPr lang="en-US" sz="1000" dirty="0" err="1"/>
              <a:t>date_time</a:t>
            </a:r>
            <a:r>
              <a:rPr lang="en-US" sz="1000" dirty="0"/>
              <a:t>": "2020-10-01T10:00:00Z",</a:t>
            </a:r>
          </a:p>
          <a:p>
            <a:pPr marL="0" lvl="0" indent="0">
              <a:buNone/>
            </a:pPr>
            <a:r>
              <a:rPr lang="en-US" sz="1000" dirty="0"/>
              <a:t>        "</a:t>
            </a:r>
            <a:r>
              <a:rPr lang="en-US" sz="1000" dirty="0" err="1"/>
              <a:t>psychologist_id</a:t>
            </a:r>
            <a:r>
              <a:rPr lang="en-US" sz="1000" dirty="0"/>
              <a:t>": 2</a:t>
            </a:r>
          </a:p>
          <a:p>
            <a:pPr marL="0" lvl="0" indent="0">
              <a:buNone/>
            </a:pPr>
            <a:r>
              <a:rPr lang="en-US" sz="1000" dirty="0"/>
              <a:t>      },</a:t>
            </a:r>
          </a:p>
          <a:p>
            <a:pPr marL="0" lvl="0" indent="0">
              <a:buNone/>
            </a:pPr>
            <a:r>
              <a:rPr lang="en-US" sz="1000" dirty="0"/>
              <a:t>      ...</a:t>
            </a:r>
          </a:p>
          <a:p>
            <a:pPr marL="0" lvl="0" indent="0">
              <a:buNone/>
            </a:pPr>
            <a:r>
              <a:rPr lang="en-US" sz="1000" dirty="0"/>
              <a:t>    ]</a:t>
            </a:r>
            <a:endParaRPr sz="1000" dirty="0"/>
          </a:p>
        </p:txBody>
      </p:sp>
      <p:sp>
        <p:nvSpPr>
          <p:cNvPr id="797" name="Google Shape;797;p40"/>
          <p:cNvSpPr txBox="1">
            <a:spLocks noGrp="1"/>
          </p:cNvSpPr>
          <p:nvPr>
            <p:ph type="body" idx="9"/>
          </p:nvPr>
        </p:nvSpPr>
        <p:spPr>
          <a:xfrm>
            <a:off x="7487510" y="2454327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4. Получение списка психологов</a:t>
            </a:r>
          </a:p>
          <a:p>
            <a:pPr marL="0" lvl="0" indent="0">
              <a:buNone/>
            </a:pPr>
            <a:r>
              <a:rPr lang="ru-RU" sz="1000" dirty="0"/>
              <a:t>Метод: </a:t>
            </a:r>
            <a:r>
              <a:rPr lang="en-US" sz="1000" dirty="0"/>
              <a:t>GET</a:t>
            </a:r>
          </a:p>
          <a:p>
            <a:pPr marL="0" lvl="0" indent="0">
              <a:buNone/>
            </a:pPr>
            <a:r>
              <a:rPr lang="en-US" sz="1000" dirty="0"/>
              <a:t>URL: /</a:t>
            </a:r>
            <a:r>
              <a:rPr lang="en-US" sz="1000" dirty="0" err="1"/>
              <a:t>api</a:t>
            </a:r>
            <a:r>
              <a:rPr lang="en-US" sz="1000" dirty="0"/>
              <a:t>/psychologists</a:t>
            </a:r>
          </a:p>
          <a:p>
            <a:pPr marL="0" lvl="0" indent="0">
              <a:buNone/>
            </a:pPr>
            <a:r>
              <a:rPr lang="ru-RU" sz="1000" dirty="0"/>
              <a:t>Формат ответа:</a:t>
            </a:r>
          </a:p>
          <a:p>
            <a:pPr marL="0" lvl="0" indent="0">
              <a:buNone/>
            </a:pPr>
            <a:r>
              <a:rPr lang="ru-RU" sz="1000" dirty="0"/>
              <a:t>[</a:t>
            </a:r>
          </a:p>
          <a:p>
            <a:pPr marL="0" lvl="0" indent="0">
              <a:buNone/>
            </a:pPr>
            <a:r>
              <a:rPr lang="ru-RU" sz="1000" dirty="0"/>
              <a:t>    {</a:t>
            </a:r>
          </a:p>
          <a:p>
            <a:pPr marL="0" lvl="0" indent="0">
              <a:buNone/>
            </a:pPr>
            <a:r>
              <a:rPr lang="ru-RU" sz="1000" dirty="0"/>
              <a:t>   "</a:t>
            </a:r>
            <a:r>
              <a:rPr lang="en-US" sz="1000" dirty="0"/>
              <a:t>id": 1,</a:t>
            </a:r>
          </a:p>
          <a:p>
            <a:pPr marL="0" lvl="0" indent="0">
              <a:buNone/>
            </a:pPr>
            <a:r>
              <a:rPr lang="en-US" sz="1000" dirty="0"/>
              <a:t>   "name": "Dr. Smith",</a:t>
            </a:r>
          </a:p>
          <a:p>
            <a:pPr marL="0" lvl="0" indent="0">
              <a:buNone/>
            </a:pPr>
            <a:r>
              <a:rPr lang="en-US" sz="1000" dirty="0"/>
              <a:t>        "specialization": "Cognitive Behavioral Therapy"</a:t>
            </a:r>
          </a:p>
          <a:p>
            <a:pPr marL="0" lvl="0" indent="0">
              <a:buNone/>
            </a:pPr>
            <a:r>
              <a:rPr lang="en-US" sz="1000" dirty="0"/>
              <a:t>     },</a:t>
            </a:r>
          </a:p>
          <a:p>
            <a:pPr marL="0" lvl="0" indent="0">
              <a:buNone/>
            </a:pPr>
            <a:r>
              <a:rPr lang="en-US" sz="1000" dirty="0"/>
              <a:t>      ...</a:t>
            </a:r>
          </a:p>
          <a:p>
            <a:pPr marL="0" lvl="0" indent="0">
              <a:buNone/>
            </a:pPr>
            <a:r>
              <a:rPr lang="en-US" sz="1000" dirty="0"/>
              <a:t> ]</a:t>
            </a:r>
            <a:endParaRPr sz="1000" dirty="0"/>
          </a:p>
        </p:txBody>
      </p:sp>
      <p:sp>
        <p:nvSpPr>
          <p:cNvPr id="800" name="Google Shape;800;p40"/>
          <p:cNvSpPr txBox="1">
            <a:spLocks noGrp="1"/>
          </p:cNvSpPr>
          <p:nvPr>
            <p:ph type="body" idx="6"/>
          </p:nvPr>
        </p:nvSpPr>
        <p:spPr>
          <a:xfrm>
            <a:off x="205624" y="2277301"/>
            <a:ext cx="2390352" cy="40126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1. Регистрация пользователя</a:t>
            </a:r>
          </a:p>
          <a:p>
            <a:pPr marL="0" lvl="0" indent="0">
              <a:buNone/>
            </a:pPr>
            <a:r>
              <a:rPr lang="ru-RU" sz="1000" dirty="0"/>
              <a:t>  Метод: </a:t>
            </a:r>
            <a:r>
              <a:rPr lang="en-US" sz="1000" dirty="0"/>
              <a:t>POST</a:t>
            </a:r>
          </a:p>
          <a:p>
            <a:pPr marL="0" lvl="0" indent="0">
              <a:buNone/>
            </a:pPr>
            <a:r>
              <a:rPr lang="en-US" sz="1000" dirty="0"/>
              <a:t>  URL: /</a:t>
            </a:r>
            <a:r>
              <a:rPr lang="en-US" sz="1000" dirty="0" err="1"/>
              <a:t>api</a:t>
            </a:r>
            <a:r>
              <a:rPr lang="en-US" sz="1000" dirty="0"/>
              <a:t>/users/register</a:t>
            </a:r>
          </a:p>
          <a:p>
            <a:pPr marL="0" lvl="0" indent="0">
              <a:buNone/>
            </a:pPr>
            <a:r>
              <a:rPr lang="en-US" sz="1000" dirty="0"/>
              <a:t>  </a:t>
            </a:r>
            <a:r>
              <a:rPr lang="ru-RU" sz="1000" dirty="0"/>
              <a:t>Формат запроса</a:t>
            </a:r>
          </a:p>
          <a:p>
            <a:pPr marL="0" lvl="0" indent="0">
              <a:buNone/>
            </a:pPr>
            <a:r>
              <a:rPr lang="ru-RU" sz="1000" dirty="0"/>
              <a:t>  {</a:t>
            </a:r>
          </a:p>
          <a:p>
            <a:pPr marL="0" lvl="0" indent="0">
              <a:buNone/>
            </a:pPr>
            <a:r>
              <a:rPr lang="ru-RU" sz="1000" dirty="0"/>
              <a:t>"</a:t>
            </a:r>
            <a:r>
              <a:rPr lang="en-US" sz="1000" dirty="0"/>
              <a:t>email": "user@example.com",</a:t>
            </a:r>
          </a:p>
          <a:p>
            <a:pPr marL="0" lvl="0" indent="0">
              <a:buNone/>
            </a:pPr>
            <a:r>
              <a:rPr lang="en-US" sz="1000" dirty="0"/>
              <a:t>"password": "</a:t>
            </a:r>
            <a:r>
              <a:rPr lang="en-US" sz="1000" dirty="0" err="1"/>
              <a:t>securepassword</a:t>
            </a:r>
            <a:r>
              <a:rPr lang="en-US" sz="1000" dirty="0"/>
              <a:t>"</a:t>
            </a:r>
          </a:p>
          <a:p>
            <a:pPr marL="0" lvl="0" indent="0">
              <a:buNone/>
            </a:pPr>
            <a:r>
              <a:rPr lang="en-US" sz="1000" dirty="0"/>
              <a:t>  }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1000" dirty="0"/>
              <a:t>  </a:t>
            </a:r>
            <a:r>
              <a:rPr lang="ru-RU" sz="1000" dirty="0"/>
              <a:t>Формат ответа:</a:t>
            </a:r>
          </a:p>
          <a:p>
            <a:pPr marL="0" lvl="0" indent="0">
              <a:buNone/>
            </a:pPr>
            <a:r>
              <a:rPr lang="ru-RU" sz="1000" dirty="0"/>
              <a:t>  {</a:t>
            </a:r>
          </a:p>
          <a:p>
            <a:pPr marL="0" lvl="0" indent="0">
              <a:buNone/>
            </a:pPr>
            <a:r>
              <a:rPr lang="ru-RU" sz="1000" dirty="0"/>
              <a:t>      "</a:t>
            </a:r>
            <a:r>
              <a:rPr lang="en-US" sz="1000" dirty="0"/>
              <a:t>message": "User registered successfully"</a:t>
            </a:r>
          </a:p>
          <a:p>
            <a:pPr marL="0" lvl="0" indent="0">
              <a:buNone/>
            </a:pPr>
            <a:r>
              <a:rPr lang="en-US" sz="1000" dirty="0"/>
              <a:t>  }</a:t>
            </a:r>
          </a:p>
          <a:p>
            <a:pPr marL="0" lvl="0" indent="0">
              <a:buNone/>
            </a:pPr>
            <a:r>
              <a:rPr lang="en-US" sz="1000" dirty="0"/>
              <a:t>  {</a:t>
            </a:r>
          </a:p>
          <a:p>
            <a:pPr marL="0" lvl="0" indent="0">
              <a:buNone/>
            </a:pPr>
            <a:r>
              <a:rPr lang="en-US" sz="1000" dirty="0"/>
              <a:t>  "error": "Invalid input"</a:t>
            </a:r>
          </a:p>
          <a:p>
            <a:pPr marL="0" lvl="0" indent="0">
              <a:buNone/>
            </a:pPr>
            <a:r>
              <a:rPr lang="en-US" sz="1000" dirty="0"/>
              <a:t>  }</a:t>
            </a:r>
            <a:endParaRPr sz="1000" dirty="0"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3"/>
          </p:nvPr>
        </p:nvSpPr>
        <p:spPr>
          <a:xfrm>
            <a:off x="9778600" y="2300776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5. Получение информации о браслете</a:t>
            </a:r>
          </a:p>
          <a:p>
            <a:pPr marL="0" lvl="0" indent="0">
              <a:buNone/>
            </a:pPr>
            <a:r>
              <a:rPr lang="ru-RU" sz="1000" dirty="0"/>
              <a:t>Метод: </a:t>
            </a:r>
            <a:r>
              <a:rPr lang="en-US" sz="1000" dirty="0"/>
              <a:t>GET</a:t>
            </a:r>
          </a:p>
          <a:p>
            <a:pPr marL="0" lvl="0" indent="0">
              <a:buNone/>
            </a:pPr>
            <a:r>
              <a:rPr lang="en-US" sz="1000" dirty="0"/>
              <a:t>URL: /</a:t>
            </a:r>
            <a:r>
              <a:rPr lang="en-US" sz="1000" dirty="0" err="1"/>
              <a:t>api</a:t>
            </a:r>
            <a:r>
              <a:rPr lang="en-US" sz="1000" dirty="0"/>
              <a:t>/users/{</a:t>
            </a:r>
            <a:r>
              <a:rPr lang="en-US" sz="1000" dirty="0" err="1"/>
              <a:t>userId</a:t>
            </a:r>
            <a:r>
              <a:rPr lang="en-US" sz="1000" dirty="0"/>
              <a:t>}/bracelet</a:t>
            </a:r>
          </a:p>
          <a:p>
            <a:pPr marL="0" lvl="0" indent="0">
              <a:buNone/>
            </a:pPr>
            <a:r>
              <a:rPr lang="en-US" sz="1000" dirty="0"/>
              <a:t>  {</a:t>
            </a:r>
          </a:p>
          <a:p>
            <a:pPr marL="0" lvl="0" indent="0">
              <a:buNone/>
            </a:pPr>
            <a:r>
              <a:rPr lang="en-US" sz="1000" dirty="0"/>
              <a:t>      "reminders": [</a:t>
            </a:r>
          </a:p>
          <a:p>
            <a:pPr marL="0" lvl="0" indent="0">
              <a:buNone/>
            </a:pPr>
            <a:r>
              <a:rPr lang="en-US" sz="1000" dirty="0"/>
              <a:t>        {          "message": "Time for your session!",</a:t>
            </a:r>
          </a:p>
          <a:p>
            <a:pPr marL="0" lvl="0" indent="0">
              <a:buNone/>
            </a:pPr>
            <a:r>
              <a:rPr lang="en-US" sz="1000" dirty="0"/>
              <a:t>          "time": "2025-10-01T09:00:00Z"</a:t>
            </a:r>
          </a:p>
          <a:p>
            <a:pPr marL="0" lvl="0" indent="0">
              <a:buNone/>
            </a:pPr>
            <a:r>
              <a:rPr lang="en-US" sz="1000" dirty="0"/>
              <a:t>        },</a:t>
            </a:r>
          </a:p>
          <a:p>
            <a:pPr marL="0" lvl="0" indent="0">
              <a:buNone/>
            </a:pPr>
            <a:r>
              <a:rPr lang="en-US" sz="1000" dirty="0"/>
              <a:t>        {          "message": "Remember to praise yourself!",</a:t>
            </a:r>
          </a:p>
          <a:p>
            <a:pPr marL="0" lvl="0" indent="0">
              <a:buNone/>
            </a:pPr>
            <a:r>
              <a:rPr lang="en-US" sz="1000" dirty="0"/>
              <a:t>          "time": "2024-10-01T20:00:00Z"</a:t>
            </a:r>
          </a:p>
          <a:p>
            <a:pPr marL="0" lvl="0" indent="0">
              <a:buNone/>
            </a:pPr>
            <a:r>
              <a:rPr lang="en-US" sz="1000" dirty="0"/>
              <a:t>        }</a:t>
            </a:r>
          </a:p>
          <a:p>
            <a:pPr marL="0" lvl="0" indent="0">
              <a:buNone/>
            </a:pPr>
            <a:r>
              <a:rPr lang="en-US" sz="1000" dirty="0"/>
              <a:t>      ]</a:t>
            </a:r>
          </a:p>
          <a:p>
            <a:pPr marL="0" lvl="0" indent="0">
              <a:buNone/>
            </a:pPr>
            <a:r>
              <a:rPr lang="en-US" sz="1000" dirty="0"/>
              <a:t>    }</a:t>
            </a:r>
            <a:endParaRPr sz="1000" dirty="0"/>
          </a:p>
        </p:txBody>
      </p:sp>
      <p:grpSp>
        <p:nvGrpSpPr>
          <p:cNvPr id="18" name="Google Shape;712;p32"/>
          <p:cNvGrpSpPr/>
          <p:nvPr/>
        </p:nvGrpSpPr>
        <p:grpSpPr>
          <a:xfrm>
            <a:off x="9414599" y="593367"/>
            <a:ext cx="728002" cy="727740"/>
            <a:chOff x="2814625" y="1652725"/>
            <a:chExt cx="2428300" cy="2427400"/>
          </a:xfrm>
        </p:grpSpPr>
        <p:sp>
          <p:nvSpPr>
            <p:cNvPr id="19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19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7EB2B130-05D6-4A42-87F3-F6C3B19A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13" name="Google Shape;800;p40">
            <a:extLst>
              <a:ext uri="{FF2B5EF4-FFF2-40B4-BE49-F238E27FC236}">
                <a16:creationId xmlns:a16="http://schemas.microsoft.com/office/drawing/2014/main" xmlns="" id="{75785AC5-1937-422D-BFCC-B73154EBD15E}"/>
              </a:ext>
            </a:extLst>
          </p:cNvPr>
          <p:cNvSpPr txBox="1">
            <a:spLocks noGrp="1"/>
          </p:cNvSpPr>
          <p:nvPr>
            <p:ph type="body" idx="6"/>
          </p:nvPr>
        </p:nvSpPr>
        <p:spPr>
          <a:xfrm>
            <a:off x="205624" y="2277301"/>
            <a:ext cx="2390352" cy="40126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en-US" sz="1000" dirty="0"/>
              <a:t>6</a:t>
            </a:r>
            <a:r>
              <a:rPr lang="ru-RU" sz="1000" dirty="0"/>
              <a:t>. Создание сеанса </a:t>
            </a:r>
          </a:p>
          <a:p>
            <a:pPr marL="0" lvl="0" indent="0">
              <a:buNone/>
            </a:pPr>
            <a:r>
              <a:rPr lang="ru-RU" sz="1000" dirty="0"/>
              <a:t>  Метод: </a:t>
            </a:r>
            <a:r>
              <a:rPr lang="en-US" sz="1000" dirty="0"/>
              <a:t>POST</a:t>
            </a:r>
          </a:p>
          <a:p>
            <a:pPr marL="0" lvl="0" indent="0">
              <a:buNone/>
            </a:pPr>
            <a:r>
              <a:rPr lang="en-US" sz="1000" dirty="0"/>
              <a:t>  URL: /</a:t>
            </a:r>
            <a:r>
              <a:rPr lang="en-US" sz="1000" dirty="0" err="1"/>
              <a:t>api</a:t>
            </a:r>
            <a:r>
              <a:rPr lang="en-US" sz="1000" dirty="0"/>
              <a:t>/sessions</a:t>
            </a:r>
            <a:endParaRPr lang="ru-RU" sz="1000" dirty="0"/>
          </a:p>
          <a:p>
            <a:pPr marL="0" lvl="0" indent="0">
              <a:buNone/>
            </a:pPr>
            <a:r>
              <a:rPr lang="en-US" sz="1000" dirty="0"/>
              <a:t>  </a:t>
            </a:r>
            <a:r>
              <a:rPr lang="ru-RU" sz="1000" dirty="0"/>
              <a:t>Формат запроса</a:t>
            </a:r>
          </a:p>
          <a:p>
            <a:pPr marL="0" lvl="0" indent="0">
              <a:buNone/>
            </a:pPr>
            <a:r>
              <a:rPr lang="ru-RU" sz="1000" dirty="0"/>
              <a:t>  </a:t>
            </a:r>
            <a:r>
              <a:rPr lang="en-US" sz="1000" dirty="0"/>
              <a:t>{</a:t>
            </a:r>
          </a:p>
          <a:p>
            <a:pPr marL="0" lvl="0" indent="0">
              <a:buNone/>
            </a:pPr>
            <a:r>
              <a:rPr lang="en-US" sz="1000" dirty="0"/>
              <a:t>      "</a:t>
            </a:r>
            <a:r>
              <a:rPr lang="en-US" sz="1000" dirty="0" err="1"/>
              <a:t>userId</a:t>
            </a:r>
            <a:r>
              <a:rPr lang="en-US" sz="1000" dirty="0"/>
              <a:t>": 123,</a:t>
            </a:r>
          </a:p>
          <a:p>
            <a:pPr marL="0" lvl="0" indent="0">
              <a:buNone/>
            </a:pPr>
            <a:r>
              <a:rPr lang="en-US" sz="1000" dirty="0"/>
              <a:t>      "</a:t>
            </a:r>
            <a:r>
              <a:rPr lang="en-US" sz="1000" dirty="0" err="1"/>
              <a:t>psychologistId</a:t>
            </a:r>
            <a:r>
              <a:rPr lang="en-US" sz="1000" dirty="0"/>
              <a:t>": 1,</a:t>
            </a:r>
          </a:p>
          <a:p>
            <a:pPr marL="0" lvl="0" indent="0">
              <a:buNone/>
            </a:pPr>
            <a:r>
              <a:rPr lang="en-US" sz="1000" dirty="0"/>
              <a:t>      "date": "2023-10-15T10:00:00Z"</a:t>
            </a:r>
          </a:p>
          <a:p>
            <a:pPr marL="0" lvl="0" indent="0">
              <a:buNone/>
            </a:pPr>
            <a:r>
              <a:rPr lang="en-US" sz="1000" dirty="0"/>
              <a:t>   }  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1000" dirty="0"/>
              <a:t>  </a:t>
            </a:r>
            <a:r>
              <a:rPr lang="ru-RU" sz="1000" dirty="0"/>
              <a:t>Формат ответа:</a:t>
            </a:r>
          </a:p>
          <a:p>
            <a:pPr marL="0" lvl="0" indent="0">
              <a:buNone/>
            </a:pPr>
            <a:r>
              <a:rPr lang="ru-RU" sz="1000" dirty="0"/>
              <a:t>  {</a:t>
            </a:r>
          </a:p>
          <a:p>
            <a:pPr marL="0" lvl="0" indent="0">
              <a:buNone/>
            </a:pPr>
            <a:r>
              <a:rPr lang="ru-RU" sz="1000" dirty="0"/>
              <a:t> </a:t>
            </a:r>
            <a:r>
              <a:rPr lang="en-US" sz="1000" dirty="0"/>
              <a:t>"message": " successfully</a:t>
            </a:r>
            <a:r>
              <a:rPr lang="ru-RU" sz="1000" dirty="0"/>
              <a:t>",</a:t>
            </a:r>
          </a:p>
          <a:p>
            <a:pPr marL="0" lvl="0" indent="0">
              <a:buNone/>
            </a:pPr>
            <a:r>
              <a:rPr lang="ru-RU" sz="1000" dirty="0"/>
              <a:t>      "</a:t>
            </a:r>
            <a:r>
              <a:rPr lang="en-US" sz="1000" dirty="0" err="1"/>
              <a:t>sessionId</a:t>
            </a:r>
            <a:r>
              <a:rPr lang="en-US" sz="1000" dirty="0"/>
              <a:t>": 1  }</a:t>
            </a:r>
          </a:p>
          <a:p>
            <a:pPr marL="0" lvl="0" indent="0">
              <a:buNone/>
            </a:pPr>
            <a:r>
              <a:rPr lang="en-US" sz="1000" dirty="0"/>
              <a:t>  {</a:t>
            </a:r>
          </a:p>
          <a:p>
            <a:pPr marL="0" lvl="0" indent="0">
              <a:buNone/>
            </a:pPr>
            <a:r>
              <a:rPr lang="en-US" sz="1000" dirty="0"/>
              <a:t>  "error": “Error!"</a:t>
            </a:r>
          </a:p>
          <a:p>
            <a:pPr marL="0" lvl="0" indent="0">
              <a:buNone/>
            </a:pPr>
            <a:r>
              <a:rPr lang="en-US" sz="1000" dirty="0"/>
              <a:t>  }</a:t>
            </a:r>
            <a:endParaRPr sz="1000" dirty="0"/>
          </a:p>
        </p:txBody>
      </p:sp>
      <p:sp>
        <p:nvSpPr>
          <p:cNvPr id="20" name="Google Shape;800;p40">
            <a:extLst>
              <a:ext uri="{FF2B5EF4-FFF2-40B4-BE49-F238E27FC236}">
                <a16:creationId xmlns:a16="http://schemas.microsoft.com/office/drawing/2014/main" xmlns="" id="{141924C6-33E1-4278-B1FF-51EE2EC5EC68}"/>
              </a:ext>
            </a:extLst>
          </p:cNvPr>
          <p:cNvSpPr txBox="1">
            <a:spLocks/>
          </p:cNvSpPr>
          <p:nvPr/>
        </p:nvSpPr>
        <p:spPr>
          <a:xfrm>
            <a:off x="2510486" y="2342719"/>
            <a:ext cx="2390352" cy="401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US" sz="1000" dirty="0"/>
              <a:t>7</a:t>
            </a:r>
            <a:r>
              <a:rPr lang="ru-RU" sz="1000" dirty="0"/>
              <a:t>. Изменение сеанса 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  Метод: </a:t>
            </a:r>
            <a:r>
              <a:rPr lang="en-US" sz="1000" dirty="0"/>
              <a:t>PUT URL:/api/sessions/{sessionI}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 </a:t>
            </a:r>
            <a:r>
              <a:rPr lang="ru-RU" sz="1000" dirty="0"/>
              <a:t>Формат запроса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  {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 "</a:t>
            </a:r>
            <a:r>
              <a:rPr lang="ru-RU" sz="1000" dirty="0" err="1"/>
              <a:t>psychologistId</a:t>
            </a:r>
            <a:r>
              <a:rPr lang="ru-RU" sz="1000" dirty="0"/>
              <a:t>": 2,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 "</a:t>
            </a:r>
            <a:r>
              <a:rPr lang="ru-RU" sz="1000" dirty="0" err="1"/>
              <a:t>date</a:t>
            </a:r>
            <a:r>
              <a:rPr lang="ru-RU" sz="1000" dirty="0"/>
              <a:t>": "2023-10-20T14:00:00Z" </a:t>
            </a:r>
            <a:r>
              <a:rPr lang="en-US" sz="1000" dirty="0"/>
              <a:t> 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}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 </a:t>
            </a:r>
            <a:r>
              <a:rPr lang="ru-RU" sz="1000" dirty="0"/>
              <a:t>Формат ответа: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  </a:t>
            </a:r>
            <a:r>
              <a:rPr lang="en-US" sz="1000" dirty="0"/>
              <a:t>{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"message": " Session changed successfully </a:t>
            </a:r>
            <a:r>
              <a:rPr lang="ru-RU" sz="1000" dirty="0"/>
              <a:t>",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"</a:t>
            </a:r>
            <a:r>
              <a:rPr lang="en-US" sz="1000" dirty="0" err="1"/>
              <a:t>sessionId</a:t>
            </a:r>
            <a:r>
              <a:rPr lang="en-US" sz="1000" dirty="0"/>
              <a:t>": 1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 }  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 {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"error": “Session not fount"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 }</a:t>
            </a:r>
          </a:p>
        </p:txBody>
      </p:sp>
      <p:sp>
        <p:nvSpPr>
          <p:cNvPr id="21" name="Google Shape;800;p40">
            <a:extLst>
              <a:ext uri="{FF2B5EF4-FFF2-40B4-BE49-F238E27FC236}">
                <a16:creationId xmlns:a16="http://schemas.microsoft.com/office/drawing/2014/main" xmlns="" id="{2AA64802-36C2-496C-BDD0-F2B84FBF46E3}"/>
              </a:ext>
            </a:extLst>
          </p:cNvPr>
          <p:cNvSpPr txBox="1">
            <a:spLocks/>
          </p:cNvSpPr>
          <p:nvPr/>
        </p:nvSpPr>
        <p:spPr>
          <a:xfrm>
            <a:off x="4900824" y="2326668"/>
            <a:ext cx="2390352" cy="401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sz="1000" dirty="0"/>
              <a:t>8. Удаление сеанса 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  Метод: </a:t>
            </a:r>
            <a:r>
              <a:rPr lang="en-US" sz="1000" dirty="0"/>
              <a:t>DELETE URL:/api/sessions/{sessionI}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Формат ответа: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 {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"error": “Session not fount"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 }</a:t>
            </a:r>
          </a:p>
        </p:txBody>
      </p:sp>
      <p:sp>
        <p:nvSpPr>
          <p:cNvPr id="24" name="Google Shape;800;p40">
            <a:extLst>
              <a:ext uri="{FF2B5EF4-FFF2-40B4-BE49-F238E27FC236}">
                <a16:creationId xmlns:a16="http://schemas.microsoft.com/office/drawing/2014/main" xmlns="" id="{0296BD17-4A36-489D-B658-785C4730E1D4}"/>
              </a:ext>
            </a:extLst>
          </p:cNvPr>
          <p:cNvSpPr txBox="1">
            <a:spLocks/>
          </p:cNvSpPr>
          <p:nvPr/>
        </p:nvSpPr>
        <p:spPr>
          <a:xfrm>
            <a:off x="7291162" y="2326668"/>
            <a:ext cx="2390352" cy="401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sz="1000" dirty="0"/>
              <a:t>9.</a:t>
            </a:r>
            <a:r>
              <a:rPr lang="en-US" sz="1000" dirty="0"/>
              <a:t> </a:t>
            </a:r>
            <a:r>
              <a:rPr lang="ru-RU" sz="1000" dirty="0"/>
              <a:t>Удаление сеанса 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  Метод: </a:t>
            </a:r>
            <a:r>
              <a:rPr lang="en-US" sz="1000" dirty="0"/>
              <a:t>DELETE URL:/api/psychologists/{psychologistId} </a:t>
            </a:r>
          </a:p>
          <a:p>
            <a:pPr marL="0" indent="0">
              <a:buFont typeface="Roboto Mono"/>
              <a:buNone/>
            </a:pPr>
            <a:r>
              <a:rPr lang="ru-RU" sz="1000" dirty="0"/>
              <a:t>Формат ответа:</a:t>
            </a:r>
            <a:r>
              <a:rPr lang="en-US" sz="1000" dirty="0"/>
              <a:t>  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 {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"error": “Psychologist not fount"</a:t>
            </a:r>
          </a:p>
          <a:p>
            <a:pPr marL="0" indent="0">
              <a:buFont typeface="Roboto Mono"/>
              <a:buNone/>
            </a:pPr>
            <a:r>
              <a:rPr lang="en-US" sz="10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70931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23" y="506890"/>
            <a:ext cx="11360700" cy="1230600"/>
          </a:xfrm>
        </p:spPr>
        <p:txBody>
          <a:bodyPr/>
          <a:lstStyle/>
          <a:p>
            <a:r>
              <a:rPr lang="ru-RU" b="0" dirty="0"/>
              <a:t>Стек технологий</a:t>
            </a:r>
          </a:p>
        </p:txBody>
      </p:sp>
      <p:sp>
        <p:nvSpPr>
          <p:cNvPr id="3" name="Google Shape;387;p23"/>
          <p:cNvSpPr txBox="1">
            <a:spLocks/>
          </p:cNvSpPr>
          <p:nvPr/>
        </p:nvSpPr>
        <p:spPr>
          <a:xfrm>
            <a:off x="678407" y="1796059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89890" y="195442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F0F6FC"/>
                </a:solidFill>
                <a:latin typeface="-apple-system"/>
              </a:rPr>
              <a:t>1. PostgreSQL</a:t>
            </a:r>
          </a:p>
          <a:p>
            <a:r>
              <a:rPr lang="en-US" sz="2200" dirty="0">
                <a:solidFill>
                  <a:srgbClr val="F0F6FC"/>
                </a:solidFill>
                <a:latin typeface="-apple-system"/>
              </a:rPr>
              <a:t>2. </a:t>
            </a:r>
            <a:r>
              <a:rPr lang="en-US" sz="2200" dirty="0" smtClean="0">
                <a:solidFill>
                  <a:srgbClr val="F0F6FC"/>
                </a:solidFill>
                <a:latin typeface="-apple-system"/>
              </a:rPr>
              <a:t>JavaScript (Node.js)</a:t>
            </a:r>
            <a:endParaRPr lang="en-US" sz="2200" dirty="0">
              <a:solidFill>
                <a:srgbClr val="F0F6FC"/>
              </a:solidFill>
              <a:latin typeface="-apple-system"/>
            </a:endParaRPr>
          </a:p>
          <a:p>
            <a:r>
              <a:rPr lang="en-US" sz="2200" dirty="0">
                <a:solidFill>
                  <a:srgbClr val="F0F6FC"/>
                </a:solidFill>
                <a:latin typeface="-apple-system"/>
              </a:rPr>
              <a:t>3. </a:t>
            </a:r>
            <a:r>
              <a:rPr lang="en-US" sz="2200" dirty="0" err="1">
                <a:solidFill>
                  <a:srgbClr val="F0F6FC"/>
                </a:solidFill>
                <a:latin typeface="-apple-system"/>
              </a:rPr>
              <a:t>Git</a:t>
            </a:r>
            <a:r>
              <a:rPr lang="en-US" sz="2200" dirty="0">
                <a:solidFill>
                  <a:srgbClr val="F0F6FC"/>
                </a:solidFill>
                <a:latin typeface="-apple-system"/>
              </a:rPr>
              <a:t>, GitHub</a:t>
            </a:r>
          </a:p>
          <a:p>
            <a:r>
              <a:rPr lang="en-US" sz="2200" dirty="0">
                <a:solidFill>
                  <a:srgbClr val="F0F6FC"/>
                </a:solidFill>
                <a:latin typeface="-apple-system"/>
              </a:rPr>
              <a:t>4. </a:t>
            </a:r>
            <a:r>
              <a:rPr lang="en-US" sz="2200" dirty="0" err="1">
                <a:solidFill>
                  <a:srgbClr val="F0F6FC"/>
                </a:solidFill>
                <a:latin typeface="-apple-system"/>
              </a:rPr>
              <a:t>OpenAPI</a:t>
            </a:r>
            <a:r>
              <a:rPr lang="en-US" sz="2200" dirty="0">
                <a:solidFill>
                  <a:srgbClr val="F0F6FC"/>
                </a:solidFill>
                <a:latin typeface="-apple-system"/>
              </a:rPr>
              <a:t>/Swagger</a:t>
            </a:r>
          </a:p>
        </p:txBody>
      </p:sp>
      <p:grpSp>
        <p:nvGrpSpPr>
          <p:cNvPr id="24" name="Google Shape;712;p32"/>
          <p:cNvGrpSpPr/>
          <p:nvPr/>
        </p:nvGrpSpPr>
        <p:grpSpPr>
          <a:xfrm>
            <a:off x="9186396" y="506890"/>
            <a:ext cx="728002" cy="727740"/>
            <a:chOff x="2814625" y="1652725"/>
            <a:chExt cx="2428300" cy="2427400"/>
          </a:xfrm>
        </p:grpSpPr>
        <p:sp>
          <p:nvSpPr>
            <p:cNvPr id="25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400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sz="9000" dirty="0">
                <a:solidFill>
                  <a:schemeClr val="accent3"/>
                </a:solidFill>
              </a:rPr>
              <a:t>YOU!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448900" y="28620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https://github.com/Annnna7/psychologist-session</a:t>
            </a:r>
            <a:endParaRPr dirty="0"/>
          </a:p>
        </p:txBody>
      </p:sp>
      <p:grpSp>
        <p:nvGrpSpPr>
          <p:cNvPr id="8" name="Google Shape;1379;p52"/>
          <p:cNvGrpSpPr/>
          <p:nvPr/>
        </p:nvGrpSpPr>
        <p:grpSpPr>
          <a:xfrm>
            <a:off x="4621338" y="3002691"/>
            <a:ext cx="657343" cy="574774"/>
            <a:chOff x="3707000" y="2137000"/>
            <a:chExt cx="876925" cy="766775"/>
          </a:xfrm>
        </p:grpSpPr>
        <p:sp>
          <p:nvSpPr>
            <p:cNvPr id="9" name="Google Shape;1380;p52"/>
            <p:cNvSpPr/>
            <p:nvPr/>
          </p:nvSpPr>
          <p:spPr>
            <a:xfrm>
              <a:off x="4098125" y="2807925"/>
              <a:ext cx="95875" cy="95850"/>
            </a:xfrm>
            <a:custGeom>
              <a:avLst/>
              <a:gdLst/>
              <a:ahLst/>
              <a:cxnLst/>
              <a:rect l="l" t="t" r="r" b="b"/>
              <a:pathLst>
                <a:path w="3835" h="3834" extrusionOk="0">
                  <a:moveTo>
                    <a:pt x="0" y="0"/>
                  </a:moveTo>
                  <a:lnTo>
                    <a:pt x="0" y="3834"/>
                  </a:lnTo>
                  <a:lnTo>
                    <a:pt x="3834" y="3834"/>
                  </a:lnTo>
                  <a:lnTo>
                    <a:pt x="383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1;p52"/>
            <p:cNvSpPr/>
            <p:nvPr/>
          </p:nvSpPr>
          <p:spPr>
            <a:xfrm>
              <a:off x="4391600" y="2521875"/>
              <a:ext cx="95875" cy="95875"/>
            </a:xfrm>
            <a:custGeom>
              <a:avLst/>
              <a:gdLst/>
              <a:ahLst/>
              <a:cxnLst/>
              <a:rect l="l" t="t" r="r" b="b"/>
              <a:pathLst>
                <a:path w="3835" h="3835" extrusionOk="0">
                  <a:moveTo>
                    <a:pt x="1" y="0"/>
                  </a:moveTo>
                  <a:lnTo>
                    <a:pt x="1" y="3834"/>
                  </a:lnTo>
                  <a:lnTo>
                    <a:pt x="3835" y="3834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2;p52"/>
            <p:cNvSpPr/>
            <p:nvPr/>
          </p:nvSpPr>
          <p:spPr>
            <a:xfrm>
              <a:off x="4487450" y="2329275"/>
              <a:ext cx="96175" cy="192625"/>
            </a:xfrm>
            <a:custGeom>
              <a:avLst/>
              <a:gdLst/>
              <a:ahLst/>
              <a:cxnLst/>
              <a:rect l="l" t="t" r="r" b="b"/>
              <a:pathLst>
                <a:path w="3847" h="7705" extrusionOk="0">
                  <a:moveTo>
                    <a:pt x="1" y="1"/>
                  </a:moveTo>
                  <a:lnTo>
                    <a:pt x="1" y="7704"/>
                  </a:lnTo>
                  <a:lnTo>
                    <a:pt x="3846" y="7704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3;p52"/>
            <p:cNvSpPr/>
            <p:nvPr/>
          </p:nvSpPr>
          <p:spPr>
            <a:xfrm>
              <a:off x="4000500" y="2714150"/>
              <a:ext cx="286950" cy="93800"/>
            </a:xfrm>
            <a:custGeom>
              <a:avLst/>
              <a:gdLst/>
              <a:ahLst/>
              <a:cxnLst/>
              <a:rect l="l" t="t" r="r" b="b"/>
              <a:pathLst>
                <a:path w="11478" h="3752" extrusionOk="0">
                  <a:moveTo>
                    <a:pt x="0" y="1"/>
                  </a:moveTo>
                  <a:lnTo>
                    <a:pt x="0" y="3751"/>
                  </a:lnTo>
                  <a:lnTo>
                    <a:pt x="11478" y="3751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4;p52"/>
            <p:cNvSpPr/>
            <p:nvPr/>
          </p:nvSpPr>
          <p:spPr>
            <a:xfrm>
              <a:off x="3902550" y="2617725"/>
              <a:ext cx="489375" cy="96450"/>
            </a:xfrm>
            <a:custGeom>
              <a:avLst/>
              <a:gdLst/>
              <a:ahLst/>
              <a:cxnLst/>
              <a:rect l="l" t="t" r="r" b="b"/>
              <a:pathLst>
                <a:path w="19575" h="3858" extrusionOk="0">
                  <a:moveTo>
                    <a:pt x="1" y="0"/>
                  </a:moveTo>
                  <a:lnTo>
                    <a:pt x="1" y="3858"/>
                  </a:lnTo>
                  <a:lnTo>
                    <a:pt x="19575" y="3858"/>
                  </a:lnTo>
                  <a:lnTo>
                    <a:pt x="1957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85;p52"/>
            <p:cNvSpPr/>
            <p:nvPr/>
          </p:nvSpPr>
          <p:spPr>
            <a:xfrm>
              <a:off x="3806725" y="2521875"/>
              <a:ext cx="488775" cy="95875"/>
            </a:xfrm>
            <a:custGeom>
              <a:avLst/>
              <a:gdLst/>
              <a:ahLst/>
              <a:cxnLst/>
              <a:rect l="l" t="t" r="r" b="b"/>
              <a:pathLst>
                <a:path w="19551" h="3835" extrusionOk="0">
                  <a:moveTo>
                    <a:pt x="0" y="0"/>
                  </a:moveTo>
                  <a:lnTo>
                    <a:pt x="0" y="3834"/>
                  </a:lnTo>
                  <a:lnTo>
                    <a:pt x="19550" y="3834"/>
                  </a:lnTo>
                  <a:lnTo>
                    <a:pt x="1955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86;p52"/>
            <p:cNvSpPr/>
            <p:nvPr/>
          </p:nvSpPr>
          <p:spPr>
            <a:xfrm>
              <a:off x="3707000" y="2425725"/>
              <a:ext cx="684625" cy="96175"/>
            </a:xfrm>
            <a:custGeom>
              <a:avLst/>
              <a:gdLst/>
              <a:ahLst/>
              <a:cxnLst/>
              <a:rect l="l" t="t" r="r" b="b"/>
              <a:pathLst>
                <a:path w="27385" h="3847" extrusionOk="0">
                  <a:moveTo>
                    <a:pt x="0" y="1"/>
                  </a:moveTo>
                  <a:lnTo>
                    <a:pt x="0" y="3846"/>
                  </a:lnTo>
                  <a:lnTo>
                    <a:pt x="27385" y="3846"/>
                  </a:lnTo>
                  <a:lnTo>
                    <a:pt x="273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7;p52"/>
            <p:cNvSpPr/>
            <p:nvPr/>
          </p:nvSpPr>
          <p:spPr>
            <a:xfrm>
              <a:off x="3707000" y="2329275"/>
              <a:ext cx="684625" cy="96475"/>
            </a:xfrm>
            <a:custGeom>
              <a:avLst/>
              <a:gdLst/>
              <a:ahLst/>
              <a:cxnLst/>
              <a:rect l="l" t="t" r="r" b="b"/>
              <a:pathLst>
                <a:path w="27385" h="3859" extrusionOk="0">
                  <a:moveTo>
                    <a:pt x="0" y="1"/>
                  </a:moveTo>
                  <a:lnTo>
                    <a:pt x="0" y="3859"/>
                  </a:lnTo>
                  <a:lnTo>
                    <a:pt x="27385" y="3859"/>
                  </a:lnTo>
                  <a:lnTo>
                    <a:pt x="273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8;p52"/>
            <p:cNvSpPr/>
            <p:nvPr/>
          </p:nvSpPr>
          <p:spPr>
            <a:xfrm>
              <a:off x="3707000" y="2233450"/>
              <a:ext cx="391150" cy="95850"/>
            </a:xfrm>
            <a:custGeom>
              <a:avLst/>
              <a:gdLst/>
              <a:ahLst/>
              <a:cxnLst/>
              <a:rect l="l" t="t" r="r" b="b"/>
              <a:pathLst>
                <a:path w="15646" h="3834" extrusionOk="0">
                  <a:moveTo>
                    <a:pt x="0" y="0"/>
                  </a:moveTo>
                  <a:lnTo>
                    <a:pt x="0" y="3834"/>
                  </a:lnTo>
                  <a:lnTo>
                    <a:pt x="15645" y="3834"/>
                  </a:lnTo>
                  <a:lnTo>
                    <a:pt x="1564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89;p52"/>
            <p:cNvSpPr/>
            <p:nvPr/>
          </p:nvSpPr>
          <p:spPr>
            <a:xfrm>
              <a:off x="3806725" y="2137000"/>
              <a:ext cx="193775" cy="95875"/>
            </a:xfrm>
            <a:custGeom>
              <a:avLst/>
              <a:gdLst/>
              <a:ahLst/>
              <a:cxnLst/>
              <a:rect l="l" t="t" r="r" b="b"/>
              <a:pathLst>
                <a:path w="7751" h="3835" extrusionOk="0">
                  <a:moveTo>
                    <a:pt x="0" y="0"/>
                  </a:moveTo>
                  <a:lnTo>
                    <a:pt x="0" y="3834"/>
                  </a:lnTo>
                  <a:lnTo>
                    <a:pt x="7751" y="3834"/>
                  </a:lnTo>
                  <a:lnTo>
                    <a:pt x="775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0;p52"/>
            <p:cNvSpPr/>
            <p:nvPr/>
          </p:nvSpPr>
          <p:spPr>
            <a:xfrm>
              <a:off x="4192475" y="2233450"/>
              <a:ext cx="391450" cy="95850"/>
            </a:xfrm>
            <a:custGeom>
              <a:avLst/>
              <a:gdLst/>
              <a:ahLst/>
              <a:cxnLst/>
              <a:rect l="l" t="t" r="r" b="b"/>
              <a:pathLst>
                <a:path w="15658" h="3834" extrusionOk="0">
                  <a:moveTo>
                    <a:pt x="1" y="0"/>
                  </a:moveTo>
                  <a:lnTo>
                    <a:pt x="1" y="3834"/>
                  </a:lnTo>
                  <a:lnTo>
                    <a:pt x="15657" y="3834"/>
                  </a:lnTo>
                  <a:lnTo>
                    <a:pt x="15657" y="3536"/>
                  </a:lnTo>
                  <a:lnTo>
                    <a:pt x="15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1;p52"/>
            <p:cNvSpPr/>
            <p:nvPr/>
          </p:nvSpPr>
          <p:spPr>
            <a:xfrm>
              <a:off x="4292200" y="2137000"/>
              <a:ext cx="193800" cy="95875"/>
            </a:xfrm>
            <a:custGeom>
              <a:avLst/>
              <a:gdLst/>
              <a:ahLst/>
              <a:cxnLst/>
              <a:rect l="l" t="t" r="r" b="b"/>
              <a:pathLst>
                <a:path w="7752" h="3835" extrusionOk="0">
                  <a:moveTo>
                    <a:pt x="0" y="0"/>
                  </a:moveTo>
                  <a:lnTo>
                    <a:pt x="0" y="3834"/>
                  </a:lnTo>
                  <a:lnTo>
                    <a:pt x="7751" y="3834"/>
                  </a:lnTo>
                  <a:lnTo>
                    <a:pt x="775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567</Words>
  <Application>Microsoft Office PowerPoint</Application>
  <PresentationFormat>Широкоэкранный</PresentationFormat>
  <Paragraphs>134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9" baseType="lpstr">
      <vt:lpstr>Roboto</vt:lpstr>
      <vt:lpstr>Roboto Mono</vt:lpstr>
      <vt:lpstr>Aldrich</vt:lpstr>
      <vt:lpstr>Calibri</vt:lpstr>
      <vt:lpstr>-apple-system</vt:lpstr>
      <vt:lpstr>Abril Fatface</vt:lpstr>
      <vt:lpstr>Homemade Apple</vt:lpstr>
      <vt:lpstr>Poppins</vt:lpstr>
      <vt:lpstr>Roboto Mono SemiBold</vt:lpstr>
      <vt:lpstr>Griffy</vt:lpstr>
      <vt:lpstr>Arial</vt:lpstr>
      <vt:lpstr>SlidesMania</vt:lpstr>
      <vt:lpstr>Проектирование приложения</vt:lpstr>
      <vt:lpstr>Концепция приложения </vt:lpstr>
      <vt:lpstr>Создание схем базы данных </vt:lpstr>
      <vt:lpstr>Структура API </vt:lpstr>
      <vt:lpstr>Структура API</vt:lpstr>
      <vt:lpstr>Стек технологий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приложения</dc:title>
  <dc:creator>Asus</dc:creator>
  <cp:lastModifiedBy>Asus</cp:lastModifiedBy>
  <cp:revision>14</cp:revision>
  <dcterms:modified xsi:type="dcterms:W3CDTF">2025-02-24T09:06:11Z</dcterms:modified>
</cp:coreProperties>
</file>