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85" r:id="rId6"/>
    <p:sldId id="277" r:id="rId7"/>
  </p:sldIdLst>
  <p:sldSz cx="12192000" cy="6858000"/>
  <p:notesSz cx="6858000" cy="9144000"/>
  <p:embeddedFontLst>
    <p:embeddedFont>
      <p:font typeface="Homemade Apple" panose="020B0604020202020204" charset="0"/>
      <p:regular r:id="rId9"/>
    </p:embeddedFont>
    <p:embeddedFont>
      <p:font typeface="Abril Fatface" panose="020B0604020202020204" charset="0"/>
      <p:regular r:id="rId10"/>
    </p:embeddedFont>
    <p:embeddedFont>
      <p:font typeface="Griffy" panose="020B0604020202020204" charset="0"/>
      <p:regular r:id="rId11"/>
    </p:embeddedFont>
    <p:embeddedFont>
      <p:font typeface="Poppins" panose="020B0604020202020204" charset="0"/>
      <p:regular r:id="rId12"/>
      <p:bold r:id="rId13"/>
      <p:italic r:id="rId14"/>
      <p:boldItalic r:id="rId15"/>
    </p:embeddedFont>
    <p:embeddedFont>
      <p:font typeface="Roboto Mono SemiBold" panose="020B0604020202020204" charset="0"/>
      <p:regular r:id="rId16"/>
      <p:bold r:id="rId17"/>
      <p:italic r:id="rId18"/>
      <p:boldItalic r:id="rId19"/>
    </p:embeddedFont>
    <p:embeddedFont>
      <p:font typeface="Roboto" panose="020B0604020202020204" charset="0"/>
      <p:regular r:id="rId20"/>
      <p:bold r:id="rId21"/>
      <p:italic r:id="rId22"/>
      <p:boldItalic r:id="rId23"/>
    </p:embeddedFont>
    <p:embeddedFont>
      <p:font typeface="Roboto Mon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font" Target="fonts/font22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88824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21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5712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562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-RU" sz="5400" dirty="0"/>
              <a:t>Проектирование приложения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698837" y="5121981"/>
            <a:ext cx="6779489" cy="166674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1"/>
                </a:solidFill>
              </a:rPr>
              <a:t>Работу подготовили 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1"/>
                </a:solidFill>
              </a:rPr>
              <a:t>студенты группы 6301-010302</a:t>
            </a:r>
            <a:r>
              <a:rPr lang="en-US" dirty="0" smtClean="0">
                <a:solidFill>
                  <a:schemeClr val="accent1"/>
                </a:solidFill>
              </a:rPr>
              <a:t>D</a:t>
            </a:r>
            <a:endParaRPr lang="ru-RU" dirty="0" smtClean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1"/>
                </a:solidFill>
              </a:rPr>
              <a:t>Иванова Анна</a:t>
            </a:r>
          </a:p>
          <a:p>
            <a:pPr marL="0" lvl="0" indent="0" algn="l" rtl="0">
              <a:spcBef>
                <a:spcPts val="0"/>
              </a:spcBef>
              <a:buNone/>
            </a:pPr>
            <a:r>
              <a:rPr lang="ru-RU" dirty="0" smtClean="0">
                <a:solidFill>
                  <a:schemeClr val="accent1"/>
                </a:solidFill>
              </a:rPr>
              <a:t>Рамазанова Милана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 smtClean="0"/>
              <a:t>Концепция приложения</a:t>
            </a:r>
            <a:r>
              <a:rPr lang="ru-RU" b="0" dirty="0"/>
              <a:t/>
            </a:r>
            <a:br>
              <a:rPr lang="ru-RU" b="0" dirty="0"/>
            </a:br>
            <a:endParaRPr lang="ru-RU" dirty="0"/>
          </a:p>
        </p:txBody>
      </p:sp>
      <p:grpSp>
        <p:nvGrpSpPr>
          <p:cNvPr id="3" name="Google Shape;712;p32"/>
          <p:cNvGrpSpPr/>
          <p:nvPr/>
        </p:nvGrpSpPr>
        <p:grpSpPr>
          <a:xfrm>
            <a:off x="1039922" y="421105"/>
            <a:ext cx="728002" cy="727740"/>
            <a:chOff x="2814625" y="1652725"/>
            <a:chExt cx="2428300" cy="2427400"/>
          </a:xfrm>
        </p:grpSpPr>
        <p:sp>
          <p:nvSpPr>
            <p:cNvPr id="4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87;p23"/>
          <p:cNvSpPr txBox="1">
            <a:spLocks/>
          </p:cNvSpPr>
          <p:nvPr/>
        </p:nvSpPr>
        <p:spPr>
          <a:xfrm>
            <a:off x="678407" y="1796059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1800" dirty="0">
                <a:solidFill>
                  <a:schemeClr val="tx1"/>
                </a:solidFill>
              </a:rPr>
              <a:t>Создание </a:t>
            </a:r>
            <a:r>
              <a:rPr lang="ru-RU" sz="1800" dirty="0" smtClean="0">
                <a:solidFill>
                  <a:schemeClr val="tx1"/>
                </a:solidFill>
              </a:rPr>
              <a:t>веб-приложения</a:t>
            </a:r>
            <a:r>
              <a:rPr lang="ru-RU" sz="1800" dirty="0">
                <a:solidFill>
                  <a:schemeClr val="tx1"/>
                </a:solidFill>
              </a:rPr>
              <a:t>, которое предоставляет пользователям доступ к профессиональной психологической помощи. Платформа будет служить безопасным пространством для тех, кто ищет поддержку, а также предложит уникальный помощник-браслет для улучшения </a:t>
            </a:r>
            <a:r>
              <a:rPr lang="ru-RU" sz="1800" dirty="0" smtClean="0">
                <a:solidFill>
                  <a:schemeClr val="tx1"/>
                </a:solidFill>
              </a:rPr>
              <a:t>психологического здоровья.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Функционал: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 smtClean="0">
                <a:solidFill>
                  <a:schemeClr val="tx1"/>
                </a:solidFill>
              </a:rPr>
              <a:t>1. Регистрация </a:t>
            </a:r>
            <a:r>
              <a:rPr lang="ru-RU" sz="1800" dirty="0">
                <a:solidFill>
                  <a:schemeClr val="tx1"/>
                </a:solidFill>
              </a:rPr>
              <a:t>и </a:t>
            </a:r>
            <a:r>
              <a:rPr lang="ru-RU" sz="1800" dirty="0" smtClean="0">
                <a:solidFill>
                  <a:schemeClr val="tx1"/>
                </a:solidFill>
              </a:rPr>
              <a:t>вход.</a:t>
            </a:r>
          </a:p>
          <a:p>
            <a:r>
              <a:rPr lang="ru-RU" sz="1800" dirty="0">
                <a:solidFill>
                  <a:schemeClr val="tx1"/>
                </a:solidFill>
              </a:rPr>
              <a:t>2. Страница с </a:t>
            </a:r>
            <a:r>
              <a:rPr lang="ru-RU" sz="1800" dirty="0" smtClean="0">
                <a:solidFill>
                  <a:schemeClr val="tx1"/>
                </a:solidFill>
              </a:rPr>
              <a:t>психологами</a:t>
            </a:r>
            <a:r>
              <a:rPr lang="ru-RU" sz="1800" dirty="0">
                <a:solidFill>
                  <a:schemeClr val="tx1"/>
                </a:solidFill>
              </a:rPr>
              <a:t>.</a:t>
            </a:r>
          </a:p>
          <a:p>
            <a:r>
              <a:rPr lang="ru-RU" sz="1800" dirty="0">
                <a:solidFill>
                  <a:schemeClr val="tx1"/>
                </a:solidFill>
              </a:rPr>
              <a:t>3. Информация о </a:t>
            </a:r>
            <a:r>
              <a:rPr lang="ru-RU" sz="1800" dirty="0" smtClean="0">
                <a:solidFill>
                  <a:schemeClr val="tx1"/>
                </a:solidFill>
              </a:rPr>
              <a:t>помощнике-браслете.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36" name="Рисунок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614" y="1796059"/>
            <a:ext cx="321989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3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723" y="506890"/>
            <a:ext cx="11360700" cy="1230600"/>
          </a:xfrm>
        </p:spPr>
        <p:txBody>
          <a:bodyPr/>
          <a:lstStyle/>
          <a:p>
            <a:r>
              <a:rPr lang="ru-RU" b="0" dirty="0" smtClean="0"/>
              <a:t>Стек технологий</a:t>
            </a:r>
            <a:endParaRPr lang="ru-RU" b="0" dirty="0"/>
          </a:p>
        </p:txBody>
      </p:sp>
      <p:sp>
        <p:nvSpPr>
          <p:cNvPr id="3" name="Google Shape;387;p23"/>
          <p:cNvSpPr txBox="1">
            <a:spLocks/>
          </p:cNvSpPr>
          <p:nvPr/>
        </p:nvSpPr>
        <p:spPr>
          <a:xfrm>
            <a:off x="678407" y="1796059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89890" y="1954420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1. PostgreSQL</a:t>
            </a: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2. Visual Studio Code</a:t>
            </a: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3. </a:t>
            </a:r>
            <a:r>
              <a:rPr lang="en-US" sz="2200" dirty="0" err="1">
                <a:solidFill>
                  <a:srgbClr val="F0F6FC"/>
                </a:solidFill>
                <a:latin typeface="-apple-system"/>
              </a:rPr>
              <a:t>Git</a:t>
            </a:r>
            <a:r>
              <a:rPr lang="en-US" sz="2200" dirty="0">
                <a:solidFill>
                  <a:srgbClr val="F0F6FC"/>
                </a:solidFill>
                <a:latin typeface="-apple-system"/>
              </a:rPr>
              <a:t>, GitHub</a:t>
            </a:r>
          </a:p>
          <a:p>
            <a:r>
              <a:rPr lang="en-US" sz="2200" dirty="0">
                <a:solidFill>
                  <a:srgbClr val="F0F6FC"/>
                </a:solidFill>
                <a:latin typeface="-apple-system"/>
              </a:rPr>
              <a:t>4. </a:t>
            </a:r>
            <a:r>
              <a:rPr lang="en-US" sz="2200" dirty="0" err="1">
                <a:solidFill>
                  <a:srgbClr val="F0F6FC"/>
                </a:solidFill>
                <a:latin typeface="-apple-system"/>
              </a:rPr>
              <a:t>OpenAPI</a:t>
            </a:r>
            <a:r>
              <a:rPr lang="en-US" sz="2200" dirty="0">
                <a:solidFill>
                  <a:srgbClr val="F0F6FC"/>
                </a:solidFill>
                <a:latin typeface="-apple-system"/>
              </a:rPr>
              <a:t>/Swagger</a:t>
            </a:r>
            <a:endParaRPr lang="en-US" sz="2200" dirty="0">
              <a:solidFill>
                <a:srgbClr val="F0F6FC"/>
              </a:solidFill>
              <a:latin typeface="-apple-system"/>
            </a:endParaRPr>
          </a:p>
        </p:txBody>
      </p:sp>
      <p:grpSp>
        <p:nvGrpSpPr>
          <p:cNvPr id="24" name="Google Shape;712;p32"/>
          <p:cNvGrpSpPr/>
          <p:nvPr/>
        </p:nvGrpSpPr>
        <p:grpSpPr>
          <a:xfrm>
            <a:off x="9186396" y="506890"/>
            <a:ext cx="728002" cy="727740"/>
            <a:chOff x="2814625" y="1652725"/>
            <a:chExt cx="2428300" cy="2427400"/>
          </a:xfrm>
        </p:grpSpPr>
        <p:sp>
          <p:nvSpPr>
            <p:cNvPr id="25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400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dirty="0"/>
              <a:t>Создание схем базы </a:t>
            </a:r>
            <a:r>
              <a:rPr lang="ru-RU" b="0" dirty="0" smtClean="0"/>
              <a:t>данных</a:t>
            </a:r>
            <a:r>
              <a:rPr lang="ru-RU" b="0" dirty="0"/>
              <a:t/>
            </a:r>
            <a:br>
              <a:rPr lang="ru-RU" b="0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625" y="1551730"/>
            <a:ext cx="7456539" cy="4910404"/>
          </a:xfrm>
          <a:prstGeom prst="rect">
            <a:avLst/>
          </a:prstGeom>
        </p:spPr>
      </p:pic>
      <p:grpSp>
        <p:nvGrpSpPr>
          <p:cNvPr id="5" name="Google Shape;712;p32"/>
          <p:cNvGrpSpPr/>
          <p:nvPr/>
        </p:nvGrpSpPr>
        <p:grpSpPr>
          <a:xfrm>
            <a:off x="688940" y="421105"/>
            <a:ext cx="728002" cy="727740"/>
            <a:chOff x="2814625" y="1652725"/>
            <a:chExt cx="2428300" cy="2427400"/>
          </a:xfrm>
        </p:grpSpPr>
        <p:sp>
          <p:nvSpPr>
            <p:cNvPr id="6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085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ru-RU" b="0" dirty="0"/>
              <a:t>Структура API</a:t>
            </a:r>
            <a:br>
              <a:rPr lang="ru-RU" b="0" dirty="0"/>
            </a:b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706811" y="2300776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2. Вход пользователя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POST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/users/login</a:t>
            </a:r>
          </a:p>
          <a:p>
            <a:pPr marL="0" lvl="0" indent="0">
              <a:buNone/>
            </a:pPr>
            <a:r>
              <a:rPr lang="ru-RU" sz="1000" dirty="0"/>
              <a:t>Формат запроса:</a:t>
            </a:r>
          </a:p>
          <a:p>
            <a:pPr marL="0" lvl="0" indent="0">
              <a:buNone/>
            </a:pPr>
            <a:r>
              <a:rPr lang="ru-RU" sz="1000" dirty="0" smtClean="0"/>
              <a:t>{"</a:t>
            </a:r>
            <a:r>
              <a:rPr lang="en-US" sz="1000" dirty="0"/>
              <a:t>email": "user@example.com",</a:t>
            </a:r>
          </a:p>
          <a:p>
            <a:pPr marL="0" lvl="0" indent="0">
              <a:buNone/>
            </a:pPr>
            <a:r>
              <a:rPr lang="en-US" sz="1000" dirty="0"/>
              <a:t>    "password": "</a:t>
            </a:r>
            <a:r>
              <a:rPr lang="en-US" sz="1000" dirty="0" err="1"/>
              <a:t>securepassword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/>
              <a:t>}  </a:t>
            </a:r>
          </a:p>
          <a:p>
            <a:pPr marL="0" lvl="0" indent="0">
              <a:buNone/>
            </a:pP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{</a:t>
            </a:r>
          </a:p>
          <a:p>
            <a:pPr marL="0" lvl="0" indent="0">
              <a:buNone/>
            </a:pPr>
            <a:r>
              <a:rPr lang="ru-RU" sz="1000" dirty="0" smtClean="0"/>
              <a:t>"</a:t>
            </a:r>
            <a:r>
              <a:rPr lang="en-US" sz="1000" dirty="0"/>
              <a:t>token": "</a:t>
            </a:r>
            <a:r>
              <a:rPr lang="en-US" sz="1000" dirty="0" err="1"/>
              <a:t>jwt_token_here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 smtClean="0"/>
              <a:t>}</a:t>
            </a: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{</a:t>
            </a:r>
          </a:p>
          <a:p>
            <a:pPr marL="0" lvl="0" indent="0">
              <a:buNone/>
            </a:pPr>
            <a:r>
              <a:rPr lang="en-US" sz="1000" dirty="0"/>
              <a:t>    "error": "Invalid credentials"</a:t>
            </a:r>
          </a:p>
          <a:p>
            <a:pPr marL="0" lvl="0" indent="0">
              <a:buNone/>
            </a:pPr>
            <a:r>
              <a:rPr lang="en-US" sz="1000" dirty="0"/>
              <a:t>}</a:t>
            </a:r>
            <a:endParaRPr sz="1000"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5097162" y="2454327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3. Получение сеансов пользователя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/users/{</a:t>
            </a:r>
            <a:r>
              <a:rPr lang="en-US" sz="1000" dirty="0" err="1"/>
              <a:t>userId</a:t>
            </a:r>
            <a:r>
              <a:rPr lang="en-US" sz="1000" dirty="0"/>
              <a:t>}/sessions</a:t>
            </a:r>
          </a:p>
          <a:p>
            <a:pPr marL="0" lvl="0" indent="0">
              <a:buNone/>
            </a:pPr>
            <a:r>
              <a:rPr lang="ru-RU" sz="1000" dirty="0"/>
              <a:t>Формат ответа:   </a:t>
            </a:r>
          </a:p>
          <a:p>
            <a:pPr marL="0" lvl="0" indent="0">
              <a:buNone/>
            </a:pPr>
            <a:r>
              <a:rPr lang="ru-RU" sz="1000" dirty="0"/>
              <a:t>  [</a:t>
            </a:r>
          </a:p>
          <a:p>
            <a:pPr marL="0" lvl="0" indent="0">
              <a:buNone/>
            </a:pPr>
            <a:r>
              <a:rPr lang="ru-RU" sz="1000" dirty="0"/>
              <a:t>      {</a:t>
            </a:r>
          </a:p>
          <a:p>
            <a:pPr marL="0" lvl="0" indent="0">
              <a:buNone/>
            </a:pPr>
            <a:r>
              <a:rPr lang="ru-RU" sz="1000" dirty="0"/>
              <a:t>        "</a:t>
            </a:r>
            <a:r>
              <a:rPr lang="en-US" sz="1000" dirty="0"/>
              <a:t>id": 1,</a:t>
            </a:r>
          </a:p>
          <a:p>
            <a:pPr marL="0" lvl="0" indent="0">
              <a:buNone/>
            </a:pPr>
            <a:r>
              <a:rPr lang="en-US" sz="1000" dirty="0"/>
              <a:t>        "</a:t>
            </a:r>
            <a:r>
              <a:rPr lang="en-US" sz="1000" dirty="0" err="1"/>
              <a:t>date_time</a:t>
            </a:r>
            <a:r>
              <a:rPr lang="en-US" sz="1000" dirty="0"/>
              <a:t>": "2020-10-01T10:00:00Z",</a:t>
            </a:r>
          </a:p>
          <a:p>
            <a:pPr marL="0" lvl="0" indent="0">
              <a:buNone/>
            </a:pPr>
            <a:r>
              <a:rPr lang="en-US" sz="1000" dirty="0"/>
              <a:t>        "</a:t>
            </a:r>
            <a:r>
              <a:rPr lang="en-US" sz="1000" dirty="0" err="1"/>
              <a:t>psychologist_id</a:t>
            </a:r>
            <a:r>
              <a:rPr lang="en-US" sz="1000" dirty="0"/>
              <a:t>": 2</a:t>
            </a:r>
          </a:p>
          <a:p>
            <a:pPr marL="0" lvl="0" indent="0">
              <a:buNone/>
            </a:pPr>
            <a:r>
              <a:rPr lang="en-US" sz="1000" dirty="0"/>
              <a:t>      },</a:t>
            </a:r>
          </a:p>
          <a:p>
            <a:pPr marL="0" lvl="0" indent="0">
              <a:buNone/>
            </a:pPr>
            <a:r>
              <a:rPr lang="en-US" sz="1000" dirty="0"/>
              <a:t>      ...</a:t>
            </a:r>
          </a:p>
          <a:p>
            <a:pPr marL="0" lvl="0" indent="0">
              <a:buNone/>
            </a:pPr>
            <a:r>
              <a:rPr lang="en-US" sz="1000" dirty="0"/>
              <a:t>    ]</a:t>
            </a:r>
            <a:endParaRPr sz="1000"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510" y="2454327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4. Получение списка психологов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/psychologists</a:t>
            </a:r>
          </a:p>
          <a:p>
            <a:pPr marL="0" lvl="0" indent="0">
              <a:buNone/>
            </a:pP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 smtClean="0"/>
              <a:t>[</a:t>
            </a:r>
            <a:endParaRPr lang="ru-RU" sz="1000" dirty="0"/>
          </a:p>
          <a:p>
            <a:pPr marL="0" lvl="0" indent="0">
              <a:buNone/>
            </a:pPr>
            <a:r>
              <a:rPr lang="ru-RU" sz="1000" dirty="0"/>
              <a:t>    </a:t>
            </a:r>
            <a:r>
              <a:rPr lang="ru-RU" sz="1000" dirty="0" smtClean="0"/>
              <a:t>{</a:t>
            </a:r>
            <a:endParaRPr lang="ru-RU" sz="1000" dirty="0"/>
          </a:p>
          <a:p>
            <a:pPr marL="0" lvl="0" indent="0">
              <a:buNone/>
            </a:pPr>
            <a:r>
              <a:rPr lang="ru-RU" sz="1000" dirty="0"/>
              <a:t>   </a:t>
            </a:r>
            <a:r>
              <a:rPr lang="ru-RU" sz="1000" dirty="0" smtClean="0"/>
              <a:t>"</a:t>
            </a:r>
            <a:r>
              <a:rPr lang="en-US" sz="1000" dirty="0"/>
              <a:t>id": 1,</a:t>
            </a:r>
          </a:p>
          <a:p>
            <a:pPr marL="0" lvl="0" indent="0">
              <a:buNone/>
            </a:pPr>
            <a:r>
              <a:rPr lang="en-US" sz="1000" dirty="0"/>
              <a:t>   </a:t>
            </a:r>
            <a:r>
              <a:rPr lang="en-US" sz="1000" dirty="0" smtClean="0"/>
              <a:t>"</a:t>
            </a:r>
            <a:r>
              <a:rPr lang="en-US" sz="1000" dirty="0"/>
              <a:t>name": "Dr. Smith",</a:t>
            </a:r>
          </a:p>
          <a:p>
            <a:pPr marL="0" lvl="0" indent="0">
              <a:buNone/>
            </a:pPr>
            <a:r>
              <a:rPr lang="en-US" sz="1000" dirty="0"/>
              <a:t>        "specialization": "Cognitive Behavioral Therapy"</a:t>
            </a:r>
          </a:p>
          <a:p>
            <a:pPr marL="0" lvl="0" indent="0">
              <a:buNone/>
            </a:pPr>
            <a:r>
              <a:rPr lang="en-US" sz="1000" dirty="0"/>
              <a:t>     </a:t>
            </a:r>
            <a:r>
              <a:rPr lang="en-US" sz="1000" dirty="0" smtClean="0"/>
              <a:t>},</a:t>
            </a: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      ...</a:t>
            </a:r>
          </a:p>
          <a:p>
            <a:pPr marL="0" lv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]</a:t>
            </a:r>
            <a:endParaRPr sz="1000"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205624" y="2277301"/>
            <a:ext cx="2390352" cy="40126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1. Регистрация пользователя</a:t>
            </a:r>
          </a:p>
          <a:p>
            <a:pPr marL="0" lvl="0" indent="0">
              <a:buNone/>
            </a:pPr>
            <a:r>
              <a:rPr lang="ru-RU" sz="1000" dirty="0"/>
              <a:t>  Метод: </a:t>
            </a:r>
            <a:r>
              <a:rPr lang="en-US" sz="1000" dirty="0"/>
              <a:t>POST</a:t>
            </a:r>
          </a:p>
          <a:p>
            <a:pPr marL="0" lvl="0" indent="0">
              <a:buNone/>
            </a:pPr>
            <a:r>
              <a:rPr lang="en-US" sz="1000" dirty="0"/>
              <a:t>  URL: /</a:t>
            </a:r>
            <a:r>
              <a:rPr lang="en-US" sz="1000" dirty="0" err="1"/>
              <a:t>api</a:t>
            </a:r>
            <a:r>
              <a:rPr lang="en-US" sz="1000" dirty="0"/>
              <a:t>/users/register</a:t>
            </a:r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запроса</a:t>
            </a:r>
          </a:p>
          <a:p>
            <a:pPr marL="0" lvl="0" indent="0">
              <a:buNone/>
            </a:pPr>
            <a:r>
              <a:rPr lang="ru-RU" sz="1000" dirty="0"/>
              <a:t>  {</a:t>
            </a:r>
          </a:p>
          <a:p>
            <a:pPr marL="0" lvl="0" indent="0">
              <a:buNone/>
            </a:pPr>
            <a:r>
              <a:rPr lang="ru-RU" sz="1000" dirty="0" smtClean="0"/>
              <a:t>"</a:t>
            </a:r>
            <a:r>
              <a:rPr lang="en-US" sz="1000" dirty="0"/>
              <a:t>email": "user@example.com",</a:t>
            </a:r>
          </a:p>
          <a:p>
            <a:pPr marL="0" lvl="0" indent="0">
              <a:buNone/>
            </a:pPr>
            <a:r>
              <a:rPr lang="en-US" sz="1000" dirty="0" smtClean="0"/>
              <a:t>"</a:t>
            </a:r>
            <a:r>
              <a:rPr lang="en-US" sz="1000" dirty="0"/>
              <a:t>password": "</a:t>
            </a:r>
            <a:r>
              <a:rPr lang="en-US" sz="1000" dirty="0" err="1"/>
              <a:t>securepassword</a:t>
            </a:r>
            <a:r>
              <a:rPr lang="en-US" sz="1000" dirty="0"/>
              <a:t>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</a:p>
          <a:p>
            <a:pPr marL="0" lvl="0" indent="0">
              <a:buNone/>
            </a:pP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ru-RU" sz="1000" dirty="0"/>
              <a:t>Формат ответа:</a:t>
            </a:r>
          </a:p>
          <a:p>
            <a:pPr marL="0" lvl="0" indent="0">
              <a:buNone/>
            </a:pPr>
            <a:r>
              <a:rPr lang="ru-RU" sz="1000" dirty="0"/>
              <a:t>  {</a:t>
            </a:r>
          </a:p>
          <a:p>
            <a:pPr marL="0" lvl="0" indent="0">
              <a:buNone/>
            </a:pPr>
            <a:r>
              <a:rPr lang="ru-RU" sz="1000" dirty="0"/>
              <a:t>      "</a:t>
            </a:r>
            <a:r>
              <a:rPr lang="en-US" sz="1000" dirty="0"/>
              <a:t>message": "User registered successfully"</a:t>
            </a:r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}</a:t>
            </a:r>
            <a:endParaRPr lang="en-US" sz="1000" dirty="0"/>
          </a:p>
          <a:p>
            <a:pPr marL="0" lvl="0" indent="0">
              <a:buNone/>
            </a:pPr>
            <a:r>
              <a:rPr lang="en-US" sz="1000" dirty="0"/>
              <a:t>  {</a:t>
            </a:r>
          </a:p>
          <a:p>
            <a:pPr marL="0" lvl="0" indent="0">
              <a:buNone/>
            </a:pPr>
            <a:r>
              <a:rPr lang="en-US" sz="1000" dirty="0"/>
              <a:t>  </a:t>
            </a:r>
            <a:r>
              <a:rPr lang="en-US" sz="1000" dirty="0" smtClean="0"/>
              <a:t>"</a:t>
            </a:r>
            <a:r>
              <a:rPr lang="en-US" sz="1000" dirty="0"/>
              <a:t>error": "Invalid input"</a:t>
            </a:r>
          </a:p>
          <a:p>
            <a:pPr marL="0" lvl="0" indent="0">
              <a:buNone/>
            </a:pPr>
            <a:r>
              <a:rPr lang="en-US" sz="1000" dirty="0"/>
              <a:t>  }</a:t>
            </a:r>
            <a:endParaRPr sz="1000" dirty="0"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778600" y="2300776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None/>
            </a:pPr>
            <a:r>
              <a:rPr lang="ru-RU" sz="1000" dirty="0"/>
              <a:t>5. Получение информации о браслете</a:t>
            </a:r>
          </a:p>
          <a:p>
            <a:pPr marL="0" lvl="0" indent="0">
              <a:buNone/>
            </a:pPr>
            <a:r>
              <a:rPr lang="ru-RU" sz="1000" dirty="0"/>
              <a:t>Метод: </a:t>
            </a:r>
            <a:r>
              <a:rPr lang="en-US" sz="1000" dirty="0"/>
              <a:t>GET</a:t>
            </a:r>
          </a:p>
          <a:p>
            <a:pPr marL="0" lvl="0" indent="0">
              <a:buNone/>
            </a:pPr>
            <a:r>
              <a:rPr lang="en-US" sz="1000" dirty="0"/>
              <a:t>URL: /</a:t>
            </a:r>
            <a:r>
              <a:rPr lang="en-US" sz="1000" dirty="0" err="1"/>
              <a:t>api</a:t>
            </a:r>
            <a:r>
              <a:rPr lang="en-US" sz="1000" dirty="0"/>
              <a:t>/users/{</a:t>
            </a:r>
            <a:r>
              <a:rPr lang="en-US" sz="1000" dirty="0" err="1"/>
              <a:t>userId</a:t>
            </a:r>
            <a:r>
              <a:rPr lang="en-US" sz="1000" dirty="0"/>
              <a:t>}/bracelet</a:t>
            </a:r>
          </a:p>
          <a:p>
            <a:pPr marL="0" lvl="0" indent="0">
              <a:buNone/>
            </a:pPr>
            <a:r>
              <a:rPr lang="en-US" sz="1000" dirty="0"/>
              <a:t>  {</a:t>
            </a:r>
          </a:p>
          <a:p>
            <a:pPr marL="0" lvl="0" indent="0">
              <a:buNone/>
            </a:pPr>
            <a:r>
              <a:rPr lang="en-US" sz="1000" dirty="0"/>
              <a:t>      "reminders": [</a:t>
            </a:r>
          </a:p>
          <a:p>
            <a:pPr marL="0" lvl="0" indent="0">
              <a:buNone/>
            </a:pPr>
            <a:r>
              <a:rPr lang="en-US" sz="1000" dirty="0"/>
              <a:t>        </a:t>
            </a:r>
            <a:r>
              <a:rPr lang="en-US" sz="1000" dirty="0" smtClean="0"/>
              <a:t>{          </a:t>
            </a:r>
            <a:r>
              <a:rPr lang="en-US" sz="1000" dirty="0"/>
              <a:t>"message": "Time for your session!",</a:t>
            </a:r>
          </a:p>
          <a:p>
            <a:pPr marL="0" lvl="0" indent="0">
              <a:buNone/>
            </a:pPr>
            <a:r>
              <a:rPr lang="en-US" sz="1000" dirty="0"/>
              <a:t>          "time": "2025-10-01T09:00:00Z"</a:t>
            </a:r>
          </a:p>
          <a:p>
            <a:pPr marL="0" lvl="0" indent="0">
              <a:buNone/>
            </a:pPr>
            <a:r>
              <a:rPr lang="en-US" sz="1000" dirty="0"/>
              <a:t>        },</a:t>
            </a:r>
          </a:p>
          <a:p>
            <a:pPr marL="0" lvl="0" indent="0">
              <a:buNone/>
            </a:pPr>
            <a:r>
              <a:rPr lang="en-US" sz="1000" dirty="0"/>
              <a:t>        </a:t>
            </a:r>
            <a:r>
              <a:rPr lang="en-US" sz="1000" dirty="0" smtClean="0"/>
              <a:t>{          </a:t>
            </a:r>
            <a:r>
              <a:rPr lang="en-US" sz="1000" dirty="0"/>
              <a:t>"message": "Remember to praise yourself!",</a:t>
            </a:r>
          </a:p>
          <a:p>
            <a:pPr marL="0" lvl="0" indent="0">
              <a:buNone/>
            </a:pPr>
            <a:r>
              <a:rPr lang="en-US" sz="1000" dirty="0"/>
              <a:t>          "time": "2024-10-01T20:00:00Z"</a:t>
            </a:r>
          </a:p>
          <a:p>
            <a:pPr marL="0" lvl="0" indent="0">
              <a:buNone/>
            </a:pPr>
            <a:r>
              <a:rPr lang="en-US" sz="1000" dirty="0"/>
              <a:t>        }</a:t>
            </a:r>
          </a:p>
          <a:p>
            <a:pPr marL="0" lvl="0" indent="0">
              <a:buNone/>
            </a:pPr>
            <a:r>
              <a:rPr lang="en-US" sz="1000" dirty="0"/>
              <a:t>      ]</a:t>
            </a:r>
          </a:p>
          <a:p>
            <a:pPr marL="0" lvl="0" indent="0">
              <a:buNone/>
            </a:pPr>
            <a:r>
              <a:rPr lang="en-US" sz="1000" dirty="0"/>
              <a:t>    }</a:t>
            </a:r>
            <a:endParaRPr sz="1000" dirty="0"/>
          </a:p>
        </p:txBody>
      </p:sp>
      <p:grpSp>
        <p:nvGrpSpPr>
          <p:cNvPr id="18" name="Google Shape;712;p32"/>
          <p:cNvGrpSpPr/>
          <p:nvPr/>
        </p:nvGrpSpPr>
        <p:grpSpPr>
          <a:xfrm>
            <a:off x="9414599" y="593367"/>
            <a:ext cx="728002" cy="727740"/>
            <a:chOff x="2814625" y="1652725"/>
            <a:chExt cx="2428300" cy="2427400"/>
          </a:xfrm>
        </p:grpSpPr>
        <p:sp>
          <p:nvSpPr>
            <p:cNvPr id="19" name="Google Shape;713;p32"/>
            <p:cNvSpPr/>
            <p:nvPr/>
          </p:nvSpPr>
          <p:spPr>
            <a:xfrm>
              <a:off x="3161400" y="1995900"/>
              <a:ext cx="173550" cy="173575"/>
            </a:xfrm>
            <a:custGeom>
              <a:avLst/>
              <a:gdLst/>
              <a:ahLst/>
              <a:cxnLst/>
              <a:rect l="l" t="t" r="r" b="b"/>
              <a:pathLst>
                <a:path w="69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14;p32"/>
            <p:cNvSpPr/>
            <p:nvPr/>
          </p:nvSpPr>
          <p:spPr>
            <a:xfrm>
              <a:off x="2988150" y="2169450"/>
              <a:ext cx="173275" cy="346800"/>
            </a:xfrm>
            <a:custGeom>
              <a:avLst/>
              <a:gdLst/>
              <a:ahLst/>
              <a:cxnLst/>
              <a:rect l="l" t="t" r="r" b="b"/>
              <a:pathLst>
                <a:path w="6931" h="13872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6930" y="13871"/>
                  </a:lnTo>
                  <a:lnTo>
                    <a:pt x="6930" y="6930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15;p32"/>
            <p:cNvSpPr/>
            <p:nvPr/>
          </p:nvSpPr>
          <p:spPr>
            <a:xfrm>
              <a:off x="3616500" y="2175100"/>
              <a:ext cx="173875" cy="520325"/>
            </a:xfrm>
            <a:custGeom>
              <a:avLst/>
              <a:gdLst/>
              <a:ahLst/>
              <a:cxnLst/>
              <a:rect l="l" t="t" r="r" b="b"/>
              <a:pathLst>
                <a:path w="6955" h="20813" extrusionOk="0">
                  <a:moveTo>
                    <a:pt x="1" y="0"/>
                  </a:moveTo>
                  <a:lnTo>
                    <a:pt x="1" y="6942"/>
                  </a:lnTo>
                  <a:lnTo>
                    <a:pt x="1" y="13883"/>
                  </a:lnTo>
                  <a:lnTo>
                    <a:pt x="1" y="20813"/>
                  </a:lnTo>
                  <a:lnTo>
                    <a:pt x="6954" y="20813"/>
                  </a:lnTo>
                  <a:lnTo>
                    <a:pt x="6954" y="13883"/>
                  </a:lnTo>
                  <a:lnTo>
                    <a:pt x="6954" y="6942"/>
                  </a:lnTo>
                  <a:lnTo>
                    <a:pt x="69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16;p32"/>
            <p:cNvSpPr/>
            <p:nvPr/>
          </p:nvSpPr>
          <p:spPr>
            <a:xfrm>
              <a:off x="4230875" y="2175100"/>
              <a:ext cx="173250" cy="520325"/>
            </a:xfrm>
            <a:custGeom>
              <a:avLst/>
              <a:gdLst/>
              <a:ahLst/>
              <a:cxnLst/>
              <a:rect l="l" t="t" r="r" b="b"/>
              <a:pathLst>
                <a:path w="6930" h="20813" extrusionOk="0">
                  <a:moveTo>
                    <a:pt x="0" y="0"/>
                  </a:moveTo>
                  <a:lnTo>
                    <a:pt x="0" y="6942"/>
                  </a:lnTo>
                  <a:lnTo>
                    <a:pt x="0" y="13883"/>
                  </a:lnTo>
                  <a:lnTo>
                    <a:pt x="0" y="20813"/>
                  </a:lnTo>
                  <a:lnTo>
                    <a:pt x="6930" y="20813"/>
                  </a:lnTo>
                  <a:lnTo>
                    <a:pt x="6930" y="13883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17;p32"/>
            <p:cNvSpPr/>
            <p:nvPr/>
          </p:nvSpPr>
          <p:spPr>
            <a:xfrm>
              <a:off x="2814625" y="2519200"/>
              <a:ext cx="346800" cy="1040625"/>
            </a:xfrm>
            <a:custGeom>
              <a:avLst/>
              <a:gdLst/>
              <a:ahLst/>
              <a:cxnLst/>
              <a:rect l="l" t="t" r="r" b="b"/>
              <a:pathLst>
                <a:path w="13872" h="41625" extrusionOk="0">
                  <a:moveTo>
                    <a:pt x="1" y="0"/>
                  </a:moveTo>
                  <a:lnTo>
                    <a:pt x="1" y="6930"/>
                  </a:lnTo>
                  <a:lnTo>
                    <a:pt x="1" y="13871"/>
                  </a:lnTo>
                  <a:lnTo>
                    <a:pt x="1" y="20800"/>
                  </a:lnTo>
                  <a:lnTo>
                    <a:pt x="1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  <a:moveTo>
                    <a:pt x="6942" y="27742"/>
                  </a:moveTo>
                  <a:lnTo>
                    <a:pt x="6942" y="34671"/>
                  </a:lnTo>
                  <a:lnTo>
                    <a:pt x="6942" y="41624"/>
                  </a:lnTo>
                  <a:lnTo>
                    <a:pt x="13871" y="41624"/>
                  </a:lnTo>
                  <a:lnTo>
                    <a:pt x="13871" y="34671"/>
                  </a:lnTo>
                  <a:lnTo>
                    <a:pt x="13871" y="27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18;p32"/>
            <p:cNvSpPr/>
            <p:nvPr/>
          </p:nvSpPr>
          <p:spPr>
            <a:xfrm>
              <a:off x="3161400" y="3559800"/>
              <a:ext cx="173550" cy="173550"/>
            </a:xfrm>
            <a:custGeom>
              <a:avLst/>
              <a:gdLst/>
              <a:ahLst/>
              <a:cxnLst/>
              <a:rect l="l" t="t" r="r" b="b"/>
              <a:pathLst>
                <a:path w="6942" h="6942" extrusionOk="0">
                  <a:moveTo>
                    <a:pt x="0" y="0"/>
                  </a:moveTo>
                  <a:lnTo>
                    <a:pt x="0" y="6942"/>
                  </a:lnTo>
                  <a:lnTo>
                    <a:pt x="6942" y="6942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19;p32"/>
            <p:cNvSpPr/>
            <p:nvPr/>
          </p:nvSpPr>
          <p:spPr>
            <a:xfrm>
              <a:off x="3334925" y="3733325"/>
              <a:ext cx="347100" cy="173250"/>
            </a:xfrm>
            <a:custGeom>
              <a:avLst/>
              <a:gdLst/>
              <a:ahLst/>
              <a:cxnLst/>
              <a:rect l="l" t="t" r="r" b="b"/>
              <a:pathLst>
                <a:path w="13884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83" y="6930"/>
                  </a:lnTo>
                  <a:lnTo>
                    <a:pt x="138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0;p32"/>
            <p:cNvSpPr/>
            <p:nvPr/>
          </p:nvSpPr>
          <p:spPr>
            <a:xfrm>
              <a:off x="4375525" y="3733325"/>
              <a:ext cx="346800" cy="173250"/>
            </a:xfrm>
            <a:custGeom>
              <a:avLst/>
              <a:gdLst/>
              <a:ahLst/>
              <a:cxnLst/>
              <a:rect l="l" t="t" r="r" b="b"/>
              <a:pathLst>
                <a:path w="13872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13872" y="6930"/>
                  </a:lnTo>
                  <a:lnTo>
                    <a:pt x="138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1;p32"/>
            <p:cNvSpPr/>
            <p:nvPr/>
          </p:nvSpPr>
          <p:spPr>
            <a:xfrm>
              <a:off x="4722300" y="3559800"/>
              <a:ext cx="173275" cy="173550"/>
            </a:xfrm>
            <a:custGeom>
              <a:avLst/>
              <a:gdLst/>
              <a:ahLst/>
              <a:cxnLst/>
              <a:rect l="l" t="t" r="r" b="b"/>
              <a:pathLst>
                <a:path w="6931" h="6942" extrusionOk="0">
                  <a:moveTo>
                    <a:pt x="1" y="0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2;p32"/>
            <p:cNvSpPr/>
            <p:nvPr/>
          </p:nvSpPr>
          <p:spPr>
            <a:xfrm>
              <a:off x="4895850" y="3212725"/>
              <a:ext cx="173550" cy="347100"/>
            </a:xfrm>
            <a:custGeom>
              <a:avLst/>
              <a:gdLst/>
              <a:ahLst/>
              <a:cxnLst/>
              <a:rect l="l" t="t" r="r" b="b"/>
              <a:pathLst>
                <a:path w="6942" h="13884" extrusionOk="0">
                  <a:moveTo>
                    <a:pt x="0" y="1"/>
                  </a:moveTo>
                  <a:lnTo>
                    <a:pt x="0" y="6954"/>
                  </a:lnTo>
                  <a:lnTo>
                    <a:pt x="0" y="13883"/>
                  </a:lnTo>
                  <a:lnTo>
                    <a:pt x="6941" y="13883"/>
                  </a:lnTo>
                  <a:lnTo>
                    <a:pt x="6941" y="6954"/>
                  </a:lnTo>
                  <a:lnTo>
                    <a:pt x="6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23;p32"/>
            <p:cNvSpPr/>
            <p:nvPr/>
          </p:nvSpPr>
          <p:spPr>
            <a:xfrm>
              <a:off x="5069375" y="2519200"/>
              <a:ext cx="173550" cy="693550"/>
            </a:xfrm>
            <a:custGeom>
              <a:avLst/>
              <a:gdLst/>
              <a:ahLst/>
              <a:cxnLst/>
              <a:rect l="l" t="t" r="r" b="b"/>
              <a:pathLst>
                <a:path w="6942" h="2774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0" y="20800"/>
                  </a:lnTo>
                  <a:lnTo>
                    <a:pt x="0" y="27742"/>
                  </a:lnTo>
                  <a:lnTo>
                    <a:pt x="6942" y="27742"/>
                  </a:lnTo>
                  <a:lnTo>
                    <a:pt x="6942" y="20800"/>
                  </a:lnTo>
                  <a:lnTo>
                    <a:pt x="6942" y="13871"/>
                  </a:lnTo>
                  <a:lnTo>
                    <a:pt x="6942" y="6930"/>
                  </a:lnTo>
                  <a:lnTo>
                    <a:pt x="69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24;p32"/>
            <p:cNvSpPr/>
            <p:nvPr/>
          </p:nvSpPr>
          <p:spPr>
            <a:xfrm>
              <a:off x="4895850" y="2172425"/>
              <a:ext cx="173550" cy="346800"/>
            </a:xfrm>
            <a:custGeom>
              <a:avLst/>
              <a:gdLst/>
              <a:ahLst/>
              <a:cxnLst/>
              <a:rect l="l" t="t" r="r" b="b"/>
              <a:pathLst>
                <a:path w="6942" h="13872" extrusionOk="0">
                  <a:moveTo>
                    <a:pt x="0" y="0"/>
                  </a:moveTo>
                  <a:lnTo>
                    <a:pt x="0" y="6930"/>
                  </a:lnTo>
                  <a:lnTo>
                    <a:pt x="0" y="13871"/>
                  </a:lnTo>
                  <a:lnTo>
                    <a:pt x="6941" y="13871"/>
                  </a:lnTo>
                  <a:lnTo>
                    <a:pt x="6941" y="6930"/>
                  </a:lnTo>
                  <a:lnTo>
                    <a:pt x="6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25;p32"/>
            <p:cNvSpPr/>
            <p:nvPr/>
          </p:nvSpPr>
          <p:spPr>
            <a:xfrm>
              <a:off x="4722300" y="1998875"/>
              <a:ext cx="173275" cy="173575"/>
            </a:xfrm>
            <a:custGeom>
              <a:avLst/>
              <a:gdLst/>
              <a:ahLst/>
              <a:cxnLst/>
              <a:rect l="l" t="t" r="r" b="b"/>
              <a:pathLst>
                <a:path w="6931" h="6943" extrusionOk="0">
                  <a:moveTo>
                    <a:pt x="1" y="1"/>
                  </a:moveTo>
                  <a:lnTo>
                    <a:pt x="1" y="6942"/>
                  </a:lnTo>
                  <a:lnTo>
                    <a:pt x="6930" y="6942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26;p32"/>
            <p:cNvSpPr/>
            <p:nvPr/>
          </p:nvSpPr>
          <p:spPr>
            <a:xfrm>
              <a:off x="3334925" y="1652725"/>
              <a:ext cx="1387400" cy="346175"/>
            </a:xfrm>
            <a:custGeom>
              <a:avLst/>
              <a:gdLst/>
              <a:ahLst/>
              <a:cxnLst/>
              <a:rect l="l" t="t" r="r" b="b"/>
              <a:pathLst>
                <a:path w="55496" h="13847" extrusionOk="0">
                  <a:moveTo>
                    <a:pt x="6954" y="0"/>
                  </a:moveTo>
                  <a:lnTo>
                    <a:pt x="6954" y="6799"/>
                  </a:lnTo>
                  <a:lnTo>
                    <a:pt x="1" y="6799"/>
                  </a:lnTo>
                  <a:lnTo>
                    <a:pt x="1" y="13728"/>
                  </a:lnTo>
                  <a:lnTo>
                    <a:pt x="6954" y="13728"/>
                  </a:lnTo>
                  <a:lnTo>
                    <a:pt x="6954" y="6929"/>
                  </a:lnTo>
                  <a:lnTo>
                    <a:pt x="48554" y="6929"/>
                  </a:lnTo>
                  <a:lnTo>
                    <a:pt x="48554" y="13847"/>
                  </a:lnTo>
                  <a:lnTo>
                    <a:pt x="55496" y="13847"/>
                  </a:lnTo>
                  <a:lnTo>
                    <a:pt x="55496" y="6918"/>
                  </a:lnTo>
                  <a:lnTo>
                    <a:pt x="48554" y="6918"/>
                  </a:lnTo>
                  <a:lnTo>
                    <a:pt x="485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27;p32"/>
            <p:cNvSpPr/>
            <p:nvPr/>
          </p:nvSpPr>
          <p:spPr>
            <a:xfrm>
              <a:off x="3682000" y="3906550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28;p32"/>
            <p:cNvSpPr/>
            <p:nvPr/>
          </p:nvSpPr>
          <p:spPr>
            <a:xfrm>
              <a:off x="3682000" y="3186225"/>
              <a:ext cx="693550" cy="173575"/>
            </a:xfrm>
            <a:custGeom>
              <a:avLst/>
              <a:gdLst/>
              <a:ahLst/>
              <a:cxnLst/>
              <a:rect l="l" t="t" r="r" b="b"/>
              <a:pathLst>
                <a:path w="27742" h="6943" extrusionOk="0">
                  <a:moveTo>
                    <a:pt x="0" y="1"/>
                  </a:moveTo>
                  <a:lnTo>
                    <a:pt x="0" y="6942"/>
                  </a:lnTo>
                  <a:lnTo>
                    <a:pt x="27742" y="6942"/>
                  </a:lnTo>
                  <a:lnTo>
                    <a:pt x="277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29;p32"/>
            <p:cNvSpPr/>
            <p:nvPr/>
          </p:nvSpPr>
          <p:spPr>
            <a:xfrm>
              <a:off x="4375525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0;p32"/>
            <p:cNvSpPr/>
            <p:nvPr/>
          </p:nvSpPr>
          <p:spPr>
            <a:xfrm>
              <a:off x="3508750" y="3013000"/>
              <a:ext cx="173275" cy="173250"/>
            </a:xfrm>
            <a:custGeom>
              <a:avLst/>
              <a:gdLst/>
              <a:ahLst/>
              <a:cxnLst/>
              <a:rect l="l" t="t" r="r" b="b"/>
              <a:pathLst>
                <a:path w="6931" h="6930" extrusionOk="0">
                  <a:moveTo>
                    <a:pt x="1" y="1"/>
                  </a:moveTo>
                  <a:lnTo>
                    <a:pt x="1" y="6930"/>
                  </a:lnTo>
                  <a:lnTo>
                    <a:pt x="6930" y="6930"/>
                  </a:lnTo>
                  <a:lnTo>
                    <a:pt x="69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4192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3"/>
                </a:solidFill>
              </a:rPr>
              <a:t>YOU!</a:t>
            </a:r>
            <a:endParaRPr sz="9000" dirty="0">
              <a:solidFill>
                <a:schemeClr val="accent3"/>
              </a:solidFill>
            </a:endParaRPr>
          </a:p>
        </p:txBody>
      </p:sp>
      <p:sp>
        <p:nvSpPr>
          <p:cNvPr id="861" name="Google Shape;861;p43"/>
          <p:cNvSpPr txBox="1">
            <a:spLocks noGrp="1"/>
          </p:cNvSpPr>
          <p:nvPr>
            <p:ph type="body" idx="2"/>
          </p:nvPr>
        </p:nvSpPr>
        <p:spPr>
          <a:xfrm>
            <a:off x="7448900" y="28620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https://github.com/Annnna7/psychologist-session</a:t>
            </a:r>
            <a:endParaRPr dirty="0"/>
          </a:p>
        </p:txBody>
      </p:sp>
      <p:grpSp>
        <p:nvGrpSpPr>
          <p:cNvPr id="8" name="Google Shape;1379;p52"/>
          <p:cNvGrpSpPr/>
          <p:nvPr/>
        </p:nvGrpSpPr>
        <p:grpSpPr>
          <a:xfrm>
            <a:off x="4621338" y="3002691"/>
            <a:ext cx="657343" cy="574774"/>
            <a:chOff x="3707000" y="2137000"/>
            <a:chExt cx="876925" cy="766775"/>
          </a:xfrm>
        </p:grpSpPr>
        <p:sp>
          <p:nvSpPr>
            <p:cNvPr id="9" name="Google Shape;1380;p52"/>
            <p:cNvSpPr/>
            <p:nvPr/>
          </p:nvSpPr>
          <p:spPr>
            <a:xfrm>
              <a:off x="4098125" y="2807925"/>
              <a:ext cx="95875" cy="95850"/>
            </a:xfrm>
            <a:custGeom>
              <a:avLst/>
              <a:gdLst/>
              <a:ahLst/>
              <a:cxnLst/>
              <a:rect l="l" t="t" r="r" b="b"/>
              <a:pathLst>
                <a:path w="3835" h="3834" extrusionOk="0">
                  <a:moveTo>
                    <a:pt x="0" y="0"/>
                  </a:moveTo>
                  <a:lnTo>
                    <a:pt x="0" y="3834"/>
                  </a:lnTo>
                  <a:lnTo>
                    <a:pt x="3834" y="3834"/>
                  </a:lnTo>
                  <a:lnTo>
                    <a:pt x="3834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381;p52"/>
            <p:cNvSpPr/>
            <p:nvPr/>
          </p:nvSpPr>
          <p:spPr>
            <a:xfrm>
              <a:off x="4391600" y="2521875"/>
              <a:ext cx="95875" cy="95875"/>
            </a:xfrm>
            <a:custGeom>
              <a:avLst/>
              <a:gdLst/>
              <a:ahLst/>
              <a:cxnLst/>
              <a:rect l="l" t="t" r="r" b="b"/>
              <a:pathLst>
                <a:path w="3835" h="3835" extrusionOk="0">
                  <a:moveTo>
                    <a:pt x="1" y="0"/>
                  </a:moveTo>
                  <a:lnTo>
                    <a:pt x="1" y="3834"/>
                  </a:lnTo>
                  <a:lnTo>
                    <a:pt x="3835" y="3834"/>
                  </a:lnTo>
                  <a:lnTo>
                    <a:pt x="383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382;p52"/>
            <p:cNvSpPr/>
            <p:nvPr/>
          </p:nvSpPr>
          <p:spPr>
            <a:xfrm>
              <a:off x="4487450" y="2329275"/>
              <a:ext cx="96175" cy="192625"/>
            </a:xfrm>
            <a:custGeom>
              <a:avLst/>
              <a:gdLst/>
              <a:ahLst/>
              <a:cxnLst/>
              <a:rect l="l" t="t" r="r" b="b"/>
              <a:pathLst>
                <a:path w="3847" h="7705" extrusionOk="0">
                  <a:moveTo>
                    <a:pt x="1" y="1"/>
                  </a:moveTo>
                  <a:lnTo>
                    <a:pt x="1" y="7704"/>
                  </a:lnTo>
                  <a:lnTo>
                    <a:pt x="3846" y="7704"/>
                  </a:lnTo>
                  <a:lnTo>
                    <a:pt x="38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83;p52"/>
            <p:cNvSpPr/>
            <p:nvPr/>
          </p:nvSpPr>
          <p:spPr>
            <a:xfrm>
              <a:off x="4000500" y="2714150"/>
              <a:ext cx="286950" cy="93800"/>
            </a:xfrm>
            <a:custGeom>
              <a:avLst/>
              <a:gdLst/>
              <a:ahLst/>
              <a:cxnLst/>
              <a:rect l="l" t="t" r="r" b="b"/>
              <a:pathLst>
                <a:path w="11478" h="3752" extrusionOk="0">
                  <a:moveTo>
                    <a:pt x="0" y="1"/>
                  </a:moveTo>
                  <a:lnTo>
                    <a:pt x="0" y="3751"/>
                  </a:lnTo>
                  <a:lnTo>
                    <a:pt x="11478" y="3751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84;p52"/>
            <p:cNvSpPr/>
            <p:nvPr/>
          </p:nvSpPr>
          <p:spPr>
            <a:xfrm>
              <a:off x="3902550" y="2617725"/>
              <a:ext cx="489375" cy="96450"/>
            </a:xfrm>
            <a:custGeom>
              <a:avLst/>
              <a:gdLst/>
              <a:ahLst/>
              <a:cxnLst/>
              <a:rect l="l" t="t" r="r" b="b"/>
              <a:pathLst>
                <a:path w="19575" h="3858" extrusionOk="0">
                  <a:moveTo>
                    <a:pt x="1" y="0"/>
                  </a:moveTo>
                  <a:lnTo>
                    <a:pt x="1" y="3858"/>
                  </a:lnTo>
                  <a:lnTo>
                    <a:pt x="19575" y="3858"/>
                  </a:lnTo>
                  <a:lnTo>
                    <a:pt x="1957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85;p52"/>
            <p:cNvSpPr/>
            <p:nvPr/>
          </p:nvSpPr>
          <p:spPr>
            <a:xfrm>
              <a:off x="3806725" y="2521875"/>
              <a:ext cx="488775" cy="95875"/>
            </a:xfrm>
            <a:custGeom>
              <a:avLst/>
              <a:gdLst/>
              <a:ahLst/>
              <a:cxnLst/>
              <a:rect l="l" t="t" r="r" b="b"/>
              <a:pathLst>
                <a:path w="19551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19550" y="3834"/>
                  </a:lnTo>
                  <a:lnTo>
                    <a:pt x="1955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86;p52"/>
            <p:cNvSpPr/>
            <p:nvPr/>
          </p:nvSpPr>
          <p:spPr>
            <a:xfrm>
              <a:off x="3707000" y="2425725"/>
              <a:ext cx="684625" cy="96175"/>
            </a:xfrm>
            <a:custGeom>
              <a:avLst/>
              <a:gdLst/>
              <a:ahLst/>
              <a:cxnLst/>
              <a:rect l="l" t="t" r="r" b="b"/>
              <a:pathLst>
                <a:path w="27385" h="3847" extrusionOk="0">
                  <a:moveTo>
                    <a:pt x="0" y="1"/>
                  </a:moveTo>
                  <a:lnTo>
                    <a:pt x="0" y="3846"/>
                  </a:lnTo>
                  <a:lnTo>
                    <a:pt x="27385" y="3846"/>
                  </a:lnTo>
                  <a:lnTo>
                    <a:pt x="273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87;p52"/>
            <p:cNvSpPr/>
            <p:nvPr/>
          </p:nvSpPr>
          <p:spPr>
            <a:xfrm>
              <a:off x="3707000" y="2329275"/>
              <a:ext cx="684625" cy="96475"/>
            </a:xfrm>
            <a:custGeom>
              <a:avLst/>
              <a:gdLst/>
              <a:ahLst/>
              <a:cxnLst/>
              <a:rect l="l" t="t" r="r" b="b"/>
              <a:pathLst>
                <a:path w="27385" h="3859" extrusionOk="0">
                  <a:moveTo>
                    <a:pt x="0" y="1"/>
                  </a:moveTo>
                  <a:lnTo>
                    <a:pt x="0" y="3859"/>
                  </a:lnTo>
                  <a:lnTo>
                    <a:pt x="27385" y="3859"/>
                  </a:lnTo>
                  <a:lnTo>
                    <a:pt x="2738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388;p52"/>
            <p:cNvSpPr/>
            <p:nvPr/>
          </p:nvSpPr>
          <p:spPr>
            <a:xfrm>
              <a:off x="3707000" y="2233450"/>
              <a:ext cx="391150" cy="95850"/>
            </a:xfrm>
            <a:custGeom>
              <a:avLst/>
              <a:gdLst/>
              <a:ahLst/>
              <a:cxnLst/>
              <a:rect l="l" t="t" r="r" b="b"/>
              <a:pathLst>
                <a:path w="15646" h="3834" extrusionOk="0">
                  <a:moveTo>
                    <a:pt x="0" y="0"/>
                  </a:moveTo>
                  <a:lnTo>
                    <a:pt x="0" y="3834"/>
                  </a:lnTo>
                  <a:lnTo>
                    <a:pt x="15645" y="3834"/>
                  </a:lnTo>
                  <a:lnTo>
                    <a:pt x="1564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389;p52"/>
            <p:cNvSpPr/>
            <p:nvPr/>
          </p:nvSpPr>
          <p:spPr>
            <a:xfrm>
              <a:off x="3806725" y="2137000"/>
              <a:ext cx="193775" cy="95875"/>
            </a:xfrm>
            <a:custGeom>
              <a:avLst/>
              <a:gdLst/>
              <a:ahLst/>
              <a:cxnLst/>
              <a:rect l="l" t="t" r="r" b="b"/>
              <a:pathLst>
                <a:path w="7751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7751" y="3834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390;p52"/>
            <p:cNvSpPr/>
            <p:nvPr/>
          </p:nvSpPr>
          <p:spPr>
            <a:xfrm>
              <a:off x="4192475" y="2233450"/>
              <a:ext cx="391450" cy="95850"/>
            </a:xfrm>
            <a:custGeom>
              <a:avLst/>
              <a:gdLst/>
              <a:ahLst/>
              <a:cxnLst/>
              <a:rect l="l" t="t" r="r" b="b"/>
              <a:pathLst>
                <a:path w="15658" h="3834" extrusionOk="0">
                  <a:moveTo>
                    <a:pt x="1" y="0"/>
                  </a:moveTo>
                  <a:lnTo>
                    <a:pt x="1" y="3834"/>
                  </a:lnTo>
                  <a:lnTo>
                    <a:pt x="15657" y="3834"/>
                  </a:lnTo>
                  <a:lnTo>
                    <a:pt x="15657" y="3536"/>
                  </a:lnTo>
                  <a:lnTo>
                    <a:pt x="15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391;p52"/>
            <p:cNvSpPr/>
            <p:nvPr/>
          </p:nvSpPr>
          <p:spPr>
            <a:xfrm>
              <a:off x="4292200" y="2137000"/>
              <a:ext cx="193800" cy="95875"/>
            </a:xfrm>
            <a:custGeom>
              <a:avLst/>
              <a:gdLst/>
              <a:ahLst/>
              <a:cxnLst/>
              <a:rect l="l" t="t" r="r" b="b"/>
              <a:pathLst>
                <a:path w="7752" h="3835" extrusionOk="0">
                  <a:moveTo>
                    <a:pt x="0" y="0"/>
                  </a:moveTo>
                  <a:lnTo>
                    <a:pt x="0" y="3834"/>
                  </a:lnTo>
                  <a:lnTo>
                    <a:pt x="7751" y="3834"/>
                  </a:lnTo>
                  <a:lnTo>
                    <a:pt x="775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371</Words>
  <Application>Microsoft Office PowerPoint</Application>
  <PresentationFormat>Широкоэкранный</PresentationFormat>
  <Paragraphs>89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Homemade Apple</vt:lpstr>
      <vt:lpstr>Arial</vt:lpstr>
      <vt:lpstr>Abril Fatface</vt:lpstr>
      <vt:lpstr>Griffy</vt:lpstr>
      <vt:lpstr>Aldrich</vt:lpstr>
      <vt:lpstr>Poppins</vt:lpstr>
      <vt:lpstr>Roboto Mono SemiBold</vt:lpstr>
      <vt:lpstr>Roboto</vt:lpstr>
      <vt:lpstr>Roboto Mono</vt:lpstr>
      <vt:lpstr>-apple-system</vt:lpstr>
      <vt:lpstr>Calibri</vt:lpstr>
      <vt:lpstr>SlidesMania</vt:lpstr>
      <vt:lpstr>Проектирование приложения</vt:lpstr>
      <vt:lpstr>Концепция приложения </vt:lpstr>
      <vt:lpstr>Стек технологий</vt:lpstr>
      <vt:lpstr>Создание схем базы данных </vt:lpstr>
      <vt:lpstr>Структура API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приложения</dc:title>
  <dc:creator>Asus</dc:creator>
  <cp:lastModifiedBy>Asus</cp:lastModifiedBy>
  <cp:revision>9</cp:revision>
  <dcterms:modified xsi:type="dcterms:W3CDTF">2025-02-20T14:22:02Z</dcterms:modified>
</cp:coreProperties>
</file>