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80" r:id="rId7"/>
    <p:sldId id="264" r:id="rId8"/>
    <p:sldId id="263" r:id="rId9"/>
    <p:sldId id="262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nojirao D G" initials="DG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64591" autoAdjust="0"/>
  </p:normalViewPr>
  <p:slideViewPr>
    <p:cSldViewPr>
      <p:cViewPr varScale="1">
        <p:scale>
          <a:sx n="46" d="100"/>
          <a:sy n="46" d="100"/>
        </p:scale>
        <p:origin x="-20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3C89A-7410-40C1-BC30-DB4BEAB9C639}" type="datetimeFigureOut">
              <a:rPr lang="en-US" smtClean="0"/>
              <a:t>01/05/2016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E179D-11EE-43CF-A7DD-63A537A543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68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E179D-11EE-43CF-A7DD-63A537A5437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54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Result:</a:t>
            </a:r>
          </a:p>
          <a:p>
            <a:r>
              <a:rPr lang="en-US" dirty="0" smtClean="0"/>
              <a:t>variable inside the function: </a:t>
            </a:r>
            <a:r>
              <a:rPr lang="en-US" b="1" dirty="0" smtClean="0"/>
              <a:t>undefined</a:t>
            </a:r>
          </a:p>
          <a:p>
            <a:r>
              <a:rPr lang="en-US" b="0" dirty="0" smtClean="0"/>
              <a:t>variable is : </a:t>
            </a:r>
            <a:r>
              <a:rPr lang="en-US" b="1" dirty="0" smtClean="0"/>
              <a:t>hello world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E179D-11EE-43CF-A7DD-63A537A5437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225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Both of them</a:t>
            </a:r>
            <a:r>
              <a:rPr lang="en-US" baseline="0" dirty="0" smtClean="0"/>
              <a:t> results in same result as long as they are defined in advance and later they are called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E179D-11EE-43CF-A7DD-63A537A5437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887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No Erro</a:t>
            </a:r>
            <a:r>
              <a:rPr lang="en-US" baseline="0" dirty="0" smtClean="0"/>
              <a:t>r and function hoisting happens and executes properly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Only variable is hoisted and definition will not be hoisted and </a:t>
            </a:r>
            <a:r>
              <a:rPr lang="en-US" b="1" baseline="0" dirty="0" smtClean="0">
                <a:solidFill>
                  <a:srgbClr val="FF0000"/>
                </a:solidFill>
              </a:rPr>
              <a:t>Uncaught TypeError: add is not a function(…)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E179D-11EE-43CF-A7DD-63A537A5437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706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Result: when</a:t>
            </a:r>
            <a:r>
              <a:rPr lang="en-US" baseline="0" dirty="0" smtClean="0"/>
              <a:t> both the expression form and declaration are present with the same function , expression has higher precedence than declaration </a:t>
            </a:r>
          </a:p>
          <a:p>
            <a:r>
              <a:rPr lang="en-US" baseline="0" dirty="0" smtClean="0"/>
              <a:t>Note: Avoid using both the types in same namespace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E179D-11EE-43CF-A7DD-63A537A5437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855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Prints always “</a:t>
            </a:r>
            <a:r>
              <a:rPr lang="en-US" b="1" dirty="0" smtClean="0">
                <a:solidFill>
                  <a:schemeClr val="bg1"/>
                </a:solidFill>
              </a:rPr>
              <a:t>Default message</a:t>
            </a:r>
            <a:r>
              <a:rPr lang="en-US" dirty="0" smtClean="0">
                <a:solidFill>
                  <a:schemeClr val="bg1"/>
                </a:solidFill>
              </a:rPr>
              <a:t>”.</a:t>
            </a:r>
          </a:p>
          <a:p>
            <a:pPr marL="228600" indent="-2286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Helps in achieving</a:t>
            </a:r>
            <a:r>
              <a:rPr lang="en-US" baseline="0" dirty="0" smtClean="0">
                <a:solidFill>
                  <a:schemeClr val="bg1"/>
                </a:solidFill>
              </a:rPr>
              <a:t> the function overloading behavior of OOJS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E179D-11EE-43CF-A7DD-63A537A5437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23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// strings</a:t>
            </a:r>
          </a:p>
          <a:p>
            <a:r>
              <a:rPr lang="en-US" dirty="0" smtClean="0"/>
              <a:t>var name = "Innovation";</a:t>
            </a:r>
          </a:p>
          <a:p>
            <a:r>
              <a:rPr lang="en-US" dirty="0" smtClean="0"/>
              <a:t>var selection = "a";</a:t>
            </a:r>
          </a:p>
          <a:p>
            <a:r>
              <a:rPr lang="en-US" dirty="0" smtClean="0"/>
              <a:t>// numbers</a:t>
            </a:r>
          </a:p>
          <a:p>
            <a:r>
              <a:rPr lang="en-US" dirty="0" smtClean="0"/>
              <a:t>var wholeNumber = 25;</a:t>
            </a:r>
          </a:p>
          <a:p>
            <a:r>
              <a:rPr lang="en-US" dirty="0" smtClean="0"/>
              <a:t>var fraction = 1.51;</a:t>
            </a:r>
          </a:p>
          <a:p>
            <a:endParaRPr lang="en-US" dirty="0" smtClean="0"/>
          </a:p>
          <a:p>
            <a:r>
              <a:rPr lang="en-US" dirty="0" smtClean="0"/>
              <a:t>// boolean</a:t>
            </a:r>
          </a:p>
          <a:p>
            <a:r>
              <a:rPr lang="en-US" dirty="0" smtClean="0"/>
              <a:t>var exist = true;</a:t>
            </a:r>
          </a:p>
          <a:p>
            <a:r>
              <a:rPr lang="en-US" dirty="0" smtClean="0"/>
              <a:t>// null</a:t>
            </a:r>
          </a:p>
          <a:p>
            <a:r>
              <a:rPr lang="en-US" dirty="0" smtClean="0"/>
              <a:t>var object = null;</a:t>
            </a:r>
          </a:p>
          <a:p>
            <a:endParaRPr lang="en-US" dirty="0" smtClean="0"/>
          </a:p>
          <a:p>
            <a:r>
              <a:rPr lang="en-US" dirty="0" smtClean="0"/>
              <a:t>// undefined</a:t>
            </a:r>
          </a:p>
          <a:p>
            <a:r>
              <a:rPr lang="en-US" dirty="0" smtClean="0"/>
              <a:t>var flag = undefined;</a:t>
            </a:r>
          </a:p>
          <a:p>
            <a:r>
              <a:rPr lang="en-US" dirty="0" smtClean="0"/>
              <a:t>var ref; // assigned undefined automatically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E179D-11EE-43CF-A7DD-63A537A5437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76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console.log(self === window) // true</a:t>
            </a:r>
          </a:p>
          <a:p>
            <a:r>
              <a:rPr lang="en-US" baseline="0" dirty="0" smtClean="0">
                <a:solidFill>
                  <a:schemeClr val="bg1"/>
                </a:solidFill>
              </a:rPr>
              <a:t>         </a:t>
            </a:r>
            <a:r>
              <a:rPr lang="en-US" dirty="0" smtClean="0">
                <a:solidFill>
                  <a:schemeClr val="bg1"/>
                </a:solidFill>
              </a:rPr>
              <a:t>console.log(typeof window); // “object”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console.log(typeof self); // “object”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E179D-11EE-43CF-A7DD-63A537A5437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691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primitive values themselves are not objects even then they have methods associated with them to have consistent behavior  in the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E179D-11EE-43CF-A7DD-63A537A5437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002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main difference between array</a:t>
            </a:r>
            <a:r>
              <a:rPr lang="en-US" baseline="0" dirty="0" smtClean="0"/>
              <a:t> in JavaScript and other languages is array in JavaScript is not homogeneous.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E179D-11EE-43CF-A7DD-63A537A5437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956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every reference type inherits from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E179D-11EE-43CF-A7DD-63A537A5437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085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Global</a:t>
            </a:r>
            <a:r>
              <a:rPr lang="en-US" baseline="0" dirty="0" smtClean="0"/>
              <a:t> variable </a:t>
            </a:r>
            <a:r>
              <a:rPr lang="en-US" baseline="0" dirty="0" smtClean="0">
                <a:sym typeface="Wingdings" panose="05000000000000000000" pitchFamily="2" charset="2"/>
              </a:rPr>
              <a:t></a:t>
            </a:r>
            <a:r>
              <a:rPr lang="en-US" baseline="0" dirty="0" smtClean="0"/>
              <a:t> variable declared outside of the functions/ variables defined inside functions without var keyword </a:t>
            </a:r>
          </a:p>
          <a:p>
            <a:r>
              <a:rPr lang="en-US" baseline="0" dirty="0" smtClean="0"/>
              <a:t>Local Variables </a:t>
            </a:r>
            <a:r>
              <a:rPr lang="en-US" baseline="0" dirty="0" smtClean="0">
                <a:sym typeface="Wingdings" panose="05000000000000000000" pitchFamily="2" charset="2"/>
              </a:rPr>
              <a:t> variables declared within the functions with var keyword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E179D-11EE-43CF-A7DD-63A537A5437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23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Output 1:	</a:t>
            </a:r>
          </a:p>
          <a:p>
            <a:r>
              <a:rPr lang="en-US" baseline="0" dirty="0" smtClean="0"/>
              <a:t>globalVariable: </a:t>
            </a:r>
            <a:r>
              <a:rPr lang="en-US" b="1" baseline="0" dirty="0" smtClean="0"/>
              <a:t>windowVariable</a:t>
            </a:r>
          </a:p>
          <a:p>
            <a:r>
              <a:rPr lang="en-US" dirty="0" smtClean="0"/>
              <a:t>globalVariable with reference to Window: </a:t>
            </a:r>
            <a:r>
              <a:rPr lang="en-US" b="1" dirty="0" smtClean="0"/>
              <a:t>windowVariable</a:t>
            </a:r>
          </a:p>
          <a:p>
            <a:endParaRPr lang="en-US" dirty="0" smtClean="0"/>
          </a:p>
          <a:p>
            <a:r>
              <a:rPr lang="en-US" dirty="0" smtClean="0"/>
              <a:t>Output 2:</a:t>
            </a:r>
          </a:p>
          <a:p>
            <a:r>
              <a:rPr lang="en-US" dirty="0" smtClean="0"/>
              <a:t>localVariable: </a:t>
            </a:r>
            <a:r>
              <a:rPr lang="en-US" b="1" dirty="0" smtClean="0"/>
              <a:t>localVariable</a:t>
            </a:r>
          </a:p>
          <a:p>
            <a:r>
              <a:rPr lang="en-US" dirty="0" smtClean="0"/>
              <a:t>localVariable with reference to Window: </a:t>
            </a:r>
            <a:r>
              <a:rPr lang="en-US" b="1" dirty="0" smtClean="0">
                <a:solidFill>
                  <a:schemeClr val="tx2">
                    <a:lumMod val="25000"/>
                  </a:schemeClr>
                </a:solidFill>
              </a:rPr>
              <a:t>undefined</a:t>
            </a:r>
            <a:endParaRPr lang="en-US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E179D-11EE-43CF-A7DD-63A537A5437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034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Output 3:</a:t>
            </a:r>
          </a:p>
          <a:p>
            <a:r>
              <a:rPr lang="en-US" dirty="0" smtClean="0"/>
              <a:t>variable inside the function: </a:t>
            </a:r>
            <a:r>
              <a:rPr lang="en-US" b="1" dirty="0" smtClean="0"/>
              <a:t>inside the function </a:t>
            </a:r>
            <a:r>
              <a:rPr lang="en-US" b="1" dirty="0" smtClean="0">
                <a:solidFill>
                  <a:schemeClr val="bg1"/>
                </a:solidFill>
              </a:rPr>
              <a:t>globalVsLocal </a:t>
            </a:r>
            <a:endParaRPr lang="en-US" b="1" dirty="0" smtClean="0"/>
          </a:p>
          <a:p>
            <a:r>
              <a:rPr lang="en-US" dirty="0" smtClean="0"/>
              <a:t>variable outside the function: </a:t>
            </a:r>
            <a:r>
              <a:rPr lang="en-US" b="1" dirty="0" smtClean="0"/>
              <a:t>Hello</a:t>
            </a:r>
          </a:p>
          <a:p>
            <a:endParaRPr lang="en-US" dirty="0" smtClean="0"/>
          </a:p>
          <a:p>
            <a:r>
              <a:rPr lang="en-US" dirty="0" smtClean="0"/>
              <a:t>Output 4:</a:t>
            </a:r>
          </a:p>
          <a:p>
            <a:r>
              <a:rPr lang="en-US" dirty="0" smtClean="0"/>
              <a:t>variable inside the function: </a:t>
            </a:r>
            <a:r>
              <a:rPr lang="en-US" b="1" dirty="0" smtClean="0"/>
              <a:t>inside the function hello all 1</a:t>
            </a:r>
          </a:p>
          <a:p>
            <a:r>
              <a:rPr lang="en-US" dirty="0" smtClean="0"/>
              <a:t>variable outside the function: </a:t>
            </a:r>
            <a:r>
              <a:rPr lang="en-US" b="1" dirty="0" smtClean="0"/>
              <a:t>inside the function hello all 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E179D-11EE-43CF-A7DD-63A537A5437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454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 5:</a:t>
            </a:r>
          </a:p>
          <a:p>
            <a:r>
              <a:rPr lang="en-US" dirty="0" smtClean="0"/>
              <a:t>Global Variable Defined inside the function: </a:t>
            </a:r>
            <a:r>
              <a:rPr lang="en-US" b="1" dirty="0" smtClean="0"/>
              <a:t>Annojirao</a:t>
            </a:r>
          </a:p>
          <a:p>
            <a:r>
              <a:rPr lang="en-US" dirty="0" smtClean="0"/>
              <a:t>Name reference outside the function: </a:t>
            </a:r>
            <a:r>
              <a:rPr lang="en-US" b="1" dirty="0" smtClean="0"/>
              <a:t>Annojirao</a:t>
            </a:r>
          </a:p>
          <a:p>
            <a:r>
              <a:rPr lang="en-US" dirty="0" smtClean="0"/>
              <a:t>Name reference wrt to window:   </a:t>
            </a:r>
            <a:r>
              <a:rPr lang="en-US" b="1" dirty="0" smtClean="0"/>
              <a:t>Annojirao</a:t>
            </a:r>
          </a:p>
          <a:p>
            <a:endParaRPr lang="en-US" dirty="0" smtClean="0"/>
          </a:p>
          <a:p>
            <a:r>
              <a:rPr lang="en-US" dirty="0" smtClean="0"/>
              <a:t>Result 6:</a:t>
            </a:r>
          </a:p>
          <a:p>
            <a:r>
              <a:rPr lang="en-US" dirty="0" smtClean="0"/>
              <a:t>Uncaught ReferenceError</a:t>
            </a:r>
            <a:r>
              <a:rPr lang="en-US" b="1" dirty="0" smtClean="0"/>
              <a:t>: undeclaredVarible is not defined</a:t>
            </a:r>
          </a:p>
          <a:p>
            <a:r>
              <a:rPr lang="en-US" b="0" dirty="0" smtClean="0"/>
              <a:t>Uncaught ReferenceError</a:t>
            </a:r>
            <a:r>
              <a:rPr lang="en-US" b="1" dirty="0" smtClean="0"/>
              <a:t>: age is not defined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E179D-11EE-43CF-A7DD-63A537A5437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44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Result:</a:t>
            </a:r>
          </a:p>
          <a:p>
            <a:r>
              <a:rPr lang="en-US" dirty="0" smtClean="0"/>
              <a:t>you are in Parent block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E179D-11EE-43CF-A7DD-63A537A5437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68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Result:</a:t>
            </a:r>
            <a:r>
              <a:rPr lang="en-US" baseline="0" dirty="0" smtClean="0"/>
              <a:t> </a:t>
            </a:r>
            <a:r>
              <a:rPr lang="en-US" b="1" baseline="0" dirty="0" smtClean="0"/>
              <a:t>You are in Bangalore, India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E179D-11EE-43CF-A7DD-63A537A5437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87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Result: </a:t>
            </a:r>
            <a:r>
              <a:rPr lang="en-US" b="1" dirty="0" smtClean="0"/>
              <a:t>You are in Bangalore, India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E179D-11EE-43CF-A7DD-63A537A5437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36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</a:p>
          <a:p>
            <a:r>
              <a:rPr lang="en-US" b="1" dirty="0" smtClean="0"/>
              <a:t>Bangalore</a:t>
            </a:r>
          </a:p>
          <a:p>
            <a:r>
              <a:rPr lang="en-US" b="1" dirty="0" smtClean="0"/>
              <a:t>Delhi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E179D-11EE-43CF-A7DD-63A537A5437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246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9B1-83A7-4A02-8230-07502C07D6B6}" type="datetime1">
              <a:rPr lang="en-US" smtClean="0"/>
              <a:t>01/05/2016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Results and comments are placed  at the bottom section of the slider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21E7-1323-46DB-B4F1-6097A91379B7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646F-BB42-45BB-B425-470E3FEBA61D}" type="datetime1">
              <a:rPr lang="en-US" smtClean="0"/>
              <a:t>01/05/2016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Results and comments are placed  at the bottom section of the slider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21E7-1323-46DB-B4F1-6097A91379B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7984-3083-4058-9137-67148E9FFF00}" type="datetime1">
              <a:rPr lang="en-US" smtClean="0"/>
              <a:t>01/05/2016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Results and comments are placed  at the bottom section of the slider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21E7-1323-46DB-B4F1-6097A91379B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8683-F562-4C19-A2FE-05D68E79D0E8}" type="datetime1">
              <a:rPr lang="en-US" smtClean="0"/>
              <a:t>01/05/2016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Results and comments are placed  at the bottom section of the slider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21E7-1323-46DB-B4F1-6097A91379B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E17E-1592-4E18-BD64-CC7787649898}" type="datetime1">
              <a:rPr lang="en-US" smtClean="0"/>
              <a:t>01/05/2016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Results and comments are placed  at the bottom section of the slider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21E7-1323-46DB-B4F1-6097A91379B7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47D0-4CCB-43B1-830E-7E4EFA4F32D2}" type="datetime1">
              <a:rPr lang="en-US" smtClean="0"/>
              <a:t>01/05/2016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Results and comments are placed  at the bottom section of the slider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21E7-1323-46DB-B4F1-6097A91379B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A9DD-1065-49B0-87EA-D649215D8622}" type="datetime1">
              <a:rPr lang="en-US" smtClean="0"/>
              <a:t>01/05/2016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Results and comments are placed  at the bottom section of the slider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21E7-1323-46DB-B4F1-6097A91379B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5A49F-19FA-496B-9EEC-275BB11D34F0}" type="datetime1">
              <a:rPr lang="en-US" smtClean="0"/>
              <a:t>01/05/2016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Results and comments are placed  at the bottom section of the slider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21E7-1323-46DB-B4F1-6097A91379B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7F55-1782-4D72-B16D-5A758E4E388A}" type="datetime1">
              <a:rPr lang="en-US" smtClean="0"/>
              <a:t>01/05/2016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Results and comments are placed  at the bottom section of the slider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21E7-1323-46DB-B4F1-6097A91379B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D7FD-9983-423D-AA08-3233D039D7AE}" type="datetime1">
              <a:rPr lang="en-US" smtClean="0"/>
              <a:t>01/05/2016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Results and comments are placed  at the bottom section of the slider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21E7-1323-46DB-B4F1-6097A91379B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92B3-23A6-4989-9911-AB9756E84D84}" type="datetime1">
              <a:rPr lang="en-US" smtClean="0"/>
              <a:t>01/05/2016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Results and comments are placed  at the bottom section of the slider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6FF21E7-1323-46DB-B4F1-6097A91379B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58E2105-E644-416D-8443-143283FC5B2F}" type="datetime1">
              <a:rPr lang="en-US" smtClean="0"/>
              <a:t>01/05/2016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Results and comments are placed  at the bottom section of the slider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FF21E7-1323-46DB-B4F1-6097A91379B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162800" cy="1295400"/>
          </a:xfrm>
        </p:spPr>
        <p:txBody>
          <a:bodyPr anchor="t">
            <a:noAutofit/>
          </a:bodyPr>
          <a:lstStyle/>
          <a:p>
            <a:pPr algn="ctr"/>
            <a:r>
              <a:rPr lang="en-US" sz="2800" dirty="0">
                <a:effectLst/>
              </a:rPr>
              <a:t/>
            </a:r>
            <a:br>
              <a:rPr lang="en-US" sz="2800" dirty="0">
                <a:effectLst/>
              </a:rPr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5400" dirty="0" smtClean="0"/>
              <a:t>Glimpse of JavaScript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724400"/>
            <a:ext cx="7696200" cy="990600"/>
          </a:xfrm>
        </p:spPr>
        <p:txBody>
          <a:bodyPr anchor="ctr"/>
          <a:lstStyle/>
          <a:p>
            <a:r>
              <a:rPr lang="en-US" dirty="0" smtClean="0"/>
              <a:t>02 dec 2015</a:t>
            </a:r>
          </a:p>
          <a:p>
            <a:r>
              <a:rPr lang="en-US" dirty="0" smtClean="0"/>
              <a:t>D G Annojirao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21E7-1323-46DB-B4F1-6097A91379B7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09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21E7-1323-46DB-B4F1-6097A91379B7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5334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Inner functions store their outer function’s variables by reference, not by value</a:t>
            </a:r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733729"/>
            <a:ext cx="7467600" cy="397031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function cityLocation() {</a:t>
            </a:r>
          </a:p>
          <a:p>
            <a:r>
              <a:rPr lang="en-US" dirty="0">
                <a:solidFill>
                  <a:schemeClr val="bg1"/>
                </a:solidFill>
              </a:rPr>
              <a:t>  var city = "Bangalore";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return {</a:t>
            </a:r>
          </a:p>
          <a:p>
            <a:r>
              <a:rPr lang="en-US" dirty="0">
                <a:solidFill>
                  <a:schemeClr val="bg1"/>
                </a:solidFill>
              </a:rPr>
              <a:t>    get: function() { console.log(city); },  </a:t>
            </a:r>
          </a:p>
          <a:p>
            <a:r>
              <a:rPr lang="en-US" dirty="0">
                <a:solidFill>
                  <a:schemeClr val="bg1"/>
                </a:solidFill>
              </a:rPr>
              <a:t>    set: function(newCity) { city = newCity; }</a:t>
            </a:r>
          </a:p>
          <a:p>
            <a:r>
              <a:rPr lang="en-US" dirty="0">
                <a:solidFill>
                  <a:schemeClr val="bg1"/>
                </a:solidFill>
              </a:rPr>
              <a:t>  };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var myLocation = cityLocation();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myLocation.get();          </a:t>
            </a:r>
          </a:p>
          <a:p>
            <a:r>
              <a:rPr lang="en-US" dirty="0">
                <a:solidFill>
                  <a:schemeClr val="bg1"/>
                </a:solidFill>
              </a:rPr>
              <a:t>myLocation.set('Delhi');</a:t>
            </a:r>
          </a:p>
          <a:p>
            <a:r>
              <a:rPr lang="en-US" dirty="0">
                <a:solidFill>
                  <a:schemeClr val="bg1"/>
                </a:solidFill>
              </a:rPr>
              <a:t>myLocation.get();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Results and comments are placed  at the bottom section of the slider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4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21E7-1323-46DB-B4F1-6097A91379B7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6400" y="38100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</a:t>
            </a:r>
            <a:r>
              <a:rPr lang="en-US" sz="2800" dirty="0" smtClean="0"/>
              <a:t>ariable hoisting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143000" y="1219200"/>
            <a:ext cx="5577617" cy="20313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var newVar = "newVariable";</a:t>
            </a:r>
          </a:p>
          <a:p>
            <a:r>
              <a:rPr lang="en-US" dirty="0">
                <a:solidFill>
                  <a:schemeClr val="bg1"/>
                </a:solidFill>
              </a:rPr>
              <a:t>function </a:t>
            </a:r>
            <a:r>
              <a:rPr lang="en-US" dirty="0" smtClean="0">
                <a:solidFill>
                  <a:schemeClr val="bg1"/>
                </a:solidFill>
              </a:rPr>
              <a:t>variableHoisting(argument</a:t>
            </a:r>
            <a:r>
              <a:rPr lang="en-US" dirty="0">
                <a:solidFill>
                  <a:schemeClr val="bg1"/>
                </a:solidFill>
              </a:rPr>
              <a:t>) {</a:t>
            </a:r>
          </a:p>
          <a:p>
            <a:r>
              <a:rPr lang="en-US" dirty="0">
                <a:solidFill>
                  <a:schemeClr val="bg1"/>
                </a:solidFill>
              </a:rPr>
              <a:t>    console.log("</a:t>
            </a:r>
            <a:r>
              <a:rPr lang="en-US" dirty="0" smtClean="0">
                <a:solidFill>
                  <a:schemeClr val="bg1"/>
                </a:solidFill>
              </a:rPr>
              <a:t>variable </a:t>
            </a:r>
            <a:r>
              <a:rPr lang="en-US" dirty="0">
                <a:solidFill>
                  <a:schemeClr val="bg1"/>
                </a:solidFill>
              </a:rPr>
              <a:t>inside the function:"+newVar);</a:t>
            </a:r>
          </a:p>
          <a:p>
            <a:r>
              <a:rPr lang="en-US" dirty="0">
                <a:solidFill>
                  <a:schemeClr val="bg1"/>
                </a:solidFill>
              </a:rPr>
              <a:t>    var newVar = "hello world";</a:t>
            </a:r>
          </a:p>
          <a:p>
            <a:r>
              <a:rPr lang="en-US" dirty="0">
                <a:solidFill>
                  <a:schemeClr val="bg1"/>
                </a:solidFill>
              </a:rPr>
              <a:t>    console.log("variable is : "+newVar);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variableHoisting();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Results and comments are placed  at the bottom section of the slider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4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21E7-1323-46DB-B4F1-6097A91379B7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29000" y="533400"/>
            <a:ext cx="1727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Functions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1524000"/>
            <a:ext cx="186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Declarations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9400" y="2286000"/>
            <a:ext cx="3001719" cy="92333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function add(num1, num2) {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return </a:t>
            </a:r>
            <a:r>
              <a:rPr lang="en-US" dirty="0">
                <a:solidFill>
                  <a:schemeClr val="bg1"/>
                </a:solidFill>
              </a:rPr>
              <a:t>num1 + num2;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7800" y="3657600"/>
            <a:ext cx="177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Expressions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19400" y="4495800"/>
            <a:ext cx="3546868" cy="92333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var add = function(num1, num2)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return </a:t>
            </a:r>
            <a:r>
              <a:rPr lang="en-US" dirty="0">
                <a:solidFill>
                  <a:schemeClr val="bg1"/>
                </a:solidFill>
              </a:rPr>
              <a:t>num1 + num2;</a:t>
            </a:r>
          </a:p>
          <a:p>
            <a:r>
              <a:rPr lang="en-US" dirty="0">
                <a:solidFill>
                  <a:schemeClr val="bg1"/>
                </a:solidFill>
              </a:rPr>
              <a:t>};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Results and comments are placed  at the bottom section of the slider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4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21E7-1323-46DB-B4F1-6097A91379B7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00200" y="457200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Function hoisting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295400"/>
            <a:ext cx="3200401" cy="12003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var result = </a:t>
            </a:r>
            <a:r>
              <a:rPr lang="en-US" dirty="0" smtClean="0">
                <a:solidFill>
                  <a:schemeClr val="bg1"/>
                </a:solidFill>
              </a:rPr>
              <a:t>add(15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10);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function add(num1, num2)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return </a:t>
            </a:r>
            <a:r>
              <a:rPr lang="en-US" dirty="0">
                <a:solidFill>
                  <a:schemeClr val="bg1"/>
                </a:solidFill>
              </a:rPr>
              <a:t>num1 + num2;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082796" y="164228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15000" y="1295400"/>
            <a:ext cx="3001719" cy="12003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function add(num1, num2)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return </a:t>
            </a:r>
            <a:r>
              <a:rPr lang="en-US" dirty="0">
                <a:solidFill>
                  <a:schemeClr val="bg1"/>
                </a:solidFill>
              </a:rPr>
              <a:t>num1 + num2;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</a:rPr>
              <a:t>var result = </a:t>
            </a:r>
            <a:r>
              <a:rPr lang="en-US" dirty="0" smtClean="0">
                <a:solidFill>
                  <a:schemeClr val="bg1"/>
                </a:solidFill>
              </a:rPr>
              <a:t>add(15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10);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" y="9804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" y="3733800"/>
            <a:ext cx="3352801" cy="14773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var result = </a:t>
            </a:r>
            <a:r>
              <a:rPr lang="en-US" dirty="0" smtClean="0">
                <a:solidFill>
                  <a:schemeClr val="bg1"/>
                </a:solidFill>
              </a:rPr>
              <a:t>add(15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10);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var add = function(num1, num2) {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return </a:t>
            </a:r>
            <a:r>
              <a:rPr lang="en-US" dirty="0">
                <a:solidFill>
                  <a:schemeClr val="bg1"/>
                </a:solidFill>
              </a:rPr>
              <a:t>num1 + num2;</a:t>
            </a:r>
          </a:p>
          <a:p>
            <a:r>
              <a:rPr lang="en-US" dirty="0">
                <a:solidFill>
                  <a:schemeClr val="bg1"/>
                </a:solidFill>
              </a:rPr>
              <a:t>};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4082796" y="423014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5486400" y="3733800"/>
            <a:ext cx="3429000" cy="14773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var add;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var </a:t>
            </a:r>
            <a:r>
              <a:rPr lang="en-US" dirty="0">
                <a:solidFill>
                  <a:schemeClr val="bg1"/>
                </a:solidFill>
              </a:rPr>
              <a:t>result = </a:t>
            </a:r>
            <a:r>
              <a:rPr lang="en-US" dirty="0" smtClean="0">
                <a:solidFill>
                  <a:schemeClr val="bg1"/>
                </a:solidFill>
              </a:rPr>
              <a:t>add(15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10);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add = function(num1, num2)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return </a:t>
            </a:r>
            <a:r>
              <a:rPr lang="en-US" dirty="0">
                <a:solidFill>
                  <a:schemeClr val="bg1"/>
                </a:solidFill>
              </a:rPr>
              <a:t>num1 + num2;</a:t>
            </a:r>
          </a:p>
          <a:p>
            <a:r>
              <a:rPr lang="en-US" dirty="0">
                <a:solidFill>
                  <a:schemeClr val="bg1"/>
                </a:solidFill>
              </a:rPr>
              <a:t>};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19600" y="1524000"/>
            <a:ext cx="312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Results and comments are placed  at the bottom section of the slider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4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21E7-1323-46DB-B4F1-6097A91379B7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1600200"/>
            <a:ext cx="7107908" cy="23083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function newFunction (argument) {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smtClean="0">
                <a:solidFill>
                  <a:schemeClr val="bg1"/>
                </a:solidFill>
              </a:rPr>
              <a:t>console.log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'you are </a:t>
            </a:r>
            <a:r>
              <a:rPr lang="en-US" dirty="0">
                <a:solidFill>
                  <a:schemeClr val="bg1"/>
                </a:solidFill>
              </a:rPr>
              <a:t>inside definition block ');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smtClean="0">
                <a:solidFill>
                  <a:schemeClr val="bg1"/>
                </a:solidFill>
              </a:rPr>
              <a:t>var </a:t>
            </a:r>
            <a:r>
              <a:rPr lang="en-US" dirty="0">
                <a:solidFill>
                  <a:schemeClr val="bg1"/>
                </a:solidFill>
              </a:rPr>
              <a:t>newFunction = function  (argument) {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	console.log</a:t>
            </a:r>
            <a:r>
              <a:rPr lang="en-US" dirty="0">
                <a:solidFill>
                  <a:schemeClr val="bg1"/>
                </a:solidFill>
              </a:rPr>
              <a:t>("you are inside the function of expression form")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}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	 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newFunction();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5400" y="685800"/>
            <a:ext cx="622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name Collision in declaration and expression  </a:t>
            </a:r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Results and comments are placed  at the bottom section of the slider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4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21E7-1323-46DB-B4F1-6097A91379B7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38400" y="533400"/>
            <a:ext cx="3589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Function Overloading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219200"/>
            <a:ext cx="5570259" cy="20313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function welcomeMessage(message)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console.log(message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</a:rPr>
              <a:t>function welcomeMessage()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console.log</a:t>
            </a:r>
            <a:r>
              <a:rPr lang="en-US" dirty="0">
                <a:solidFill>
                  <a:schemeClr val="bg1"/>
                </a:solidFill>
              </a:rPr>
              <a:t>("Default message");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</a:rPr>
              <a:t>welcomeMessage</a:t>
            </a:r>
            <a:r>
              <a:rPr lang="en-US" dirty="0" smtClean="0">
                <a:solidFill>
                  <a:schemeClr val="bg1"/>
                </a:solidFill>
              </a:rPr>
              <a:t>("</a:t>
            </a:r>
            <a:r>
              <a:rPr lang="en-US" dirty="0">
                <a:solidFill>
                  <a:schemeClr val="bg1"/>
                </a:solidFill>
              </a:rPr>
              <a:t>Welcome to [24]7!");</a:t>
            </a:r>
          </a:p>
        </p:txBody>
      </p:sp>
      <p:sp>
        <p:nvSpPr>
          <p:cNvPr id="5" name="Flowchart: Connector 4"/>
          <p:cNvSpPr/>
          <p:nvPr/>
        </p:nvSpPr>
        <p:spPr>
          <a:xfrm>
            <a:off x="4800600" y="184404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77000" y="1905000"/>
            <a:ext cx="7200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?</a:t>
            </a:r>
            <a:endParaRPr lang="en-US" sz="96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3733800"/>
            <a:ext cx="8773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 to achieve function overloading in JavaScript??????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4419600"/>
            <a:ext cx="5570259" cy="20313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function welcomeMessage(message) {</a:t>
            </a:r>
          </a:p>
          <a:p>
            <a:r>
              <a:rPr lang="en-US" dirty="0">
                <a:solidFill>
                  <a:schemeClr val="bg1"/>
                </a:solidFill>
              </a:rPr>
              <a:t>    if (arguments.length === 0) {</a:t>
            </a:r>
          </a:p>
          <a:p>
            <a:r>
              <a:rPr lang="en-US" dirty="0">
                <a:solidFill>
                  <a:schemeClr val="bg1"/>
                </a:solidFill>
              </a:rPr>
              <a:t>        message = "Default message";</a:t>
            </a:r>
          </a:p>
          <a:p>
            <a:r>
              <a:rPr lang="en-US" dirty="0">
                <a:solidFill>
                  <a:schemeClr val="bg1"/>
                </a:solidFill>
              </a:rPr>
              <a:t>    }</a:t>
            </a:r>
          </a:p>
          <a:p>
            <a:r>
              <a:rPr lang="en-US" dirty="0">
                <a:solidFill>
                  <a:schemeClr val="bg1"/>
                </a:solidFill>
              </a:rPr>
              <a:t>    console.log(message);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</a:rPr>
              <a:t>welcomeMessage("Welcome to [24]7!");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4800600" y="50292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Results and comments are placed  at the bottom section of the slider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4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21E7-1323-46DB-B4F1-6097A91379B7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905000" y="762000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Data types in JavaScript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1600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 </a:t>
            </a:r>
            <a:r>
              <a:rPr lang="en-US" sz="2400" b="1" dirty="0" smtClean="0"/>
              <a:t>Primitive data types in JavaScript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905000" y="2362200"/>
            <a:ext cx="18885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Boolean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Number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String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Null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Undefined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Results and comments are placed  at the bottom section of the slider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4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21E7-1323-46DB-B4F1-6097A91379B7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71600" y="60960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Identifying primitive types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1799272"/>
            <a:ext cx="6172200" cy="14773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console.log(typeof "Innovation"); // "string"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console.log(typeof 10); // "number"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console.log(typeof 5.1); // "number"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console.log(typeof true); // "boolean"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console.log(typeof undefined); // "undefined“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3810000"/>
            <a:ext cx="6172200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bg1"/>
                </a:solidFill>
              </a:rPr>
              <a:t>console.log(typeof null); // “Object</a:t>
            </a:r>
            <a:r>
              <a:rPr lang="en-US" b="1" dirty="0" smtClean="0">
                <a:solidFill>
                  <a:schemeClr val="bg1"/>
                </a:solidFill>
              </a:rPr>
              <a:t>”</a:t>
            </a:r>
            <a:endParaRPr lang="en-US" b="1" dirty="0">
              <a:solidFill>
                <a:schemeClr val="bg1"/>
              </a:solidFill>
            </a:endParaRPr>
          </a:p>
          <a:p>
            <a:pPr algn="just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Results and comments are placed  at the bottom section of the slider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4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21E7-1323-46DB-B4F1-6097A91379B7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62200" y="609600"/>
            <a:ext cx="3045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Primitive methods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1600200"/>
            <a:ext cx="4824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 Primitive variables has primitive methods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2438400"/>
            <a:ext cx="6765955" cy="258532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var name = "Innovation labs";</a:t>
            </a:r>
          </a:p>
          <a:p>
            <a:r>
              <a:rPr lang="en-US" dirty="0">
                <a:solidFill>
                  <a:schemeClr val="bg1"/>
                </a:solidFill>
              </a:rPr>
              <a:t>var lowercaseName = name.toLowerCase(); // convert to lowercase</a:t>
            </a:r>
          </a:p>
          <a:p>
            <a:r>
              <a:rPr lang="en-US" dirty="0">
                <a:solidFill>
                  <a:schemeClr val="bg1"/>
                </a:solidFill>
              </a:rPr>
              <a:t>var firstLetter = </a:t>
            </a:r>
            <a:r>
              <a:rPr lang="en-US" dirty="0" smtClean="0">
                <a:solidFill>
                  <a:schemeClr val="bg1"/>
                </a:solidFill>
              </a:rPr>
              <a:t>name.charAt(0); </a:t>
            </a:r>
            <a:r>
              <a:rPr lang="en-US" dirty="0">
                <a:solidFill>
                  <a:schemeClr val="bg1"/>
                </a:solidFill>
              </a:rPr>
              <a:t>// get first character</a:t>
            </a:r>
          </a:p>
          <a:p>
            <a:r>
              <a:rPr lang="en-US" dirty="0">
                <a:solidFill>
                  <a:schemeClr val="bg1"/>
                </a:solidFill>
              </a:rPr>
              <a:t>var middleOfName = name.substring(2, 5); // get characters 2-4</a:t>
            </a:r>
          </a:p>
          <a:p>
            <a:r>
              <a:rPr lang="en-US" dirty="0">
                <a:solidFill>
                  <a:schemeClr val="bg1"/>
                </a:solidFill>
              </a:rPr>
              <a:t>var count = 10;</a:t>
            </a:r>
          </a:p>
          <a:p>
            <a:r>
              <a:rPr lang="en-US" dirty="0">
                <a:solidFill>
                  <a:schemeClr val="bg1"/>
                </a:solidFill>
              </a:rPr>
              <a:t>var fixedCount = count.toFixed(2); // convert to </a:t>
            </a:r>
            <a:r>
              <a:rPr lang="en-US" dirty="0" smtClean="0">
                <a:solidFill>
                  <a:schemeClr val="bg1"/>
                </a:solidFill>
              </a:rPr>
              <a:t>“10.00”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var hexCount = count.toString(16); // convert to "a"</a:t>
            </a:r>
          </a:p>
          <a:p>
            <a:r>
              <a:rPr lang="en-US" dirty="0">
                <a:solidFill>
                  <a:schemeClr val="bg1"/>
                </a:solidFill>
              </a:rPr>
              <a:t>var flag = true;</a:t>
            </a:r>
          </a:p>
          <a:p>
            <a:r>
              <a:rPr lang="en-US" dirty="0">
                <a:solidFill>
                  <a:schemeClr val="bg1"/>
                </a:solidFill>
              </a:rPr>
              <a:t>var stringFlag = flag.toString(); // convert to </a:t>
            </a:r>
            <a:r>
              <a:rPr lang="en-US" dirty="0" smtClean="0">
                <a:solidFill>
                  <a:schemeClr val="bg1"/>
                </a:solidFill>
              </a:rPr>
              <a:t>“true”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Results and comments are placed  at the bottom section of the slider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4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21E7-1323-46DB-B4F1-6097A91379B7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52600" y="1299865"/>
            <a:ext cx="5638800" cy="17543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Array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Date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Error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Object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RegExp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2600" y="3657600"/>
            <a:ext cx="5638800" cy="258532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Examples</a:t>
            </a:r>
          </a:p>
          <a:p>
            <a:endParaRPr lang="en-US" u="sng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var items = new Array();</a:t>
            </a:r>
          </a:p>
          <a:p>
            <a:r>
              <a:rPr lang="en-US" dirty="0">
                <a:solidFill>
                  <a:schemeClr val="bg1"/>
                </a:solidFill>
              </a:rPr>
              <a:t>var now = new Date();</a:t>
            </a:r>
          </a:p>
          <a:p>
            <a:r>
              <a:rPr lang="en-US" dirty="0">
                <a:solidFill>
                  <a:schemeClr val="bg1"/>
                </a:solidFill>
              </a:rPr>
              <a:t>var error = new Error("Something </a:t>
            </a:r>
            <a:r>
              <a:rPr lang="en-US" dirty="0" smtClean="0">
                <a:solidFill>
                  <a:schemeClr val="bg1"/>
                </a:solidFill>
              </a:rPr>
              <a:t>wrong has </a:t>
            </a:r>
            <a:r>
              <a:rPr lang="en-US" dirty="0">
                <a:solidFill>
                  <a:schemeClr val="bg1"/>
                </a:solidFill>
              </a:rPr>
              <a:t>happened.");</a:t>
            </a:r>
          </a:p>
          <a:p>
            <a:r>
              <a:rPr lang="en-US" dirty="0">
                <a:solidFill>
                  <a:schemeClr val="bg1"/>
                </a:solidFill>
              </a:rPr>
              <a:t>var func = new Function("console.log('Hi');");</a:t>
            </a:r>
          </a:p>
          <a:p>
            <a:r>
              <a:rPr lang="en-US" dirty="0">
                <a:solidFill>
                  <a:schemeClr val="bg1"/>
                </a:solidFill>
              </a:rPr>
              <a:t>var object = new Object();</a:t>
            </a:r>
          </a:p>
          <a:p>
            <a:r>
              <a:rPr lang="nn-NO" dirty="0">
                <a:solidFill>
                  <a:schemeClr val="bg1"/>
                </a:solidFill>
              </a:rPr>
              <a:t>var </a:t>
            </a:r>
            <a:r>
              <a:rPr lang="nn-NO" dirty="0" smtClean="0">
                <a:solidFill>
                  <a:schemeClr val="bg1"/>
                </a:solidFill>
              </a:rPr>
              <a:t>reg </a:t>
            </a:r>
            <a:r>
              <a:rPr lang="nn-NO" dirty="0">
                <a:solidFill>
                  <a:schemeClr val="bg1"/>
                </a:solidFill>
              </a:rPr>
              <a:t>= new RegExp("\\d+");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457200"/>
            <a:ext cx="4585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Reference types in JavaScript</a:t>
            </a:r>
            <a:endParaRPr lang="en-US" sz="28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Results and comments are placed  at the bottom section of the slider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4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 lvl="0" algn="ctr"/>
            <a:r>
              <a:rPr lang="en-US" dirty="0">
                <a:effectLst/>
              </a:rPr>
              <a:t>Scope of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21E7-1323-46DB-B4F1-6097A91379B7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52600" y="3276600"/>
            <a:ext cx="5154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Global Scope – Window level variable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752600" y="44958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Local Scope – Local to defined function</a:t>
            </a:r>
            <a:r>
              <a:rPr lang="en-US" dirty="0" smtClean="0"/>
              <a:t>	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Results and comments are placed  at the bottom section of the slider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6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21E7-1323-46DB-B4F1-6097A91379B7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71600" y="381000"/>
            <a:ext cx="655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Identify the reference types in </a:t>
            </a:r>
            <a:r>
              <a:rPr lang="en-US" sz="2000" dirty="0"/>
              <a:t>J</a:t>
            </a:r>
            <a:r>
              <a:rPr lang="en-US" sz="2000" dirty="0" smtClean="0"/>
              <a:t>avaScript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1051679"/>
            <a:ext cx="5943600" cy="424731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var items = [];</a:t>
            </a:r>
          </a:p>
          <a:p>
            <a:r>
              <a:rPr lang="en-US" dirty="0">
                <a:solidFill>
                  <a:schemeClr val="bg1"/>
                </a:solidFill>
              </a:rPr>
              <a:t>var object = {};</a:t>
            </a:r>
          </a:p>
          <a:p>
            <a:r>
              <a:rPr lang="en-US" dirty="0">
                <a:solidFill>
                  <a:schemeClr val="bg1"/>
                </a:solidFill>
              </a:rPr>
              <a:t>function reflect(value) {</a:t>
            </a:r>
          </a:p>
          <a:p>
            <a:r>
              <a:rPr lang="en-US" dirty="0">
                <a:solidFill>
                  <a:schemeClr val="bg1"/>
                </a:solidFill>
              </a:rPr>
              <a:t>return value;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</a:rPr>
              <a:t>console.log(items instanceof Array); // true</a:t>
            </a:r>
          </a:p>
          <a:p>
            <a:r>
              <a:rPr lang="en-US" dirty="0">
                <a:solidFill>
                  <a:schemeClr val="bg1"/>
                </a:solidFill>
              </a:rPr>
              <a:t>console.log(items instanceof Object); // true</a:t>
            </a:r>
          </a:p>
          <a:p>
            <a:r>
              <a:rPr lang="en-US" dirty="0">
                <a:solidFill>
                  <a:schemeClr val="bg1"/>
                </a:solidFill>
              </a:rPr>
              <a:t>console.log(object instanceof Object); // true</a:t>
            </a:r>
          </a:p>
          <a:p>
            <a:r>
              <a:rPr lang="en-US" dirty="0">
                <a:solidFill>
                  <a:schemeClr val="bg1"/>
                </a:solidFill>
              </a:rPr>
              <a:t>console.log(object instanceof Array); // false</a:t>
            </a:r>
          </a:p>
          <a:p>
            <a:r>
              <a:rPr lang="en-US" dirty="0">
                <a:solidFill>
                  <a:schemeClr val="bg1"/>
                </a:solidFill>
              </a:rPr>
              <a:t>console.log(reflect instanceof Function); // true</a:t>
            </a:r>
          </a:p>
          <a:p>
            <a:r>
              <a:rPr lang="en-US" dirty="0">
                <a:solidFill>
                  <a:schemeClr val="bg1"/>
                </a:solidFill>
              </a:rPr>
              <a:t>console.log(reflect instanceof Object); // </a:t>
            </a:r>
            <a:r>
              <a:rPr lang="en-US" dirty="0" smtClean="0">
                <a:solidFill>
                  <a:schemeClr val="bg1"/>
                </a:solidFill>
              </a:rPr>
              <a:t>true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u="sng" dirty="0" smtClean="0">
                <a:solidFill>
                  <a:schemeClr val="bg1"/>
                </a:solidFill>
              </a:rPr>
              <a:t>Identify an array</a:t>
            </a:r>
          </a:p>
          <a:p>
            <a:r>
              <a:rPr lang="en-US" dirty="0">
                <a:solidFill>
                  <a:schemeClr val="bg1"/>
                </a:solidFill>
              </a:rPr>
              <a:t>console.log(Array.isArray(items</a:t>
            </a:r>
            <a:r>
              <a:rPr lang="en-US" dirty="0" smtClean="0">
                <a:solidFill>
                  <a:schemeClr val="bg1"/>
                </a:solidFill>
              </a:rPr>
              <a:t>)); // true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Results and comments are placed  at the bottom section of the slider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4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21E7-1323-46DB-B4F1-6097A91379B7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219201"/>
            <a:ext cx="8229600" cy="258532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var globalVariable = "windowVariable";</a:t>
            </a:r>
          </a:p>
          <a:p>
            <a:r>
              <a:rPr lang="en-US" dirty="0">
                <a:solidFill>
                  <a:schemeClr val="bg1"/>
                </a:solidFill>
              </a:rPr>
              <a:t>		</a:t>
            </a:r>
          </a:p>
          <a:p>
            <a:r>
              <a:rPr lang="en-US" dirty="0">
                <a:solidFill>
                  <a:schemeClr val="bg1"/>
                </a:solidFill>
              </a:rPr>
              <a:t>function globalScope (argument) {</a:t>
            </a:r>
          </a:p>
          <a:p>
            <a:r>
              <a:rPr lang="en-US" dirty="0">
                <a:solidFill>
                  <a:schemeClr val="bg1"/>
                </a:solidFill>
              </a:rPr>
              <a:t>// body...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smtClean="0">
                <a:solidFill>
                  <a:schemeClr val="bg1"/>
                </a:solidFill>
              </a:rPr>
              <a:t> console.log</a:t>
            </a:r>
            <a:r>
              <a:rPr lang="en-US" dirty="0">
                <a:solidFill>
                  <a:schemeClr val="bg1"/>
                </a:solidFill>
              </a:rPr>
              <a:t>("globalVariable: "+globalVariable);</a:t>
            </a:r>
          </a:p>
          <a:p>
            <a:r>
              <a:rPr lang="en-US" dirty="0">
                <a:solidFill>
                  <a:schemeClr val="bg1"/>
                </a:solidFill>
              </a:rPr>
              <a:t>         console.log("globalVariable with reference to Window: 			                    "+window.globalVariable);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</a:rPr>
              <a:t>globalScope();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3962400"/>
            <a:ext cx="8229600" cy="230832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function localScope (argument) {</a:t>
            </a:r>
          </a:p>
          <a:p>
            <a:r>
              <a:rPr lang="en-US" dirty="0">
                <a:solidFill>
                  <a:schemeClr val="bg1"/>
                </a:solidFill>
              </a:rPr>
              <a:t>      var localVariable = "localVariable</a:t>
            </a:r>
            <a:r>
              <a:rPr lang="en-US" dirty="0" smtClean="0">
                <a:solidFill>
                  <a:schemeClr val="bg1"/>
                </a:solidFill>
              </a:rPr>
              <a:t>";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console.log("localVariable: "+localVariable);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console.log</a:t>
            </a:r>
            <a:r>
              <a:rPr lang="en-US" dirty="0">
                <a:solidFill>
                  <a:schemeClr val="bg1"/>
                </a:solidFill>
              </a:rPr>
              <a:t>("localVariable with reference to Window: "+window.localVariable);</a:t>
            </a:r>
          </a:p>
          <a:p>
            <a:r>
              <a:rPr lang="en-US" dirty="0">
                <a:solidFill>
                  <a:schemeClr val="bg1"/>
                </a:solidFill>
              </a:rPr>
              <a:t>		}</a:t>
            </a:r>
          </a:p>
          <a:p>
            <a:r>
              <a:rPr lang="en-US" dirty="0">
                <a:solidFill>
                  <a:schemeClr val="bg1"/>
                </a:solidFill>
              </a:rPr>
              <a:t>localScope();</a:t>
            </a:r>
          </a:p>
        </p:txBody>
      </p:sp>
      <p:sp>
        <p:nvSpPr>
          <p:cNvPr id="9" name="Oval 8"/>
          <p:cNvSpPr/>
          <p:nvPr/>
        </p:nvSpPr>
        <p:spPr>
          <a:xfrm>
            <a:off x="7315200" y="203942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315200" y="420216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Results and comments are placed  at the bottom section of the slider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6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21E7-1323-46DB-B4F1-6097A91379B7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066800"/>
            <a:ext cx="7848600" cy="203132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var variable = "Hello";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function </a:t>
            </a:r>
            <a:r>
              <a:rPr lang="en-US" dirty="0">
                <a:solidFill>
                  <a:schemeClr val="bg1"/>
                </a:solidFill>
              </a:rPr>
              <a:t>globalVsLocal (argument)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var </a:t>
            </a:r>
            <a:r>
              <a:rPr lang="en-US" dirty="0">
                <a:solidFill>
                  <a:schemeClr val="bg1"/>
                </a:solidFill>
              </a:rPr>
              <a:t>variable = "inside the function </a:t>
            </a:r>
            <a:r>
              <a:rPr lang="en-US" dirty="0" smtClean="0">
                <a:solidFill>
                  <a:schemeClr val="bg1"/>
                </a:solidFill>
              </a:rPr>
              <a:t>globalVsLocal";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 console.log</a:t>
            </a:r>
            <a:r>
              <a:rPr lang="en-US" dirty="0">
                <a:solidFill>
                  <a:schemeClr val="bg1"/>
                </a:solidFill>
              </a:rPr>
              <a:t>('variable inside the function: '+variable);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globalVsLocal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console.log</a:t>
            </a:r>
            <a:r>
              <a:rPr lang="en-US" dirty="0">
                <a:solidFill>
                  <a:schemeClr val="bg1"/>
                </a:solidFill>
              </a:rPr>
              <a:t>('variable outside the function: ' +variable);</a:t>
            </a:r>
          </a:p>
        </p:txBody>
      </p:sp>
      <p:sp>
        <p:nvSpPr>
          <p:cNvPr id="7" name="Oval 6"/>
          <p:cNvSpPr/>
          <p:nvPr/>
        </p:nvSpPr>
        <p:spPr>
          <a:xfrm>
            <a:off x="7309338" y="159433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3581400"/>
            <a:ext cx="7848600" cy="203132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var variable2 = "Hello All";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function </a:t>
            </a:r>
            <a:r>
              <a:rPr lang="en-US" dirty="0">
                <a:solidFill>
                  <a:schemeClr val="bg1"/>
                </a:solidFill>
              </a:rPr>
              <a:t>globalVsLocal1 (argument) {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variable2 </a:t>
            </a:r>
            <a:r>
              <a:rPr lang="en-US" dirty="0">
                <a:solidFill>
                  <a:schemeClr val="bg1"/>
                </a:solidFill>
              </a:rPr>
              <a:t>= "inside the function hello all 1";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console.log</a:t>
            </a:r>
            <a:r>
              <a:rPr lang="en-US" dirty="0">
                <a:solidFill>
                  <a:schemeClr val="bg1"/>
                </a:solidFill>
              </a:rPr>
              <a:t>('variable inside the function: '+variable2);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globalVsLocal1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console.log</a:t>
            </a:r>
            <a:r>
              <a:rPr lang="en-US" dirty="0">
                <a:solidFill>
                  <a:schemeClr val="bg1"/>
                </a:solidFill>
              </a:rPr>
              <a:t>('variable outside the function: ' +variable2);</a:t>
            </a:r>
          </a:p>
        </p:txBody>
      </p:sp>
      <p:sp>
        <p:nvSpPr>
          <p:cNvPr id="10" name="Oval 9"/>
          <p:cNvSpPr/>
          <p:nvPr/>
        </p:nvSpPr>
        <p:spPr>
          <a:xfrm>
            <a:off x="7350368" y="39624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Results and comments are placed  at the bottom section of the slider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6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21E7-1323-46DB-B4F1-6097A91379B7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838200"/>
            <a:ext cx="8001000" cy="203132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function globalVariableInsideFunction (argument) {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smtClean="0">
                <a:solidFill>
                  <a:schemeClr val="bg1"/>
                </a:solidFill>
              </a:rPr>
              <a:t>    name </a:t>
            </a:r>
            <a:r>
              <a:rPr lang="en-US" dirty="0">
                <a:solidFill>
                  <a:schemeClr val="bg1"/>
                </a:solidFill>
              </a:rPr>
              <a:t>= "Annojirao";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console.log</a:t>
            </a:r>
            <a:r>
              <a:rPr lang="en-US" dirty="0">
                <a:solidFill>
                  <a:schemeClr val="bg1"/>
                </a:solidFill>
              </a:rPr>
              <a:t>('Global Variable Defined inside the function: '+name);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globalVariableInsideFunction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console.log</a:t>
            </a:r>
            <a:r>
              <a:rPr lang="en-US" dirty="0">
                <a:solidFill>
                  <a:schemeClr val="bg1"/>
                </a:solidFill>
              </a:rPr>
              <a:t>('Name reference outside the function: '+name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console.log</a:t>
            </a:r>
            <a:r>
              <a:rPr lang="en-US" dirty="0">
                <a:solidFill>
                  <a:schemeClr val="bg1"/>
                </a:solidFill>
              </a:rPr>
              <a:t>('Name reference wrt to window:   '+window.name);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3352800"/>
            <a:ext cx="8001000" cy="23083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console.log(</a:t>
            </a:r>
            <a:r>
              <a:rPr lang="en-US" dirty="0" smtClean="0">
                <a:solidFill>
                  <a:schemeClr val="bg1"/>
                </a:solidFill>
              </a:rPr>
              <a:t>'undeclared </a:t>
            </a:r>
            <a:r>
              <a:rPr lang="en-US" dirty="0">
                <a:solidFill>
                  <a:schemeClr val="bg1"/>
                </a:solidFill>
              </a:rPr>
              <a:t>variable'+ undeclaredVarible);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function </a:t>
            </a:r>
            <a:r>
              <a:rPr lang="en-US" dirty="0">
                <a:solidFill>
                  <a:schemeClr val="bg1"/>
                </a:solidFill>
              </a:rPr>
              <a:t>functionWithNoInitialisation (argument) {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smtClean="0">
                <a:solidFill>
                  <a:schemeClr val="bg1"/>
                </a:solidFill>
              </a:rPr>
              <a:t>var </a:t>
            </a:r>
            <a:r>
              <a:rPr lang="en-US" dirty="0">
                <a:solidFill>
                  <a:schemeClr val="bg1"/>
                </a:solidFill>
              </a:rPr>
              <a:t>age = 22;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console.log</a:t>
            </a:r>
            <a:r>
              <a:rPr lang="en-US" dirty="0">
                <a:solidFill>
                  <a:schemeClr val="bg1"/>
                </a:solidFill>
              </a:rPr>
              <a:t>('Age is  :'+age);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functionWithNoInitialisation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console.log</a:t>
            </a:r>
            <a:r>
              <a:rPr lang="en-US" dirty="0">
                <a:solidFill>
                  <a:schemeClr val="bg1"/>
                </a:solidFill>
              </a:rPr>
              <a:t>('Age is :'+age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531491" y="1600200"/>
            <a:ext cx="1014046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538525" y="4343400"/>
            <a:ext cx="937846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Results and comments are placed  at the bottom section of the slider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6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21E7-1323-46DB-B4F1-6097A91379B7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43200" y="304800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Scope Chaining</a:t>
            </a:r>
            <a:endParaRPr lang="en-US" sz="3200" u="sng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828021"/>
            <a:ext cx="8305801" cy="48013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var </a:t>
            </a:r>
            <a:r>
              <a:rPr lang="en-US" dirty="0">
                <a:solidFill>
                  <a:schemeClr val="bg1"/>
                </a:solidFill>
              </a:rPr>
              <a:t>scopeVariable ="You are in Global scope";             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function </a:t>
            </a:r>
            <a:r>
              <a:rPr lang="en-US" dirty="0">
                <a:solidFill>
                  <a:schemeClr val="bg1"/>
                </a:solidFill>
              </a:rPr>
              <a:t>grandGrandParent (argument) {</a:t>
            </a:r>
          </a:p>
          <a:p>
            <a:r>
              <a:rPr lang="en-US" dirty="0">
                <a:solidFill>
                  <a:schemeClr val="bg1"/>
                </a:solidFill>
              </a:rPr>
              <a:t>		var scopeVariable ="You are in grandGrandParent block";</a:t>
            </a:r>
          </a:p>
          <a:p>
            <a:r>
              <a:rPr lang="en-US" dirty="0">
                <a:solidFill>
                  <a:schemeClr val="bg1"/>
                </a:solidFill>
              </a:rPr>
              <a:t>		function grandParent (argument) {</a:t>
            </a:r>
          </a:p>
          <a:p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var </a:t>
            </a:r>
            <a:r>
              <a:rPr lang="en-US" dirty="0">
                <a:solidFill>
                  <a:schemeClr val="bg1"/>
                </a:solidFill>
              </a:rPr>
              <a:t>scopeVariable = "</a:t>
            </a:r>
            <a:r>
              <a:rPr lang="en-US" dirty="0" smtClean="0">
                <a:solidFill>
                  <a:schemeClr val="bg1"/>
                </a:solidFill>
              </a:rPr>
              <a:t>you </a:t>
            </a:r>
            <a:r>
              <a:rPr lang="en-US" dirty="0">
                <a:solidFill>
                  <a:schemeClr val="bg1"/>
                </a:solidFill>
              </a:rPr>
              <a:t>are in grandParent block";</a:t>
            </a:r>
          </a:p>
          <a:p>
            <a:r>
              <a:rPr lang="en-US" dirty="0">
                <a:solidFill>
                  <a:schemeClr val="bg1"/>
                </a:solidFill>
              </a:rPr>
              <a:t>			function parent (argument) </a:t>
            </a:r>
            <a:r>
              <a:rPr lang="en-US" dirty="0" smtClean="0">
                <a:solidFill>
                  <a:schemeClr val="bg1"/>
                </a:solidFill>
              </a:rPr>
              <a:t>{           </a:t>
            </a:r>
            <a:r>
              <a:rPr lang="en-US" dirty="0">
                <a:solidFill>
                  <a:schemeClr val="bg1"/>
                </a:solidFill>
              </a:rPr>
              <a:t>				</a:t>
            </a:r>
            <a:r>
              <a:rPr lang="en-US" dirty="0" smtClean="0">
                <a:solidFill>
                  <a:schemeClr val="bg1"/>
                </a:solidFill>
              </a:rPr>
              <a:t>                    var </a:t>
            </a:r>
            <a:r>
              <a:rPr lang="en-US" dirty="0">
                <a:solidFill>
                  <a:schemeClr val="bg1"/>
                </a:solidFill>
              </a:rPr>
              <a:t>scopeVariable = "</a:t>
            </a:r>
            <a:r>
              <a:rPr lang="en-US" dirty="0" smtClean="0">
                <a:solidFill>
                  <a:schemeClr val="bg1"/>
                </a:solidFill>
              </a:rPr>
              <a:t>you </a:t>
            </a:r>
            <a:r>
              <a:rPr lang="en-US" dirty="0">
                <a:solidFill>
                  <a:schemeClr val="bg1"/>
                </a:solidFill>
              </a:rPr>
              <a:t>are in Parent block";</a:t>
            </a:r>
          </a:p>
          <a:p>
            <a:r>
              <a:rPr lang="en-US" dirty="0">
                <a:solidFill>
                  <a:schemeClr val="bg1"/>
                </a:solidFill>
              </a:rPr>
              <a:t>			</a:t>
            </a:r>
            <a:r>
              <a:rPr lang="en-US" dirty="0" smtClean="0">
                <a:solidFill>
                  <a:schemeClr val="bg1"/>
                </a:solidFill>
              </a:rPr>
              <a:t>     function </a:t>
            </a:r>
            <a:r>
              <a:rPr lang="en-US" dirty="0">
                <a:solidFill>
                  <a:schemeClr val="bg1"/>
                </a:solidFill>
              </a:rPr>
              <a:t>child (argument) </a:t>
            </a:r>
            <a:r>
              <a:rPr lang="en-US" dirty="0" smtClean="0">
                <a:solidFill>
                  <a:schemeClr val="bg1"/>
                </a:solidFill>
              </a:rPr>
              <a:t>{</a:t>
            </a:r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 smtClean="0">
                <a:solidFill>
                  <a:schemeClr val="bg1"/>
                </a:solidFill>
              </a:rPr>
              <a:t>      I     </a:t>
            </a:r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 smtClean="0">
                <a:solidFill>
                  <a:schemeClr val="bg1"/>
                </a:solidFill>
              </a:rPr>
              <a:t>                              </a:t>
            </a:r>
            <a:r>
              <a:rPr lang="en-US" dirty="0">
                <a:solidFill>
                  <a:schemeClr val="bg1"/>
                </a:solidFill>
              </a:rPr>
              <a:t>console.log("scopevariable:"+scopeVariable); </a:t>
            </a:r>
          </a:p>
          <a:p>
            <a:r>
              <a:rPr lang="en-US" dirty="0">
                <a:solidFill>
                  <a:schemeClr val="bg1"/>
                </a:solidFill>
              </a:rPr>
              <a:t>				}</a:t>
            </a:r>
          </a:p>
          <a:p>
            <a:r>
              <a:rPr lang="en-US" dirty="0">
                <a:solidFill>
                  <a:schemeClr val="bg1"/>
                </a:solidFill>
              </a:rPr>
              <a:t>				child();</a:t>
            </a:r>
          </a:p>
          <a:p>
            <a:r>
              <a:rPr lang="en-US" dirty="0">
                <a:solidFill>
                  <a:schemeClr val="bg1"/>
                </a:solidFill>
              </a:rPr>
              <a:t>			}</a:t>
            </a:r>
          </a:p>
          <a:p>
            <a:r>
              <a:rPr lang="en-US" dirty="0">
                <a:solidFill>
                  <a:schemeClr val="bg1"/>
                </a:solidFill>
              </a:rPr>
              <a:t>			parent</a:t>
            </a:r>
            <a:r>
              <a:rPr lang="en-US" dirty="0" smtClean="0">
                <a:solidFill>
                  <a:schemeClr val="bg1"/>
                </a:solidFill>
              </a:rPr>
              <a:t>();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	}</a:t>
            </a:r>
          </a:p>
          <a:p>
            <a:r>
              <a:rPr lang="en-US" dirty="0">
                <a:solidFill>
                  <a:schemeClr val="bg1"/>
                </a:solidFill>
              </a:rPr>
              <a:t>		grandParent();</a:t>
            </a:r>
          </a:p>
          <a:p>
            <a:r>
              <a:rPr lang="en-US" dirty="0">
                <a:solidFill>
                  <a:schemeClr val="bg1"/>
                </a:solidFill>
              </a:rPr>
              <a:t>	}</a:t>
            </a:r>
          </a:p>
          <a:p>
            <a:r>
              <a:rPr lang="en-US" dirty="0">
                <a:solidFill>
                  <a:schemeClr val="bg1"/>
                </a:solidFill>
              </a:rPr>
              <a:t>	grandGrandParent();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Results and comments are placed  at the bottom section of the slider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21E7-1323-46DB-B4F1-6097A91379B7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66800" y="990600"/>
            <a:ext cx="3531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   What is Closure ? 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1981200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   Why we need closure ?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057400" y="2743200"/>
            <a:ext cx="64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i="1" dirty="0"/>
              <a:t>refer  </a:t>
            </a:r>
            <a:r>
              <a:rPr lang="en-US" sz="2400" i="1" dirty="0" smtClean="0"/>
              <a:t>variables </a:t>
            </a:r>
            <a:r>
              <a:rPr lang="en-US" sz="2400" i="1" dirty="0"/>
              <a:t>defined outside of the current </a:t>
            </a:r>
            <a:r>
              <a:rPr lang="en-US" sz="2400" i="1" dirty="0" smtClean="0"/>
              <a:t>function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i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i="1" dirty="0"/>
              <a:t>I</a:t>
            </a:r>
            <a:r>
              <a:rPr lang="en-US" sz="2400" i="1" dirty="0" smtClean="0"/>
              <a:t>nner </a:t>
            </a:r>
            <a:r>
              <a:rPr lang="en-US" sz="2400" i="1" dirty="0"/>
              <a:t>functions can refer to variables defined in outer functions even after the latter have </a:t>
            </a:r>
            <a:r>
              <a:rPr lang="en-US" sz="2400" i="1" dirty="0" smtClean="0"/>
              <a:t>returned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i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i="1" dirty="0"/>
              <a:t>Inner functions store their outer function’s variables by reference, not by value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550979" y="228600"/>
            <a:ext cx="2095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Closure</a:t>
            </a:r>
            <a:endParaRPr lang="en-US" sz="32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Results and comments are placed  at the bottom section of the slider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4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21E7-1323-46DB-B4F1-6097A91379B7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1" y="6858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R</a:t>
            </a:r>
            <a:r>
              <a:rPr lang="en-US" sz="2400" i="1" dirty="0" smtClean="0"/>
              <a:t>efer  </a:t>
            </a:r>
            <a:r>
              <a:rPr lang="en-US" sz="2400" i="1" dirty="0"/>
              <a:t>variables defined outside of the current function</a:t>
            </a:r>
          </a:p>
          <a:p>
            <a:pPr algn="ctr"/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142999" y="1600200"/>
            <a:ext cx="6418411" cy="258532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function setLocation(city) {</a:t>
            </a:r>
          </a:p>
          <a:p>
            <a:r>
              <a:rPr lang="en-US" dirty="0">
                <a:solidFill>
                  <a:schemeClr val="bg1"/>
                </a:solidFill>
              </a:rPr>
              <a:t>  var country = "India"; 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smtClean="0">
                <a:solidFill>
                  <a:schemeClr val="bg1"/>
                </a:solidFill>
              </a:rPr>
              <a:t>   function </a:t>
            </a:r>
            <a:r>
              <a:rPr lang="en-US" dirty="0">
                <a:solidFill>
                  <a:schemeClr val="bg1"/>
                </a:solidFill>
              </a:rPr>
              <a:t>printLocation() {       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smtClean="0">
                <a:solidFill>
                  <a:schemeClr val="bg1"/>
                </a:solidFill>
              </a:rPr>
              <a:t>     console.log</a:t>
            </a:r>
            <a:r>
              <a:rPr lang="en-US" dirty="0">
                <a:solidFill>
                  <a:schemeClr val="bg1"/>
                </a:solidFill>
              </a:rPr>
              <a:t>("You are in " + city + ", " + country);  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</a:t>
            </a:r>
            <a:r>
              <a:rPr lang="en-US" dirty="0">
                <a:solidFill>
                  <a:schemeClr val="bg1"/>
                </a:solidFill>
              </a:rPr>
              <a:t>printLocation();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setLocation ("Bangalore");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Results and comments are placed  at the bottom section of the slider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4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21E7-1323-46DB-B4F1-6097A91379B7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4572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Inner functions can refer to variables defined in outer functions even after the latter have returned</a:t>
            </a:r>
          </a:p>
          <a:p>
            <a:pPr algn="ctr"/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828800"/>
            <a:ext cx="6781800" cy="258532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function setLocation(city) {</a:t>
            </a:r>
          </a:p>
          <a:p>
            <a:r>
              <a:rPr lang="en-US" dirty="0">
                <a:solidFill>
                  <a:schemeClr val="bg1"/>
                </a:solidFill>
              </a:rPr>
              <a:t>  var country = </a:t>
            </a:r>
            <a:r>
              <a:rPr lang="en-US" dirty="0" smtClean="0">
                <a:solidFill>
                  <a:schemeClr val="bg1"/>
                </a:solidFill>
              </a:rPr>
              <a:t>“India";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function printLocation() {       </a:t>
            </a:r>
          </a:p>
          <a:p>
            <a:r>
              <a:rPr lang="en-US" dirty="0">
                <a:solidFill>
                  <a:schemeClr val="bg1"/>
                </a:solidFill>
              </a:rPr>
              <a:t>    console.log("You are in " + city + ", " + country);  </a:t>
            </a:r>
          </a:p>
          <a:p>
            <a:r>
              <a:rPr lang="en-US" dirty="0">
                <a:solidFill>
                  <a:schemeClr val="bg1"/>
                </a:solidFill>
              </a:rPr>
              <a:t>  }</a:t>
            </a:r>
          </a:p>
          <a:p>
            <a:r>
              <a:rPr lang="en-US" dirty="0">
                <a:solidFill>
                  <a:schemeClr val="bg1"/>
                </a:solidFill>
              </a:rPr>
              <a:t>  return printLocation;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</a:rPr>
              <a:t>var currentLocation = setLocation </a:t>
            </a:r>
            <a:r>
              <a:rPr lang="en-US" dirty="0" smtClean="0">
                <a:solidFill>
                  <a:schemeClr val="bg1"/>
                </a:solidFill>
              </a:rPr>
              <a:t>(“Bangalore");  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currentLocation();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Results and comments are placed  at the bottom section of the slider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4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3826</TotalTime>
  <Words>1676</Words>
  <Application>Microsoft Office PowerPoint</Application>
  <PresentationFormat>On-screen Show (4:3)</PresentationFormat>
  <Paragraphs>357</Paragraphs>
  <Slides>20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  Glimpse of JavaScript</vt:lpstr>
      <vt:lpstr>Scope of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Glimplse of javascript</dc:title>
  <dc:creator>Annojirao D G</dc:creator>
  <cp:lastModifiedBy>Annojirao D G</cp:lastModifiedBy>
  <cp:revision>59</cp:revision>
  <dcterms:created xsi:type="dcterms:W3CDTF">2015-11-30T10:16:09Z</dcterms:created>
  <dcterms:modified xsi:type="dcterms:W3CDTF">2016-05-01T04:19:13Z</dcterms:modified>
</cp:coreProperties>
</file>