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2" r:id="rId3"/>
    <p:sldId id="257" r:id="rId4"/>
    <p:sldId id="287" r:id="rId5"/>
    <p:sldId id="288" r:id="rId6"/>
    <p:sldId id="289" r:id="rId7"/>
    <p:sldId id="290" r:id="rId8"/>
    <p:sldId id="291" r:id="rId9"/>
    <p:sldId id="285" r:id="rId10"/>
    <p:sldId id="286" r:id="rId11"/>
    <p:sldId id="259" r:id="rId12"/>
    <p:sldId id="260" r:id="rId13"/>
    <p:sldId id="266" r:id="rId14"/>
    <p:sldId id="267" r:id="rId15"/>
    <p:sldId id="268" r:id="rId16"/>
    <p:sldId id="284" r:id="rId17"/>
    <p:sldId id="283" r:id="rId18"/>
    <p:sldId id="269" r:id="rId19"/>
    <p:sldId id="297" r:id="rId20"/>
    <p:sldId id="292" r:id="rId21"/>
    <p:sldId id="293" r:id="rId22"/>
    <p:sldId id="295" r:id="rId23"/>
    <p:sldId id="296" r:id="rId24"/>
    <p:sldId id="294" r:id="rId25"/>
    <p:sldId id="299" r:id="rId26"/>
    <p:sldId id="261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4733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39C42-9E7B-4BBD-B4DB-86F64DB368E2}" type="datetimeFigureOut">
              <a:rPr lang="en-US" smtClean="0"/>
              <a:t>01/05/2016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8699B-7C5A-4E42-9A71-E706E7C50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8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//Classical</a:t>
            </a:r>
            <a:r>
              <a:rPr lang="en-US" baseline="0" dirty="0" smtClean="0"/>
              <a:t> inheritance example</a:t>
            </a:r>
          </a:p>
          <a:p>
            <a:endParaRPr lang="en-US" dirty="0" smtClean="0"/>
          </a:p>
          <a:p>
            <a:r>
              <a:rPr lang="en-US" dirty="0" smtClean="0"/>
              <a:t>class Calculation{ </a:t>
            </a:r>
          </a:p>
          <a:p>
            <a:r>
              <a:rPr lang="en-US" dirty="0" smtClean="0"/>
              <a:t>   int z;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public void addition(int x, int y){</a:t>
            </a:r>
          </a:p>
          <a:p>
            <a:r>
              <a:rPr lang="en-US" dirty="0" smtClean="0"/>
              <a:t>      z = x+y;</a:t>
            </a:r>
          </a:p>
          <a:p>
            <a:r>
              <a:rPr lang="en-US" dirty="0" smtClean="0"/>
              <a:t>      System.out.println("The sum of the given numbers:"+z);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public void Substraction(int x,int y){</a:t>
            </a:r>
          </a:p>
          <a:p>
            <a:r>
              <a:rPr lang="en-US" dirty="0" smtClean="0"/>
              <a:t>      z = x-y;</a:t>
            </a:r>
          </a:p>
          <a:p>
            <a:r>
              <a:rPr lang="en-US" dirty="0" smtClean="0"/>
              <a:t>      System.out.println("The difference between the given numbers:"+z);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My_Calculation extends Calculation{  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public void multiplication(int x, int y){</a:t>
            </a:r>
          </a:p>
          <a:p>
            <a:r>
              <a:rPr lang="en-US" dirty="0" smtClean="0"/>
              <a:t>      z = x*y;</a:t>
            </a:r>
          </a:p>
          <a:p>
            <a:r>
              <a:rPr lang="en-US" dirty="0" smtClean="0"/>
              <a:t>      System.out.println("The product of the given numbers:"+z);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public static void main(String args[]){</a:t>
            </a:r>
          </a:p>
          <a:p>
            <a:r>
              <a:rPr lang="en-US" dirty="0" smtClean="0"/>
              <a:t>      int a = 20, b = 10;</a:t>
            </a:r>
          </a:p>
          <a:p>
            <a:r>
              <a:rPr lang="en-US" dirty="0" smtClean="0"/>
              <a:t>      My_Calculation demo = new My_Calculation();</a:t>
            </a:r>
          </a:p>
          <a:p>
            <a:r>
              <a:rPr lang="en-US" dirty="0" smtClean="0"/>
              <a:t>      demo.addition(a, b);</a:t>
            </a:r>
          </a:p>
          <a:p>
            <a:r>
              <a:rPr lang="en-US" dirty="0" smtClean="0"/>
              <a:t>      demo.Substraction(a, b);</a:t>
            </a:r>
          </a:p>
          <a:p>
            <a:r>
              <a:rPr lang="en-US" dirty="0" smtClean="0"/>
              <a:t>      demo.multiplication(a, b);      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0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3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Person(argument){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this.name = argument;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this.sayName = function(){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console.log(this.name)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person1 = new Person("ANNOJIRAO");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person2 = new Person(“JAVAS") ;   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 =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title: "The Principles of Object-Oriented JavaScript"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console.log("title"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console.log(book.hasOwnProperty("title"));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console.log("hasOwnProperty"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console.log(book.hasOwnProperty("hasOwnProperty"));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console.log(Object.prototype.hasOwnProperty("hasOwnProperty"));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64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= {};</a:t>
            </a:r>
          </a:p>
          <a:p>
            <a:pPr lv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console.log(object.toString());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"[object Object]"</a:t>
            </a:r>
          </a:p>
          <a:p>
            <a:pPr lv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object.toString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lvl="0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"[object Custom]";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console.log(object.toString());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"[object Custom] "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object.toString;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console.log(object.toString());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"[object Object]"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no effect - delete only works on own properties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object.toString;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console.log(object.toString());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"[object Object]"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Person(name) {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Person.prototype.sayName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console.log(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Person.prototype.favorites = [];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Person(“Annoji");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person2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Person(“Rao");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person1.favorites.push("pizza");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person2.favorites.push(“sandwich");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console.log(person1.favorites);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"pizza,sandwich"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console.log(person2.favorites);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"pizza,sandwich“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Person(name) {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Person.prototype =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sayName: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console.log(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},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toString: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return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"[Person " +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"]";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Person(“Annojirao");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console.log(person1.constructor === 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console.log(person1.constructor === Object);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reinitialising the constructor property of prototype in object literal initiliaisation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Person.prototype =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constructor: Person,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sayName: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console.log(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},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toString: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return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"[Person " +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"]";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Person(“Annoji");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person2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Person(“rao");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console.log(person1.constructor === 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console.log(person1.constructor === Object);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console.log(person2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console.log(person2.constructor === Person);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console.log(person2.constructor === Object);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 will freeze at object level but not at prototype level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Person(“Annojirao");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person2 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Person(“Rao");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Object.freeze(person1);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Person.prototype.sayHello=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console.log("Hello");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person1.sayHello();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outputs "Hello"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person2.sayHello();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outputs "Hello"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4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43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Parent (argument) {</a:t>
            </a:r>
          </a:p>
          <a:p>
            <a:r>
              <a:rPr lang="en-US" dirty="0" smtClean="0"/>
              <a:t>    	if(!(this instanceof Parent)){</a:t>
            </a:r>
          </a:p>
          <a:p>
            <a:r>
              <a:rPr lang="en-US" dirty="0" smtClean="0"/>
              <a:t>    		return new Parent();</a:t>
            </a:r>
          </a:p>
          <a:p>
            <a:r>
              <a:rPr lang="en-US" dirty="0" smtClean="0"/>
              <a:t>    	}</a:t>
            </a:r>
          </a:p>
          <a:p>
            <a:r>
              <a:rPr lang="en-US" dirty="0" smtClean="0"/>
              <a:t>    	this.firstName = argument || 'god';</a:t>
            </a:r>
          </a:p>
          <a:p>
            <a:r>
              <a:rPr lang="en-US" dirty="0" smtClean="0"/>
              <a:t>    	this.getName = function (argument) {</a:t>
            </a:r>
          </a:p>
          <a:p>
            <a:r>
              <a:rPr lang="en-US" dirty="0" smtClean="0"/>
              <a:t>    		// body...</a:t>
            </a:r>
          </a:p>
          <a:p>
            <a:r>
              <a:rPr lang="en-US" dirty="0" smtClean="0"/>
              <a:t>    		console.log("name inside constructor is "+this.firstName);</a:t>
            </a:r>
          </a:p>
          <a:p>
            <a:r>
              <a:rPr lang="en-US" dirty="0" smtClean="0"/>
              <a:t>    	}</a:t>
            </a:r>
          </a:p>
          <a:p>
            <a:r>
              <a:rPr lang="en-US" dirty="0" smtClean="0"/>
              <a:t>    	// body...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Parent.prototype.getName = function(first_argument) {</a:t>
            </a:r>
          </a:p>
          <a:p>
            <a:r>
              <a:rPr lang="en-US" dirty="0" smtClean="0"/>
              <a:t>    	// body...</a:t>
            </a:r>
          </a:p>
          <a:p>
            <a:r>
              <a:rPr lang="en-US" dirty="0" smtClean="0"/>
              <a:t>    	console.log('name is '+this.firstName);</a:t>
            </a:r>
          </a:p>
          <a:p>
            <a:r>
              <a:rPr lang="en-US" dirty="0" smtClean="0"/>
              <a:t>    };</a:t>
            </a:r>
          </a:p>
          <a:p>
            <a:endParaRPr lang="en-US" dirty="0" smtClean="0"/>
          </a:p>
          <a:p>
            <a:r>
              <a:rPr lang="en-US" dirty="0" smtClean="0"/>
              <a:t>    function Child (argument) {</a:t>
            </a:r>
          </a:p>
          <a:p>
            <a:r>
              <a:rPr lang="en-US" dirty="0" smtClean="0"/>
              <a:t>    	// body...</a:t>
            </a:r>
          </a:p>
          <a:p>
            <a:r>
              <a:rPr lang="en-US" dirty="0" smtClean="0"/>
              <a:t>    	//Parent.call(this,'javascript');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var parentInstance = new Parent('ECMAScript');</a:t>
            </a:r>
          </a:p>
          <a:p>
            <a:r>
              <a:rPr lang="en-US" dirty="0" smtClean="0"/>
              <a:t>    parentInstance.getName();</a:t>
            </a:r>
          </a:p>
          <a:p>
            <a:r>
              <a:rPr lang="en-US" dirty="0" smtClean="0"/>
              <a:t>    Child.prototype = Object.create(Parent.prototype);</a:t>
            </a:r>
          </a:p>
          <a:p>
            <a:r>
              <a:rPr lang="en-US" dirty="0" smtClean="0"/>
              <a:t>    var inhritedChild = new Child();</a:t>
            </a:r>
          </a:p>
          <a:p>
            <a:r>
              <a:rPr lang="en-US" dirty="0" smtClean="0"/>
              <a:t>    inhritedChild.getName();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7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87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Rectangle(length, width) {</a:t>
            </a:r>
          </a:p>
          <a:p>
            <a:r>
              <a:rPr lang="en-US" dirty="0" smtClean="0"/>
              <a:t>    this.length = length;</a:t>
            </a:r>
          </a:p>
          <a:p>
            <a:r>
              <a:rPr lang="en-US" dirty="0" smtClean="0"/>
              <a:t>    this.width = width;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Rectangle.prototype.getArea = function() {</a:t>
            </a:r>
          </a:p>
          <a:p>
            <a:r>
              <a:rPr lang="en-US" dirty="0" smtClean="0"/>
              <a:t>    return this.length * this.width;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Rectangle.prototype.toString = function() {</a:t>
            </a:r>
          </a:p>
          <a:p>
            <a:r>
              <a:rPr lang="en-US" dirty="0" smtClean="0"/>
              <a:t>    return "[Rectangle " + this.length + "x" + this.width + "]";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inherits from Rectangle</a:t>
            </a:r>
          </a:p>
          <a:p>
            <a:r>
              <a:rPr lang="en-US" dirty="0" smtClean="0"/>
              <a:t>function Square(size) {</a:t>
            </a:r>
          </a:p>
          <a:p>
            <a:r>
              <a:rPr lang="en-US" dirty="0" smtClean="0"/>
              <a:t>    this.length = size;</a:t>
            </a:r>
          </a:p>
          <a:p>
            <a:r>
              <a:rPr lang="en-US" dirty="0" smtClean="0"/>
              <a:t>    this.width = size;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Square.prototype = new Rectangle();</a:t>
            </a:r>
          </a:p>
          <a:p>
            <a:r>
              <a:rPr lang="en-US" dirty="0" smtClean="0"/>
              <a:t>Square.prototype.constructor = Square;</a:t>
            </a:r>
          </a:p>
          <a:p>
            <a:endParaRPr lang="en-US" dirty="0" smtClean="0"/>
          </a:p>
          <a:p>
            <a:r>
              <a:rPr lang="en-US" dirty="0" smtClean="0"/>
              <a:t>Square.prototype.toString = function() {</a:t>
            </a:r>
          </a:p>
          <a:p>
            <a:r>
              <a:rPr lang="en-US" dirty="0" smtClean="0"/>
              <a:t>    return "[Square " + this.length + "x" + this.width + "]";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var rect = new Rectangle(5, 10);</a:t>
            </a:r>
          </a:p>
          <a:p>
            <a:r>
              <a:rPr lang="en-US" dirty="0" smtClean="0"/>
              <a:t>var square = new Square(6);</a:t>
            </a:r>
          </a:p>
          <a:p>
            <a:r>
              <a:rPr lang="en-US" dirty="0" smtClean="0"/>
              <a:t>console.log(rect.getArea()); // 50</a:t>
            </a:r>
          </a:p>
          <a:p>
            <a:r>
              <a:rPr lang="en-US" dirty="0" smtClean="0"/>
              <a:t>console.log(square.getArea()); // 36</a:t>
            </a:r>
          </a:p>
          <a:p>
            <a:r>
              <a:rPr lang="en-US" dirty="0" smtClean="0"/>
              <a:t>console.log(rect.toString()); // "[Rectangle 5x10]"</a:t>
            </a:r>
          </a:p>
          <a:p>
            <a:r>
              <a:rPr lang="en-US" dirty="0" smtClean="0"/>
              <a:t>console.log(square.toString()); // "[Square 6x6]"</a:t>
            </a:r>
          </a:p>
          <a:p>
            <a:r>
              <a:rPr lang="en-US" dirty="0" smtClean="0"/>
              <a:t>console.log(rect instanceof Rectangle); // true</a:t>
            </a:r>
          </a:p>
          <a:p>
            <a:r>
              <a:rPr lang="en-US" dirty="0" smtClean="0"/>
              <a:t>console.log(rect instanceof Object); // true</a:t>
            </a:r>
          </a:p>
          <a:p>
            <a:r>
              <a:rPr lang="en-US" dirty="0" smtClean="0"/>
              <a:t>console.log(square instanceof Square); // true</a:t>
            </a:r>
          </a:p>
          <a:p>
            <a:r>
              <a:rPr lang="en-US" dirty="0" smtClean="0"/>
              <a:t>console.log(square instanceof Rectangle); // true</a:t>
            </a:r>
          </a:p>
          <a:p>
            <a:r>
              <a:rPr lang="en-US" dirty="0" smtClean="0"/>
              <a:t>console.log(square instanceof Object); //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2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1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 person = {firstName:"John", lastName:"Doe", age:50, eyeColor:"blue"};</a:t>
            </a:r>
          </a:p>
          <a:p>
            <a:endParaRPr lang="en-US" dirty="0" smtClean="0"/>
          </a:p>
          <a:p>
            <a:r>
              <a:rPr lang="en-US" dirty="0" smtClean="0"/>
              <a:t>delete  person.age</a:t>
            </a:r>
          </a:p>
          <a:p>
            <a:r>
              <a:rPr lang="en-US" dirty="0" smtClean="0"/>
              <a:t>After deletion</a:t>
            </a:r>
          </a:p>
          <a:p>
            <a:r>
              <a:rPr lang="en-US" dirty="0" smtClean="0"/>
              <a:t>Console.log(person)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 person = {firstName:"John", lastName:"Doe", eyeColor:"blue"};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person= {name:"annojirao"};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console.log(Object.preventExtensions(person))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Object.preventExtensions(person);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console.log(Object.isExtensible(person));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person.age = 50; console.log(person)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 person= {name:"annojirao"}; </a:t>
            </a:r>
          </a:p>
          <a:p>
            <a:r>
              <a:rPr lang="en-US" dirty="0" smtClean="0"/>
              <a:t>Object.seal(person);</a:t>
            </a:r>
          </a:p>
          <a:p>
            <a:endParaRPr lang="en-US" dirty="0" smtClean="0"/>
          </a:p>
          <a:p>
            <a:r>
              <a:rPr lang="en-US" dirty="0" smtClean="0"/>
              <a:t>console.log(Object.isSealed(person)); // true</a:t>
            </a:r>
          </a:p>
          <a:p>
            <a:r>
              <a:rPr lang="en-US" dirty="0" smtClean="0"/>
              <a:t>console.log(Object.isExtensible(person)) // false;</a:t>
            </a:r>
          </a:p>
          <a:p>
            <a:endParaRPr lang="en-US" dirty="0" smtClean="0"/>
          </a:p>
          <a:p>
            <a:r>
              <a:rPr lang="en-US" dirty="0" smtClean="0"/>
              <a:t>person.name = "annojiraodg"console.log(person); // Object {name: "annojiraodg"}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console.log(Object.isExtensible(person));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console.log(Object.isSealed(person));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console.log(Object.isFrozen(person));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Object.freeze(person);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console.log(Object.isExtensible(person));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console.log(Object.isSealed(person));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true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console.log(Object.isFrozen(person));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7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699B-7C5A-4E42-9A71-E706E7C50E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5AB-31FF-41BB-B389-00680C7BB2AF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EDA6-B906-4B36-8286-02A420618E87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3B2-1DB0-4591-9560-BA1DA7DC24B6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410A-5EE9-4380-9666-6648532B2D51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3E13-F886-4ABC-BCAA-9B97D1112296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D72A-8068-45E0-A80F-50E6D8794C01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2A4-BA9E-4EEB-8A32-4545869225F0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29A-CE94-4BB8-8879-82B5C12B4E05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72A-7B0A-450E-92C2-2C0655A8B5EB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737-F2DD-432D-B2C5-91925B5A15BC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C999-6099-4C8D-9481-CE8864444D52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6C6568-358F-4AC3-8AD9-80B7FD0BC129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9B3008-AF8F-405D-BF18-AA7A75B2506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prototyp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118" y="762000"/>
            <a:ext cx="818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Stepping Stone  to Advanced JavaScript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2599" y="3276600"/>
            <a:ext cx="2929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22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Dec 2015</a:t>
            </a:r>
          </a:p>
          <a:p>
            <a:pPr algn="r"/>
            <a:r>
              <a:rPr lang="en-US" sz="2800" dirty="0" smtClean="0"/>
              <a:t>D G ANNOJIRAO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</p:spPr>
        <p:txBody>
          <a:bodyPr/>
          <a:lstStyle/>
          <a:p>
            <a:pPr algn="ctr"/>
            <a:fld id="{C09B3008-AF8F-405D-BF18-AA7A75B25064}" type="slidenum">
              <a:rPr lang="en-US" sz="1600" b="1" smtClean="0"/>
              <a:pPr algn="ctr"/>
              <a:t>10</a:t>
            </a:fld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9144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-- Continued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38779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Array.prototype.push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Array.prototype.reverse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Array.prototype.shift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Array.prototype.sort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Array.prototype.splice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Array.prototype.unshift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Array.prototype.concat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Array.prototype.join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Array.prototype.slice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Array.prototype.toString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Array.prototype.indexOf</a:t>
            </a:r>
            <a:r>
              <a:rPr lang="en-US" b="1" dirty="0" smtClean="0"/>
              <a:t>()</a:t>
            </a:r>
          </a:p>
          <a:p>
            <a:r>
              <a:rPr lang="en-US" b="1" dirty="0"/>
              <a:t>Array.prototype.lastIndexOf</a:t>
            </a:r>
            <a:r>
              <a:rPr lang="en-US" b="1" dirty="0" smtClean="0"/>
              <a:t>()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/>
              <a:t>Inheritance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65664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/>
              <a:t>Inheritance is object-oriented code reuse.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Two </a:t>
            </a:r>
            <a:r>
              <a:rPr lang="en-US" altLang="en-US" sz="2800" dirty="0" smtClean="0"/>
              <a:t>Types of inheritance</a:t>
            </a:r>
            <a:endParaRPr lang="en-US" altLang="en-US" sz="2800" dirty="0"/>
          </a:p>
          <a:p>
            <a:endParaRPr lang="en-US" altLang="en-US" sz="2800" dirty="0"/>
          </a:p>
          <a:p>
            <a:pPr lvl="1">
              <a:buFontTx/>
              <a:buChar char="•"/>
            </a:pPr>
            <a:r>
              <a:rPr lang="en-US" altLang="en-US" sz="2800" dirty="0" smtClean="0"/>
              <a:t> Classical</a:t>
            </a:r>
            <a:endParaRPr lang="en-US" altLang="en-US" sz="2800" dirty="0"/>
          </a:p>
          <a:p>
            <a:endParaRPr lang="en-US" altLang="en-US" sz="2800" dirty="0"/>
          </a:p>
          <a:p>
            <a:pPr lvl="1">
              <a:buFontTx/>
              <a:buChar char="•"/>
            </a:pPr>
            <a:r>
              <a:rPr lang="en-US" altLang="en-US" sz="2800" dirty="0" smtClean="0"/>
              <a:t> Prototypal</a:t>
            </a:r>
            <a:endParaRPr lang="en-US" alt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09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Inheritance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67597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Objects are instances of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A Class inherits from another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7309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0" y="673090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latin typeface="Courier New" pitchFamily="1" charset="0"/>
              </a:rPr>
              <a:t>Pseudoclassical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447800"/>
            <a:ext cx="76321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Inheritance in  JavaScript using function is Pseudoclassical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A prototypal inheritance language should have an operator like the </a:t>
            </a:r>
            <a:r>
              <a:rPr lang="en-US" altLang="en-US" sz="2800" b="1" dirty="0" smtClean="0">
                <a:latin typeface="Courier New" pitchFamily="1" charset="0"/>
              </a:rPr>
              <a:t>object()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which makes a new object using an existing object as its </a:t>
            </a:r>
            <a:r>
              <a:rPr lang="en-US" altLang="en-US" sz="2800" dirty="0" smtClean="0"/>
              <a:t>prototype – Object.create in case of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JavaScript instead uses operators that look classical, but behave </a:t>
            </a:r>
            <a:r>
              <a:rPr lang="en-US" altLang="en-US" sz="2800" dirty="0" smtClean="0"/>
              <a:t>prototypal (Pseudo-classical)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314" y="795010"/>
            <a:ext cx="4910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smtClean="0">
                <a:latin typeface="Courier New" pitchFamily="1" charset="0"/>
              </a:rPr>
              <a:t>Prototypal – continued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110" y="1905000"/>
            <a:ext cx="7010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Steps need to be aware of:</a:t>
            </a: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    </a:t>
            </a:r>
            <a:r>
              <a:rPr lang="en-US" altLang="en-US" sz="2800" i="1" dirty="0" smtClean="0"/>
              <a:t>constructor</a:t>
            </a:r>
            <a:r>
              <a:rPr lang="en-US" altLang="en-US" sz="2800" dirty="0" smtClean="0"/>
              <a:t> functions</a:t>
            </a: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    The </a:t>
            </a:r>
            <a:r>
              <a:rPr lang="en-US" altLang="en-US" sz="2800" b="1" dirty="0">
                <a:latin typeface="Courier New" pitchFamily="1" charset="0"/>
              </a:rPr>
              <a:t>new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operator</a:t>
            </a: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    The </a:t>
            </a:r>
            <a:r>
              <a:rPr lang="en-US" altLang="en-US" sz="2800" b="1" dirty="0">
                <a:latin typeface="Courier New" pitchFamily="1" charset="0"/>
              </a:rPr>
              <a:t>prototype</a:t>
            </a:r>
            <a:r>
              <a:rPr lang="en-US" altLang="en-US" sz="2800" dirty="0"/>
              <a:t> member of </a:t>
            </a:r>
            <a:r>
              <a:rPr lang="en-US" altLang="en-US" sz="2800" dirty="0" smtClean="0"/>
              <a:t>functions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831640"/>
            <a:ext cx="64770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1" charset="0"/>
              </a:rPr>
              <a:t>function </a:t>
            </a:r>
            <a:r>
              <a:rPr lang="en-US" altLang="en-US" sz="2400" b="1" dirty="0" smtClean="0">
                <a:latin typeface="Courier New" pitchFamily="1" charset="0"/>
              </a:rPr>
              <a:t>Parent() </a:t>
            </a:r>
            <a:r>
              <a:rPr lang="en-US" altLang="en-US" sz="2400" b="1" dirty="0">
                <a:latin typeface="Courier New" pitchFamily="1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1" charset="0"/>
              </a:rPr>
              <a:t>    this.member = initializer;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1" charset="0"/>
              </a:rPr>
              <a:t>    return this;  // 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1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itchFamily="1" charset="0"/>
              </a:rPr>
              <a:t>Parent.prototype.firstMethod </a:t>
            </a:r>
            <a:r>
              <a:rPr lang="en-US" altLang="en-US" sz="2400" b="1" dirty="0">
                <a:latin typeface="Courier New" pitchFamily="1" charset="0"/>
              </a:rPr>
              <a:t>= </a:t>
            </a:r>
            <a:r>
              <a:rPr lang="en-US" altLang="en-US" sz="2400" b="1" dirty="0" smtClean="0">
                <a:latin typeface="Courier New" pitchFamily="1" charset="0"/>
              </a:rPr>
              <a:t>function () {console.log(‘your first method’)};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itchFamily="1" charset="0"/>
              </a:rPr>
              <a:t>Parent.prototype.secondMethod </a:t>
            </a:r>
            <a:r>
              <a:rPr lang="en-US" altLang="en-US" sz="2400" b="1" dirty="0">
                <a:latin typeface="Courier New" pitchFamily="1" charset="0"/>
              </a:rPr>
              <a:t>= </a:t>
            </a:r>
            <a:r>
              <a:rPr lang="en-US" altLang="en-US" sz="2400" b="1" dirty="0" smtClean="0">
                <a:latin typeface="Courier New" pitchFamily="1" charset="0"/>
              </a:rPr>
              <a:t>function () {console.log(‘your second method’)}; </a:t>
            </a:r>
            <a:endParaRPr lang="en-US" altLang="en-US" sz="2400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1" charset="0"/>
              </a:rPr>
              <a:t>var newobject = new </a:t>
            </a:r>
            <a:r>
              <a:rPr lang="en-US" altLang="en-US" sz="2400" b="1" dirty="0" smtClean="0">
                <a:latin typeface="Courier New" pitchFamily="1" charset="0"/>
              </a:rPr>
              <a:t>Parent();</a:t>
            </a:r>
            <a:endParaRPr lang="en-US" altLang="en-US" sz="2400" b="1" dirty="0">
              <a:latin typeface="Courier New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68580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1" y="838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 -- continued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1859280"/>
            <a:ext cx="2803973" cy="130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1" charset="0"/>
              </a:rPr>
              <a:t>function Parent()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1" charset="0"/>
              </a:rPr>
              <a:t>   ………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1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1623" y="1798320"/>
            <a:ext cx="3182889" cy="130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{constructor: </a:t>
            </a:r>
            <a:r>
              <a:rPr lang="en-US" b="1" dirty="0" smtClean="0"/>
              <a:t>Parent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4343400" y="2209800"/>
            <a:ext cx="1359408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2025134"/>
            <a:ext cx="11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5011" y="1399342"/>
            <a:ext cx="265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created constructor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0" y="3810000"/>
            <a:ext cx="7761512" cy="1905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1" charset="0"/>
              </a:rPr>
              <a:t>var newobject = new Parent</a:t>
            </a:r>
            <a:r>
              <a:rPr lang="en-US" altLang="en-US" b="1" dirty="0" smtClean="0">
                <a:latin typeface="Courier New" pitchFamily="1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dirty="0" smtClean="0">
              <a:latin typeface="Courier New" pitchFamily="1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itchFamily="1" charset="0"/>
              </a:rPr>
              <a:t>n</a:t>
            </a:r>
            <a:r>
              <a:rPr lang="en-US" altLang="en-US" b="1" dirty="0" smtClean="0">
                <a:latin typeface="Courier New" pitchFamily="1" charset="0"/>
              </a:rPr>
              <a:t>ewobject.__proto__ = </a:t>
            </a:r>
            <a:r>
              <a:rPr lang="en-US" dirty="0"/>
              <a:t>{constructor: Parent</a:t>
            </a: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Calling </a:t>
            </a:r>
            <a:r>
              <a:rPr lang="en-US" altLang="en-US" b="1" dirty="0">
                <a:latin typeface="Courier New" pitchFamily="1" charset="0"/>
              </a:rPr>
              <a:t> newobject</a:t>
            </a:r>
            <a:r>
              <a:rPr lang="en-US" dirty="0" smtClean="0"/>
              <a:t>.constructor</a:t>
            </a:r>
            <a:r>
              <a:rPr lang="en-US" dirty="0"/>
              <a:t> actually returns </a:t>
            </a:r>
            <a:r>
              <a:rPr lang="en-US" altLang="en-US" b="1" dirty="0">
                <a:latin typeface="Courier New" pitchFamily="1" charset="0"/>
              </a:rPr>
              <a:t> newobject</a:t>
            </a:r>
            <a:r>
              <a:rPr lang="en-US" dirty="0" smtClean="0"/>
              <a:t>.__</a:t>
            </a:r>
            <a:r>
              <a:rPr lang="en-US" dirty="0"/>
              <a:t>proto__.constructor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83596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</a:t>
            </a:r>
            <a:r>
              <a:rPr lang="en-US" sz="2800" b="1" dirty="0" smtClean="0"/>
              <a:t>ew Operator -- continued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54683"/>
            <a:ext cx="6304162" cy="4136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b="1" dirty="0">
              <a:latin typeface="Courier New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1" charset="0"/>
              </a:rPr>
              <a:t>var newobject = new </a:t>
            </a:r>
            <a:r>
              <a:rPr lang="en-US" altLang="en-US" b="1" dirty="0" smtClean="0">
                <a:latin typeface="Courier New" pitchFamily="1" charset="0"/>
              </a:rPr>
              <a:t>Parent();</a:t>
            </a:r>
            <a:endParaRPr lang="en-US" altLang="en-US" b="1" dirty="0">
              <a:latin typeface="Courier New" pitchFamily="1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Object got created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 </a:t>
            </a:r>
            <a:r>
              <a:rPr lang="en-US" b="1" dirty="0"/>
              <a:t>object: </a:t>
            </a:r>
            <a:r>
              <a:rPr lang="en-US" b="1" dirty="0" smtClean="0"/>
              <a:t>{}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constructor property to object instance</a:t>
            </a:r>
            <a:endParaRPr lang="en-US" dirty="0" smtClean="0"/>
          </a:p>
          <a:p>
            <a:r>
              <a:rPr lang="en-US" b="1" dirty="0" smtClean="0"/>
              <a:t>      newObject.constructor = </a:t>
            </a:r>
            <a:r>
              <a:rPr lang="en-US" altLang="en-US" b="1" dirty="0" smtClean="0">
                <a:latin typeface="Courier New" pitchFamily="1" charset="0"/>
              </a:rPr>
              <a:t>Constructor;</a:t>
            </a:r>
          </a:p>
          <a:p>
            <a:endParaRPr lang="en-US" altLang="en-US" b="1" dirty="0">
              <a:latin typeface="Courier New" pitchFamily="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All </a:t>
            </a:r>
            <a:r>
              <a:rPr lang="en-US" altLang="en-US" b="1" dirty="0">
                <a:latin typeface="Courier New" pitchFamily="1" charset="0"/>
              </a:rPr>
              <a:t>properties</a:t>
            </a:r>
            <a:r>
              <a:rPr lang="en-US" altLang="en-US" dirty="0"/>
              <a:t> and methods are delegated to new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Returns this to the created object</a:t>
            </a:r>
          </a:p>
          <a:p>
            <a:endParaRPr lang="en-US" b="1" dirty="0"/>
          </a:p>
          <a:p>
            <a:endParaRPr 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9179" y="1867117"/>
            <a:ext cx="70256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When functions are designed to be used with </a:t>
            </a:r>
            <a:r>
              <a:rPr lang="en-US" altLang="en-US" b="1" dirty="0">
                <a:latin typeface="Courier New" pitchFamily="1" charset="0"/>
              </a:rPr>
              <a:t>new</a:t>
            </a:r>
            <a:r>
              <a:rPr lang="en-US" altLang="en-US" dirty="0"/>
              <a:t>, they are called </a:t>
            </a:r>
            <a:r>
              <a:rPr lang="en-US" altLang="en-US" dirty="0" smtClean="0"/>
              <a:t>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itchFamily="1" charset="0"/>
              </a:rPr>
              <a:t>new </a:t>
            </a:r>
            <a:r>
              <a:rPr lang="en-US" altLang="en-US" b="1" i="1" dirty="0" smtClean="0">
                <a:latin typeface="Courier New" pitchFamily="1" charset="0"/>
              </a:rPr>
              <a:t>Parent</a:t>
            </a:r>
            <a:r>
              <a:rPr lang="en-US" altLang="en-US" b="1" dirty="0" smtClean="0">
                <a:latin typeface="Courier New" pitchFamily="1" charset="0"/>
              </a:rPr>
              <a:t>()</a:t>
            </a:r>
            <a:r>
              <a:rPr lang="en-US" altLang="en-US" dirty="0" smtClean="0"/>
              <a:t> returns  </a:t>
            </a:r>
            <a:r>
              <a:rPr lang="en-US" altLang="en-US" dirty="0"/>
              <a:t>a </a:t>
            </a:r>
            <a:r>
              <a:rPr lang="en-US" altLang="en-US" dirty="0" smtClean="0"/>
              <a:t> new </a:t>
            </a:r>
            <a:r>
              <a:rPr lang="en-US" altLang="en-US" dirty="0"/>
              <a:t>object with a link to </a:t>
            </a:r>
            <a:r>
              <a:rPr lang="en-US" altLang="en-US" b="1" i="1" dirty="0" smtClean="0">
                <a:latin typeface="Courier New" pitchFamily="1" charset="0"/>
              </a:rPr>
              <a:t>Constructor</a:t>
            </a:r>
            <a:r>
              <a:rPr lang="en-US" altLang="en-US" b="1" dirty="0" smtClean="0">
                <a:latin typeface="Courier New" pitchFamily="1" charset="0"/>
              </a:rPr>
              <a:t>.prototype</a:t>
            </a:r>
          </a:p>
          <a:p>
            <a:endParaRPr lang="en-US" altLang="en-US" b="1" dirty="0">
              <a:latin typeface="Courier New" pitchFamily="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sz="2000" b="1" dirty="0">
                <a:latin typeface="Courier New" pitchFamily="1" charset="0"/>
              </a:rPr>
              <a:t>new</a:t>
            </a:r>
            <a:r>
              <a:rPr lang="en-US" altLang="en-US" dirty="0"/>
              <a:t> operator is </a:t>
            </a:r>
            <a:r>
              <a:rPr lang="en-US" altLang="en-US" u="sng" dirty="0">
                <a:solidFill>
                  <a:srgbClr val="FF0000"/>
                </a:solidFill>
              </a:rPr>
              <a:t>required</a:t>
            </a:r>
            <a:r>
              <a:rPr lang="en-US" altLang="en-US" dirty="0"/>
              <a:t> when calling a </a:t>
            </a:r>
            <a:r>
              <a:rPr lang="en-US" altLang="en-US" dirty="0" smtClean="0"/>
              <a:t>Parent 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If </a:t>
            </a:r>
            <a:r>
              <a:rPr lang="en-US" altLang="en-US" sz="2000" b="1" dirty="0">
                <a:latin typeface="Courier New" pitchFamily="1" charset="0"/>
              </a:rPr>
              <a:t>new</a:t>
            </a:r>
            <a:r>
              <a:rPr lang="en-US" altLang="en-US" dirty="0"/>
              <a:t> is omitted, the global object is </a:t>
            </a:r>
            <a:r>
              <a:rPr lang="en-US" altLang="en-US" dirty="0" smtClean="0"/>
              <a:t>called </a:t>
            </a:r>
            <a:r>
              <a:rPr lang="en-US" altLang="en-US" dirty="0"/>
              <a:t>by the constructor, and then the global object is returned instead of a new </a:t>
            </a:r>
            <a:r>
              <a:rPr lang="en-US" altLang="en-US" dirty="0" smtClean="0"/>
              <a:t>instance</a:t>
            </a:r>
          </a:p>
          <a:p>
            <a:endParaRPr lang="en-US" altLang="en-US" b="1" dirty="0">
              <a:latin typeface="Courier New" pitchFamily="1" charset="0"/>
            </a:endParaRPr>
          </a:p>
          <a:p>
            <a:r>
              <a:rPr lang="en-US" altLang="en-US" b="1" dirty="0" smtClean="0">
                <a:latin typeface="Courier New" pitchFamily="1" charset="0"/>
              </a:rPr>
              <a:t>   var </a:t>
            </a:r>
            <a:r>
              <a:rPr lang="en-US" altLang="en-US" b="1" dirty="0">
                <a:latin typeface="Courier New" pitchFamily="1" charset="0"/>
              </a:rPr>
              <a:t>newObject = new </a:t>
            </a:r>
            <a:r>
              <a:rPr lang="en-US" altLang="en-US" b="1" i="1" dirty="0" smtClean="0">
                <a:latin typeface="Courier New" pitchFamily="1" charset="0"/>
              </a:rPr>
              <a:t>Parent</a:t>
            </a:r>
            <a:r>
              <a:rPr lang="en-US" altLang="en-US" b="1" dirty="0" smtClean="0">
                <a:latin typeface="Courier New" pitchFamily="1" charset="0"/>
              </a:rPr>
              <a:t>();</a:t>
            </a:r>
            <a:endParaRPr lang="en-US" altLang="en-US" b="1" dirty="0">
              <a:latin typeface="Courier New" pitchFamily="1" charset="0"/>
            </a:endParaRPr>
          </a:p>
          <a:p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85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 -- continued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>
            <a:off x="1463040" y="5895033"/>
            <a:ext cx="206925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3195303" y="5995617"/>
            <a:ext cx="1391936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>
            <a:off x="4587239" y="5895033"/>
            <a:ext cx="2057401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23801" y="552570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newObject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2479" y="5525701"/>
            <a:ext cx="187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z="2000" smtClean="0"/>
              <a:t>19</a:t>
            </a:fld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352800" y="685800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Courier New" pitchFamily="1" charset="0"/>
              </a:rPr>
              <a:t>p</a:t>
            </a:r>
            <a:r>
              <a:rPr lang="en-US" altLang="en-US" sz="3200" b="1" dirty="0" smtClean="0">
                <a:latin typeface="Courier New" pitchFamily="1" charset="0"/>
              </a:rPr>
              <a:t>rototype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260988"/>
            <a:ext cx="7010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You can add other members to a function's </a:t>
            </a:r>
            <a:r>
              <a:rPr lang="en-US" altLang="en-US" sz="2400" b="1" dirty="0">
                <a:latin typeface="Courier New" pitchFamily="1" charset="0"/>
              </a:rPr>
              <a:t>prototype</a:t>
            </a:r>
            <a:r>
              <a:rPr lang="en-US" altLang="en-US" sz="2400" dirty="0"/>
              <a:t>. These members will be linked into objects that are produced by calling the function with the </a:t>
            </a:r>
            <a:r>
              <a:rPr lang="en-US" altLang="en-US" sz="2400" b="1" dirty="0">
                <a:latin typeface="Courier New" pitchFamily="1" charset="0"/>
              </a:rPr>
              <a:t>new</a:t>
            </a:r>
            <a:r>
              <a:rPr lang="en-US" altLang="en-US" sz="2400" dirty="0"/>
              <a:t> operator.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This allows for </a:t>
            </a:r>
            <a:r>
              <a:rPr lang="en-US" altLang="en-US" sz="2400" dirty="0" smtClean="0"/>
              <a:t>associating properties and </a:t>
            </a:r>
            <a:r>
              <a:rPr lang="en-US" altLang="en-US" sz="2400" dirty="0"/>
              <a:t>methods to every object </a:t>
            </a:r>
            <a:r>
              <a:rPr lang="en-US" altLang="en-US" sz="2400" dirty="0" smtClean="0"/>
              <a:t>created.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Coming Up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59487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dirty="0"/>
              <a:t>Objects &amp; Arrays 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dirty="0"/>
              <a:t>In and out of prototypes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en-US" sz="3600" dirty="0"/>
              <a:t>Prototypal</a:t>
            </a:r>
            <a:r>
              <a:rPr lang="en-US" sz="3600" dirty="0" smtClean="0"/>
              <a:t> </a:t>
            </a:r>
            <a:r>
              <a:rPr lang="en-US" sz="3600" dirty="0"/>
              <a:t>Inheritance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dirty="0"/>
              <a:t>Constructors in JavaScript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dirty="0"/>
              <a:t>OO concepts in JavaScript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dirty="0"/>
              <a:t>Few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31668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9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6096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-- continued</a:t>
            </a: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45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57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9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fld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321" y="781566"/>
            <a:ext cx="7216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rototype --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9690"/>
            <a:ext cx="7543799" cy="490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7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9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fld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321" y="781566"/>
            <a:ext cx="7216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rototype --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13967"/>
            <a:ext cx="7543800" cy="415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7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9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321" y="781566"/>
            <a:ext cx="7216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of prototype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600200"/>
            <a:ext cx="800100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 . Array.prototype.sum </a:t>
            </a:r>
            <a:r>
              <a:rPr lang="en-US" dirty="0"/>
              <a:t>= function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   return this.reduce(function(previous,current</a:t>
            </a:r>
            <a:r>
              <a:rPr lang="en-US" dirty="0"/>
              <a:t>){ </a:t>
            </a:r>
            <a:endParaRPr lang="en-US" dirty="0" smtClean="0"/>
          </a:p>
          <a:p>
            <a:r>
              <a:rPr lang="en-US" dirty="0" smtClean="0"/>
              <a:t>   	 return </a:t>
            </a:r>
            <a:r>
              <a:rPr lang="en-US" dirty="0"/>
              <a:t>previous+current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})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[1,2,4].sum</a:t>
            </a:r>
            <a:r>
              <a:rPr lang="en-US" dirty="0" smtClean="0"/>
              <a:t>()   // 7</a:t>
            </a:r>
          </a:p>
          <a:p>
            <a:endParaRPr lang="en-US" dirty="0"/>
          </a:p>
          <a:p>
            <a:r>
              <a:rPr lang="en-US" dirty="0" smtClean="0"/>
              <a:t>2.  String.prototype.capitalize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() {</a:t>
            </a:r>
          </a:p>
          <a:p>
            <a:r>
              <a:rPr lang="en-US" b="1" dirty="0" smtClean="0"/>
              <a:t>          return </a:t>
            </a:r>
            <a:r>
              <a:rPr lang="en-US" b="1" dirty="0" err="1" smtClean="0"/>
              <a:t>this</a:t>
            </a:r>
            <a:r>
              <a:rPr lang="en-US" dirty="0" err="1" smtClean="0"/>
              <a:t>.charAt</a:t>
            </a:r>
            <a:r>
              <a:rPr lang="en-US" dirty="0" smtClean="0"/>
              <a:t>(0).</a:t>
            </a:r>
            <a:r>
              <a:rPr lang="en-US" dirty="0"/>
              <a:t>toUpperCase() + </a:t>
            </a:r>
            <a:r>
              <a:rPr lang="en-US" b="1" dirty="0"/>
              <a:t>this</a:t>
            </a:r>
            <a:r>
              <a:rPr lang="en-US" dirty="0"/>
              <a:t>.substring(1);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var </a:t>
            </a:r>
            <a:r>
              <a:rPr lang="en-US" dirty="0"/>
              <a:t>message = "hello </a:t>
            </a:r>
            <a:r>
              <a:rPr lang="en-US" dirty="0" smtClean="0"/>
              <a:t>welcome!";</a:t>
            </a:r>
            <a:endParaRPr lang="en-US" dirty="0"/>
          </a:p>
          <a:p>
            <a:r>
              <a:rPr lang="en-US" dirty="0"/>
              <a:t>console.log(message.capitalize()); </a:t>
            </a:r>
            <a:r>
              <a:rPr lang="en-US" i="1" dirty="0"/>
              <a:t>// "Hello </a:t>
            </a:r>
            <a:r>
              <a:rPr lang="en-US" i="1" dirty="0" smtClean="0"/>
              <a:t>welcome!“</a:t>
            </a:r>
          </a:p>
          <a:p>
            <a:endParaRPr lang="en-US" i="1" dirty="0"/>
          </a:p>
          <a:p>
            <a:r>
              <a:rPr lang="en-US" i="1" dirty="0"/>
              <a:t>3. </a:t>
            </a:r>
            <a:r>
              <a:rPr lang="en-US" dirty="0"/>
              <a:t>String.prototype.Replace = function</a:t>
            </a:r>
            <a:r>
              <a:rPr lang="en-US" dirty="0" smtClean="0"/>
              <a:t>(){ </a:t>
            </a:r>
          </a:p>
          <a:p>
            <a:r>
              <a:rPr lang="en-US" dirty="0"/>
              <a:t> </a:t>
            </a:r>
            <a:r>
              <a:rPr lang="en-US" dirty="0" smtClean="0"/>
              <a:t>          return </a:t>
            </a:r>
            <a:r>
              <a:rPr lang="en-US" dirty="0"/>
              <a:t>this.replace(/\s/g</a:t>
            </a:r>
            <a:r>
              <a:rPr lang="en-US" dirty="0" smtClean="0"/>
              <a:t>,"_")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var welcomeMsg = "hello welcome to </a:t>
            </a:r>
            <a:r>
              <a:rPr lang="en-US" dirty="0" smtClean="0"/>
              <a:t>india“</a:t>
            </a:r>
          </a:p>
          <a:p>
            <a:r>
              <a:rPr lang="en-US" dirty="0"/>
              <a:t>welcomeMsg.Replace() // "hello_welcome_to_india"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4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Inheritance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16764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Class-free</a:t>
            </a: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[[prototype]] </a:t>
            </a:r>
            <a:r>
              <a:rPr lang="en-US" altLang="en-US" sz="2800" dirty="0"/>
              <a:t>i</a:t>
            </a:r>
            <a:r>
              <a:rPr lang="en-US" altLang="en-US" sz="2800" dirty="0" smtClean="0"/>
              <a:t>nherit </a:t>
            </a:r>
            <a:r>
              <a:rPr lang="en-US" altLang="en-US" sz="2800" dirty="0"/>
              <a:t>from </a:t>
            </a:r>
            <a:r>
              <a:rPr lang="en-US" altLang="en-US" sz="2800" dirty="0" smtClean="0"/>
              <a:t>prototype</a:t>
            </a: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An object contains a </a:t>
            </a:r>
            <a:r>
              <a:rPr lang="en-US" altLang="en-US" sz="2800" dirty="0">
                <a:solidFill>
                  <a:srgbClr val="FFFFCC"/>
                </a:solidFill>
              </a:rPr>
              <a:t>secret link</a:t>
            </a:r>
            <a:r>
              <a:rPr lang="en-US" altLang="en-US" sz="2800" dirty="0"/>
              <a:t> to </a:t>
            </a:r>
            <a:r>
              <a:rPr lang="en-US" altLang="en-US" sz="2800" dirty="0" smtClean="0"/>
              <a:t>its constructor’s prototype</a:t>
            </a: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ECMA defines it as </a:t>
            </a:r>
            <a:r>
              <a:rPr lang="en-US" altLang="en-US" sz="2800" b="1" dirty="0">
                <a:solidFill>
                  <a:srgbClr val="FFFFCC"/>
                </a:solidFill>
                <a:latin typeface="Courier New" pitchFamily="1" charset="0"/>
              </a:rPr>
              <a:t> </a:t>
            </a:r>
            <a:r>
              <a:rPr lang="en-US" altLang="en-US" sz="2800" b="1" dirty="0" smtClean="0">
                <a:solidFill>
                  <a:srgbClr val="FFFFCC"/>
                </a:solidFill>
                <a:latin typeface="Courier New" pitchFamily="1" charset="0"/>
              </a:rPr>
              <a:t>__proto__</a:t>
            </a:r>
            <a:endParaRPr lang="en-US" altLang="en-US" sz="2800" dirty="0" smtClean="0"/>
          </a:p>
          <a:p>
            <a:r>
              <a:rPr lang="en-US" altLang="en-US" sz="2800" dirty="0" smtClean="0"/>
              <a:t>  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1" charset="0"/>
              </a:rPr>
              <a:t> </a:t>
            </a:r>
            <a:r>
              <a:rPr lang="en-US" altLang="en-US" sz="2000" b="1" dirty="0" smtClean="0">
                <a:latin typeface="Courier New" pitchFamily="1" charset="0"/>
              </a:rPr>
              <a:t>  Child.prototype = Object.create(Parent.prototype);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smtClean="0">
                <a:latin typeface="Courier New" pitchFamily="1" charset="0"/>
              </a:rPr>
              <a:t>      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7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93586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3957" y="674876"/>
            <a:ext cx="6201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Prototypal Inheritance --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1676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Changes in </a:t>
            </a:r>
            <a:r>
              <a:rPr lang="en-US" altLang="en-US" sz="2400" b="1" dirty="0" smtClean="0">
                <a:latin typeface="Courier New" pitchFamily="1" charset="0"/>
              </a:rPr>
              <a:t>Parent </a:t>
            </a:r>
            <a:r>
              <a:rPr lang="en-US" altLang="en-US" sz="2400" dirty="0" smtClean="0"/>
              <a:t>may </a:t>
            </a:r>
            <a:r>
              <a:rPr lang="en-US" altLang="en-US" sz="2400" dirty="0"/>
              <a:t>be immediately visible in </a:t>
            </a:r>
            <a:r>
              <a:rPr lang="en-US" altLang="en-US" sz="2400" b="1" dirty="0" smtClean="0">
                <a:latin typeface="Courier New" pitchFamily="1" charset="0"/>
              </a:rPr>
              <a:t>Child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Changes to </a:t>
            </a:r>
            <a:r>
              <a:rPr lang="en-US" altLang="en-US" sz="2400" b="1" dirty="0" smtClean="0">
                <a:latin typeface="Courier New" pitchFamily="1" charset="0"/>
              </a:rPr>
              <a:t>Child </a:t>
            </a:r>
            <a:r>
              <a:rPr lang="en-US" altLang="en-US" sz="2400" dirty="0" smtClean="0"/>
              <a:t>have </a:t>
            </a:r>
            <a:r>
              <a:rPr lang="en-US" altLang="en-US" sz="2400" dirty="0"/>
              <a:t>no effect on </a:t>
            </a:r>
            <a:r>
              <a:rPr lang="en-US" altLang="en-US" sz="2400" b="1" dirty="0" smtClean="0">
                <a:latin typeface="Courier New" pitchFamily="1" charset="0"/>
              </a:rPr>
              <a:t>Parent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Courier New" pitchFamily="1" charset="0"/>
              </a:rPr>
              <a:t>Parent </a:t>
            </a:r>
            <a:r>
              <a:rPr lang="en-US" altLang="en-US" sz="2400" dirty="0" smtClean="0"/>
              <a:t>can </a:t>
            </a:r>
            <a:r>
              <a:rPr lang="en-US" altLang="en-US" sz="2400" dirty="0"/>
              <a:t>be the prototype for an unlimited number of objects which will </a:t>
            </a:r>
            <a:r>
              <a:rPr lang="en-US" altLang="en-US" sz="2400" dirty="0" smtClean="0"/>
              <a:t> inherit all </a:t>
            </a:r>
            <a:r>
              <a:rPr lang="en-US" altLang="en-US" sz="2400" dirty="0"/>
              <a:t>its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069255" y="5552133"/>
            <a:ext cx="14478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3180063" y="5652717"/>
            <a:ext cx="1391936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>
            <a:off x="4571999" y="5552133"/>
            <a:ext cx="1442357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95504" y="518335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3913" y="5182801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609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Prototypal Inheritance -- continued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If access </a:t>
            </a:r>
            <a:r>
              <a:rPr lang="en-US" altLang="en-US" sz="2400" dirty="0" smtClean="0"/>
              <a:t>to </a:t>
            </a:r>
            <a:r>
              <a:rPr lang="en-US" altLang="en-US" sz="2400" dirty="0"/>
              <a:t>a member of </a:t>
            </a:r>
            <a:r>
              <a:rPr lang="en-US" altLang="en-US" sz="2400" b="1" dirty="0" smtClean="0">
                <a:latin typeface="Courier New" pitchFamily="1" charset="0"/>
              </a:rPr>
              <a:t>Child </a:t>
            </a:r>
            <a:r>
              <a:rPr lang="en-US" altLang="en-US" sz="2400" dirty="0" smtClean="0"/>
              <a:t>fails</a:t>
            </a:r>
            <a:r>
              <a:rPr lang="en-US" altLang="en-US" sz="2400" dirty="0"/>
              <a:t>, then search for the member in </a:t>
            </a:r>
            <a:r>
              <a:rPr lang="en-US" altLang="en-US" sz="2400" b="1" dirty="0" smtClean="0">
                <a:latin typeface="Courier New" pitchFamily="1" charset="0"/>
              </a:rPr>
              <a:t>Parent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If that fails, then search for the member in </a:t>
            </a:r>
            <a:r>
              <a:rPr lang="en-US" altLang="en-US" sz="2400" b="1" dirty="0">
                <a:latin typeface="Courier New" pitchFamily="1" charset="0"/>
              </a:rPr>
              <a:t>Object.prototype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4958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en-US" b="1" dirty="0">
              <a:latin typeface="Courier New" pitchFamily="1" charset="0"/>
            </a:endParaRPr>
          </a:p>
          <a:p>
            <a:endParaRPr lang="en-US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816265" y="5157091"/>
            <a:ext cx="14478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2699657" y="5170682"/>
            <a:ext cx="1442357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616" y="4769556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Child.prototype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9657" y="4745931"/>
            <a:ext cx="18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Parent.prototype</a:t>
            </a:r>
            <a:endParaRPr lang="en-US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172200" y="5188297"/>
            <a:ext cx="1442357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1993392" y="5271266"/>
            <a:ext cx="978408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3898392" y="5314902"/>
            <a:ext cx="978408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0" y="4818965"/>
            <a:ext cx="204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Object.prototype</a:t>
            </a:r>
            <a:endParaRPr lang="en-US" dirty="0"/>
          </a:p>
        </p:txBody>
      </p:sp>
      <p:sp>
        <p:nvSpPr>
          <p:cNvPr id="23" name="Striped Right Arrow 22"/>
          <p:cNvSpPr/>
          <p:nvPr/>
        </p:nvSpPr>
        <p:spPr>
          <a:xfrm>
            <a:off x="5454396" y="5314902"/>
            <a:ext cx="978408" cy="48463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994" y="52712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</p:spPr>
        <p:txBody>
          <a:bodyPr/>
          <a:lstStyle/>
          <a:p>
            <a:pPr algn="ctr"/>
            <a:fld id="{C09B3008-AF8F-405D-BF18-AA7A75B25064}" type="slidenum">
              <a:rPr lang="en-US" sz="1600" b="1" smtClean="0"/>
              <a:pPr algn="ctr"/>
              <a:t>27</a:t>
            </a:fld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2519816" y="914400"/>
            <a:ext cx="353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chaining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2138"/>
            <a:ext cx="64770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0538" y="914400"/>
            <a:ext cx="675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 in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676400"/>
            <a:ext cx="74431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 obj = new Object();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ar obj = {}</a:t>
            </a:r>
          </a:p>
          <a:p>
            <a:endParaRPr lang="en-US" dirty="0"/>
          </a:p>
          <a:p>
            <a:r>
              <a:rPr lang="en-US" dirty="0"/>
              <a:t>var person = {firstName:"John", lastName:"Doe", age:50, eyeColor:"blue</a:t>
            </a:r>
            <a:r>
              <a:rPr lang="en-US" dirty="0" smtClean="0"/>
              <a:t>"};</a:t>
            </a:r>
          </a:p>
          <a:p>
            <a:endParaRPr lang="en-US" dirty="0" smtClean="0"/>
          </a:p>
          <a:p>
            <a:r>
              <a:rPr lang="en-US" dirty="0"/>
              <a:t>Object.keys(person) returns ["firstName", "lastName", "age", "eyeColor"]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var person = {</a:t>
            </a:r>
          </a:p>
          <a:p>
            <a:pPr lvl="1"/>
            <a:r>
              <a:rPr lang="en-US" dirty="0"/>
              <a:t>name: "manas",</a:t>
            </a:r>
          </a:p>
          <a:p>
            <a:pPr lvl="1"/>
            <a:r>
              <a:rPr lang="en-US" dirty="0"/>
              <a:t>sayName: function() {</a:t>
            </a:r>
          </a:p>
          <a:p>
            <a:pPr lvl="1"/>
            <a:r>
              <a:rPr lang="en-US" dirty="0"/>
              <a:t>console.log(this.name);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console.log("name" in person); // true</a:t>
            </a:r>
          </a:p>
          <a:p>
            <a:r>
              <a:rPr lang="en-US" dirty="0"/>
              <a:t>console.log(person1.hasOwnProperty("name")); // true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838200"/>
            <a:ext cx="370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-- Continued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47040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Removing the properties from the objects</a:t>
            </a:r>
          </a:p>
          <a:p>
            <a:endParaRPr lang="en-US" b="1" dirty="0"/>
          </a:p>
          <a:p>
            <a:r>
              <a:rPr lang="en-US" dirty="0" smtClean="0"/>
              <a:t>delete person.name;</a:t>
            </a:r>
          </a:p>
          <a:p>
            <a:endParaRPr lang="en-US" dirty="0"/>
          </a:p>
          <a:p>
            <a:r>
              <a:rPr lang="en-US" b="1" dirty="0" smtClean="0"/>
              <a:t>Adding new property </a:t>
            </a:r>
          </a:p>
          <a:p>
            <a:endParaRPr lang="en-US" dirty="0"/>
          </a:p>
          <a:p>
            <a:r>
              <a:rPr lang="en-US" dirty="0" smtClean="0"/>
              <a:t>person.lang= “kannada”;</a:t>
            </a:r>
            <a:endParaRPr lang="en-US" dirty="0"/>
          </a:p>
          <a:p>
            <a:r>
              <a:rPr lang="en-US" dirty="0" smtClean="0"/>
              <a:t>                or </a:t>
            </a:r>
          </a:p>
          <a:p>
            <a:r>
              <a:rPr lang="en-US" dirty="0" smtClean="0"/>
              <a:t>person[“lang”] = “kannada”;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9400" y="762000"/>
            <a:ext cx="370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--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93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Preventing Object </a:t>
            </a:r>
            <a:r>
              <a:rPr lang="en-US" b="1" dirty="0" smtClean="0"/>
              <a:t>Modification</a:t>
            </a:r>
          </a:p>
          <a:p>
            <a:endParaRPr lang="en-US" b="1" dirty="0"/>
          </a:p>
          <a:p>
            <a:r>
              <a:rPr lang="en-US" b="1" dirty="0" smtClean="0"/>
              <a:t>1 .Preventing </a:t>
            </a:r>
            <a:r>
              <a:rPr lang="en-US" b="1" dirty="0"/>
              <a:t>Extensions</a:t>
            </a:r>
            <a:endParaRPr lang="en-US" b="1" dirty="0" smtClean="0"/>
          </a:p>
          <a:p>
            <a:pPr lvl="1"/>
            <a:r>
              <a:rPr lang="en-US" dirty="0" smtClean="0"/>
              <a:t>var person= {name:”annojirao”};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console.log(Object.preventExtensions(person))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/>
              <a:t>Object.preventExtensions(person);</a:t>
            </a:r>
          </a:p>
          <a:p>
            <a:pPr lvl="1"/>
            <a:r>
              <a:rPr lang="en-US" dirty="0"/>
              <a:t>console.log(Object.isExtensible(person));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erson.age = 50;</a:t>
            </a:r>
          </a:p>
          <a:p>
            <a:pPr lvl="1"/>
            <a:endParaRPr lang="en-US" dirty="0"/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preventExtensions prevents adding new properties or methods to object but </a:t>
            </a:r>
            <a:r>
              <a:rPr lang="en-US" b="1" i="1" dirty="0" smtClean="0">
                <a:solidFill>
                  <a:srgbClr val="FF0000"/>
                </a:solidFill>
              </a:rPr>
              <a:t>allows editing of existing properties and methods or deletion of properties and methods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console.log(person)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762000"/>
            <a:ext cx="370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-- Continued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1" y="15240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en-US" b="1" dirty="0"/>
              <a:t> Sealing </a:t>
            </a:r>
            <a:r>
              <a:rPr lang="en-US" b="1" dirty="0" smtClean="0"/>
              <a:t>Objects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>
                <a:solidFill>
                  <a:srgbClr val="FF0000"/>
                </a:solidFill>
              </a:rPr>
              <a:t>If an object is sealed, </a:t>
            </a:r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can only read from and write to 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properties.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var person= {name:"annojirao"};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Object.isSealed (person); // false</a:t>
            </a:r>
          </a:p>
          <a:p>
            <a:r>
              <a:rPr lang="en-US" dirty="0"/>
              <a:t> </a:t>
            </a:r>
            <a:r>
              <a:rPr lang="en-US" dirty="0" smtClean="0"/>
              <a:t>   Object.seal(person);</a:t>
            </a:r>
          </a:p>
          <a:p>
            <a:endParaRPr lang="en-US" dirty="0"/>
          </a:p>
          <a:p>
            <a:r>
              <a:rPr lang="en-US" dirty="0" smtClean="0"/>
              <a:t>   person.name = “annojiraodg”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delete person.name</a:t>
            </a:r>
          </a:p>
          <a:p>
            <a:r>
              <a:rPr lang="en-US" dirty="0"/>
              <a:t> </a:t>
            </a:r>
            <a:r>
              <a:rPr lang="en-US" dirty="0" smtClean="0"/>
              <a:t>  console.log(person);</a:t>
            </a:r>
          </a:p>
          <a:p>
            <a:r>
              <a:rPr lang="en-US" dirty="0" smtClean="0"/>
              <a:t>   Object </a:t>
            </a:r>
            <a:r>
              <a:rPr lang="en-US" dirty="0"/>
              <a:t>{name: "annojiraodg</a:t>
            </a:r>
            <a:r>
              <a:rPr lang="en-US" dirty="0" smtClean="0"/>
              <a:t>"}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eal  prevents the objects getting changed by preventing adding/deleting new/old properties and methods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008-AF8F-405D-BF18-AA7A75B2506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762000"/>
            <a:ext cx="4034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1" y="1676400"/>
            <a:ext cx="7620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b="1" dirty="0"/>
              <a:t> Freezing </a:t>
            </a:r>
            <a:r>
              <a:rPr lang="en-US" b="1" dirty="0" smtClean="0"/>
              <a:t>Objects</a:t>
            </a:r>
          </a:p>
          <a:p>
            <a:endParaRPr lang="en-US" b="1" dirty="0"/>
          </a:p>
          <a:p>
            <a:r>
              <a:rPr lang="en-US" dirty="0"/>
              <a:t>var person= {name:"annojirao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Object.freeze(person);</a:t>
            </a:r>
          </a:p>
          <a:p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dirty="0"/>
              <a:t>p</a:t>
            </a:r>
            <a:r>
              <a:rPr lang="en-US" dirty="0" smtClean="0"/>
              <a:t>erson.name = “kk”;</a:t>
            </a:r>
          </a:p>
          <a:p>
            <a:endParaRPr lang="en-US" dirty="0"/>
          </a:p>
          <a:p>
            <a:r>
              <a:rPr lang="en-US" dirty="0"/>
              <a:t>console.log(person); // Object {name: </a:t>
            </a:r>
            <a:r>
              <a:rPr lang="en-US" dirty="0" smtClean="0"/>
              <a:t>"</a:t>
            </a:r>
            <a:r>
              <a:rPr lang="en-US" dirty="0"/>
              <a:t> annojirao </a:t>
            </a:r>
            <a:r>
              <a:rPr lang="en-US" dirty="0" smtClean="0"/>
              <a:t>"}</a:t>
            </a:r>
          </a:p>
          <a:p>
            <a:endParaRPr lang="en-US" dirty="0"/>
          </a:p>
          <a:p>
            <a:r>
              <a:rPr lang="en-US" dirty="0" smtClean="0"/>
              <a:t>delete person.name  // false</a:t>
            </a:r>
          </a:p>
          <a:p>
            <a:r>
              <a:rPr lang="en-US" dirty="0"/>
              <a:t>console.log(person); // Object {name: " annojirao </a:t>
            </a:r>
            <a:r>
              <a:rPr lang="en-US" dirty="0" smtClean="0"/>
              <a:t>"}</a:t>
            </a:r>
          </a:p>
          <a:p>
            <a:endParaRPr lang="en-US" dirty="0"/>
          </a:p>
          <a:p>
            <a:r>
              <a:rPr lang="en-US" dirty="0" smtClean="0"/>
              <a:t>person.add = “adding”;</a:t>
            </a:r>
          </a:p>
          <a:p>
            <a:r>
              <a:rPr lang="en-US" dirty="0"/>
              <a:t>console.log(person); // Object {name: " annojirao </a:t>
            </a:r>
            <a:r>
              <a:rPr lang="en-US" dirty="0" smtClean="0"/>
              <a:t>"}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Freeze prevents  addition/deletion of  old/new properties or methods i.e when objects are sealed only read operation can be performed on the object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</p:spPr>
        <p:txBody>
          <a:bodyPr/>
          <a:lstStyle/>
          <a:p>
            <a:pPr algn="ctr"/>
            <a:fld id="{C09B3008-AF8F-405D-BF18-AA7A75B25064}" type="slidenum">
              <a:rPr lang="en-US" sz="2000" b="1" smtClean="0"/>
              <a:pPr algn="ctr"/>
              <a:t>8</a:t>
            </a:fld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276600" y="762000"/>
            <a:ext cx="3523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--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63854"/>
              </p:ext>
            </p:extLst>
          </p:nvPr>
        </p:nvGraphicFramePr>
        <p:xfrm>
          <a:off x="762000" y="2667000"/>
          <a:ext cx="7467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53"/>
                <a:gridCol w="1757083"/>
                <a:gridCol w="1757083"/>
                <a:gridCol w="1757083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preventExtensions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Sealing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freeze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2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</p:spPr>
        <p:txBody>
          <a:bodyPr/>
          <a:lstStyle/>
          <a:p>
            <a:pPr algn="ctr"/>
            <a:fld id="{C09B3008-AF8F-405D-BF18-AA7A75B25064}" type="slidenum">
              <a:rPr lang="en-US" sz="1600" b="1" smtClean="0"/>
              <a:pPr algn="ctr"/>
              <a:t>9</a:t>
            </a:fld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28136" y="609600"/>
            <a:ext cx="394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5068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store non homogeneous data</a:t>
            </a:r>
          </a:p>
          <a:p>
            <a:endParaRPr lang="en-US" dirty="0"/>
          </a:p>
          <a:p>
            <a:r>
              <a:rPr lang="en-US" dirty="0" smtClean="0"/>
              <a:t>Ex: var arr = [1,2,2.3,”hello”,[1,2,3,4],{name:”java”}];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307507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Properties of an Array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i="1" dirty="0" smtClean="0"/>
              <a:t>Array.prototype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Array.prototype.length</a:t>
            </a:r>
          </a:p>
          <a:p>
            <a:endParaRPr lang="en-US" dirty="0" smtClean="0">
              <a:hlinkClick r:id="rId3"/>
            </a:endParaRPr>
          </a:p>
          <a:p>
            <a:r>
              <a:rPr lang="en-US" b="1" dirty="0">
                <a:hlinkClick r:id="rId3"/>
              </a:rPr>
              <a:t/>
            </a:r>
            <a:br>
              <a:rPr lang="en-US" b="1" dirty="0">
                <a:hlinkClick r:id="rId3"/>
              </a:rPr>
            </a:br>
            <a:r>
              <a:rPr lang="en-US" sz="2400" dirty="0" smtClean="0"/>
              <a:t>Methods of an Array</a:t>
            </a:r>
          </a:p>
          <a:p>
            <a:endParaRPr lang="en-US" sz="2400" dirty="0" smtClean="0"/>
          </a:p>
          <a:p>
            <a:r>
              <a:rPr lang="en-US" sz="2000" dirty="0" smtClean="0"/>
              <a:t>Array.isArray()</a:t>
            </a:r>
          </a:p>
          <a:p>
            <a:r>
              <a:rPr lang="en-US" sz="2000" dirty="0" smtClean="0"/>
              <a:t>Array.prototype.forEach()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10944</TotalTime>
  <Words>1377</Words>
  <Application>Microsoft Office PowerPoint</Application>
  <PresentationFormat>On-screen Show (4:3)</PresentationFormat>
  <Paragraphs>578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JavaScript </dc:title>
  <dc:creator>Annojirao D G</dc:creator>
  <cp:lastModifiedBy>Annojirao D G</cp:lastModifiedBy>
  <cp:revision>126</cp:revision>
  <dcterms:created xsi:type="dcterms:W3CDTF">2015-10-24T04:24:46Z</dcterms:created>
  <dcterms:modified xsi:type="dcterms:W3CDTF">2016-05-01T04:19:41Z</dcterms:modified>
</cp:coreProperties>
</file>