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0" r:id="rId2"/>
    <p:sldId id="272" r:id="rId3"/>
    <p:sldId id="271" r:id="rId4"/>
    <p:sldId id="256" r:id="rId5"/>
    <p:sldId id="259" r:id="rId6"/>
    <p:sldId id="262" r:id="rId7"/>
    <p:sldId id="261" r:id="rId8"/>
    <p:sldId id="266" r:id="rId9"/>
    <p:sldId id="263" r:id="rId10"/>
    <p:sldId id="264" r:id="rId11"/>
    <p:sldId id="265"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744" autoAdjust="0"/>
  </p:normalViewPr>
  <p:slideViewPr>
    <p:cSldViewPr>
      <p:cViewPr varScale="1">
        <p:scale>
          <a:sx n="60" d="100"/>
          <a:sy n="60" d="100"/>
        </p:scale>
        <p:origin x="-70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412D27-DA87-4C79-A22B-999E147D514F}" type="datetimeFigureOut">
              <a:rPr lang="en-US" smtClean="0"/>
              <a:t>5/2/2021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97A19E-D2A2-46F8-A484-CC60A8CC19B9}" type="slidenum">
              <a:rPr lang="en-US" smtClean="0"/>
              <a:t>‹#›</a:t>
            </a:fld>
            <a:endParaRPr lang="en-US"/>
          </a:p>
        </p:txBody>
      </p:sp>
    </p:spTree>
    <p:extLst>
      <p:ext uri="{BB962C8B-B14F-4D97-AF65-F5344CB8AC3E}">
        <p14:creationId xmlns:p14="http://schemas.microsoft.com/office/powerpoint/2010/main" val="34015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glossary.ametsoc.org/wiki/Main_Pag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glossary.ametsoc.org/wiki/Main_Pag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glossary.ametsoc.org/wiki/Equator"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http://glossary.ametsoc.org/wiki/Main_Page</a:t>
            </a:r>
            <a:endParaRPr lang="en-US" dirty="0" smtClean="0"/>
          </a:p>
          <a:p>
            <a:endParaRPr lang="en-US" dirty="0"/>
          </a:p>
        </p:txBody>
      </p:sp>
      <p:sp>
        <p:nvSpPr>
          <p:cNvPr id="4" name="Slide Number Placeholder 3"/>
          <p:cNvSpPr>
            <a:spLocks noGrp="1"/>
          </p:cNvSpPr>
          <p:nvPr>
            <p:ph type="sldNum" sz="quarter" idx="10"/>
          </p:nvPr>
        </p:nvSpPr>
        <p:spPr/>
        <p:txBody>
          <a:bodyPr/>
          <a:lstStyle/>
          <a:p>
            <a:fld id="{2597A19E-D2A2-46F8-A484-CC60A8CC19B9}" type="slidenum">
              <a:rPr lang="en-US" smtClean="0"/>
              <a:t>5</a:t>
            </a:fld>
            <a:endParaRPr lang="en-US"/>
          </a:p>
        </p:txBody>
      </p:sp>
    </p:spTree>
    <p:extLst>
      <p:ext uri="{BB962C8B-B14F-4D97-AF65-F5344CB8AC3E}">
        <p14:creationId xmlns:p14="http://schemas.microsoft.com/office/powerpoint/2010/main" val="3160529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http://glossary.ametsoc.org/wiki/Main_Page</a:t>
            </a:r>
            <a:endParaRPr lang="en-US" dirty="0" smtClean="0"/>
          </a:p>
          <a:p>
            <a:endParaRPr lang="en-US" dirty="0"/>
          </a:p>
        </p:txBody>
      </p:sp>
      <p:sp>
        <p:nvSpPr>
          <p:cNvPr id="4" name="Slide Number Placeholder 3"/>
          <p:cNvSpPr>
            <a:spLocks noGrp="1"/>
          </p:cNvSpPr>
          <p:nvPr>
            <p:ph type="sldNum" sz="quarter" idx="10"/>
          </p:nvPr>
        </p:nvSpPr>
        <p:spPr/>
        <p:txBody>
          <a:bodyPr/>
          <a:lstStyle/>
          <a:p>
            <a:fld id="{2597A19E-D2A2-46F8-A484-CC60A8CC19B9}" type="slidenum">
              <a:rPr lang="en-US" smtClean="0"/>
              <a:t>6</a:t>
            </a:fld>
            <a:endParaRPr lang="en-US"/>
          </a:p>
        </p:txBody>
      </p:sp>
    </p:spTree>
    <p:extLst>
      <p:ext uri="{BB962C8B-B14F-4D97-AF65-F5344CB8AC3E}">
        <p14:creationId xmlns:p14="http://schemas.microsoft.com/office/powerpoint/2010/main" val="3160529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magnitude of the force of gravity at sea level decreases from the poles, where the centrifugal force is zero, to the </a:t>
            </a:r>
            <a:r>
              <a:rPr lang="en-US" sz="1200" b="0" i="0" u="none" strike="noStrike" kern="1200" dirty="0" smtClean="0">
                <a:solidFill>
                  <a:schemeClr val="tx1"/>
                </a:solidFill>
                <a:effectLst/>
                <a:latin typeface="+mn-lt"/>
                <a:ea typeface="+mn-ea"/>
                <a:cs typeface="+mn-cs"/>
                <a:hlinkClick r:id="rId3" tooltip="Equator"/>
              </a:rPr>
              <a:t>equator</a:t>
            </a:r>
            <a:r>
              <a:rPr lang="en-US" sz="1200" b="0" i="0" kern="1200" dirty="0" smtClean="0">
                <a:solidFill>
                  <a:schemeClr val="tx1"/>
                </a:solidFill>
                <a:effectLst/>
                <a:latin typeface="+mn-lt"/>
                <a:ea typeface="+mn-ea"/>
                <a:cs typeface="+mn-cs"/>
              </a:rPr>
              <a:t>, where the centrifugal force is a maximum but directed opposite to the force of gravitation. </a:t>
            </a:r>
          </a:p>
          <a:p>
            <a:r>
              <a:rPr lang="en-US" sz="1200" b="0" i="0" kern="1200" dirty="0" smtClean="0">
                <a:solidFill>
                  <a:schemeClr val="tx1"/>
                </a:solidFill>
                <a:effectLst/>
                <a:latin typeface="+mn-lt"/>
                <a:ea typeface="+mn-ea"/>
                <a:cs typeface="+mn-cs"/>
              </a:rPr>
              <a:t>Gravity is often assumed to be the same everywhere on Earth, but it varies because the planet is not perfectly spherical or uniformly dense. In addition, gravity is weaker at the equator due to centrifugal forces produced by the planet’s rotation. It’s also weaker at higher altitudes, further from Earth’s </a:t>
            </a:r>
            <a:r>
              <a:rPr lang="en-US" sz="1200" b="0" i="0" kern="1200" dirty="0" err="1" smtClean="0">
                <a:solidFill>
                  <a:schemeClr val="tx1"/>
                </a:solidFill>
                <a:effectLst/>
                <a:latin typeface="+mn-lt"/>
                <a:ea typeface="+mn-ea"/>
                <a:cs typeface="+mn-cs"/>
              </a:rPr>
              <a:t>centre</a:t>
            </a:r>
            <a:r>
              <a:rPr lang="en-US" sz="1200" b="0" i="0" kern="1200" dirty="0" smtClean="0">
                <a:solidFill>
                  <a:schemeClr val="tx1"/>
                </a:solidFill>
                <a:effectLst/>
                <a:latin typeface="+mn-lt"/>
                <a:ea typeface="+mn-ea"/>
                <a:cs typeface="+mn-cs"/>
              </a:rPr>
              <a:t>, such as at the summit of Mount Everest.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smtClean="0"/>
          </a:p>
          <a:p>
            <a:endParaRPr lang="en-US" dirty="0"/>
          </a:p>
        </p:txBody>
      </p:sp>
      <p:sp>
        <p:nvSpPr>
          <p:cNvPr id="4" name="Slide Number Placeholder 3"/>
          <p:cNvSpPr>
            <a:spLocks noGrp="1"/>
          </p:cNvSpPr>
          <p:nvPr>
            <p:ph type="sldNum" sz="quarter" idx="10"/>
          </p:nvPr>
        </p:nvSpPr>
        <p:spPr/>
        <p:txBody>
          <a:bodyPr/>
          <a:lstStyle/>
          <a:p>
            <a:fld id="{2597A19E-D2A2-46F8-A484-CC60A8CC19B9}" type="slidenum">
              <a:rPr lang="en-US" smtClean="0"/>
              <a:t>10</a:t>
            </a:fld>
            <a:endParaRPr lang="en-US"/>
          </a:p>
        </p:txBody>
      </p:sp>
    </p:spTree>
    <p:extLst>
      <p:ext uri="{BB962C8B-B14F-4D97-AF65-F5344CB8AC3E}">
        <p14:creationId xmlns:p14="http://schemas.microsoft.com/office/powerpoint/2010/main" val="223087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7A19E-D2A2-46F8-A484-CC60A8CC19B9}" type="slidenum">
              <a:rPr lang="en-US" smtClean="0"/>
              <a:t>12</a:t>
            </a:fld>
            <a:endParaRPr lang="en-US"/>
          </a:p>
        </p:txBody>
      </p:sp>
    </p:spTree>
    <p:extLst>
      <p:ext uri="{BB962C8B-B14F-4D97-AF65-F5344CB8AC3E}">
        <p14:creationId xmlns:p14="http://schemas.microsoft.com/office/powerpoint/2010/main" val="3294356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13F826-D169-4569-AE31-E17846D3FBE0}" type="datetimeFigureOut">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4D51C-D309-4A8E-B829-444ADE07C618}" type="slidenum">
              <a:rPr lang="en-US" smtClean="0"/>
              <a:t>‹#›</a:t>
            </a:fld>
            <a:endParaRPr lang="en-US"/>
          </a:p>
        </p:txBody>
      </p:sp>
    </p:spTree>
    <p:extLst>
      <p:ext uri="{BB962C8B-B14F-4D97-AF65-F5344CB8AC3E}">
        <p14:creationId xmlns:p14="http://schemas.microsoft.com/office/powerpoint/2010/main" val="3202333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13F826-D169-4569-AE31-E17846D3FBE0}" type="datetimeFigureOut">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4D51C-D309-4A8E-B829-444ADE07C618}" type="slidenum">
              <a:rPr lang="en-US" smtClean="0"/>
              <a:t>‹#›</a:t>
            </a:fld>
            <a:endParaRPr lang="en-US"/>
          </a:p>
        </p:txBody>
      </p:sp>
    </p:spTree>
    <p:extLst>
      <p:ext uri="{BB962C8B-B14F-4D97-AF65-F5344CB8AC3E}">
        <p14:creationId xmlns:p14="http://schemas.microsoft.com/office/powerpoint/2010/main" val="2420968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13F826-D169-4569-AE31-E17846D3FBE0}" type="datetimeFigureOut">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4D51C-D309-4A8E-B829-444ADE07C618}" type="slidenum">
              <a:rPr lang="en-US" smtClean="0"/>
              <a:t>‹#›</a:t>
            </a:fld>
            <a:endParaRPr lang="en-US"/>
          </a:p>
        </p:txBody>
      </p:sp>
    </p:spTree>
    <p:extLst>
      <p:ext uri="{BB962C8B-B14F-4D97-AF65-F5344CB8AC3E}">
        <p14:creationId xmlns:p14="http://schemas.microsoft.com/office/powerpoint/2010/main" val="3339241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13F826-D169-4569-AE31-E17846D3FBE0}" type="datetimeFigureOut">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4D51C-D309-4A8E-B829-444ADE07C618}" type="slidenum">
              <a:rPr lang="en-US" smtClean="0"/>
              <a:t>‹#›</a:t>
            </a:fld>
            <a:endParaRPr lang="en-US"/>
          </a:p>
        </p:txBody>
      </p:sp>
    </p:spTree>
    <p:extLst>
      <p:ext uri="{BB962C8B-B14F-4D97-AF65-F5344CB8AC3E}">
        <p14:creationId xmlns:p14="http://schemas.microsoft.com/office/powerpoint/2010/main" val="3965449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13F826-D169-4569-AE31-E17846D3FBE0}" type="datetimeFigureOut">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4D51C-D309-4A8E-B829-444ADE07C618}" type="slidenum">
              <a:rPr lang="en-US" smtClean="0"/>
              <a:t>‹#›</a:t>
            </a:fld>
            <a:endParaRPr lang="en-US"/>
          </a:p>
        </p:txBody>
      </p:sp>
    </p:spTree>
    <p:extLst>
      <p:ext uri="{BB962C8B-B14F-4D97-AF65-F5344CB8AC3E}">
        <p14:creationId xmlns:p14="http://schemas.microsoft.com/office/powerpoint/2010/main" val="3649557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13F826-D169-4569-AE31-E17846D3FBE0}" type="datetimeFigureOut">
              <a:rPr lang="en-US" smtClean="0"/>
              <a:t>5/2/2021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4D51C-D309-4A8E-B829-444ADE07C618}" type="slidenum">
              <a:rPr lang="en-US" smtClean="0"/>
              <a:t>‹#›</a:t>
            </a:fld>
            <a:endParaRPr lang="en-US"/>
          </a:p>
        </p:txBody>
      </p:sp>
    </p:spTree>
    <p:extLst>
      <p:ext uri="{BB962C8B-B14F-4D97-AF65-F5344CB8AC3E}">
        <p14:creationId xmlns:p14="http://schemas.microsoft.com/office/powerpoint/2010/main" val="312780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13F826-D169-4569-AE31-E17846D3FBE0}" type="datetimeFigureOut">
              <a:rPr lang="en-US" smtClean="0"/>
              <a:t>5/2/2021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54D51C-D309-4A8E-B829-444ADE07C618}" type="slidenum">
              <a:rPr lang="en-US" smtClean="0"/>
              <a:t>‹#›</a:t>
            </a:fld>
            <a:endParaRPr lang="en-US"/>
          </a:p>
        </p:txBody>
      </p:sp>
    </p:spTree>
    <p:extLst>
      <p:ext uri="{BB962C8B-B14F-4D97-AF65-F5344CB8AC3E}">
        <p14:creationId xmlns:p14="http://schemas.microsoft.com/office/powerpoint/2010/main" val="4036735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13F826-D169-4569-AE31-E17846D3FBE0}" type="datetimeFigureOut">
              <a:rPr lang="en-US" smtClean="0"/>
              <a:t>5/2/2021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54D51C-D309-4A8E-B829-444ADE07C618}" type="slidenum">
              <a:rPr lang="en-US" smtClean="0"/>
              <a:t>‹#›</a:t>
            </a:fld>
            <a:endParaRPr lang="en-US"/>
          </a:p>
        </p:txBody>
      </p:sp>
    </p:spTree>
    <p:extLst>
      <p:ext uri="{BB962C8B-B14F-4D97-AF65-F5344CB8AC3E}">
        <p14:creationId xmlns:p14="http://schemas.microsoft.com/office/powerpoint/2010/main" val="395099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3F826-D169-4569-AE31-E17846D3FBE0}" type="datetimeFigureOut">
              <a:rPr lang="en-US" smtClean="0"/>
              <a:t>5/2/2021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54D51C-D309-4A8E-B829-444ADE07C618}" type="slidenum">
              <a:rPr lang="en-US" smtClean="0"/>
              <a:t>‹#›</a:t>
            </a:fld>
            <a:endParaRPr lang="en-US"/>
          </a:p>
        </p:txBody>
      </p:sp>
    </p:spTree>
    <p:extLst>
      <p:ext uri="{BB962C8B-B14F-4D97-AF65-F5344CB8AC3E}">
        <p14:creationId xmlns:p14="http://schemas.microsoft.com/office/powerpoint/2010/main" val="1442476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13F826-D169-4569-AE31-E17846D3FBE0}" type="datetimeFigureOut">
              <a:rPr lang="en-US" smtClean="0"/>
              <a:t>5/2/2021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4D51C-D309-4A8E-B829-444ADE07C618}" type="slidenum">
              <a:rPr lang="en-US" smtClean="0"/>
              <a:t>‹#›</a:t>
            </a:fld>
            <a:endParaRPr lang="en-US"/>
          </a:p>
        </p:txBody>
      </p:sp>
    </p:spTree>
    <p:extLst>
      <p:ext uri="{BB962C8B-B14F-4D97-AF65-F5344CB8AC3E}">
        <p14:creationId xmlns:p14="http://schemas.microsoft.com/office/powerpoint/2010/main" val="3657207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13F826-D169-4569-AE31-E17846D3FBE0}" type="datetimeFigureOut">
              <a:rPr lang="en-US" smtClean="0"/>
              <a:t>5/2/2021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4D51C-D309-4A8E-B829-444ADE07C618}" type="slidenum">
              <a:rPr lang="en-US" smtClean="0"/>
              <a:t>‹#›</a:t>
            </a:fld>
            <a:endParaRPr lang="en-US"/>
          </a:p>
        </p:txBody>
      </p:sp>
    </p:spTree>
    <p:extLst>
      <p:ext uri="{BB962C8B-B14F-4D97-AF65-F5344CB8AC3E}">
        <p14:creationId xmlns:p14="http://schemas.microsoft.com/office/powerpoint/2010/main" val="3312891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13F826-D169-4569-AE31-E17846D3FBE0}" type="datetimeFigureOut">
              <a:rPr lang="en-US" smtClean="0"/>
              <a:t>5/2/2021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54D51C-D309-4A8E-B829-444ADE07C618}" type="slidenum">
              <a:rPr lang="en-US" smtClean="0"/>
              <a:t>‹#›</a:t>
            </a:fld>
            <a:endParaRPr lang="en-US"/>
          </a:p>
        </p:txBody>
      </p:sp>
    </p:spTree>
    <p:extLst>
      <p:ext uri="{BB962C8B-B14F-4D97-AF65-F5344CB8AC3E}">
        <p14:creationId xmlns:p14="http://schemas.microsoft.com/office/powerpoint/2010/main" val="2383423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xml"/><Relationship Id="rId7" Type="http://schemas.openxmlformats.org/officeDocument/2006/relationships/image" Target="../media/image3.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0"/>
          <p:cNvSpPr>
            <a:spLocks noChangeArrowheads="1"/>
          </p:cNvSpPr>
          <p:nvPr/>
        </p:nvSpPr>
        <p:spPr bwMode="auto">
          <a:xfrm>
            <a:off x="758493" y="238780"/>
            <a:ext cx="7179531" cy="523220"/>
          </a:xfrm>
          <a:prstGeom prst="rect">
            <a:avLst/>
          </a:prstGeom>
          <a:noFill/>
          <a:ln w="9525">
            <a:noFill/>
            <a:miter lim="800000"/>
            <a:headEnd/>
            <a:tailEnd/>
          </a:ln>
        </p:spPr>
        <p:txBody>
          <a:bodyPr wrap="none">
            <a:spAutoFit/>
          </a:bodyPr>
          <a:lstStyle/>
          <a:p>
            <a:pPr algn="ctr"/>
            <a:r>
              <a:rPr lang="en-US" altLang="en-US" sz="2800" b="1" dirty="0" smtClean="0">
                <a:latin typeface="Times New Roman" pitchFamily="18" charset="0"/>
                <a:cs typeface="Times New Roman" panose="02020603050405020304" pitchFamily="18" charset="0"/>
              </a:rPr>
              <a:t>The Course of </a:t>
            </a:r>
            <a:r>
              <a:rPr lang="en-US" sz="2800" b="1" dirty="0" smtClean="0">
                <a:latin typeface="Times New Roman" panose="02020603050405020304" pitchFamily="18" charset="0"/>
                <a:cs typeface="Times New Roman" panose="02020603050405020304" pitchFamily="18" charset="0"/>
              </a:rPr>
              <a:t>Atmospheric Thermodynamics</a:t>
            </a:r>
            <a:endParaRPr lang="en-US" altLang="en-US" sz="2800" b="1" dirty="0">
              <a:latin typeface="Times New Roman" pitchFamily="18" charset="0"/>
              <a:cs typeface="Times New Roman" panose="02020603050405020304" pitchFamily="18" charset="0"/>
            </a:endParaRPr>
          </a:p>
        </p:txBody>
      </p:sp>
      <p:sp>
        <p:nvSpPr>
          <p:cNvPr id="10" name="Subtitle 2"/>
          <p:cNvSpPr txBox="1">
            <a:spLocks/>
          </p:cNvSpPr>
          <p:nvPr/>
        </p:nvSpPr>
        <p:spPr>
          <a:xfrm>
            <a:off x="1331640" y="4572000"/>
            <a:ext cx="6400800" cy="1752600"/>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8000" dirty="0" smtClean="0">
                <a:latin typeface="Times New Roman" panose="02020603050405020304" pitchFamily="18" charset="0"/>
                <a:cs typeface="Times New Roman" panose="02020603050405020304" pitchFamily="18" charset="0"/>
              </a:rPr>
              <a:t>MUSTANSIRIYAH UNIVERSITY </a:t>
            </a:r>
            <a:endParaRPr lang="en-GB" sz="8000" dirty="0" smtClean="0">
              <a:latin typeface="Times New Roman" panose="02020603050405020304" pitchFamily="18" charset="0"/>
              <a:cs typeface="Times New Roman" panose="02020603050405020304" pitchFamily="18" charset="0"/>
            </a:endParaRPr>
          </a:p>
          <a:p>
            <a:pPr marL="0" indent="0" algn="ctr">
              <a:buNone/>
            </a:pPr>
            <a:r>
              <a:rPr lang="en-US" sz="8000" dirty="0" smtClean="0">
                <a:latin typeface="Times New Roman" panose="02020603050405020304" pitchFamily="18" charset="0"/>
                <a:cs typeface="Times New Roman" panose="02020603050405020304" pitchFamily="18" charset="0"/>
              </a:rPr>
              <a:t>COLLEGE OF SCIENCES</a:t>
            </a:r>
            <a:endParaRPr lang="en-GB" sz="8000" dirty="0" smtClean="0">
              <a:latin typeface="Times New Roman" panose="02020603050405020304" pitchFamily="18" charset="0"/>
              <a:cs typeface="Times New Roman" panose="02020603050405020304" pitchFamily="18" charset="0"/>
            </a:endParaRPr>
          </a:p>
          <a:p>
            <a:pPr marL="0" indent="0" algn="ctr">
              <a:buNone/>
            </a:pPr>
            <a:r>
              <a:rPr lang="en-US" sz="8000" dirty="0" smtClean="0">
                <a:latin typeface="Times New Roman" panose="02020603050405020304" pitchFamily="18" charset="0"/>
                <a:cs typeface="Times New Roman" panose="02020603050405020304" pitchFamily="18" charset="0"/>
              </a:rPr>
              <a:t>ATMOSPHERIC SCIENCES DEPARTMENT </a:t>
            </a:r>
            <a:endParaRPr lang="en-GB" sz="8000" dirty="0" smtClean="0">
              <a:latin typeface="Times New Roman" panose="02020603050405020304" pitchFamily="18" charset="0"/>
              <a:cs typeface="Times New Roman" panose="02020603050405020304" pitchFamily="18" charset="0"/>
            </a:endParaRPr>
          </a:p>
          <a:p>
            <a:pPr marL="0" indent="0" algn="ctr">
              <a:buNone/>
            </a:pPr>
            <a:r>
              <a:rPr lang="en-US" sz="8000" b="1" dirty="0" smtClean="0">
                <a:latin typeface="Times New Roman" panose="02020603050405020304" pitchFamily="18" charset="0"/>
                <a:cs typeface="Times New Roman" panose="02020603050405020304" pitchFamily="18" charset="0"/>
              </a:rPr>
              <a:t>2020-2021</a:t>
            </a:r>
            <a:endParaRPr lang="en-GB" sz="8000" b="1" dirty="0" smtClean="0">
              <a:latin typeface="Times New Roman" panose="02020603050405020304" pitchFamily="18" charset="0"/>
              <a:cs typeface="Times New Roman" panose="02020603050405020304" pitchFamily="18" charset="0"/>
            </a:endParaRPr>
          </a:p>
          <a:p>
            <a:pPr marL="0" indent="0" algn="ctr">
              <a:buNone/>
            </a:pPr>
            <a:r>
              <a:rPr lang="en-US" sz="8000" dirty="0" smtClean="0">
                <a:latin typeface="Times New Roman" panose="02020603050405020304" pitchFamily="18" charset="0"/>
                <a:cs typeface="Times New Roman" panose="02020603050405020304" pitchFamily="18" charset="0"/>
              </a:rPr>
              <a:t>Dr. </a:t>
            </a:r>
            <a:r>
              <a:rPr lang="en-US" sz="8000" dirty="0" err="1" smtClean="0">
                <a:latin typeface="Times New Roman" panose="02020603050405020304" pitchFamily="18" charset="0"/>
                <a:cs typeface="Times New Roman" panose="02020603050405020304" pitchFamily="18" charset="0"/>
              </a:rPr>
              <a:t>Sama</a:t>
            </a:r>
            <a:r>
              <a:rPr lang="en-US" sz="8000" dirty="0" smtClean="0">
                <a:latin typeface="Times New Roman" panose="02020603050405020304" pitchFamily="18" charset="0"/>
                <a:cs typeface="Times New Roman" panose="02020603050405020304" pitchFamily="18" charset="0"/>
              </a:rPr>
              <a:t> Khalid Mohammed</a:t>
            </a:r>
            <a:endParaRPr lang="en-GB" sz="8000" dirty="0" smtClean="0">
              <a:latin typeface="Times New Roman" panose="02020603050405020304" pitchFamily="18" charset="0"/>
              <a:cs typeface="Times New Roman" panose="02020603050405020304" pitchFamily="18" charset="0"/>
            </a:endParaRPr>
          </a:p>
          <a:p>
            <a:pPr marL="0" indent="0" algn="ctr">
              <a:buNone/>
            </a:pPr>
            <a:r>
              <a:rPr lang="en-US" sz="8000" b="1" cap="small" dirty="0" smtClean="0">
                <a:latin typeface="Times New Roman" panose="02020603050405020304" pitchFamily="18" charset="0"/>
                <a:cs typeface="Times New Roman" panose="02020603050405020304" pitchFamily="18" charset="0"/>
              </a:rPr>
              <a:t>SECOND STAGE </a:t>
            </a:r>
          </a:p>
          <a:p>
            <a:pPr marL="0" indent="0" algn="ctr">
              <a:buNone/>
            </a:pPr>
            <a:r>
              <a:rPr lang="en-US" sz="8000" b="1" cap="small" dirty="0" smtClean="0">
                <a:latin typeface="Times New Roman" panose="02020603050405020304" pitchFamily="18" charset="0"/>
                <a:cs typeface="Times New Roman" panose="02020603050405020304" pitchFamily="18" charset="0"/>
              </a:rPr>
              <a:t>Lecture 1</a:t>
            </a:r>
          </a:p>
          <a:p>
            <a:pPr marL="0" indent="0" algn="ctr">
              <a:buNone/>
            </a:pPr>
            <a:endParaRPr lang="en-GB" sz="8000" b="1" cap="small" dirty="0" smtClean="0">
              <a:latin typeface="Times New Roman" panose="02020603050405020304" pitchFamily="18" charset="0"/>
              <a:cs typeface="Times New Roman" panose="02020603050405020304" pitchFamily="18" charset="0"/>
            </a:endParaRPr>
          </a:p>
          <a:p>
            <a:pPr marL="0" indent="0" algn="ctr">
              <a:buNone/>
            </a:pPr>
            <a:endParaRPr lang="en-GB" dirty="0"/>
          </a:p>
        </p:txBody>
      </p:sp>
      <p:pic>
        <p:nvPicPr>
          <p:cNvPr id="3" name="Picture 2"/>
          <p:cNvPicPr>
            <a:picLocks/>
          </p:cNvPicPr>
          <p:nvPr/>
        </p:nvPicPr>
        <p:blipFill rotWithShape="1">
          <a:blip r:embed="rId2">
            <a:extLst>
              <a:ext uri="{28A0092B-C50C-407E-A947-70E740481C1C}">
                <a14:useLocalDpi xmlns:a14="http://schemas.microsoft.com/office/drawing/2010/main" val="0"/>
              </a:ext>
            </a:extLst>
          </a:blip>
          <a:srcRect b="8890"/>
          <a:stretch/>
        </p:blipFill>
        <p:spPr>
          <a:xfrm>
            <a:off x="1554480" y="1295399"/>
            <a:ext cx="5760720" cy="3182112"/>
          </a:xfrm>
          <a:prstGeom prst="rect">
            <a:avLst/>
          </a:prstGeom>
        </p:spPr>
      </p:pic>
    </p:spTree>
    <p:extLst>
      <p:ext uri="{BB962C8B-B14F-4D97-AF65-F5344CB8AC3E}">
        <p14:creationId xmlns:p14="http://schemas.microsoft.com/office/powerpoint/2010/main" val="39670698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2"/>
          <p:cNvSpPr>
            <a:spLocks noGrp="1"/>
          </p:cNvSpPr>
          <p:nvPr>
            <p:ph type="title"/>
          </p:nvPr>
        </p:nvSpPr>
        <p:spPr>
          <a:xfrm>
            <a:off x="457200" y="76200"/>
            <a:ext cx="8229600" cy="762000"/>
          </a:xfrm>
        </p:spPr>
        <p:txBody>
          <a:bodyPr>
            <a:normAutofit/>
          </a:bodyPr>
          <a:lstStyle/>
          <a:p>
            <a:pPr marL="342900" indent="-342900"/>
            <a:r>
              <a:rPr lang="en-US" sz="2600" b="1" dirty="0" smtClean="0">
                <a:latin typeface="Times New Roman" panose="02020603050405020304" pitchFamily="18" charset="0"/>
                <a:cs typeface="Times New Roman" panose="02020603050405020304" pitchFamily="18" charset="0"/>
              </a:rPr>
              <a:t>Geopotential Height Z</a:t>
            </a:r>
            <a:endParaRPr lang="en-US" sz="2600" b="1" dirty="0">
              <a:latin typeface="Times New Roman" panose="02020603050405020304" pitchFamily="18" charset="0"/>
              <a:cs typeface="Times New Roman" panose="02020603050405020304" pitchFamily="18" charset="0"/>
            </a:endParaRPr>
          </a:p>
        </p:txBody>
      </p:sp>
      <p:sp>
        <p:nvSpPr>
          <p:cNvPr id="21" name="Rectangle 20"/>
          <p:cNvSpPr/>
          <p:nvPr/>
        </p:nvSpPr>
        <p:spPr>
          <a:xfrm>
            <a:off x="228600" y="838200"/>
            <a:ext cx="8769927" cy="5262979"/>
          </a:xfrm>
          <a:prstGeom prst="rect">
            <a:avLst/>
          </a:prstGeom>
        </p:spPr>
        <p:txBody>
          <a:bodyPr wrap="square">
            <a:spAutoFit/>
          </a:bodyPr>
          <a:lstStyle/>
          <a:p>
            <a:pPr marL="342900" lvl="0" indent="-342900" algn="just">
              <a:buFont typeface="Arial" panose="020B0604020202020204" pitchFamily="34" charset="0"/>
              <a:buChar char="•"/>
            </a:pPr>
            <a:r>
              <a:rPr lang="en-US" sz="2400" dirty="0" smtClean="0">
                <a:solidFill>
                  <a:prstClr val="black"/>
                </a:solidFill>
                <a:latin typeface="Times New Roman" panose="02020603050405020304" pitchFamily="18" charset="0"/>
                <a:cs typeface="Times New Roman" panose="02020603050405020304" pitchFamily="18" charset="0"/>
              </a:rPr>
              <a:t>If </a:t>
            </a:r>
            <a:r>
              <a:rPr lang="en-US" sz="2400" dirty="0">
                <a:solidFill>
                  <a:prstClr val="black"/>
                </a:solidFill>
                <a:latin typeface="Times New Roman" panose="02020603050405020304" pitchFamily="18" charset="0"/>
                <a:cs typeface="Times New Roman" panose="02020603050405020304" pitchFamily="18" charset="0"/>
              </a:rPr>
              <a:t>the change in gravity with height is ignored, geopotential height and geometric height are related </a:t>
            </a:r>
            <a:r>
              <a:rPr lang="en-US" sz="2400" dirty="0" smtClean="0">
                <a:solidFill>
                  <a:prstClr val="black"/>
                </a:solidFill>
                <a:latin typeface="Times New Roman" panose="02020603050405020304" pitchFamily="18" charset="0"/>
                <a:cs typeface="Times New Roman" panose="02020603050405020304" pitchFamily="18" charset="0"/>
              </a:rPr>
              <a:t>via </a:t>
            </a:r>
            <a:endParaRPr lang="en-US" sz="2400" dirty="0">
              <a:solidFill>
                <a:prstClr val="black"/>
              </a:solidFill>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endParaRPr lang="en-US" sz="2400" dirty="0" smtClean="0">
              <a:solidFill>
                <a:prstClr val="black"/>
              </a:solidFill>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endParaRPr lang="en-US" sz="2400" dirty="0" smtClean="0">
              <a:solidFill>
                <a:prstClr val="black"/>
              </a:solidFill>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endParaRPr lang="en-US" sz="2400" dirty="0">
              <a:solidFill>
                <a:prstClr val="black"/>
              </a:solidFill>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If the local gravity is stronger than standard gravity, then Z &gt; z.</a:t>
            </a:r>
          </a:p>
          <a:p>
            <a:pPr marL="342900" lvl="0" indent="-3429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If the local gravity is weaker than standard gravity, then Z &lt; z.</a:t>
            </a:r>
          </a:p>
          <a:p>
            <a:pPr marL="342900" lvl="0" indent="-3429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Gravity varies, at the North Pole is approximately 9.83 m/s</a:t>
            </a:r>
            <a:r>
              <a:rPr lang="en-US" sz="2400" baseline="30000" dirty="0">
                <a:solidFill>
                  <a:prstClr val="black"/>
                </a:solidFill>
                <a:latin typeface="Times New Roman" panose="02020603050405020304" pitchFamily="18" charset="0"/>
                <a:cs typeface="Times New Roman" panose="02020603050405020304" pitchFamily="18" charset="0"/>
              </a:rPr>
              <a:t>2</a:t>
            </a:r>
            <a:r>
              <a:rPr lang="en-US" sz="2400" dirty="0">
                <a:solidFill>
                  <a:prstClr val="black"/>
                </a:solidFill>
                <a:latin typeface="Times New Roman" panose="02020603050405020304" pitchFamily="18" charset="0"/>
                <a:cs typeface="Times New Roman" panose="02020603050405020304" pitchFamily="18" charset="0"/>
              </a:rPr>
              <a:t>, while at the Equator it is about 9.78 m/s</a:t>
            </a:r>
            <a:r>
              <a:rPr lang="en-US" sz="2400" baseline="30000" dirty="0">
                <a:solidFill>
                  <a:prstClr val="black"/>
                </a:solidFill>
                <a:latin typeface="Times New Roman" panose="02020603050405020304" pitchFamily="18" charset="0"/>
                <a:cs typeface="Times New Roman" panose="02020603050405020304" pitchFamily="18" charset="0"/>
              </a:rPr>
              <a:t>2</a:t>
            </a:r>
            <a:r>
              <a:rPr lang="en-US" sz="2400" dirty="0">
                <a:solidFill>
                  <a:prstClr val="black"/>
                </a:solidFill>
                <a:latin typeface="Times New Roman" panose="02020603050405020304" pitchFamily="18" charset="0"/>
                <a:cs typeface="Times New Roman" panose="02020603050405020304" pitchFamily="18" charset="0"/>
              </a:rPr>
              <a:t>.</a:t>
            </a:r>
          </a:p>
          <a:p>
            <a:pPr marL="342900" lvl="0" indent="-3429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Therefore, g/g</a:t>
            </a:r>
            <a:r>
              <a:rPr lang="en-US" sz="2400" baseline="-25000" dirty="0">
                <a:solidFill>
                  <a:prstClr val="black"/>
                </a:solidFill>
                <a:latin typeface="Times New Roman" panose="02020603050405020304" pitchFamily="18" charset="0"/>
                <a:cs typeface="Times New Roman" panose="02020603050405020304" pitchFamily="18" charset="0"/>
              </a:rPr>
              <a:t>0</a:t>
            </a:r>
            <a:r>
              <a:rPr lang="en-US" sz="2400" dirty="0">
                <a:solidFill>
                  <a:prstClr val="black"/>
                </a:solidFill>
                <a:latin typeface="Times New Roman" panose="02020603050405020304" pitchFamily="18" charset="0"/>
                <a:cs typeface="Times New Roman" panose="02020603050405020304" pitchFamily="18" charset="0"/>
              </a:rPr>
              <a:t> ~ 1, and for many applications we can ignore the difference between geopotential and geometric height, since Z ~ z.</a:t>
            </a:r>
          </a:p>
          <a:p>
            <a:pPr marL="342900" lvl="0" indent="-3429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But, keep in mind that they are different, and at times this difference, though small, is very important and cannot be neglected</a:t>
            </a:r>
            <a:r>
              <a:rPr lang="en-US" sz="2400" dirty="0" smtClean="0">
                <a:solidFill>
                  <a:prstClr val="black"/>
                </a:solidFill>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0226" y="1752600"/>
            <a:ext cx="1302774"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3017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2"/>
          <p:cNvSpPr>
            <a:spLocks noGrp="1"/>
          </p:cNvSpPr>
          <p:nvPr>
            <p:ph type="title"/>
          </p:nvPr>
        </p:nvSpPr>
        <p:spPr>
          <a:xfrm>
            <a:off x="457200" y="76200"/>
            <a:ext cx="8229600" cy="762000"/>
          </a:xfrm>
        </p:spPr>
        <p:txBody>
          <a:bodyPr>
            <a:normAutofit/>
          </a:bodyPr>
          <a:lstStyle/>
          <a:p>
            <a:pPr marL="342900" indent="-342900"/>
            <a:r>
              <a:rPr lang="en-US" sz="2600" b="1" dirty="0" smtClean="0">
                <a:latin typeface="Times New Roman" panose="02020603050405020304" pitchFamily="18" charset="0"/>
                <a:cs typeface="Times New Roman" panose="02020603050405020304" pitchFamily="18" charset="0"/>
              </a:rPr>
              <a:t>Geopotential Height Z</a:t>
            </a:r>
            <a:endParaRPr lang="en-US" sz="2600" b="1" dirty="0">
              <a:latin typeface="Times New Roman" panose="02020603050405020304" pitchFamily="18" charset="0"/>
              <a:cs typeface="Times New Roman" panose="02020603050405020304" pitchFamily="18" charset="0"/>
            </a:endParaRPr>
          </a:p>
        </p:txBody>
      </p:sp>
      <p:sp>
        <p:nvSpPr>
          <p:cNvPr id="21" name="Rectangle 20"/>
          <p:cNvSpPr/>
          <p:nvPr/>
        </p:nvSpPr>
        <p:spPr>
          <a:xfrm>
            <a:off x="228600" y="838200"/>
            <a:ext cx="8769927" cy="3046988"/>
          </a:xfrm>
          <a:prstGeom prst="rect">
            <a:avLst/>
          </a:prstGeom>
        </p:spPr>
        <p:txBody>
          <a:bodyPr wrap="square">
            <a:spAutoFit/>
          </a:bodyPr>
          <a:lstStyle/>
          <a:p>
            <a:pPr algn="just"/>
            <a:r>
              <a:rPr lang="en-US" sz="2400" b="0" i="0" u="none" strike="noStrike" baseline="0" dirty="0" smtClean="0">
                <a:solidFill>
                  <a:srgbClr val="000000"/>
                </a:solidFill>
                <a:latin typeface="Times New Roman"/>
              </a:rPr>
              <a:t>So why care about Z and Φ? </a:t>
            </a:r>
          </a:p>
          <a:p>
            <a:pPr algn="just"/>
            <a:endParaRPr lang="en-US" sz="2400" b="0" i="0" u="none" strike="noStrike" baseline="0" dirty="0" smtClean="0">
              <a:solidFill>
                <a:srgbClr val="000000"/>
              </a:solidFill>
              <a:latin typeface="Times New Roman"/>
            </a:endParaRPr>
          </a:p>
          <a:p>
            <a:pPr marL="457200" indent="-457200" algn="just">
              <a:buFont typeface="+mj-lt"/>
              <a:buAutoNum type="arabicPeriod"/>
            </a:pPr>
            <a:r>
              <a:rPr lang="en-US" sz="2400" b="0" i="0" u="none" strike="noStrike" baseline="0" dirty="0" smtClean="0">
                <a:solidFill>
                  <a:srgbClr val="000000"/>
                </a:solidFill>
                <a:latin typeface="Times New Roman"/>
              </a:rPr>
              <a:t>It can be used to derive the hypsometric equation.</a:t>
            </a:r>
          </a:p>
          <a:p>
            <a:pPr marL="457200" indent="-457200" algn="just">
              <a:buFont typeface="+mj-lt"/>
              <a:buAutoNum type="arabicPeriod"/>
            </a:pPr>
            <a:r>
              <a:rPr lang="en-US" sz="2400" b="0" i="0" u="none" strike="noStrike" baseline="0" dirty="0" smtClean="0">
                <a:solidFill>
                  <a:srgbClr val="000000"/>
                </a:solidFill>
                <a:latin typeface="Times New Roman"/>
              </a:rPr>
              <a:t>Effective gravity (g) is perpendicular to lines of constant geopotential surfaces, not geometric height </a:t>
            </a:r>
          </a:p>
          <a:p>
            <a:pPr marL="457200" indent="-457200" algn="just">
              <a:buFont typeface="+mj-lt"/>
              <a:buAutoNum type="arabicPeriod"/>
            </a:pPr>
            <a:r>
              <a:rPr lang="en-US" sz="2400" b="0" i="0" u="none" strike="noStrike" baseline="0" dirty="0" smtClean="0">
                <a:solidFill>
                  <a:srgbClr val="000000"/>
                </a:solidFill>
                <a:latin typeface="Times New Roman"/>
              </a:rPr>
              <a:t> It is frequently used to convert surface pressures to mean sea level pressures, through manipulation of the hypsometric equation. </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8773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2"/>
          <p:cNvSpPr>
            <a:spLocks noGrp="1"/>
          </p:cNvSpPr>
          <p:nvPr>
            <p:ph type="title"/>
          </p:nvPr>
        </p:nvSpPr>
        <p:spPr>
          <a:xfrm>
            <a:off x="457200" y="76200"/>
            <a:ext cx="8229600" cy="762000"/>
          </a:xfrm>
        </p:spPr>
        <p:txBody>
          <a:bodyPr>
            <a:normAutofit/>
          </a:bodyPr>
          <a:lstStyle/>
          <a:p>
            <a:pPr marL="342900" indent="-342900"/>
            <a:r>
              <a:rPr lang="en-US" sz="2600" b="1" dirty="0" smtClean="0">
                <a:latin typeface="Times New Roman" panose="02020603050405020304" pitchFamily="18" charset="0"/>
                <a:cs typeface="Times New Roman" panose="02020603050405020304" pitchFamily="18" charset="0"/>
              </a:rPr>
              <a:t>Thickness and the hypsometric equation</a:t>
            </a:r>
            <a:endParaRPr lang="en-US" sz="2600" b="1" dirty="0">
              <a:latin typeface="Times New Roman" panose="02020603050405020304" pitchFamily="18" charset="0"/>
              <a:cs typeface="Times New Roman" panose="02020603050405020304" pitchFamily="18" charset="0"/>
            </a:endParaRPr>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3334" y="762000"/>
            <a:ext cx="4410075"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228600" y="1752600"/>
            <a:ext cx="8686800" cy="3046988"/>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hypsometric equation tells us that the thickness between two pressure levels is directly proportional to the average temperature within the layer.</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can use thickness as a measure of the average temperature of a layer.</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can use contours of thickness in a similar manner to how we use isotherms.</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Colder </a:t>
            </a:r>
            <a:r>
              <a:rPr lang="en-US" sz="2400" dirty="0">
                <a:latin typeface="Times New Roman" panose="02020603050405020304" pitchFamily="18" charset="0"/>
                <a:cs typeface="Times New Roman" panose="02020603050405020304" pitchFamily="18" charset="0"/>
              </a:rPr>
              <a:t>layers are thinner, warmer layers are thicker.</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1914" y="4757664"/>
            <a:ext cx="3676486" cy="2100336"/>
          </a:xfrm>
          <a:prstGeom prst="rect">
            <a:avLst/>
          </a:prstGeom>
        </p:spPr>
      </p:pic>
    </p:spTree>
    <p:extLst>
      <p:ext uri="{BB962C8B-B14F-4D97-AF65-F5344CB8AC3E}">
        <p14:creationId xmlns:p14="http://schemas.microsoft.com/office/powerpoint/2010/main" val="28926033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2"/>
          <p:cNvSpPr>
            <a:spLocks noGrp="1"/>
          </p:cNvSpPr>
          <p:nvPr>
            <p:ph type="title"/>
          </p:nvPr>
        </p:nvSpPr>
        <p:spPr>
          <a:xfrm>
            <a:off x="457200" y="76200"/>
            <a:ext cx="8229600" cy="762000"/>
          </a:xfrm>
        </p:spPr>
        <p:txBody>
          <a:bodyPr>
            <a:normAutofit/>
          </a:bodyPr>
          <a:lstStyle/>
          <a:p>
            <a:pPr marL="342900" indent="-342900"/>
            <a:r>
              <a:rPr lang="en-US" sz="2600" b="1" dirty="0" smtClean="0">
                <a:latin typeface="Times New Roman" panose="02020603050405020304" pitchFamily="18" charset="0"/>
                <a:cs typeface="Times New Roman" panose="02020603050405020304" pitchFamily="18" charset="0"/>
              </a:rPr>
              <a:t>Why using hypsometric equation</a:t>
            </a:r>
            <a:endParaRPr lang="en-US" sz="2600" b="1" dirty="0">
              <a:latin typeface="Times New Roman" panose="02020603050405020304" pitchFamily="18" charset="0"/>
              <a:cs typeface="Times New Roman" panose="02020603050405020304" pitchFamily="18" charset="0"/>
            </a:endParaRPr>
          </a:p>
        </p:txBody>
      </p:sp>
      <p:sp>
        <p:nvSpPr>
          <p:cNvPr id="8" name="Rectangle 7"/>
          <p:cNvSpPr/>
          <p:nvPr/>
        </p:nvSpPr>
        <p:spPr>
          <a:xfrm>
            <a:off x="228600" y="821353"/>
            <a:ext cx="8686800" cy="6001643"/>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Weather observing stations measure station pressure, which must be converted to sea-level pressure for reporting and plotting on weather charts.</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method of calculating the sea-level pressure is called pressure reduction or reducing the pressure to sea-level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Sea-level </a:t>
            </a:r>
            <a:r>
              <a:rPr lang="en-US" sz="2400" dirty="0">
                <a:latin typeface="Times New Roman" panose="02020603050405020304" pitchFamily="18" charset="0"/>
                <a:cs typeface="Times New Roman" panose="02020603050405020304" pitchFamily="18" charset="0"/>
              </a:rPr>
              <a:t>pressure reduction is accomplished via the </a:t>
            </a:r>
            <a:r>
              <a:rPr lang="en-US" sz="2400" dirty="0" smtClean="0">
                <a:latin typeface="Times New Roman" panose="02020603050405020304" pitchFamily="18" charset="0"/>
                <a:cs typeface="Times New Roman" panose="02020603050405020304" pitchFamily="18" charset="0"/>
              </a:rPr>
              <a:t>hypsometric </a:t>
            </a:r>
            <a:r>
              <a:rPr lang="en-US" sz="2400" dirty="0">
                <a:latin typeface="Times New Roman" panose="02020603050405020304" pitchFamily="18" charset="0"/>
                <a:cs typeface="Times New Roman" panose="02020603050405020304" pitchFamily="18" charset="0"/>
              </a:rPr>
              <a:t>equation, </a:t>
            </a:r>
            <a:r>
              <a:rPr lang="en-US" sz="2400" dirty="0" smtClean="0">
                <a:latin typeface="Times New Roman" panose="02020603050405020304" pitchFamily="18" charset="0"/>
                <a:cs typeface="Times New Roman" panose="02020603050405020304" pitchFamily="18" charset="0"/>
              </a:rPr>
              <a:t>treating </a:t>
            </a:r>
            <a:r>
              <a:rPr lang="en-US" sz="2400" dirty="0">
                <a:latin typeface="Times New Roman" panose="02020603050405020304" pitchFamily="18" charset="0"/>
                <a:cs typeface="Times New Roman" panose="02020603050405020304" pitchFamily="18" charset="0"/>
              </a:rPr>
              <a:t>Z</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0 as sea level, and Z</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Z</a:t>
            </a:r>
            <a:r>
              <a:rPr lang="en-US" sz="2400" baseline="-25000" dirty="0" err="1">
                <a:latin typeface="Times New Roman" panose="02020603050405020304" pitchFamily="18" charset="0"/>
                <a:cs typeface="Times New Roman" panose="02020603050405020304" pitchFamily="18" charset="0"/>
              </a:rPr>
              <a:t>sta</a:t>
            </a:r>
            <a:r>
              <a:rPr lang="en-US" sz="2400" dirty="0">
                <a:latin typeface="Times New Roman" panose="02020603050405020304" pitchFamily="18" charset="0"/>
                <a:cs typeface="Times New Roman" panose="02020603050405020304" pitchFamily="18" charset="0"/>
              </a:rPr>
              <a:t> as the geopotential height of the station.</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means p1 = </a:t>
            </a:r>
            <a:r>
              <a:rPr lang="en-US" sz="2400" dirty="0" err="1">
                <a:latin typeface="Times New Roman" panose="02020603050405020304" pitchFamily="18" charset="0"/>
                <a:cs typeface="Times New Roman" panose="02020603050405020304" pitchFamily="18" charset="0"/>
              </a:rPr>
              <a:t>p</a:t>
            </a:r>
            <a:r>
              <a:rPr lang="en-US" sz="2400" baseline="-25000" dirty="0" err="1">
                <a:latin typeface="Times New Roman" panose="02020603050405020304" pitchFamily="18" charset="0"/>
                <a:cs typeface="Times New Roman" panose="02020603050405020304" pitchFamily="18" charset="0"/>
              </a:rPr>
              <a:t>sl</a:t>
            </a:r>
            <a:r>
              <a:rPr lang="en-US" sz="2400" dirty="0">
                <a:latin typeface="Times New Roman" panose="02020603050405020304" pitchFamily="18" charset="0"/>
                <a:cs typeface="Times New Roman" panose="02020603050405020304" pitchFamily="18" charset="0"/>
              </a:rPr>
              <a:t>, the sea-level </a:t>
            </a:r>
            <a:r>
              <a:rPr lang="en-US" sz="2400" dirty="0" smtClean="0">
                <a:latin typeface="Times New Roman" panose="02020603050405020304" pitchFamily="18" charset="0"/>
                <a:cs typeface="Times New Roman" panose="02020603050405020304" pitchFamily="18" charset="0"/>
              </a:rPr>
              <a:t>pressure, P</a:t>
            </a:r>
            <a:r>
              <a:rPr lang="en-US" sz="2400" baseline="-25000" dirty="0" smtClean="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a:t>
            </a:r>
            <a:r>
              <a:rPr lang="en-US" sz="2400" baseline="-25000" dirty="0" err="1" smtClean="0">
                <a:latin typeface="Times New Roman" panose="02020603050405020304" pitchFamily="18" charset="0"/>
                <a:cs typeface="Times New Roman" panose="02020603050405020304" pitchFamily="18" charset="0"/>
              </a:rPr>
              <a:t>sta</a:t>
            </a:r>
            <a:r>
              <a:rPr lang="en-US" sz="2400" dirty="0">
                <a:latin typeface="Times New Roman" panose="02020603050405020304" pitchFamily="18" charset="0"/>
                <a:cs typeface="Times New Roman" panose="02020603050405020304" pitchFamily="18" charset="0"/>
              </a:rPr>
              <a:t>, the station </a:t>
            </a:r>
            <a:r>
              <a:rPr lang="en-US" sz="2400" dirty="0" smtClean="0">
                <a:latin typeface="Times New Roman" panose="02020603050405020304" pitchFamily="18" charset="0"/>
                <a:cs typeface="Times New Roman" panose="02020603050405020304" pitchFamily="18" charset="0"/>
              </a:rPr>
              <a:t>pressure, and by Rearranging </a:t>
            </a:r>
            <a:r>
              <a:rPr lang="en-US" sz="2400" dirty="0">
                <a:latin typeface="Times New Roman" panose="02020603050405020304" pitchFamily="18" charset="0"/>
                <a:cs typeface="Times New Roman" panose="02020603050405020304" pitchFamily="18" charset="0"/>
              </a:rPr>
              <a:t>hypsometric equation </a:t>
            </a:r>
            <a:r>
              <a:rPr lang="en-US" sz="2400" dirty="0" smtClean="0">
                <a:latin typeface="Times New Roman" panose="02020603050405020304" pitchFamily="18" charset="0"/>
                <a:cs typeface="Times New Roman" panose="02020603050405020304" pitchFamily="18" charset="0"/>
              </a:rPr>
              <a:t>with </a:t>
            </a:r>
            <a:r>
              <a:rPr lang="en-US" sz="2400" dirty="0">
                <a:latin typeface="Times New Roman" panose="02020603050405020304" pitchFamily="18" charset="0"/>
                <a:cs typeface="Times New Roman" panose="02020603050405020304" pitchFamily="18" charset="0"/>
              </a:rPr>
              <a:t>these definitions </a:t>
            </a:r>
            <a:r>
              <a:rPr lang="en-US" sz="2400" dirty="0" smtClean="0">
                <a:latin typeface="Times New Roman" panose="02020603050405020304" pitchFamily="18" charset="0"/>
                <a:cs typeface="Times New Roman" panose="02020603050405020304" pitchFamily="18" charset="0"/>
              </a:rPr>
              <a:t>give:</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There are different formulas </a:t>
            </a:r>
            <a:r>
              <a:rPr lang="en-US" sz="2400" dirty="0">
                <a:latin typeface="Times New Roman" panose="02020603050405020304" pitchFamily="18" charset="0"/>
                <a:cs typeface="Times New Roman" panose="02020603050405020304" pitchFamily="18" charset="0"/>
              </a:rPr>
              <a:t>used in various applications </a:t>
            </a:r>
            <a:r>
              <a:rPr lang="en-US" sz="2400" dirty="0" smtClean="0">
                <a:latin typeface="Times New Roman" panose="02020603050405020304" pitchFamily="18" charset="0"/>
                <a:cs typeface="Times New Roman" panose="02020603050405020304" pitchFamily="18" charset="0"/>
              </a:rPr>
              <a:t>according to the </a:t>
            </a:r>
            <a:r>
              <a:rPr lang="en-US" sz="2400" dirty="0">
                <a:latin typeface="Times New Roman" panose="02020603050405020304" pitchFamily="18" charset="0"/>
                <a:cs typeface="Times New Roman" panose="02020603050405020304" pitchFamily="18" charset="0"/>
              </a:rPr>
              <a:t>layer-average temperature in the hypothetical atmospheric layer between the surface and sea level</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4370" y="4636055"/>
            <a:ext cx="3095430" cy="1002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21252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Exercise</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412955" y="1600200"/>
            <a:ext cx="8197645" cy="1938992"/>
          </a:xfrm>
          <a:prstGeom prst="rect">
            <a:avLst/>
          </a:prstGeom>
        </p:spPr>
        <p:txBody>
          <a:bodyPr wrap="square">
            <a:spAutoFit/>
          </a:bodyPr>
          <a:lstStyle/>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If the thickness of the 1000 – 500 </a:t>
            </a:r>
            <a:r>
              <a:rPr lang="en-US" sz="2400" dirty="0" err="1">
                <a:latin typeface="Times New Roman" panose="02020603050405020304" pitchFamily="18" charset="0"/>
                <a:cs typeface="Times New Roman" panose="02020603050405020304" pitchFamily="18" charset="0"/>
              </a:rPr>
              <a:t>hPa</a:t>
            </a:r>
            <a:r>
              <a:rPr lang="en-US" sz="2400" dirty="0">
                <a:latin typeface="Times New Roman" panose="02020603050405020304" pitchFamily="18" charset="0"/>
                <a:cs typeface="Times New Roman" panose="02020603050405020304" pitchFamily="18" charset="0"/>
              </a:rPr>
              <a:t> layer is 5400 </a:t>
            </a:r>
            <a:r>
              <a:rPr lang="en-US" sz="2400" dirty="0" err="1">
                <a:latin typeface="Times New Roman" panose="02020603050405020304" pitchFamily="18" charset="0"/>
                <a:cs typeface="Times New Roman" panose="02020603050405020304" pitchFamily="18" charset="0"/>
              </a:rPr>
              <a:t>gpm</a:t>
            </a:r>
            <a:r>
              <a:rPr lang="en-US" sz="2400" dirty="0">
                <a:latin typeface="Times New Roman" panose="02020603050405020304" pitchFamily="18" charset="0"/>
                <a:cs typeface="Times New Roman" panose="02020603050405020304" pitchFamily="18" charset="0"/>
              </a:rPr>
              <a:t>, what is the layer average temperature in kelvin?</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What is the geopotential and why it is used?</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How to reduce the pressure at the station to the pressure at MSL?  Write down a formula.</a:t>
            </a:r>
          </a:p>
        </p:txBody>
      </p:sp>
    </p:spTree>
    <p:extLst>
      <p:ext uri="{BB962C8B-B14F-4D97-AF65-F5344CB8AC3E}">
        <p14:creationId xmlns:p14="http://schemas.microsoft.com/office/powerpoint/2010/main" val="1439565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2708" y="838200"/>
            <a:ext cx="6480720" cy="5262979"/>
          </a:xfrm>
          <a:prstGeom prst="rect">
            <a:avLst/>
          </a:prstGeom>
          <a:solidFill>
            <a:schemeClr val="accent4">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nSpc>
                <a:spcPct val="300000"/>
              </a:lnSpc>
            </a:pPr>
            <a:r>
              <a:rPr lang="en-US"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ndalus" pitchFamily="18" charset="-78"/>
                <a:cs typeface="Andalus" pitchFamily="18" charset="-78"/>
              </a:rPr>
              <a:t>Welcome Students </a:t>
            </a:r>
            <a:endParaRPr lang="en-US"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ndalus" pitchFamily="18" charset="-78"/>
              <a:cs typeface="Andalus" pitchFamily="18" charset="-78"/>
            </a:endParaRPr>
          </a:p>
          <a:p>
            <a:pPr algn="ctr">
              <a:lnSpc>
                <a:spcPct val="300000"/>
              </a:lnSpc>
            </a:pPr>
            <a:r>
              <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ndalus" pitchFamily="18" charset="-78"/>
                <a:cs typeface="Andalus" pitchFamily="18" charset="-78"/>
              </a:rPr>
              <a:t> </a:t>
            </a:r>
            <a:r>
              <a:rPr lang="en-US"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ndalus" pitchFamily="18" charset="-78"/>
                <a:cs typeface="Andalus" pitchFamily="18" charset="-78"/>
              </a:rPr>
              <a:t>In </a:t>
            </a:r>
            <a:r>
              <a:rPr lang="en-US"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ndalus" pitchFamily="18" charset="-78"/>
                <a:cs typeface="Andalus" pitchFamily="18" charset="-78"/>
              </a:rPr>
              <a:t>The </a:t>
            </a:r>
            <a:r>
              <a:rPr lang="en-US" sz="2800" b="1" i="1" u="sng"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ndalus" pitchFamily="18" charset="-78"/>
                <a:cs typeface="Andalus" pitchFamily="18" charset="-78"/>
              </a:rPr>
              <a:t>New Course </a:t>
            </a:r>
          </a:p>
          <a:p>
            <a:pPr algn="ctr">
              <a:lnSpc>
                <a:spcPct val="300000"/>
              </a:lnSpc>
            </a:pPr>
            <a:r>
              <a:rPr lang="en-US"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ndalus" pitchFamily="18" charset="-78"/>
                <a:cs typeface="Andalus" pitchFamily="18" charset="-78"/>
              </a:rPr>
              <a:t>&amp;  </a:t>
            </a:r>
            <a:r>
              <a:rPr lang="en-US"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ndalus" pitchFamily="18" charset="-78"/>
                <a:cs typeface="Andalus" pitchFamily="18" charset="-78"/>
              </a:rPr>
              <a:t>In The </a:t>
            </a:r>
            <a:r>
              <a:rPr lang="en-US" sz="2800" b="1" i="1" u="sng"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ndalus" pitchFamily="18" charset="-78"/>
                <a:cs typeface="Andalus" pitchFamily="18" charset="-78"/>
              </a:rPr>
              <a:t> </a:t>
            </a:r>
            <a:r>
              <a:rPr lang="en-US" sz="2800" b="1" i="1" u="sng"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ndalus" pitchFamily="18" charset="-78"/>
                <a:cs typeface="Andalus" pitchFamily="18" charset="-78"/>
              </a:rPr>
              <a:t>First Lecture </a:t>
            </a:r>
            <a:r>
              <a:rPr lang="en-US" sz="2800"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ndalus" pitchFamily="18" charset="-78"/>
                <a:cs typeface="Andalus" pitchFamily="18" charset="-78"/>
              </a:rPr>
              <a:t> </a:t>
            </a:r>
            <a:r>
              <a:rPr lang="en-US"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ndalus" pitchFamily="18" charset="-78"/>
                <a:cs typeface="Andalus" pitchFamily="18" charset="-78"/>
                <a:sym typeface="Wingdings" pitchFamily="2" charset="2"/>
              </a:rPr>
              <a:t> </a:t>
            </a:r>
          </a:p>
          <a:p>
            <a:pPr algn="ctr">
              <a:lnSpc>
                <a:spcPct val="300000"/>
              </a:lnSpc>
            </a:pPr>
            <a:endPar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ndalus" pitchFamily="18" charset="-78"/>
              <a:cs typeface="Andalus" pitchFamily="18" charset="-78"/>
            </a:endParaRPr>
          </a:p>
        </p:txBody>
      </p:sp>
    </p:spTree>
    <p:extLst>
      <p:ext uri="{BB962C8B-B14F-4D97-AF65-F5344CB8AC3E}">
        <p14:creationId xmlns:p14="http://schemas.microsoft.com/office/powerpoint/2010/main" val="178166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752600"/>
            <a:ext cx="8610600" cy="1938992"/>
          </a:xfrm>
          <a:prstGeom prst="rect">
            <a:avLst/>
          </a:prstGeom>
        </p:spPr>
        <p:txBody>
          <a:bodyPr wrap="square">
            <a:spAutoFit/>
          </a:bodyPr>
          <a:lstStyle/>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Geopotential </a:t>
            </a:r>
            <a:r>
              <a:rPr lang="en-US" sz="2400" dirty="0">
                <a:latin typeface="Times New Roman" panose="02020603050405020304" pitchFamily="18" charset="0"/>
                <a:cs typeface="Times New Roman" panose="02020603050405020304" pitchFamily="18" charset="0"/>
              </a:rPr>
              <a:t>and Geopotential </a:t>
            </a:r>
            <a:r>
              <a:rPr lang="en-US" sz="2400" dirty="0" smtClean="0">
                <a:latin typeface="Times New Roman" panose="02020603050405020304" pitchFamily="18" charset="0"/>
                <a:cs typeface="Times New Roman" panose="02020603050405020304" pitchFamily="18" charset="0"/>
              </a:rPr>
              <a:t>Height</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Thickness and the hypsometric </a:t>
            </a:r>
            <a:r>
              <a:rPr lang="en-US" sz="2400" dirty="0" smtClean="0">
                <a:latin typeface="Times New Roman" panose="02020603050405020304" pitchFamily="18" charset="0"/>
                <a:cs typeface="Times New Roman" panose="02020603050405020304" pitchFamily="18" charset="0"/>
              </a:rPr>
              <a:t>equation</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Exersice</a:t>
            </a:r>
            <a:endParaRPr lang="en-US"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2600" dirty="0" smtClean="0">
                <a:latin typeface="Times New Roman" panose="02020603050405020304" pitchFamily="18" charset="0"/>
                <a:cs typeface="Times New Roman" panose="02020603050405020304" pitchFamily="18" charset="0"/>
              </a:rPr>
              <a:t>This lecture including the following items</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611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9491" y="1067812"/>
            <a:ext cx="8181109" cy="3416320"/>
          </a:xfrm>
          <a:prstGeom prst="rect">
            <a:avLst/>
          </a:prstGeom>
        </p:spPr>
        <p:txBody>
          <a:bodyPr wrap="square">
            <a:spAutoFit/>
          </a:bodyPr>
          <a:lstStyle/>
          <a:p>
            <a:pPr marL="0" lvl="1" indent="61913" algn="just"/>
            <a:r>
              <a:rPr lang="en-US" sz="2400" dirty="0" smtClean="0">
                <a:latin typeface="Times New Roman" panose="02020603050405020304" pitchFamily="18" charset="0"/>
                <a:cs typeface="Times New Roman" panose="02020603050405020304" pitchFamily="18" charset="0"/>
              </a:rPr>
              <a:t>Since Earth is rotating, the force observed as </a:t>
            </a:r>
            <a:r>
              <a:rPr lang="en-US" sz="2400" b="1" i="1" u="sng" dirty="0" smtClean="0">
                <a:latin typeface="Times New Roman" panose="02020603050405020304" pitchFamily="18" charset="0"/>
                <a:cs typeface="Times New Roman" panose="02020603050405020304" pitchFamily="18" charset="0"/>
              </a:rPr>
              <a:t>Gravity</a:t>
            </a:r>
            <a:r>
              <a:rPr lang="en-US" sz="2400" dirty="0" smtClean="0">
                <a:latin typeface="Times New Roman" panose="02020603050405020304" pitchFamily="18" charset="0"/>
                <a:cs typeface="Times New Roman" panose="02020603050405020304" pitchFamily="18" charset="0"/>
              </a:rPr>
              <a:t> is the resultant of the:</a:t>
            </a:r>
          </a:p>
          <a:p>
            <a:pPr marL="341313" lvl="1" algn="just"/>
            <a:r>
              <a:rPr lang="en-US" sz="2400" dirty="0" smtClean="0">
                <a:latin typeface="Times New Roman" panose="02020603050405020304" pitchFamily="18" charset="0"/>
                <a:cs typeface="Times New Roman" panose="02020603050405020304" pitchFamily="18" charset="0"/>
              </a:rPr>
              <a:t>Gravitational acceleration + Centrifugal acceleration from the Earth’s rotation.</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acceleration due to gravity is not constant, it varies from place to place, with the largest variation due to latitude.</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Though small, the variation in gravity must be accounted via the concept of </a:t>
            </a:r>
            <a:r>
              <a:rPr lang="en-US" sz="2400" b="1" u="sng" dirty="0" smtClean="0">
                <a:solidFill>
                  <a:srgbClr val="FF0000"/>
                </a:solidFill>
                <a:latin typeface="Times New Roman" panose="02020603050405020304" pitchFamily="18" charset="0"/>
                <a:cs typeface="Times New Roman" panose="02020603050405020304" pitchFamily="18" charset="0"/>
              </a:rPr>
              <a:t>geopotential</a:t>
            </a:r>
            <a:r>
              <a:rPr lang="en-US" sz="2400" dirty="0" smtClean="0">
                <a:latin typeface="Times New Roman" panose="02020603050405020304" pitchFamily="18" charset="0"/>
                <a:cs typeface="Times New Roman" panose="02020603050405020304" pitchFamily="18" charset="0"/>
              </a:rPr>
              <a:t>.</a:t>
            </a:r>
          </a:p>
          <a:p>
            <a:pPr lvl="1" algn="just"/>
            <a:endParaRPr lang="en-US" sz="2400" dirty="0">
              <a:latin typeface="Times New Roman" panose="02020603050405020304" pitchFamily="18" charset="0"/>
              <a:cs typeface="Times New Roman" panose="02020603050405020304" pitchFamily="18" charset="0"/>
            </a:endParaRPr>
          </a:p>
        </p:txBody>
      </p:sp>
      <p:sp>
        <p:nvSpPr>
          <p:cNvPr id="6" name="Title 2"/>
          <p:cNvSpPr txBox="1">
            <a:spLocks/>
          </p:cNvSpPr>
          <p:nvPr/>
        </p:nvSpPr>
        <p:spPr>
          <a:xfrm>
            <a:off x="457200" y="152400"/>
            <a:ext cx="8229600" cy="762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r>
              <a:rPr lang="en-US" sz="2600" b="1" dirty="0" smtClean="0">
                <a:latin typeface="Times New Roman" panose="02020603050405020304" pitchFamily="18" charset="0"/>
                <a:cs typeface="Times New Roman" panose="02020603050405020304" pitchFamily="18" charset="0"/>
              </a:rPr>
              <a:t>GEOPOTENTIAL </a:t>
            </a:r>
            <a:r>
              <a:rPr lang="el-GR" sz="2600" b="1" dirty="0" smtClean="0">
                <a:latin typeface="Times New Roman" panose="02020603050405020304" pitchFamily="18" charset="0"/>
                <a:cs typeface="Times New Roman" panose="02020603050405020304" pitchFamily="18" charset="0"/>
              </a:rPr>
              <a:t>Φ(</a:t>
            </a:r>
            <a:r>
              <a:rPr lang="en-US" sz="2600" b="1" dirty="0" smtClean="0">
                <a:latin typeface="Times New Roman" panose="02020603050405020304" pitchFamily="18" charset="0"/>
                <a:cs typeface="Times New Roman" panose="02020603050405020304" pitchFamily="18" charset="0"/>
              </a:rPr>
              <a:t>z)</a:t>
            </a:r>
            <a:endParaRPr lang="en-US" sz="2600" b="1" dirty="0">
              <a:latin typeface="Times New Roman" panose="02020603050405020304" pitchFamily="18" charset="0"/>
              <a:cs typeface="Times New Roman" panose="02020603050405020304" pitchFamily="18" charset="0"/>
            </a:endParaRPr>
          </a:p>
        </p:txBody>
      </p:sp>
      <p:sp>
        <p:nvSpPr>
          <p:cNvPr id="7" name="AutoShape 2" descr="What is gravit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0850" y="4164079"/>
            <a:ext cx="3467100" cy="2312921"/>
          </a:xfrm>
          <a:prstGeom prst="rect">
            <a:avLst/>
          </a:prstGeom>
        </p:spPr>
      </p:pic>
    </p:spTree>
    <p:extLst>
      <p:ext uri="{BB962C8B-B14F-4D97-AF65-F5344CB8AC3E}">
        <p14:creationId xmlns:p14="http://schemas.microsoft.com/office/powerpoint/2010/main" val="3793595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1067812"/>
            <a:ext cx="8762999" cy="4893647"/>
          </a:xfrm>
          <a:prstGeom prst="rect">
            <a:avLst/>
          </a:prstGeom>
        </p:spPr>
        <p:txBody>
          <a:bodyPr wrap="square">
            <a:spAutoFit/>
          </a:bodyPr>
          <a:lstStyle/>
          <a:p>
            <a:pPr marL="800100" lvl="1"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Definition: </a:t>
            </a:r>
            <a:r>
              <a:rPr lang="en-US" sz="2400" u="sng" dirty="0">
                <a:solidFill>
                  <a:prstClr val="black"/>
                </a:solidFill>
                <a:latin typeface="Times New Roman" panose="02020603050405020304" pitchFamily="18" charset="0"/>
                <a:cs typeface="Times New Roman" panose="02020603050405020304" pitchFamily="18" charset="0"/>
              </a:rPr>
              <a:t>the potential energy of a unit mass relative to sea level</a:t>
            </a:r>
            <a:r>
              <a:rPr lang="en-US" sz="2400" dirty="0">
                <a:solidFill>
                  <a:prstClr val="black"/>
                </a:solidFill>
                <a:latin typeface="Times New Roman" panose="02020603050405020304" pitchFamily="18" charset="0"/>
                <a:cs typeface="Times New Roman" panose="02020603050405020304" pitchFamily="18" charset="0"/>
              </a:rPr>
              <a:t>, numerically </a:t>
            </a:r>
            <a:r>
              <a:rPr lang="en-US" sz="2400" u="sng" dirty="0" smtClean="0">
                <a:latin typeface="Times New Roman" panose="02020603050405020304" pitchFamily="18" charset="0"/>
                <a:cs typeface="Times New Roman" panose="02020603050405020304" pitchFamily="18" charset="0"/>
              </a:rPr>
              <a:t>Work that must be done against the Earth’s gravitational field in order to raise a mass of 1 kg from sea level to that point.</a:t>
            </a:r>
          </a:p>
          <a:p>
            <a:pPr marL="800100" lvl="1"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Units: ‘Work’ is defined as force * distance. It has units of Joules (J). So the work to lift a mass a certain height is: J kg</a:t>
            </a:r>
            <a:r>
              <a:rPr lang="en-US" sz="2400" baseline="30000" dirty="0" smtClean="0">
                <a:latin typeface="Times New Roman" panose="02020603050405020304" pitchFamily="18" charset="0"/>
                <a:cs typeface="Times New Roman" panose="02020603050405020304" pitchFamily="18" charset="0"/>
              </a:rPr>
              <a:t>-1</a:t>
            </a:r>
            <a:r>
              <a:rPr lang="en-US" sz="2400" dirty="0" smtClean="0">
                <a:latin typeface="Times New Roman" panose="02020603050405020304" pitchFamily="18" charset="0"/>
                <a:cs typeface="Times New Roman" panose="02020603050405020304" pitchFamily="18" charset="0"/>
              </a:rPr>
              <a:t>. Since a Joule is also defined as a Newton * meter, where Newton = kg m s</a:t>
            </a:r>
            <a:r>
              <a:rPr lang="en-US" sz="2400" baseline="30000" dirty="0" smtClean="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 we can substitute for J above to yield an alternative unit for geopotential: m</a:t>
            </a:r>
            <a:r>
              <a:rPr lang="en-US" sz="2400" baseline="30000" dirty="0" smtClean="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 s</a:t>
            </a:r>
            <a:r>
              <a:rPr lang="en-US" sz="2400" baseline="30000" dirty="0" smtClean="0">
                <a:latin typeface="Times New Roman" panose="02020603050405020304" pitchFamily="18" charset="0"/>
                <a:cs typeface="Times New Roman" panose="02020603050405020304" pitchFamily="18" charset="0"/>
              </a:rPr>
              <a:t>-2</a:t>
            </a:r>
          </a:p>
          <a:p>
            <a:pPr marL="800100" lvl="1"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 symbol for geopotential is Φ. Geopotential is defined as having a magnitude of 0 at the Earth’s surface. The Φ at any height above the Earth’s surface is equivalent to the distance traveled multiplied by the gravity at each integration of height:</a:t>
            </a:r>
            <a:endParaRPr lang="en-US" sz="2400" dirty="0">
              <a:latin typeface="Times New Roman" panose="02020603050405020304" pitchFamily="18" charset="0"/>
              <a:cs typeface="Times New Roman" panose="02020603050405020304" pitchFamily="18" charset="0"/>
            </a:endParaRPr>
          </a:p>
        </p:txBody>
      </p:sp>
      <p:sp>
        <p:nvSpPr>
          <p:cNvPr id="6" name="Title 2"/>
          <p:cNvSpPr txBox="1">
            <a:spLocks/>
          </p:cNvSpPr>
          <p:nvPr/>
        </p:nvSpPr>
        <p:spPr>
          <a:xfrm>
            <a:off x="457200" y="152400"/>
            <a:ext cx="8229600" cy="762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r>
              <a:rPr lang="en-US" sz="2600" b="1" dirty="0" smtClean="0">
                <a:latin typeface="Times New Roman" panose="02020603050405020304" pitchFamily="18" charset="0"/>
                <a:cs typeface="Times New Roman" panose="02020603050405020304" pitchFamily="18" charset="0"/>
              </a:rPr>
              <a:t>GEOPOTENTIAL </a:t>
            </a:r>
            <a:r>
              <a:rPr lang="el-GR" sz="2600" b="1" dirty="0" smtClean="0">
                <a:latin typeface="Times New Roman" panose="02020603050405020304" pitchFamily="18" charset="0"/>
                <a:cs typeface="Times New Roman" panose="02020603050405020304" pitchFamily="18" charset="0"/>
              </a:rPr>
              <a:t>Φ(</a:t>
            </a:r>
            <a:r>
              <a:rPr lang="en-US" sz="2600" b="1" dirty="0" smtClean="0">
                <a:latin typeface="Times New Roman" panose="02020603050405020304" pitchFamily="18" charset="0"/>
                <a:cs typeface="Times New Roman" panose="02020603050405020304" pitchFamily="18" charset="0"/>
              </a:rPr>
              <a:t>z)</a:t>
            </a:r>
            <a:endParaRPr lang="en-US" sz="2600" b="1" dirty="0">
              <a:latin typeface="Times New Roman" panose="02020603050405020304" pitchFamily="18" charset="0"/>
              <a:cs typeface="Times New Roman" panose="02020603050405020304" pitchFamily="18" charset="0"/>
            </a:endParaRPr>
          </a:p>
        </p:txBody>
      </p:sp>
      <p:grpSp>
        <p:nvGrpSpPr>
          <p:cNvPr id="7" name="Group 6"/>
          <p:cNvGrpSpPr/>
          <p:nvPr/>
        </p:nvGrpSpPr>
        <p:grpSpPr>
          <a:xfrm>
            <a:off x="4038600" y="6046788"/>
            <a:ext cx="2725943" cy="506412"/>
            <a:chOff x="4038600" y="6046788"/>
            <a:chExt cx="2725943" cy="506412"/>
          </a:xfrm>
        </p:grpSpPr>
        <p:graphicFrame>
          <p:nvGraphicFramePr>
            <p:cNvPr id="3" name="Object 2"/>
            <p:cNvGraphicFramePr>
              <a:graphicFrameLocks noChangeAspect="1"/>
            </p:cNvGraphicFramePr>
            <p:nvPr>
              <p:extLst>
                <p:ext uri="{D42A27DB-BD31-4B8C-83A1-F6EECF244321}">
                  <p14:modId xmlns:p14="http://schemas.microsoft.com/office/powerpoint/2010/main" val="3642943257"/>
                </p:ext>
              </p:extLst>
            </p:nvPr>
          </p:nvGraphicFramePr>
          <p:xfrm>
            <a:off x="4038600" y="6046788"/>
            <a:ext cx="1295400" cy="506412"/>
          </p:xfrm>
          <a:graphic>
            <a:graphicData uri="http://schemas.openxmlformats.org/presentationml/2006/ole">
              <mc:AlternateContent xmlns:mc="http://schemas.openxmlformats.org/markup-compatibility/2006">
                <mc:Choice xmlns:v="urn:schemas-microsoft-com:vml" Requires="v">
                  <p:oleObj spid="_x0000_s2080" name="Equation" r:id="rId4" imgW="841898" imgH="328816" progId="Equation.3">
                    <p:embed/>
                  </p:oleObj>
                </mc:Choice>
                <mc:Fallback>
                  <p:oleObj name="Equation" r:id="rId4" imgW="841898" imgH="328816"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6046788"/>
                          <a:ext cx="1295400"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Box 3"/>
            <p:cNvSpPr txBox="1"/>
            <p:nvPr/>
          </p:nvSpPr>
          <p:spPr>
            <a:xfrm>
              <a:off x="5791200" y="6096000"/>
              <a:ext cx="973343"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565977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2099608"/>
            <a:ext cx="8762999" cy="4154984"/>
          </a:xfrm>
          <a:prstGeom prst="rect">
            <a:avLst/>
          </a:prstGeom>
        </p:spPr>
        <p:txBody>
          <a:bodyPr wrap="square">
            <a:spAutoFit/>
          </a:bodyPr>
          <a:lstStyle/>
          <a:p>
            <a:pPr lvl="1" algn="just"/>
            <a:r>
              <a:rPr lang="en-US" sz="2400" b="0" i="0" u="none" strike="noStrike" baseline="0" dirty="0" smtClean="0">
                <a:solidFill>
                  <a:srgbClr val="000000"/>
                </a:solidFill>
                <a:latin typeface="Times New Roman"/>
              </a:rPr>
              <a:t>where z = height above the surface, and g is the gravity at each height,</a:t>
            </a:r>
            <a:r>
              <a:rPr lang="en-US" sz="2400" b="0" i="0" u="none" strike="noStrike" dirty="0" smtClean="0">
                <a:solidFill>
                  <a:srgbClr val="000000"/>
                </a:solidFill>
                <a:latin typeface="Times New Roman"/>
              </a:rPr>
              <a:t> and be calculated via the following equation </a:t>
            </a:r>
          </a:p>
          <a:p>
            <a:pPr lvl="1" algn="just"/>
            <a:r>
              <a:rPr lang="en-US" sz="2400" b="0" i="0" u="none" strike="noStrike" baseline="0" dirty="0" smtClean="0">
                <a:solidFill>
                  <a:srgbClr val="000000"/>
                </a:solidFill>
                <a:latin typeface="Times New Roman"/>
              </a:rPr>
              <a:t> </a:t>
            </a:r>
          </a:p>
          <a:p>
            <a:pPr lvl="1" algn="just"/>
            <a:endParaRPr lang="en-US" sz="2400" b="0" i="0" u="none" strike="noStrike" baseline="0" dirty="0" smtClean="0">
              <a:solidFill>
                <a:srgbClr val="000000"/>
              </a:solidFill>
              <a:latin typeface="Times New Roman"/>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 surface of constant geopotential represents a surface along which all objects of the same mass have the same potential energy.</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If gravity were constant, a geopotential surface would lie at a constant altitude, but it </a:t>
            </a:r>
            <a:r>
              <a:rPr lang="en-US" sz="2400" b="0" i="0" u="none" strike="noStrike" baseline="0" dirty="0" smtClean="0">
                <a:solidFill>
                  <a:srgbClr val="000000"/>
                </a:solidFill>
                <a:latin typeface="Times New Roman"/>
              </a:rPr>
              <a:t>is not constant throughout the atmosphere – it decreases as the distance from the center of the earth increases. So </a:t>
            </a:r>
            <a:r>
              <a:rPr lang="en-US" sz="2400" dirty="0" smtClean="0">
                <a:latin typeface="Times New Roman" panose="02020603050405020304" pitchFamily="18" charset="0"/>
                <a:cs typeface="Times New Roman" panose="02020603050405020304" pitchFamily="18" charset="0"/>
              </a:rPr>
              <a:t>a geopotential surface will have varying altitude.</a:t>
            </a:r>
            <a:endParaRPr lang="en-US" sz="2400" dirty="0" smtClean="0">
              <a:solidFill>
                <a:srgbClr val="000000"/>
              </a:solidFill>
              <a:latin typeface="Times New Roman"/>
            </a:endParaRP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6" name="Title 2"/>
          <p:cNvSpPr txBox="1">
            <a:spLocks/>
          </p:cNvSpPr>
          <p:nvPr/>
        </p:nvSpPr>
        <p:spPr>
          <a:xfrm>
            <a:off x="457200" y="152400"/>
            <a:ext cx="8229600" cy="762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r>
              <a:rPr lang="en-US" sz="2600" b="1" dirty="0" smtClean="0">
                <a:latin typeface="Times New Roman" panose="02020603050405020304" pitchFamily="18" charset="0"/>
                <a:cs typeface="Times New Roman" panose="02020603050405020304" pitchFamily="18" charset="0"/>
              </a:rPr>
              <a:t>GEOPOTENTIAL </a:t>
            </a:r>
            <a:r>
              <a:rPr lang="el-GR" sz="2600" b="1" dirty="0" smtClean="0">
                <a:latin typeface="Times New Roman" panose="02020603050405020304" pitchFamily="18" charset="0"/>
                <a:cs typeface="Times New Roman" panose="02020603050405020304" pitchFamily="18" charset="0"/>
              </a:rPr>
              <a:t>Φ(</a:t>
            </a:r>
            <a:r>
              <a:rPr lang="en-US" sz="2600" b="1" dirty="0" smtClean="0">
                <a:latin typeface="Times New Roman" panose="02020603050405020304" pitchFamily="18" charset="0"/>
                <a:cs typeface="Times New Roman" panose="02020603050405020304" pitchFamily="18" charset="0"/>
              </a:rPr>
              <a:t>z)</a:t>
            </a:r>
            <a:endParaRPr lang="en-US" sz="2600" b="1" dirty="0">
              <a:latin typeface="Times New Roman" panose="02020603050405020304" pitchFamily="18" charset="0"/>
              <a:cs typeface="Times New Roman" panose="02020603050405020304"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552440345"/>
              </p:ext>
            </p:extLst>
          </p:nvPr>
        </p:nvGraphicFramePr>
        <p:xfrm>
          <a:off x="4876800" y="1085850"/>
          <a:ext cx="1143000" cy="365125"/>
        </p:xfrm>
        <a:graphic>
          <a:graphicData uri="http://schemas.openxmlformats.org/presentationml/2006/ole">
            <mc:AlternateContent xmlns:mc="http://schemas.openxmlformats.org/markup-compatibility/2006">
              <mc:Choice xmlns:v="urn:schemas-microsoft-com:vml" Requires="v">
                <p:oleObj spid="_x0000_s3133" name="Equation" r:id="rId4" imgW="623401" imgH="200383" progId="Equation.3">
                  <p:embed/>
                </p:oleObj>
              </mc:Choice>
              <mc:Fallback>
                <p:oleObj name="Equation" r:id="rId4" imgW="623401" imgH="200383"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1085850"/>
                        <a:ext cx="11430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039309090"/>
              </p:ext>
            </p:extLst>
          </p:nvPr>
        </p:nvGraphicFramePr>
        <p:xfrm>
          <a:off x="2286000" y="990600"/>
          <a:ext cx="1295400" cy="506412"/>
        </p:xfrm>
        <a:graphic>
          <a:graphicData uri="http://schemas.openxmlformats.org/presentationml/2006/ole">
            <mc:AlternateContent xmlns:mc="http://schemas.openxmlformats.org/markup-compatibility/2006">
              <mc:Choice xmlns:v="urn:schemas-microsoft-com:vml" Requires="v">
                <p:oleObj spid="_x0000_s3134" name="Equation" r:id="rId6" imgW="841898" imgH="328816" progId="Equation.3">
                  <p:embed/>
                </p:oleObj>
              </mc:Choice>
              <mc:Fallback>
                <p:oleObj name="Equation" r:id="rId6" imgW="841898" imgH="328816"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990600"/>
                        <a:ext cx="1295400"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3886200" y="1066800"/>
            <a:ext cx="5334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or</a:t>
            </a:r>
            <a:endParaRPr lang="en-US" dirty="0">
              <a:latin typeface="Times New Roman" panose="02020603050405020304" pitchFamily="18" charset="0"/>
              <a:cs typeface="Times New Roman" panose="02020603050405020304" pitchFamily="18" charset="0"/>
            </a:endParaRPr>
          </a:p>
        </p:txBody>
      </p:sp>
      <p:pic>
        <p:nvPicPr>
          <p:cNvPr id="3128" name="Picture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2895600"/>
            <a:ext cx="4419599"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3043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Up Arrow 26"/>
          <p:cNvSpPr/>
          <p:nvPr/>
        </p:nvSpPr>
        <p:spPr>
          <a:xfrm>
            <a:off x="7848600" y="4114800"/>
            <a:ext cx="45719" cy="457200"/>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5575332" y="2057400"/>
            <a:ext cx="3416268" cy="4648200"/>
            <a:chOff x="5727732" y="3124200"/>
            <a:chExt cx="3416268" cy="4648200"/>
          </a:xfrm>
        </p:grpSpPr>
        <p:sp>
          <p:nvSpPr>
            <p:cNvPr id="10" name="TextBox 9"/>
            <p:cNvSpPr txBox="1"/>
            <p:nvPr/>
          </p:nvSpPr>
          <p:spPr>
            <a:xfrm>
              <a:off x="5727732" y="3288268"/>
              <a:ext cx="292068" cy="369332"/>
            </a:xfrm>
            <a:prstGeom prst="rect">
              <a:avLst/>
            </a:prstGeom>
            <a:noFill/>
          </p:spPr>
          <p:txBody>
            <a:bodyPr wrap="none" rtlCol="0">
              <a:spAutoFit/>
            </a:bodyPr>
            <a:lstStyle/>
            <a:p>
              <a:r>
                <a:rPr lang="en-US" dirty="0" smtClean="0"/>
                <a:t>Z</a:t>
              </a:r>
              <a:endParaRPr lang="en-US" dirty="0"/>
            </a:p>
          </p:txBody>
        </p:sp>
        <p:grpSp>
          <p:nvGrpSpPr>
            <p:cNvPr id="11" name="Group 10"/>
            <p:cNvGrpSpPr/>
            <p:nvPr/>
          </p:nvGrpSpPr>
          <p:grpSpPr>
            <a:xfrm>
              <a:off x="5791200" y="3124200"/>
              <a:ext cx="3352800" cy="4648200"/>
              <a:chOff x="5334000" y="2133600"/>
              <a:chExt cx="3352800" cy="4648200"/>
            </a:xfrm>
          </p:grpSpPr>
          <p:pic>
            <p:nvPicPr>
              <p:cNvPr id="4" name="Picture 3" descr="density_agburt01_08.jpg"/>
              <p:cNvPicPr>
                <a:picLocks noChangeAspect="1"/>
              </p:cNvPicPr>
              <p:nvPr/>
            </p:nvPicPr>
            <p:blipFill>
              <a:blip r:embed="rId3" cstate="print"/>
              <a:srcRect/>
              <a:stretch>
                <a:fillRect/>
              </a:stretch>
            </p:blipFill>
            <p:spPr bwMode="auto">
              <a:xfrm>
                <a:off x="5486400" y="2514600"/>
                <a:ext cx="3055937" cy="4267200"/>
              </a:xfrm>
              <a:prstGeom prst="rect">
                <a:avLst/>
              </a:prstGeom>
              <a:noFill/>
              <a:ln w="9525">
                <a:noFill/>
                <a:miter lim="800000"/>
                <a:headEnd/>
                <a:tailEnd/>
              </a:ln>
            </p:spPr>
          </p:pic>
          <p:sp>
            <p:nvSpPr>
              <p:cNvPr id="5" name="Down Arrow 4"/>
              <p:cNvSpPr/>
              <p:nvPr/>
            </p:nvSpPr>
            <p:spPr>
              <a:xfrm>
                <a:off x="6629400" y="2133600"/>
                <a:ext cx="381000" cy="457200"/>
              </a:xfrm>
              <a:prstGeom prst="downArrow">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Down Arrow 5"/>
              <p:cNvSpPr/>
              <p:nvPr/>
            </p:nvSpPr>
            <p:spPr>
              <a:xfrm>
                <a:off x="6705600" y="5105400"/>
                <a:ext cx="381000" cy="762000"/>
              </a:xfrm>
              <a:prstGeom prst="downArrow">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Down Arrow 6"/>
              <p:cNvSpPr/>
              <p:nvPr/>
            </p:nvSpPr>
            <p:spPr>
              <a:xfrm>
                <a:off x="6629400" y="3429000"/>
                <a:ext cx="381000" cy="685800"/>
              </a:xfrm>
              <a:prstGeom prst="downArrow">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Cube 7"/>
              <p:cNvSpPr/>
              <p:nvPr/>
            </p:nvSpPr>
            <p:spPr>
              <a:xfrm>
                <a:off x="5562600" y="4953000"/>
                <a:ext cx="533400" cy="457200"/>
              </a:xfrm>
              <a:prstGeom prst="cub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a:off x="5334000" y="2895600"/>
                <a:ext cx="45719" cy="2438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ube 25"/>
              <p:cNvSpPr/>
              <p:nvPr/>
            </p:nvSpPr>
            <p:spPr>
              <a:xfrm>
                <a:off x="7239000" y="4191000"/>
                <a:ext cx="533400" cy="457200"/>
              </a:xfrm>
              <a:prstGeom prst="cub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Brace 27"/>
              <p:cNvSpPr/>
              <p:nvPr/>
            </p:nvSpPr>
            <p:spPr>
              <a:xfrm>
                <a:off x="8001000" y="4114800"/>
                <a:ext cx="228600" cy="4572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8229600" y="4114800"/>
                <a:ext cx="457200" cy="369332"/>
              </a:xfrm>
              <a:prstGeom prst="rect">
                <a:avLst/>
              </a:prstGeom>
              <a:noFill/>
            </p:spPr>
            <p:txBody>
              <a:bodyPr wrap="square" rtlCol="0">
                <a:spAutoFit/>
              </a:bodyPr>
              <a:lstStyle/>
              <a:p>
                <a:r>
                  <a:rPr lang="en-US" b="1" dirty="0" err="1" smtClean="0">
                    <a:effectLst>
                      <a:outerShdw blurRad="38100" dist="38100" dir="2700000" algn="tl">
                        <a:srgbClr val="000000">
                          <a:alpha val="43137"/>
                        </a:srgbClr>
                      </a:outerShdw>
                    </a:effectLst>
                  </a:rPr>
                  <a:t>dz</a:t>
                </a:r>
                <a:endParaRPr lang="en-US" b="1" dirty="0">
                  <a:effectLst>
                    <a:outerShdw blurRad="38100" dist="38100" dir="2700000" algn="tl">
                      <a:srgbClr val="000000">
                        <a:alpha val="43137"/>
                      </a:srgbClr>
                    </a:outerShdw>
                  </a:effectLst>
                </a:endParaRPr>
              </a:p>
            </p:txBody>
          </p:sp>
        </p:grpSp>
      </p:grpSp>
      <p:sp>
        <p:nvSpPr>
          <p:cNvPr id="31" name="Title 2"/>
          <p:cNvSpPr>
            <a:spLocks noGrp="1"/>
          </p:cNvSpPr>
          <p:nvPr>
            <p:ph type="title"/>
          </p:nvPr>
        </p:nvSpPr>
        <p:spPr>
          <a:xfrm>
            <a:off x="457200" y="76200"/>
            <a:ext cx="8229600" cy="762000"/>
          </a:xfrm>
        </p:spPr>
        <p:txBody>
          <a:bodyPr>
            <a:normAutofit/>
          </a:bodyPr>
          <a:lstStyle/>
          <a:p>
            <a:pPr marL="342900" indent="-342900"/>
            <a:r>
              <a:rPr lang="en-US" sz="2600" b="1" dirty="0">
                <a:latin typeface="Times New Roman" panose="02020603050405020304" pitchFamily="18" charset="0"/>
                <a:cs typeface="Times New Roman" panose="02020603050405020304" pitchFamily="18" charset="0"/>
              </a:rPr>
              <a:t>Geopotential Height Z</a:t>
            </a:r>
            <a:endParaRPr lang="en-US" sz="2600" b="1" dirty="0">
              <a:latin typeface="Times New Roman" panose="02020603050405020304" pitchFamily="18" charset="0"/>
              <a:cs typeface="Times New Roman" panose="02020603050405020304" pitchFamily="18" charset="0"/>
            </a:endParaRPr>
          </a:p>
        </p:txBody>
      </p:sp>
      <p:sp>
        <p:nvSpPr>
          <p:cNvPr id="32" name="Rectangle 31"/>
          <p:cNvSpPr/>
          <p:nvPr/>
        </p:nvSpPr>
        <p:spPr>
          <a:xfrm>
            <a:off x="228600" y="762000"/>
            <a:ext cx="8610600" cy="1200329"/>
          </a:xfrm>
          <a:prstGeom prst="rect">
            <a:avLst/>
          </a:prstGeom>
        </p:spPr>
        <p:txBody>
          <a:bodyPr wrap="square">
            <a:spAutoFit/>
          </a:bodyPr>
          <a:lstStyle/>
          <a:p>
            <a:r>
              <a:rPr lang="en-US" sz="2400" b="0" i="0" u="none" strike="noStrike" baseline="0" dirty="0" smtClean="0">
                <a:solidFill>
                  <a:srgbClr val="000000"/>
                </a:solidFill>
                <a:latin typeface="Times New Roman"/>
              </a:rPr>
              <a:t>The </a:t>
            </a:r>
            <a:r>
              <a:rPr lang="en-US" sz="2400" b="1" i="1" u="none" strike="noStrike" baseline="0" dirty="0" smtClean="0">
                <a:solidFill>
                  <a:srgbClr val="0000FF"/>
                </a:solidFill>
                <a:latin typeface="Times New Roman"/>
              </a:rPr>
              <a:t>geopotential height </a:t>
            </a:r>
            <a:r>
              <a:rPr lang="en-US" sz="2400" b="0" i="0" u="none" strike="noStrike" baseline="0" dirty="0" smtClean="0">
                <a:solidFill>
                  <a:srgbClr val="000000"/>
                </a:solidFill>
                <a:latin typeface="Times New Roman"/>
              </a:rPr>
              <a:t>is defined as the geopotential at height Z (Equation 1) divided by the gravitational acceleration at the surface of the Earth (g</a:t>
            </a:r>
            <a:r>
              <a:rPr lang="en-US" sz="2400" b="0" i="0" u="none" strike="noStrike" baseline="-25000" dirty="0" smtClean="0">
                <a:solidFill>
                  <a:srgbClr val="000000"/>
                </a:solidFill>
                <a:latin typeface="Times New Roman"/>
              </a:rPr>
              <a:t>o</a:t>
            </a:r>
            <a:r>
              <a:rPr lang="en-US" sz="2400" b="0" i="0" u="none" strike="noStrike" baseline="0" dirty="0" smtClean="0">
                <a:solidFill>
                  <a:srgbClr val="000000"/>
                </a:solidFill>
                <a:latin typeface="Times New Roman"/>
              </a:rPr>
              <a:t>). It is represented as a capital ‘Z’. </a:t>
            </a:r>
          </a:p>
        </p:txBody>
      </p:sp>
      <p:sp>
        <p:nvSpPr>
          <p:cNvPr id="21" name="Rectangle 20"/>
          <p:cNvSpPr/>
          <p:nvPr/>
        </p:nvSpPr>
        <p:spPr>
          <a:xfrm>
            <a:off x="81611" y="3840540"/>
            <a:ext cx="5480989" cy="1569660"/>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Where g</a:t>
            </a:r>
            <a:r>
              <a:rPr lang="en-US" sz="2400" baseline="-25000" dirty="0" smtClean="0">
                <a:latin typeface="Times New Roman" panose="02020603050405020304" pitchFamily="18" charset="0"/>
                <a:cs typeface="Times New Roman" panose="02020603050405020304" pitchFamily="18" charset="0"/>
              </a:rPr>
              <a:t>o</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the globally averaged acceleration due to gravity at the Earth’s surface called standard </a:t>
            </a:r>
            <a:r>
              <a:rPr lang="en-US" sz="2400" dirty="0" smtClean="0">
                <a:latin typeface="Times New Roman" panose="02020603050405020304" pitchFamily="18" charset="0"/>
                <a:cs typeface="Times New Roman" panose="02020603050405020304" pitchFamily="18" charset="0"/>
              </a:rPr>
              <a:t>gravity (~ 9.81m/s</a:t>
            </a:r>
            <a:r>
              <a:rPr lang="en-US" sz="2400" baseline="30000" dirty="0" smtClean="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 g is acceleration of gravity.</a:t>
            </a:r>
            <a:endParaRPr lang="en-US" sz="2400" dirty="0" smtClean="0">
              <a:latin typeface="Times New Roman" panose="02020603050405020304" pitchFamily="18" charset="0"/>
              <a:cs typeface="Times New Roman" panose="02020603050405020304" pitchFamily="18" charset="0"/>
            </a:endParaRPr>
          </a:p>
        </p:txBody>
      </p:sp>
      <p:grpSp>
        <p:nvGrpSpPr>
          <p:cNvPr id="3" name="Group 2"/>
          <p:cNvGrpSpPr/>
          <p:nvPr/>
        </p:nvGrpSpPr>
        <p:grpSpPr>
          <a:xfrm>
            <a:off x="419100" y="2590800"/>
            <a:ext cx="4381500" cy="914400"/>
            <a:chOff x="152400" y="2895600"/>
            <a:chExt cx="4381500" cy="914400"/>
          </a:xfrm>
        </p:grpSpPr>
        <p:graphicFrame>
          <p:nvGraphicFramePr>
            <p:cNvPr id="15" name="Object 14"/>
            <p:cNvGraphicFramePr>
              <a:graphicFrameLocks noChangeAspect="1"/>
            </p:cNvGraphicFramePr>
            <p:nvPr>
              <p:extLst>
                <p:ext uri="{D42A27DB-BD31-4B8C-83A1-F6EECF244321}">
                  <p14:modId xmlns:p14="http://schemas.microsoft.com/office/powerpoint/2010/main" val="452280107"/>
                </p:ext>
              </p:extLst>
            </p:nvPr>
          </p:nvGraphicFramePr>
          <p:xfrm>
            <a:off x="152400" y="2895600"/>
            <a:ext cx="2797175" cy="914400"/>
          </p:xfrm>
          <a:graphic>
            <a:graphicData uri="http://schemas.openxmlformats.org/presentationml/2006/ole">
              <mc:AlternateContent xmlns:mc="http://schemas.openxmlformats.org/markup-compatibility/2006">
                <mc:Choice xmlns:v="urn:schemas-microsoft-com:vml" Requires="v">
                  <p:oleObj spid="_x0000_s4126" name="Equation" r:id="rId4" imgW="1325404" imgH="432785" progId="Equation.3">
                    <p:embed/>
                  </p:oleObj>
                </mc:Choice>
                <mc:Fallback>
                  <p:oleObj name="Equation" r:id="rId4" imgW="1325404" imgH="43278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895600"/>
                          <a:ext cx="27971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p:cNvSpPr txBox="1"/>
            <p:nvPr/>
          </p:nvSpPr>
          <p:spPr>
            <a:xfrm rot="10800000" flipV="1">
              <a:off x="3269672" y="3124200"/>
              <a:ext cx="1264228"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84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slide(fromBottom)">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2"/>
          <p:cNvSpPr>
            <a:spLocks noGrp="1"/>
          </p:cNvSpPr>
          <p:nvPr>
            <p:ph type="title"/>
          </p:nvPr>
        </p:nvSpPr>
        <p:spPr>
          <a:xfrm>
            <a:off x="457200" y="76200"/>
            <a:ext cx="8229600" cy="762000"/>
          </a:xfrm>
        </p:spPr>
        <p:txBody>
          <a:bodyPr>
            <a:normAutofit/>
          </a:bodyPr>
          <a:lstStyle/>
          <a:p>
            <a:pPr marL="342900" indent="-342900"/>
            <a:r>
              <a:rPr lang="en-US" sz="2600" b="1" dirty="0" smtClean="0">
                <a:latin typeface="Times New Roman" panose="02020603050405020304" pitchFamily="18" charset="0"/>
                <a:cs typeface="Times New Roman" panose="02020603050405020304" pitchFamily="18" charset="0"/>
              </a:rPr>
              <a:t>Geopotential Height Z</a:t>
            </a:r>
            <a:endParaRPr lang="en-US" sz="2600" b="1" dirty="0">
              <a:latin typeface="Times New Roman" panose="02020603050405020304" pitchFamily="18" charset="0"/>
              <a:cs typeface="Times New Roman" panose="02020603050405020304" pitchFamily="18" charset="0"/>
            </a:endParaRPr>
          </a:p>
        </p:txBody>
      </p:sp>
      <p:sp>
        <p:nvSpPr>
          <p:cNvPr id="21" name="Rectangle 20"/>
          <p:cNvSpPr/>
          <p:nvPr/>
        </p:nvSpPr>
        <p:spPr>
          <a:xfrm>
            <a:off x="234011" y="914400"/>
            <a:ext cx="8605189" cy="4154984"/>
          </a:xfrm>
          <a:prstGeom prst="rect">
            <a:avLst/>
          </a:prstGeom>
        </p:spPr>
        <p:txBody>
          <a:bodyPr wrap="square">
            <a:spAutoFit/>
          </a:bodyPr>
          <a:lstStyle/>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Geopotential height is used as the vertical coordinate in most atmospheric applications in which energy plays an important role (e.g., in large-scale atmospheric motions). It </a:t>
            </a:r>
            <a:r>
              <a:rPr lang="en-US" sz="2400" dirty="0">
                <a:latin typeface="Times New Roman" panose="02020603050405020304" pitchFamily="18" charset="0"/>
                <a:cs typeface="Times New Roman" panose="02020603050405020304" pitchFamily="18" charset="0"/>
              </a:rPr>
              <a:t>is expressed in geopotential meters, abbreviated as </a:t>
            </a:r>
            <a:r>
              <a:rPr lang="en-US" sz="2400" dirty="0" err="1">
                <a:latin typeface="Times New Roman" panose="02020603050405020304" pitchFamily="18" charset="0"/>
                <a:cs typeface="Times New Roman" panose="02020603050405020304" pitchFamily="18" charset="0"/>
              </a:rPr>
              <a:t>gpm</a:t>
            </a:r>
            <a:r>
              <a:rPr lang="en-US" sz="24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u="none" strike="noStrike" baseline="0" dirty="0" smtClean="0">
                <a:solidFill>
                  <a:srgbClr val="000000"/>
                </a:solidFill>
                <a:latin typeface="Times New Roman"/>
              </a:rPr>
              <a:t>Note that as geometric altitude (z) increases, Z becomes increasingly less because the gravitational acceleration is decreasing. </a:t>
            </a:r>
            <a:r>
              <a:rPr lang="en-US" sz="2400" b="0" i="0" u="sng" strike="noStrike" baseline="0" dirty="0" smtClean="0">
                <a:solidFill>
                  <a:srgbClr val="000000"/>
                </a:solidFill>
                <a:latin typeface="Times New Roman"/>
              </a:rPr>
              <a:t>This means less work is required (Φ(z) is getting smaller) to lift the mass to that point because the opposing force (g) is decreasing. </a:t>
            </a:r>
          </a:p>
          <a:p>
            <a:endParaRPr lang="en-US" sz="2400" dirty="0" smtClean="0">
              <a:latin typeface="Times New Roman" panose="02020603050405020304" pitchFamily="18" charset="0"/>
              <a:cs typeface="Times New Roman" panose="02020603050405020304" pitchFamily="18" charset="0"/>
            </a:endParaRPr>
          </a:p>
        </p:txBody>
      </p:sp>
      <p:grpSp>
        <p:nvGrpSpPr>
          <p:cNvPr id="23" name="Group 22"/>
          <p:cNvGrpSpPr/>
          <p:nvPr/>
        </p:nvGrpSpPr>
        <p:grpSpPr>
          <a:xfrm>
            <a:off x="2476500" y="5105400"/>
            <a:ext cx="4381500" cy="914400"/>
            <a:chOff x="152400" y="2895600"/>
            <a:chExt cx="4381500" cy="914400"/>
          </a:xfrm>
        </p:grpSpPr>
        <p:graphicFrame>
          <p:nvGraphicFramePr>
            <p:cNvPr id="24" name="Object 23"/>
            <p:cNvGraphicFramePr>
              <a:graphicFrameLocks noChangeAspect="1"/>
            </p:cNvGraphicFramePr>
            <p:nvPr>
              <p:extLst>
                <p:ext uri="{D42A27DB-BD31-4B8C-83A1-F6EECF244321}">
                  <p14:modId xmlns:p14="http://schemas.microsoft.com/office/powerpoint/2010/main" val="2848270416"/>
                </p:ext>
              </p:extLst>
            </p:nvPr>
          </p:nvGraphicFramePr>
          <p:xfrm>
            <a:off x="152400" y="2895600"/>
            <a:ext cx="2797175" cy="914400"/>
          </p:xfrm>
          <a:graphic>
            <a:graphicData uri="http://schemas.openxmlformats.org/presentationml/2006/ole">
              <mc:AlternateContent xmlns:mc="http://schemas.openxmlformats.org/markup-compatibility/2006">
                <mc:Choice xmlns:v="urn:schemas-microsoft-com:vml" Requires="v">
                  <p:oleObj spid="_x0000_s8204" name="Equation" r:id="rId3" imgW="1325404" imgH="432785" progId="Equation.3">
                    <p:embed/>
                  </p:oleObj>
                </mc:Choice>
                <mc:Fallback>
                  <p:oleObj name="Equation" r:id="rId3" imgW="1325404" imgH="43278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895600"/>
                          <a:ext cx="27971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TextBox 24"/>
            <p:cNvSpPr txBox="1"/>
            <p:nvPr/>
          </p:nvSpPr>
          <p:spPr>
            <a:xfrm rot="10800000" flipV="1">
              <a:off x="3269672" y="3124200"/>
              <a:ext cx="1264228"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9815836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2"/>
          <p:cNvSpPr>
            <a:spLocks noGrp="1"/>
          </p:cNvSpPr>
          <p:nvPr>
            <p:ph type="title"/>
          </p:nvPr>
        </p:nvSpPr>
        <p:spPr>
          <a:xfrm>
            <a:off x="457200" y="76200"/>
            <a:ext cx="8229600" cy="762000"/>
          </a:xfrm>
        </p:spPr>
        <p:txBody>
          <a:bodyPr>
            <a:normAutofit/>
          </a:bodyPr>
          <a:lstStyle/>
          <a:p>
            <a:pPr marL="342900" indent="-342900"/>
            <a:r>
              <a:rPr lang="en-US" sz="2600" b="1" dirty="0" smtClean="0">
                <a:latin typeface="Times New Roman" panose="02020603050405020304" pitchFamily="18" charset="0"/>
                <a:cs typeface="Times New Roman" panose="02020603050405020304" pitchFamily="18" charset="0"/>
              </a:rPr>
              <a:t>Geopotential Height Z</a:t>
            </a:r>
            <a:endParaRPr lang="en-US" sz="2600" b="1" dirty="0">
              <a:latin typeface="Times New Roman" panose="02020603050405020304" pitchFamily="18" charset="0"/>
              <a:cs typeface="Times New Roman" panose="02020603050405020304" pitchFamily="18" charset="0"/>
            </a:endParaRPr>
          </a:p>
        </p:txBody>
      </p:sp>
      <p:sp>
        <p:nvSpPr>
          <p:cNvPr id="21" name="Rectangle 20"/>
          <p:cNvSpPr/>
          <p:nvPr/>
        </p:nvSpPr>
        <p:spPr>
          <a:xfrm>
            <a:off x="228600" y="838200"/>
            <a:ext cx="8769927" cy="1200329"/>
          </a:xfrm>
          <a:prstGeom prst="rect">
            <a:avLst/>
          </a:prstGeom>
        </p:spPr>
        <p:txBody>
          <a:bodyPr wrap="square">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 the lower atmosphere, Z is very close to z (called the ‘geometric or actual height’) where g</a:t>
            </a:r>
            <a:r>
              <a:rPr lang="en-US" sz="2400" baseline="-25000" dirty="0" smtClean="0">
                <a:latin typeface="Times New Roman" panose="02020603050405020304" pitchFamily="18" charset="0"/>
                <a:cs typeface="Times New Roman" panose="02020603050405020304" pitchFamily="18" charset="0"/>
              </a:rPr>
              <a:t>o</a:t>
            </a:r>
            <a:r>
              <a:rPr lang="en-US" sz="2400" dirty="0" smtClean="0">
                <a:latin typeface="Times New Roman" panose="02020603050405020304" pitchFamily="18" charset="0"/>
                <a:cs typeface="Times New Roman" panose="02020603050405020304" pitchFamily="18" charset="0"/>
              </a:rPr>
              <a:t> ~ g, The table below shows how </a:t>
            </a:r>
            <a:r>
              <a:rPr lang="en-US" sz="2400" dirty="0" err="1" smtClean="0">
                <a:latin typeface="Times New Roman" panose="02020603050405020304" pitchFamily="18" charset="0"/>
                <a:cs typeface="Times New Roman" panose="02020603050405020304" pitchFamily="18" charset="0"/>
              </a:rPr>
              <a:t>Z,z</a:t>
            </a:r>
            <a:r>
              <a:rPr lang="en-US" sz="2400" dirty="0" smtClean="0">
                <a:latin typeface="Times New Roman" panose="02020603050405020304" pitchFamily="18" charset="0"/>
                <a:cs typeface="Times New Roman" panose="02020603050405020304" pitchFamily="18" charset="0"/>
              </a:rPr>
              <a:t>, and g vary with height at a typical mid-latitude location.</a:t>
            </a:r>
          </a:p>
        </p:txBody>
      </p:sp>
      <p:graphicFrame>
        <p:nvGraphicFramePr>
          <p:cNvPr id="13" name="Table 12"/>
          <p:cNvGraphicFramePr>
            <a:graphicFrameLocks noGrp="1"/>
          </p:cNvGraphicFramePr>
          <p:nvPr>
            <p:extLst>
              <p:ext uri="{D42A27DB-BD31-4B8C-83A1-F6EECF244321}">
                <p14:modId xmlns:p14="http://schemas.microsoft.com/office/powerpoint/2010/main" val="2266955446"/>
              </p:ext>
            </p:extLst>
          </p:nvPr>
        </p:nvGraphicFramePr>
        <p:xfrm>
          <a:off x="2590801" y="2209800"/>
          <a:ext cx="4419599" cy="4486275"/>
        </p:xfrm>
        <a:graphic>
          <a:graphicData uri="http://schemas.openxmlformats.org/drawingml/2006/table">
            <a:tbl>
              <a:tblPr>
                <a:tableStyleId>{5C22544A-7EE6-4342-B048-85BDC9FD1C3A}</a:tableStyleId>
              </a:tblPr>
              <a:tblGrid>
                <a:gridCol w="1516529"/>
                <a:gridCol w="1516529"/>
                <a:gridCol w="1386541"/>
              </a:tblGrid>
              <a:tr h="352425">
                <a:tc>
                  <a:txBody>
                    <a:bodyPr/>
                    <a:lstStyle/>
                    <a:p>
                      <a:pPr algn="ctr" rtl="0" fontAlgn="ctr"/>
                      <a:r>
                        <a:rPr lang="en-US" sz="1800" u="none" strike="noStrike" dirty="0">
                          <a:effectLst/>
                        </a:rPr>
                        <a:t>z(km) </a:t>
                      </a:r>
                      <a:endParaRPr lang="en-US" sz="1800" b="0" i="0" u="none" strike="noStrike" dirty="0">
                        <a:solidFill>
                          <a:srgbClr val="000000"/>
                        </a:solidFill>
                        <a:effectLst/>
                        <a:latin typeface="Times New Roman"/>
                      </a:endParaRPr>
                    </a:p>
                  </a:txBody>
                  <a:tcPr marL="9525" marR="9525" marT="9525" marB="0" anchor="ctr"/>
                </a:tc>
                <a:tc>
                  <a:txBody>
                    <a:bodyPr/>
                    <a:lstStyle/>
                    <a:p>
                      <a:pPr algn="ctr" rtl="0" fontAlgn="ctr"/>
                      <a:r>
                        <a:rPr lang="en-US" sz="1800" u="none" strike="noStrike">
                          <a:effectLst/>
                        </a:rPr>
                        <a:t>Z(km) </a:t>
                      </a:r>
                      <a:endParaRPr lang="en-US" sz="1800" b="0" i="0" u="none" strike="noStrike">
                        <a:solidFill>
                          <a:srgbClr val="000000"/>
                        </a:solidFill>
                        <a:effectLst/>
                        <a:latin typeface="Times New Roman"/>
                      </a:endParaRPr>
                    </a:p>
                  </a:txBody>
                  <a:tcPr marL="9525" marR="9525" marT="9525" marB="0" anchor="ctr"/>
                </a:tc>
                <a:tc>
                  <a:txBody>
                    <a:bodyPr/>
                    <a:lstStyle/>
                    <a:p>
                      <a:pPr algn="ctr" rtl="0" fontAlgn="ctr"/>
                      <a:r>
                        <a:rPr lang="en-US" sz="1800" u="none" strike="noStrike">
                          <a:effectLst/>
                        </a:rPr>
                        <a:t>g(ms</a:t>
                      </a:r>
                      <a:r>
                        <a:rPr lang="en-US" sz="1800" u="none" strike="noStrike" baseline="30000">
                          <a:effectLst/>
                        </a:rPr>
                        <a:t>-2</a:t>
                      </a:r>
                      <a:r>
                        <a:rPr lang="en-US" sz="1800" u="none" strike="noStrike">
                          <a:effectLst/>
                        </a:rPr>
                        <a:t>) </a:t>
                      </a:r>
                      <a:endParaRPr lang="en-US" sz="1800" b="0" i="0" u="none" strike="noStrike">
                        <a:solidFill>
                          <a:srgbClr val="000000"/>
                        </a:solidFill>
                        <a:effectLst/>
                        <a:latin typeface="Times New Roman"/>
                      </a:endParaRPr>
                    </a:p>
                  </a:txBody>
                  <a:tcPr marL="9525" marR="9525" marT="9525" marB="0" anchor="ctr"/>
                </a:tc>
              </a:tr>
              <a:tr h="295275">
                <a:tc>
                  <a:txBody>
                    <a:bodyPr/>
                    <a:lstStyle/>
                    <a:p>
                      <a:pPr algn="ctr" rtl="0" fontAlgn="ctr"/>
                      <a:r>
                        <a:rPr lang="en-US" sz="1800" u="none" strike="noStrike">
                          <a:effectLst/>
                        </a:rPr>
                        <a:t>0</a:t>
                      </a:r>
                      <a:endParaRPr lang="en-US" sz="1800" b="0" i="0" u="none" strike="noStrike">
                        <a:solidFill>
                          <a:srgbClr val="000000"/>
                        </a:solidFill>
                        <a:effectLst/>
                        <a:latin typeface="Times New Roman"/>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Times New Roman"/>
                      </a:endParaRPr>
                    </a:p>
                  </a:txBody>
                  <a:tcPr marL="9525" marR="9525" marT="9525" marB="0" anchor="ctr"/>
                </a:tc>
                <a:tc>
                  <a:txBody>
                    <a:bodyPr/>
                    <a:lstStyle/>
                    <a:p>
                      <a:pPr algn="ctr" rtl="0" fontAlgn="ctr"/>
                      <a:r>
                        <a:rPr lang="en-US" sz="1800" u="none" strike="noStrike">
                          <a:effectLst/>
                        </a:rPr>
                        <a:t>9.802</a:t>
                      </a:r>
                      <a:endParaRPr lang="en-US" sz="1800" b="0" i="0" u="none" strike="noStrike">
                        <a:solidFill>
                          <a:srgbClr val="000000"/>
                        </a:solidFill>
                        <a:effectLst/>
                        <a:latin typeface="Times New Roman"/>
                      </a:endParaRPr>
                    </a:p>
                  </a:txBody>
                  <a:tcPr marL="9525" marR="9525" marT="9525" marB="0" anchor="ctr"/>
                </a:tc>
              </a:tr>
              <a:tr h="295275">
                <a:tc>
                  <a:txBody>
                    <a:bodyPr/>
                    <a:lstStyle/>
                    <a:p>
                      <a:pPr algn="ctr" rtl="0"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tc>
                <a:tc>
                  <a:txBody>
                    <a:bodyPr/>
                    <a:lstStyle/>
                    <a:p>
                      <a:pPr algn="ctr" rtl="0"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tc>
                <a:tc>
                  <a:txBody>
                    <a:bodyPr/>
                    <a:lstStyle/>
                    <a:p>
                      <a:pPr algn="ctr" rtl="0" fontAlgn="ctr"/>
                      <a:r>
                        <a:rPr lang="en-US" sz="1800" u="none" strike="noStrike">
                          <a:effectLst/>
                        </a:rPr>
                        <a:t>9.798</a:t>
                      </a:r>
                      <a:endParaRPr lang="en-US" sz="1800" b="0" i="0" u="none" strike="noStrike">
                        <a:solidFill>
                          <a:srgbClr val="000000"/>
                        </a:solidFill>
                        <a:effectLst/>
                        <a:latin typeface="Times New Roman"/>
                      </a:endParaRPr>
                    </a:p>
                  </a:txBody>
                  <a:tcPr marL="9525" marR="9525" marT="9525" marB="0" anchor="ctr"/>
                </a:tc>
              </a:tr>
              <a:tr h="295275">
                <a:tc>
                  <a:txBody>
                    <a:bodyPr/>
                    <a:lstStyle/>
                    <a:p>
                      <a:pPr algn="ctr" rtl="0" fontAlgn="ctr"/>
                      <a:r>
                        <a:rPr lang="en-US" sz="1800" u="none" strike="noStrike">
                          <a:effectLst/>
                        </a:rPr>
                        <a:t>10</a:t>
                      </a:r>
                      <a:endParaRPr lang="en-US" sz="1800" b="0" i="0" u="none" strike="noStrike">
                        <a:solidFill>
                          <a:srgbClr val="000000"/>
                        </a:solidFill>
                        <a:effectLst/>
                        <a:latin typeface="Times New Roman"/>
                      </a:endParaRPr>
                    </a:p>
                  </a:txBody>
                  <a:tcPr marL="9525" marR="9525" marT="9525" marB="0" anchor="ctr"/>
                </a:tc>
                <a:tc>
                  <a:txBody>
                    <a:bodyPr/>
                    <a:lstStyle/>
                    <a:p>
                      <a:pPr algn="ctr" rtl="0" fontAlgn="ctr"/>
                      <a:r>
                        <a:rPr lang="en-US" sz="1800" u="none" strike="noStrike">
                          <a:effectLst/>
                        </a:rPr>
                        <a:t>9.986</a:t>
                      </a:r>
                      <a:endParaRPr lang="en-US" sz="1800" b="0" i="0" u="none" strike="noStrike">
                        <a:solidFill>
                          <a:srgbClr val="000000"/>
                        </a:solidFill>
                        <a:effectLst/>
                        <a:latin typeface="Times New Roman"/>
                      </a:endParaRPr>
                    </a:p>
                  </a:txBody>
                  <a:tcPr marL="9525" marR="9525" marT="9525" marB="0" anchor="ctr"/>
                </a:tc>
                <a:tc>
                  <a:txBody>
                    <a:bodyPr/>
                    <a:lstStyle/>
                    <a:p>
                      <a:pPr algn="ctr" rtl="0" fontAlgn="ctr"/>
                      <a:r>
                        <a:rPr lang="en-US" sz="1800" u="none" strike="noStrike">
                          <a:effectLst/>
                        </a:rPr>
                        <a:t>9.771</a:t>
                      </a:r>
                      <a:endParaRPr lang="en-US" sz="1800" b="0" i="0" u="none" strike="noStrike">
                        <a:solidFill>
                          <a:srgbClr val="000000"/>
                        </a:solidFill>
                        <a:effectLst/>
                        <a:latin typeface="Times New Roman"/>
                      </a:endParaRPr>
                    </a:p>
                  </a:txBody>
                  <a:tcPr marL="9525" marR="9525" marT="9525" marB="0" anchor="ctr"/>
                </a:tc>
              </a:tr>
              <a:tr h="295275">
                <a:tc>
                  <a:txBody>
                    <a:bodyPr/>
                    <a:lstStyle/>
                    <a:p>
                      <a:pPr algn="ctr" rtl="0" fontAlgn="ctr"/>
                      <a:r>
                        <a:rPr lang="en-US" sz="1800" u="none" strike="noStrike">
                          <a:effectLst/>
                        </a:rPr>
                        <a:t>20</a:t>
                      </a:r>
                      <a:endParaRPr lang="en-US" sz="1800" b="0" i="0" u="none" strike="noStrike">
                        <a:solidFill>
                          <a:srgbClr val="000000"/>
                        </a:solidFill>
                        <a:effectLst/>
                        <a:latin typeface="Times New Roman"/>
                      </a:endParaRPr>
                    </a:p>
                  </a:txBody>
                  <a:tcPr marL="9525" marR="9525" marT="9525" marB="0" anchor="ctr"/>
                </a:tc>
                <a:tc>
                  <a:txBody>
                    <a:bodyPr/>
                    <a:lstStyle/>
                    <a:p>
                      <a:pPr algn="ctr" rtl="0" fontAlgn="ctr"/>
                      <a:r>
                        <a:rPr lang="en-US" sz="1800" u="none" strike="noStrike">
                          <a:effectLst/>
                        </a:rPr>
                        <a:t>19.941</a:t>
                      </a:r>
                      <a:endParaRPr lang="en-US" sz="1800" b="0" i="0" u="none" strike="noStrike">
                        <a:solidFill>
                          <a:srgbClr val="000000"/>
                        </a:solidFill>
                        <a:effectLst/>
                        <a:latin typeface="Times New Roman"/>
                      </a:endParaRPr>
                    </a:p>
                  </a:txBody>
                  <a:tcPr marL="9525" marR="9525" marT="9525" marB="0" anchor="ctr"/>
                </a:tc>
                <a:tc>
                  <a:txBody>
                    <a:bodyPr/>
                    <a:lstStyle/>
                    <a:p>
                      <a:pPr algn="ctr" rtl="0" fontAlgn="ctr"/>
                      <a:r>
                        <a:rPr lang="en-US" sz="1800" u="none" strike="noStrike">
                          <a:effectLst/>
                        </a:rPr>
                        <a:t>9.741</a:t>
                      </a:r>
                      <a:endParaRPr lang="en-US" sz="1800" b="0" i="0" u="none" strike="noStrike">
                        <a:solidFill>
                          <a:srgbClr val="000000"/>
                        </a:solidFill>
                        <a:effectLst/>
                        <a:latin typeface="Times New Roman"/>
                      </a:endParaRPr>
                    </a:p>
                  </a:txBody>
                  <a:tcPr marL="9525" marR="9525" marT="9525" marB="0" anchor="ctr"/>
                </a:tc>
              </a:tr>
              <a:tr h="295275">
                <a:tc>
                  <a:txBody>
                    <a:bodyPr/>
                    <a:lstStyle/>
                    <a:p>
                      <a:pPr algn="ctr" rtl="0" fontAlgn="ctr"/>
                      <a:r>
                        <a:rPr lang="en-US" sz="1800" u="none" strike="noStrike">
                          <a:effectLst/>
                        </a:rPr>
                        <a:t>30</a:t>
                      </a:r>
                      <a:endParaRPr lang="en-US" sz="1800" b="0" i="0" u="none" strike="noStrike">
                        <a:solidFill>
                          <a:srgbClr val="000000"/>
                        </a:solidFill>
                        <a:effectLst/>
                        <a:latin typeface="Times New Roman"/>
                      </a:endParaRPr>
                    </a:p>
                  </a:txBody>
                  <a:tcPr marL="9525" marR="9525" marT="9525" marB="0" anchor="ctr"/>
                </a:tc>
                <a:tc>
                  <a:txBody>
                    <a:bodyPr/>
                    <a:lstStyle/>
                    <a:p>
                      <a:pPr algn="ctr" rtl="0" fontAlgn="ctr"/>
                      <a:r>
                        <a:rPr lang="en-US" sz="1800" u="none" strike="noStrike">
                          <a:effectLst/>
                        </a:rPr>
                        <a:t>29.864</a:t>
                      </a:r>
                      <a:endParaRPr lang="en-US" sz="1800" b="0" i="0" u="none" strike="noStrike">
                        <a:solidFill>
                          <a:srgbClr val="000000"/>
                        </a:solidFill>
                        <a:effectLst/>
                        <a:latin typeface="Times New Roman"/>
                      </a:endParaRPr>
                    </a:p>
                  </a:txBody>
                  <a:tcPr marL="9525" marR="9525" marT="9525" marB="0" anchor="ctr"/>
                </a:tc>
                <a:tc>
                  <a:txBody>
                    <a:bodyPr/>
                    <a:lstStyle/>
                    <a:p>
                      <a:pPr algn="ctr" rtl="0" fontAlgn="ctr"/>
                      <a:r>
                        <a:rPr lang="en-US" sz="1800" u="none" strike="noStrike">
                          <a:effectLst/>
                        </a:rPr>
                        <a:t>9.71</a:t>
                      </a:r>
                      <a:endParaRPr lang="en-US" sz="1800" b="0" i="0" u="none" strike="noStrike">
                        <a:solidFill>
                          <a:srgbClr val="000000"/>
                        </a:solidFill>
                        <a:effectLst/>
                        <a:latin typeface="Times New Roman"/>
                      </a:endParaRPr>
                    </a:p>
                  </a:txBody>
                  <a:tcPr marL="9525" marR="9525" marT="9525" marB="0" anchor="ctr"/>
                </a:tc>
              </a:tr>
              <a:tr h="295275">
                <a:tc>
                  <a:txBody>
                    <a:bodyPr/>
                    <a:lstStyle/>
                    <a:p>
                      <a:pPr algn="ctr" rtl="0" fontAlgn="ctr"/>
                      <a:r>
                        <a:rPr lang="en-US" sz="1800" u="none" strike="noStrike">
                          <a:effectLst/>
                        </a:rPr>
                        <a:t>60</a:t>
                      </a:r>
                      <a:endParaRPr lang="en-US" sz="1800" b="0" i="0" u="none" strike="noStrike">
                        <a:solidFill>
                          <a:srgbClr val="000000"/>
                        </a:solidFill>
                        <a:effectLst/>
                        <a:latin typeface="Times New Roman"/>
                      </a:endParaRPr>
                    </a:p>
                  </a:txBody>
                  <a:tcPr marL="9525" marR="9525" marT="9525" marB="0" anchor="ctr"/>
                </a:tc>
                <a:tc>
                  <a:txBody>
                    <a:bodyPr/>
                    <a:lstStyle/>
                    <a:p>
                      <a:pPr algn="ctr" rtl="0" fontAlgn="ctr"/>
                      <a:r>
                        <a:rPr lang="en-US" sz="1800" u="none" strike="noStrike">
                          <a:effectLst/>
                        </a:rPr>
                        <a:t>59.449</a:t>
                      </a:r>
                      <a:endParaRPr lang="en-US" sz="1800" b="0" i="0" u="none" strike="noStrike">
                        <a:solidFill>
                          <a:srgbClr val="000000"/>
                        </a:solidFill>
                        <a:effectLst/>
                        <a:latin typeface="Times New Roman"/>
                      </a:endParaRPr>
                    </a:p>
                  </a:txBody>
                  <a:tcPr marL="9525" marR="9525" marT="9525" marB="0" anchor="ctr"/>
                </a:tc>
                <a:tc>
                  <a:txBody>
                    <a:bodyPr/>
                    <a:lstStyle/>
                    <a:p>
                      <a:pPr algn="ctr" rtl="0" fontAlgn="ctr"/>
                      <a:r>
                        <a:rPr lang="en-US" sz="1800" u="none" strike="noStrike">
                          <a:effectLst/>
                        </a:rPr>
                        <a:t>9.62</a:t>
                      </a:r>
                      <a:endParaRPr lang="en-US" sz="1800" b="0" i="0" u="none" strike="noStrike">
                        <a:solidFill>
                          <a:srgbClr val="000000"/>
                        </a:solidFill>
                        <a:effectLst/>
                        <a:latin typeface="Times New Roman"/>
                      </a:endParaRPr>
                    </a:p>
                  </a:txBody>
                  <a:tcPr marL="9525" marR="9525" marT="9525" marB="0" anchor="ctr"/>
                </a:tc>
              </a:tr>
              <a:tr h="295275">
                <a:tc>
                  <a:txBody>
                    <a:bodyPr/>
                    <a:lstStyle/>
                    <a:p>
                      <a:pPr algn="ctr" rtl="0" fontAlgn="ctr"/>
                      <a:r>
                        <a:rPr lang="en-US" sz="1800" u="none" strike="noStrike">
                          <a:effectLst/>
                        </a:rPr>
                        <a:t>90</a:t>
                      </a:r>
                      <a:endParaRPr lang="en-US" sz="1800" b="0" i="0" u="none" strike="noStrike">
                        <a:solidFill>
                          <a:srgbClr val="000000"/>
                        </a:solidFill>
                        <a:effectLst/>
                        <a:latin typeface="Times New Roman"/>
                      </a:endParaRPr>
                    </a:p>
                  </a:txBody>
                  <a:tcPr marL="9525" marR="9525" marT="9525" marB="0" anchor="ctr"/>
                </a:tc>
                <a:tc>
                  <a:txBody>
                    <a:bodyPr/>
                    <a:lstStyle/>
                    <a:p>
                      <a:pPr algn="ctr" rtl="0" fontAlgn="ctr"/>
                      <a:r>
                        <a:rPr lang="en-US" sz="1800" u="none" strike="noStrike" dirty="0">
                          <a:effectLst/>
                        </a:rPr>
                        <a:t>88.758</a:t>
                      </a:r>
                      <a:endParaRPr lang="en-US" sz="1800" b="0" i="0" u="none" strike="noStrike" dirty="0">
                        <a:solidFill>
                          <a:srgbClr val="000000"/>
                        </a:solidFill>
                        <a:effectLst/>
                        <a:latin typeface="Times New Roman"/>
                      </a:endParaRPr>
                    </a:p>
                  </a:txBody>
                  <a:tcPr marL="9525" marR="9525" marT="9525" marB="0" anchor="ctr"/>
                </a:tc>
                <a:tc>
                  <a:txBody>
                    <a:bodyPr/>
                    <a:lstStyle/>
                    <a:p>
                      <a:pPr algn="ctr" rtl="0" fontAlgn="ctr"/>
                      <a:r>
                        <a:rPr lang="en-US" sz="1800" u="none" strike="noStrike">
                          <a:effectLst/>
                        </a:rPr>
                        <a:t>9.531</a:t>
                      </a:r>
                      <a:endParaRPr lang="en-US" sz="1800" b="0" i="0" u="none" strike="noStrike">
                        <a:solidFill>
                          <a:srgbClr val="000000"/>
                        </a:solidFill>
                        <a:effectLst/>
                        <a:latin typeface="Times New Roman"/>
                      </a:endParaRPr>
                    </a:p>
                  </a:txBody>
                  <a:tcPr marL="9525" marR="9525" marT="9525" marB="0" anchor="ctr"/>
                </a:tc>
              </a:tr>
              <a:tr h="295275">
                <a:tc>
                  <a:txBody>
                    <a:bodyPr/>
                    <a:lstStyle/>
                    <a:p>
                      <a:pPr algn="ctr" rtl="0" fontAlgn="ctr"/>
                      <a:r>
                        <a:rPr lang="en-US" sz="1800" u="none" strike="noStrike">
                          <a:effectLst/>
                        </a:rPr>
                        <a:t>120</a:t>
                      </a:r>
                      <a:endParaRPr lang="en-US" sz="1800" b="0" i="0" u="none" strike="noStrike">
                        <a:solidFill>
                          <a:srgbClr val="000000"/>
                        </a:solidFill>
                        <a:effectLst/>
                        <a:latin typeface="Times New Roman"/>
                      </a:endParaRPr>
                    </a:p>
                  </a:txBody>
                  <a:tcPr marL="9525" marR="9525" marT="9525" marB="0" anchor="ctr"/>
                </a:tc>
                <a:tc>
                  <a:txBody>
                    <a:bodyPr/>
                    <a:lstStyle/>
                    <a:p>
                      <a:pPr algn="ctr" rtl="0" fontAlgn="ctr"/>
                      <a:r>
                        <a:rPr lang="en-US" sz="1800" u="none" strike="noStrike">
                          <a:effectLst/>
                        </a:rPr>
                        <a:t>117.795</a:t>
                      </a:r>
                      <a:endParaRPr lang="en-US" sz="1800" b="0" i="0" u="none" strike="noStrike">
                        <a:solidFill>
                          <a:srgbClr val="000000"/>
                        </a:solidFill>
                        <a:effectLst/>
                        <a:latin typeface="Times New Roman"/>
                      </a:endParaRPr>
                    </a:p>
                  </a:txBody>
                  <a:tcPr marL="9525" marR="9525" marT="9525" marB="0" anchor="ctr"/>
                </a:tc>
                <a:tc>
                  <a:txBody>
                    <a:bodyPr/>
                    <a:lstStyle/>
                    <a:p>
                      <a:pPr algn="ctr" rtl="0" fontAlgn="ctr"/>
                      <a:r>
                        <a:rPr lang="en-US" sz="1800" u="none" strike="noStrike">
                          <a:effectLst/>
                        </a:rPr>
                        <a:t>9.443</a:t>
                      </a:r>
                      <a:endParaRPr lang="en-US" sz="1800" b="0" i="0" u="none" strike="noStrike">
                        <a:solidFill>
                          <a:srgbClr val="000000"/>
                        </a:solidFill>
                        <a:effectLst/>
                        <a:latin typeface="Times New Roman"/>
                      </a:endParaRPr>
                    </a:p>
                  </a:txBody>
                  <a:tcPr marL="9525" marR="9525" marT="9525" marB="0" anchor="ctr"/>
                </a:tc>
              </a:tr>
              <a:tr h="295275">
                <a:tc>
                  <a:txBody>
                    <a:bodyPr/>
                    <a:lstStyle/>
                    <a:p>
                      <a:pPr algn="ctr" rtl="0" fontAlgn="ctr"/>
                      <a:r>
                        <a:rPr lang="en-US" sz="1800" u="none" strike="noStrike">
                          <a:effectLst/>
                        </a:rPr>
                        <a:t>160</a:t>
                      </a:r>
                      <a:endParaRPr lang="en-US" sz="1800" b="0" i="0" u="none" strike="noStrike">
                        <a:solidFill>
                          <a:srgbClr val="000000"/>
                        </a:solidFill>
                        <a:effectLst/>
                        <a:latin typeface="Times New Roman"/>
                      </a:endParaRPr>
                    </a:p>
                  </a:txBody>
                  <a:tcPr marL="9525" marR="9525" marT="9525" marB="0" anchor="ctr"/>
                </a:tc>
                <a:tc>
                  <a:txBody>
                    <a:bodyPr/>
                    <a:lstStyle/>
                    <a:p>
                      <a:pPr algn="ctr" rtl="0" fontAlgn="ctr"/>
                      <a:r>
                        <a:rPr lang="en-US" sz="1800" u="none" strike="noStrike">
                          <a:effectLst/>
                        </a:rPr>
                        <a:t>156.096</a:t>
                      </a:r>
                      <a:endParaRPr lang="en-US" sz="1800" b="0" i="0" u="none" strike="noStrike">
                        <a:solidFill>
                          <a:srgbClr val="000000"/>
                        </a:solidFill>
                        <a:effectLst/>
                        <a:latin typeface="Times New Roman"/>
                      </a:endParaRPr>
                    </a:p>
                  </a:txBody>
                  <a:tcPr marL="9525" marR="9525" marT="9525" marB="0" anchor="ctr"/>
                </a:tc>
                <a:tc>
                  <a:txBody>
                    <a:bodyPr/>
                    <a:lstStyle/>
                    <a:p>
                      <a:pPr algn="ctr" rtl="0" fontAlgn="ctr"/>
                      <a:r>
                        <a:rPr lang="en-US" sz="1800" u="none" strike="noStrike">
                          <a:effectLst/>
                        </a:rPr>
                        <a:t>9.327</a:t>
                      </a:r>
                      <a:endParaRPr lang="en-US" sz="1800" b="0" i="0" u="none" strike="noStrike">
                        <a:solidFill>
                          <a:srgbClr val="000000"/>
                        </a:solidFill>
                        <a:effectLst/>
                        <a:latin typeface="Times New Roman"/>
                      </a:endParaRPr>
                    </a:p>
                  </a:txBody>
                  <a:tcPr marL="9525" marR="9525" marT="9525" marB="0" anchor="ctr"/>
                </a:tc>
              </a:tr>
              <a:tr h="295275">
                <a:tc>
                  <a:txBody>
                    <a:bodyPr/>
                    <a:lstStyle/>
                    <a:p>
                      <a:pPr algn="ctr" rtl="0" fontAlgn="ctr"/>
                      <a:r>
                        <a:rPr lang="en-US" sz="1800" u="none" strike="noStrike">
                          <a:effectLst/>
                        </a:rPr>
                        <a:t>200</a:t>
                      </a:r>
                      <a:endParaRPr lang="en-US" sz="1800" b="0" i="0" u="none" strike="noStrike">
                        <a:solidFill>
                          <a:srgbClr val="000000"/>
                        </a:solidFill>
                        <a:effectLst/>
                        <a:latin typeface="Times New Roman"/>
                      </a:endParaRPr>
                    </a:p>
                  </a:txBody>
                  <a:tcPr marL="9525" marR="9525" marT="9525" marB="0" anchor="ctr"/>
                </a:tc>
                <a:tc>
                  <a:txBody>
                    <a:bodyPr/>
                    <a:lstStyle/>
                    <a:p>
                      <a:pPr algn="ctr" rtl="0" fontAlgn="ctr"/>
                      <a:r>
                        <a:rPr lang="en-US" sz="1800" u="none" strike="noStrike">
                          <a:effectLst/>
                        </a:rPr>
                        <a:t>193.928</a:t>
                      </a:r>
                      <a:endParaRPr lang="en-US" sz="1800" b="0" i="0" u="none" strike="noStrike">
                        <a:solidFill>
                          <a:srgbClr val="000000"/>
                        </a:solidFill>
                        <a:effectLst/>
                        <a:latin typeface="Times New Roman"/>
                      </a:endParaRPr>
                    </a:p>
                  </a:txBody>
                  <a:tcPr marL="9525" marR="9525" marT="9525" marB="0" anchor="ctr"/>
                </a:tc>
                <a:tc>
                  <a:txBody>
                    <a:bodyPr/>
                    <a:lstStyle/>
                    <a:p>
                      <a:pPr algn="ctr" rtl="0" fontAlgn="ctr"/>
                      <a:r>
                        <a:rPr lang="en-US" sz="1800" u="none" strike="noStrike">
                          <a:effectLst/>
                        </a:rPr>
                        <a:t>9.214</a:t>
                      </a:r>
                      <a:endParaRPr lang="en-US" sz="1800" b="0" i="0" u="none" strike="noStrike">
                        <a:solidFill>
                          <a:srgbClr val="000000"/>
                        </a:solidFill>
                        <a:effectLst/>
                        <a:latin typeface="Times New Roman"/>
                      </a:endParaRPr>
                    </a:p>
                  </a:txBody>
                  <a:tcPr marL="9525" marR="9525" marT="9525" marB="0" anchor="ctr"/>
                </a:tc>
              </a:tr>
              <a:tr h="295275">
                <a:tc>
                  <a:txBody>
                    <a:bodyPr/>
                    <a:lstStyle/>
                    <a:p>
                      <a:pPr algn="ctr" rtl="0" fontAlgn="ctr"/>
                      <a:r>
                        <a:rPr lang="en-US" sz="1800" u="none" strike="noStrike">
                          <a:effectLst/>
                        </a:rPr>
                        <a:t>300</a:t>
                      </a:r>
                      <a:endParaRPr lang="en-US" sz="1800" b="0" i="0" u="none" strike="noStrike">
                        <a:solidFill>
                          <a:srgbClr val="000000"/>
                        </a:solidFill>
                        <a:effectLst/>
                        <a:latin typeface="Times New Roman"/>
                      </a:endParaRPr>
                    </a:p>
                  </a:txBody>
                  <a:tcPr marL="9525" marR="9525" marT="9525" marB="0" anchor="ctr"/>
                </a:tc>
                <a:tc>
                  <a:txBody>
                    <a:bodyPr/>
                    <a:lstStyle/>
                    <a:p>
                      <a:pPr algn="ctr" rtl="0" fontAlgn="ctr"/>
                      <a:r>
                        <a:rPr lang="en-US" sz="1800" u="none" strike="noStrike">
                          <a:effectLst/>
                        </a:rPr>
                        <a:t>286.52</a:t>
                      </a:r>
                      <a:endParaRPr lang="en-US" sz="1800" b="0" i="0" u="none" strike="noStrike">
                        <a:solidFill>
                          <a:srgbClr val="000000"/>
                        </a:solidFill>
                        <a:effectLst/>
                        <a:latin typeface="Times New Roman"/>
                      </a:endParaRPr>
                    </a:p>
                  </a:txBody>
                  <a:tcPr marL="9525" marR="9525" marT="9525" marB="0" anchor="ctr"/>
                </a:tc>
                <a:tc>
                  <a:txBody>
                    <a:bodyPr/>
                    <a:lstStyle/>
                    <a:p>
                      <a:pPr algn="ctr" rtl="0" fontAlgn="ctr"/>
                      <a:r>
                        <a:rPr lang="en-US" sz="1800" u="none" strike="noStrike">
                          <a:effectLst/>
                        </a:rPr>
                        <a:t>8.94</a:t>
                      </a:r>
                      <a:endParaRPr lang="en-US" sz="1800" b="0" i="0" u="none" strike="noStrike">
                        <a:solidFill>
                          <a:srgbClr val="000000"/>
                        </a:solidFill>
                        <a:effectLst/>
                        <a:latin typeface="Times New Roman"/>
                      </a:endParaRPr>
                    </a:p>
                  </a:txBody>
                  <a:tcPr marL="9525" marR="9525" marT="9525" marB="0" anchor="ctr"/>
                </a:tc>
              </a:tr>
              <a:tr h="295275">
                <a:tc>
                  <a:txBody>
                    <a:bodyPr/>
                    <a:lstStyle/>
                    <a:p>
                      <a:pPr algn="ctr" rtl="0" fontAlgn="ctr"/>
                      <a:r>
                        <a:rPr lang="en-US" sz="1800" u="none" strike="noStrike">
                          <a:effectLst/>
                        </a:rPr>
                        <a:t>400</a:t>
                      </a:r>
                      <a:endParaRPr lang="en-US" sz="1800" b="0" i="0" u="none" strike="noStrike">
                        <a:solidFill>
                          <a:srgbClr val="000000"/>
                        </a:solidFill>
                        <a:effectLst/>
                        <a:latin typeface="Times New Roman"/>
                      </a:endParaRPr>
                    </a:p>
                  </a:txBody>
                  <a:tcPr marL="9525" marR="9525" marT="9525" marB="0" anchor="ctr"/>
                </a:tc>
                <a:tc>
                  <a:txBody>
                    <a:bodyPr/>
                    <a:lstStyle/>
                    <a:p>
                      <a:pPr algn="ctr" rtl="0" fontAlgn="ctr"/>
                      <a:r>
                        <a:rPr lang="en-US" sz="1800" u="none" strike="noStrike">
                          <a:effectLst/>
                        </a:rPr>
                        <a:t>376.37</a:t>
                      </a:r>
                      <a:endParaRPr lang="en-US" sz="1800" b="0" i="0" u="none" strike="noStrike">
                        <a:solidFill>
                          <a:srgbClr val="000000"/>
                        </a:solidFill>
                        <a:effectLst/>
                        <a:latin typeface="Times New Roman"/>
                      </a:endParaRPr>
                    </a:p>
                  </a:txBody>
                  <a:tcPr marL="9525" marR="9525" marT="9525" marB="0" anchor="ctr"/>
                </a:tc>
                <a:tc>
                  <a:txBody>
                    <a:bodyPr/>
                    <a:lstStyle/>
                    <a:p>
                      <a:pPr algn="ctr" rtl="0" fontAlgn="ctr"/>
                      <a:r>
                        <a:rPr lang="en-US" sz="1800" u="none" strike="noStrike">
                          <a:effectLst/>
                        </a:rPr>
                        <a:t>8.677</a:t>
                      </a:r>
                      <a:endParaRPr lang="en-US" sz="1800" b="0" i="0" u="none" strike="noStrike">
                        <a:solidFill>
                          <a:srgbClr val="000000"/>
                        </a:solidFill>
                        <a:effectLst/>
                        <a:latin typeface="Times New Roman"/>
                      </a:endParaRPr>
                    </a:p>
                  </a:txBody>
                  <a:tcPr marL="9525" marR="9525" marT="9525" marB="0" anchor="ctr"/>
                </a:tc>
              </a:tr>
              <a:tr h="295275">
                <a:tc>
                  <a:txBody>
                    <a:bodyPr/>
                    <a:lstStyle/>
                    <a:p>
                      <a:pPr algn="ctr" rtl="0" fontAlgn="ctr"/>
                      <a:r>
                        <a:rPr lang="en-US" sz="1800" u="none" strike="noStrike">
                          <a:effectLst/>
                        </a:rPr>
                        <a:t>500</a:t>
                      </a:r>
                      <a:endParaRPr lang="en-US" sz="1800" b="0" i="0" u="none" strike="noStrike">
                        <a:solidFill>
                          <a:srgbClr val="000000"/>
                        </a:solidFill>
                        <a:effectLst/>
                        <a:latin typeface="Times New Roman"/>
                      </a:endParaRPr>
                    </a:p>
                  </a:txBody>
                  <a:tcPr marL="9525" marR="9525" marT="9525" marB="0" anchor="ctr"/>
                </a:tc>
                <a:tc>
                  <a:txBody>
                    <a:bodyPr/>
                    <a:lstStyle/>
                    <a:p>
                      <a:pPr algn="ctr" rtl="0" fontAlgn="ctr"/>
                      <a:r>
                        <a:rPr lang="en-US" sz="1800" u="none" strike="noStrike">
                          <a:effectLst/>
                        </a:rPr>
                        <a:t>463.597</a:t>
                      </a:r>
                      <a:endParaRPr lang="en-US" sz="1800" b="0" i="0" u="none" strike="noStrike">
                        <a:solidFill>
                          <a:srgbClr val="000000"/>
                        </a:solidFill>
                        <a:effectLst/>
                        <a:latin typeface="Times New Roman"/>
                      </a:endParaRPr>
                    </a:p>
                  </a:txBody>
                  <a:tcPr marL="9525" marR="9525" marT="9525" marB="0" anchor="ctr"/>
                </a:tc>
                <a:tc>
                  <a:txBody>
                    <a:bodyPr/>
                    <a:lstStyle/>
                    <a:p>
                      <a:pPr algn="ctr" rtl="0" fontAlgn="ctr"/>
                      <a:r>
                        <a:rPr lang="en-US" sz="1800" u="none" strike="noStrike">
                          <a:effectLst/>
                        </a:rPr>
                        <a:t>8.427</a:t>
                      </a:r>
                      <a:endParaRPr lang="en-US" sz="1800" b="0" i="0" u="none" strike="noStrike">
                        <a:solidFill>
                          <a:srgbClr val="000000"/>
                        </a:solidFill>
                        <a:effectLst/>
                        <a:latin typeface="Times New Roman"/>
                      </a:endParaRPr>
                    </a:p>
                  </a:txBody>
                  <a:tcPr marL="9525" marR="9525" marT="9525" marB="0" anchor="ctr"/>
                </a:tc>
              </a:tr>
              <a:tr h="295275">
                <a:tc>
                  <a:txBody>
                    <a:bodyPr/>
                    <a:lstStyle/>
                    <a:p>
                      <a:pPr algn="ctr" rtl="0" fontAlgn="ctr"/>
                      <a:r>
                        <a:rPr lang="en-US" sz="1800" u="none" strike="noStrike">
                          <a:effectLst/>
                        </a:rPr>
                        <a:t>600</a:t>
                      </a:r>
                      <a:endParaRPr lang="en-US" sz="1800" b="0" i="0" u="none" strike="noStrike">
                        <a:solidFill>
                          <a:srgbClr val="000000"/>
                        </a:solidFill>
                        <a:effectLst/>
                        <a:latin typeface="Times New Roman"/>
                      </a:endParaRPr>
                    </a:p>
                  </a:txBody>
                  <a:tcPr marL="9525" marR="9525" marT="9525" marB="0" anchor="ctr"/>
                </a:tc>
                <a:tc>
                  <a:txBody>
                    <a:bodyPr/>
                    <a:lstStyle/>
                    <a:p>
                      <a:pPr algn="ctr" rtl="0" fontAlgn="ctr"/>
                      <a:r>
                        <a:rPr lang="en-US" sz="1800" u="none" strike="noStrike">
                          <a:effectLst/>
                        </a:rPr>
                        <a:t>548.314</a:t>
                      </a:r>
                      <a:endParaRPr lang="en-US" sz="1800" b="0" i="0" u="none" strike="noStrike">
                        <a:solidFill>
                          <a:srgbClr val="000000"/>
                        </a:solidFill>
                        <a:effectLst/>
                        <a:latin typeface="Times New Roman"/>
                      </a:endParaRPr>
                    </a:p>
                  </a:txBody>
                  <a:tcPr marL="9525" marR="9525" marT="9525" marB="0" anchor="ctr"/>
                </a:tc>
                <a:tc>
                  <a:txBody>
                    <a:bodyPr/>
                    <a:lstStyle/>
                    <a:p>
                      <a:pPr algn="ctr" rtl="0" fontAlgn="ctr"/>
                      <a:r>
                        <a:rPr lang="en-US" sz="1800" u="none" strike="noStrike" dirty="0">
                          <a:effectLst/>
                        </a:rPr>
                        <a:t>8.186</a:t>
                      </a:r>
                      <a:endParaRPr lang="en-US" sz="1800" b="0" i="0" u="none" strike="noStrike" dirty="0">
                        <a:solidFill>
                          <a:srgbClr val="000000"/>
                        </a:solidFill>
                        <a:effectLst/>
                        <a:latin typeface="Times New Roman"/>
                      </a:endParaRPr>
                    </a:p>
                  </a:txBody>
                  <a:tcPr marL="9525" marR="9525" marT="9525" marB="0" anchor="ctr"/>
                </a:tc>
              </a:tr>
            </a:tbl>
          </a:graphicData>
        </a:graphic>
      </p:graphicFrame>
    </p:spTree>
    <p:extLst>
      <p:ext uri="{BB962C8B-B14F-4D97-AF65-F5344CB8AC3E}">
        <p14:creationId xmlns:p14="http://schemas.microsoft.com/office/powerpoint/2010/main" val="3022780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1113</Words>
  <Application>Microsoft Office PowerPoint</Application>
  <PresentationFormat>On-screen Show (4:3)</PresentationFormat>
  <Paragraphs>133</Paragraphs>
  <Slides>14</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Office Theme</vt:lpstr>
      <vt:lpstr>Equation</vt:lpstr>
      <vt:lpstr>PowerPoint Presentation</vt:lpstr>
      <vt:lpstr>PowerPoint Presentation</vt:lpstr>
      <vt:lpstr>This lecture including the following items</vt:lpstr>
      <vt:lpstr>PowerPoint Presentation</vt:lpstr>
      <vt:lpstr>PowerPoint Presentation</vt:lpstr>
      <vt:lpstr>PowerPoint Presentation</vt:lpstr>
      <vt:lpstr>Geopotential Height Z</vt:lpstr>
      <vt:lpstr>Geopotential Height Z</vt:lpstr>
      <vt:lpstr>Geopotential Height Z</vt:lpstr>
      <vt:lpstr>Geopotential Height Z</vt:lpstr>
      <vt:lpstr>Geopotential Height Z</vt:lpstr>
      <vt:lpstr>Thickness and the hypsometric equation</vt:lpstr>
      <vt:lpstr>Why using hypsometric equation</vt:lpstr>
      <vt:lpstr>Exercise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dc:creator>
  <cp:lastModifiedBy>L</cp:lastModifiedBy>
  <cp:revision>19</cp:revision>
  <dcterms:created xsi:type="dcterms:W3CDTF">2021-05-02T07:12:16Z</dcterms:created>
  <dcterms:modified xsi:type="dcterms:W3CDTF">2021-05-02T09:36:43Z</dcterms:modified>
</cp:coreProperties>
</file>