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Default Extension="pict" ContentType="image/pict"/>
  <Override PartName="/ppt/slides/slide26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Default Extension="xls" ContentType="application/vnd.ms-exce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Default Extension="tiff" ContentType="image/tiff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0" r:id="rId2"/>
    <p:sldId id="271" r:id="rId3"/>
    <p:sldId id="270" r:id="rId4"/>
    <p:sldId id="272" r:id="rId5"/>
    <p:sldId id="273" r:id="rId6"/>
    <p:sldId id="275" r:id="rId7"/>
    <p:sldId id="291" r:id="rId8"/>
    <p:sldId id="292" r:id="rId9"/>
    <p:sldId id="286" r:id="rId10"/>
    <p:sldId id="293" r:id="rId11"/>
    <p:sldId id="294" r:id="rId12"/>
    <p:sldId id="287" r:id="rId13"/>
    <p:sldId id="289" r:id="rId14"/>
    <p:sldId id="295" r:id="rId15"/>
    <p:sldId id="290" r:id="rId16"/>
    <p:sldId id="274" r:id="rId17"/>
    <p:sldId id="276" r:id="rId18"/>
    <p:sldId id="297" r:id="rId19"/>
    <p:sldId id="29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</p:sldIdLst>
  <p:sldSz cx="9144000" cy="6858000" type="screen4x3"/>
  <p:notesSz cx="6858000" cy="9674225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notes" scaleToFitPaper="1"/>
  <p:clrMru>
    <a:srgbClr val="CCF284"/>
    <a:srgbClr val="B0E3C0"/>
    <a:srgbClr val="CBDCE6"/>
    <a:srgbClr val="B8D2EF"/>
    <a:srgbClr val="9FC6EE"/>
    <a:srgbClr val="8ABBEE"/>
    <a:srgbClr val="057A52"/>
    <a:srgbClr val="5F801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551" autoAdjust="0"/>
    <p:restoredTop sz="84331" autoAdjust="0"/>
  </p:normalViewPr>
  <p:slideViewPr>
    <p:cSldViewPr snapToGrid="0" snapToObjects="1">
      <p:cViewPr varScale="1">
        <p:scale>
          <a:sx n="139" d="100"/>
          <a:sy n="139" d="100"/>
        </p:scale>
        <p:origin x="-12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90038"/>
            <a:ext cx="29718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90038"/>
            <a:ext cx="29718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A3AD02-EB2E-034E-BB20-A40568D0165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1238" y="725488"/>
            <a:ext cx="4837112" cy="3627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95813"/>
            <a:ext cx="54864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884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884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F6E04D-C84D-D04D-82C4-48BAAE23975B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ヒラギノ角ゴ Pro W3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ヒラギノ角ゴ Pro W3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ヒラギノ角ゴ Pro W3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ヒラギノ角ゴ Pro W3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Relationship Id="rId3" Type="http://schemas.openxmlformats.org/officeDocument/2006/relationships/hyperlink" Target="http://cvs.sanger.ac.uk/" TargetMode="Externa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how the </a:t>
            </a:r>
            <a:r>
              <a:rPr lang="en-US" dirty="0" err="1" smtClean="0"/>
              <a:t>Anacode</a:t>
            </a:r>
            <a:r>
              <a:rPr lang="en-US" dirty="0" smtClean="0"/>
              <a:t> Team migrated most of our code base from CVS to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Disclaimer: I am not a </a:t>
            </a:r>
            <a:r>
              <a:rPr lang="en-US" dirty="0" err="1" smtClean="0"/>
              <a:t>Git</a:t>
            </a:r>
            <a:r>
              <a:rPr lang="en-US" dirty="0" smtClean="0"/>
              <a:t> expert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l"/>
            <a:r>
              <a:rPr lang="en-US" sz="1200" dirty="0" err="1" smtClean="0"/>
              <a:t>Git</a:t>
            </a:r>
            <a:r>
              <a:rPr lang="en-US" sz="1200" dirty="0" smtClean="0"/>
              <a:t>: making a hash of your source code by Michael Gray for Genome </a:t>
            </a:r>
            <a:r>
              <a:rPr lang="en-US" sz="1200" dirty="0" err="1" smtClean="0"/>
              <a:t>Reseach</a:t>
            </a:r>
            <a:r>
              <a:rPr lang="en-US" sz="1200" dirty="0" smtClean="0"/>
              <a:t> Ltd</a:t>
            </a:r>
          </a:p>
          <a:p>
            <a:pPr algn="l"/>
            <a:r>
              <a:rPr lang="en-US" sz="1200" dirty="0" smtClean="0"/>
              <a:t>is licensed under a Creative Commons Attribution 3.0 </a:t>
            </a:r>
            <a:r>
              <a:rPr lang="en-US" sz="1200" dirty="0" err="1" smtClean="0"/>
              <a:t>Unported</a:t>
            </a:r>
            <a:r>
              <a:rPr lang="en-US" sz="1200" dirty="0" smtClean="0"/>
              <a:t> License.</a:t>
            </a:r>
          </a:p>
          <a:p>
            <a:pPr algn="l"/>
            <a:r>
              <a:rPr lang="en-US" sz="1200" smtClean="0"/>
              <a:t>http://creativecommons.org/licenses/by/3.0/deed.en_GB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Branches are (almost) just</a:t>
            </a:r>
            <a:r>
              <a:rPr lang="en-US" baseline="0" dirty="0" smtClean="0"/>
              <a:t> </a:t>
            </a:r>
            <a:r>
              <a:rPr lang="en-US" dirty="0" smtClean="0"/>
              <a:t>labels pointing at a particular commit.</a:t>
            </a:r>
          </a:p>
          <a:p>
            <a:r>
              <a:rPr lang="en-US" dirty="0" smtClean="0"/>
              <a:t>Here,</a:t>
            </a:r>
            <a:r>
              <a:rPr lang="en-US" baseline="0" dirty="0" smtClean="0"/>
              <a:t> a new testing branch has just been created – by making a new label and pointing it at the current commit.</a:t>
            </a:r>
          </a:p>
          <a:p>
            <a:r>
              <a:rPr lang="en-US" baseline="0" dirty="0" smtClean="0"/>
              <a:t>Nothing has changed from the point of view of actual commits.</a:t>
            </a:r>
          </a:p>
          <a:p>
            <a:r>
              <a:rPr lang="en-US" baseline="0" dirty="0" smtClean="0"/>
              <a:t>The testing branch has been checked out indicated by HEAD pointing at it.</a:t>
            </a:r>
            <a:endParaRPr lang="en-US" dirty="0" smtClean="0"/>
          </a:p>
          <a:p>
            <a:r>
              <a:rPr lang="en-US" dirty="0" smtClean="0"/>
              <a:t>If we make a commit on the branch…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…new commits are added at the HEAD,</a:t>
            </a:r>
            <a:r>
              <a:rPr lang="en-US" baseline="0" dirty="0" smtClean="0"/>
              <a:t> moving that branch forward.</a:t>
            </a:r>
            <a:endParaRPr lang="en-US" dirty="0" smtClean="0"/>
          </a:p>
          <a:p>
            <a:r>
              <a:rPr lang="en-US" dirty="0" smtClean="0"/>
              <a:t>So the testing branch label now points at the new commit. The</a:t>
            </a:r>
            <a:r>
              <a:rPr lang="en-US" baseline="0" dirty="0" smtClean="0"/>
              <a:t> master branch is still pointing at the previous commit.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you’re a developer, </a:t>
            </a:r>
            <a:r>
              <a:rPr lang="en-US" dirty="0" err="1" smtClean="0"/>
              <a:t>git</a:t>
            </a:r>
            <a:r>
              <a:rPr lang="en-US" dirty="0" smtClean="0"/>
              <a:t> works locally on your machine in your own copy of the repository (more on this later)…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…but </a:t>
            </a:r>
            <a:r>
              <a:rPr lang="en-US" dirty="0" err="1" smtClean="0"/>
              <a:t>git</a:t>
            </a:r>
            <a:r>
              <a:rPr lang="en-US" dirty="0" smtClean="0"/>
              <a:t> has a flexible set of tools for shared</a:t>
            </a:r>
            <a:r>
              <a:rPr lang="en-US" baseline="0" dirty="0" smtClean="0"/>
              <a:t> development. There are many ways of doing this…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…but for a small team the most straightforward is a shared repository.</a:t>
            </a:r>
          </a:p>
          <a:p>
            <a:endParaRPr lang="en-US" dirty="0" smtClean="0"/>
          </a:p>
          <a:p>
            <a:r>
              <a:rPr lang="en-US" dirty="0" smtClean="0"/>
              <a:t>In our case the shared repository sits on </a:t>
            </a:r>
            <a:r>
              <a:rPr lang="en-US" smtClean="0"/>
              <a:t>git.sanger</a:t>
            </a:r>
          </a:p>
          <a:p>
            <a:r>
              <a:rPr lang="en-US" dirty="0" smtClean="0"/>
              <a:t>Anna,</a:t>
            </a:r>
            <a:r>
              <a:rPr lang="en-US" baseline="0" dirty="0" smtClean="0"/>
              <a:t> new developer can clone a copy of the repository onto her machine. This is a self-contained copy, but set up to track the shared repository.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Brian has some changes (a string of commits on a branch) ready for public consumption, so he pushes them to the shared repository.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Carl regularly pulls changes from the shared repository to make sure his local repo is up-to-date. (And so too should Anna &amp; Brian).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</a:t>
            </a:r>
            <a:r>
              <a:rPr lang="en-US" baseline="0" dirty="0" smtClean="0"/>
              <a:t> benefits: </a:t>
            </a:r>
            <a:r>
              <a:rPr lang="en-US" dirty="0" smtClean="0"/>
              <a:t>Small…</a:t>
            </a:r>
          </a:p>
          <a:p>
            <a:r>
              <a:rPr lang="en-US" dirty="0" smtClean="0"/>
              <a:t>Used for Linux kernel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Branching is quick and easy. Merging back is usually easy too. So make branches…</a:t>
            </a:r>
          </a:p>
          <a:p>
            <a:endParaRPr lang="en-US" dirty="0" smtClean="0"/>
          </a:p>
          <a:p>
            <a:r>
              <a:rPr lang="en-US" dirty="0" smtClean="0"/>
              <a:t>Making</a:t>
            </a:r>
            <a:r>
              <a:rPr lang="en-US" baseline="0" dirty="0" smtClean="0"/>
              <a:t> commits is easy.</a:t>
            </a:r>
          </a:p>
          <a:p>
            <a:r>
              <a:rPr lang="en-US" baseline="0" dirty="0" smtClean="0"/>
              <a:t>More, smaller commits are usually better.</a:t>
            </a:r>
          </a:p>
          <a:p>
            <a:r>
              <a:rPr lang="en-US" baseline="0" dirty="0" smtClean="0"/>
              <a:t>They should be…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your commits follow these guidelines,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makes it very easy to cherry-pick a feature or bug-fix commit from one branch onto another.</a:t>
            </a:r>
          </a:p>
          <a:p>
            <a:r>
              <a:rPr lang="en-US" baseline="0" dirty="0" smtClean="0"/>
              <a:t>(Cherry-picking and rebasing are dressed-up merges.)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You’re</a:t>
            </a:r>
            <a:r>
              <a:rPr lang="en-US" baseline="0" dirty="0" smtClean="0"/>
              <a:t> in control of your own full-featured local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repository.</a:t>
            </a:r>
          </a:p>
          <a:p>
            <a:r>
              <a:rPr lang="en-US" baseline="0" dirty="0" smtClean="0"/>
              <a:t>Provided you haven’t published your latest branch or tree of commits, you can undo, redo, split, merge &amp; rename commits.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lets you build your</a:t>
            </a:r>
            <a:r>
              <a:rPr lang="en-US" baseline="0" dirty="0" smtClean="0"/>
              <a:t> commit incrementally into a staging area.</a:t>
            </a:r>
          </a:p>
          <a:p>
            <a:r>
              <a:rPr lang="en-US" baseline="0" dirty="0" smtClean="0"/>
              <a:t>You don’t need to put all the changes in your working tree into the same commit, nor even all the changes from one file.</a:t>
            </a:r>
          </a:p>
          <a:p>
            <a:r>
              <a:rPr lang="en-US" baseline="0" dirty="0" smtClean="0"/>
              <a:t>Stage related changes until you have a consistent </a:t>
            </a:r>
            <a:r>
              <a:rPr lang="en-US" baseline="0" dirty="0" err="1" smtClean="0"/>
              <a:t>changeset</a:t>
            </a:r>
            <a:r>
              <a:rPr lang="en-US" baseline="0" dirty="0" smtClean="0"/>
              <a:t> – and you may still have further changes in your working directory – and then commit when ready. Carry on working or build your next commit.</a:t>
            </a:r>
          </a:p>
          <a:p>
            <a:r>
              <a:rPr lang="en-US" baseline="0" dirty="0" smtClean="0"/>
              <a:t>Powerful tools like </a:t>
            </a:r>
            <a:r>
              <a:rPr lang="en-US" baseline="0" dirty="0" err="1" smtClean="0"/>
              <a:t>git-gui</a:t>
            </a:r>
            <a:r>
              <a:rPr lang="en-US" baseline="0" dirty="0" smtClean="0"/>
              <a:t> to help.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you’re happy, push your changes to the shared repository.</a:t>
            </a:r>
          </a:p>
          <a:p>
            <a:r>
              <a:rPr lang="en-US" dirty="0" err="1" smtClean="0"/>
              <a:t>Git</a:t>
            </a:r>
            <a:r>
              <a:rPr lang="en-US" baseline="0" dirty="0" smtClean="0"/>
              <a:t> takes care of noticing conflict, and provides lots of tools for resolving.</a:t>
            </a:r>
          </a:p>
          <a:p>
            <a:r>
              <a:rPr lang="en-US" baseline="0" dirty="0" smtClean="0"/>
              <a:t>To </a:t>
            </a:r>
            <a:r>
              <a:rPr lang="en-US" baseline="0" dirty="0" err="1" smtClean="0"/>
              <a:t>minimise</a:t>
            </a:r>
            <a:r>
              <a:rPr lang="en-US" baseline="0" dirty="0" smtClean="0"/>
              <a:t> the possibility, pull often from the shared repository to stay up-to-date.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Tools: 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gitk</a:t>
            </a:r>
            <a:r>
              <a:rPr lang="en-US" dirty="0" smtClean="0"/>
              <a:t> for </a:t>
            </a:r>
            <a:r>
              <a:rPr lang="en-US" dirty="0" err="1" smtClean="0"/>
              <a:t>visualising</a:t>
            </a:r>
            <a:r>
              <a:rPr lang="en-US" dirty="0" smtClean="0"/>
              <a:t> (see later)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gitweb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Command line: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grep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bisect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Otterlace</a:t>
            </a:r>
            <a:r>
              <a:rPr lang="en-US" dirty="0" smtClean="0"/>
              <a:t> is the glue in</a:t>
            </a:r>
            <a:r>
              <a:rPr lang="en-US" baseline="0" dirty="0" smtClean="0"/>
              <a:t> the annotation tools used by the Havana team.</a:t>
            </a:r>
          </a:p>
          <a:p>
            <a:r>
              <a:rPr lang="en-US" baseline="0" dirty="0" smtClean="0"/>
              <a:t>It works with </a:t>
            </a:r>
            <a:r>
              <a:rPr lang="en-US" baseline="0" dirty="0" err="1" smtClean="0"/>
              <a:t>Zmap</a:t>
            </a:r>
            <a:r>
              <a:rPr lang="en-US" baseline="0" dirty="0" smtClean="0"/>
              <a:t>, which displays transcripts and columns of evidence, and with </a:t>
            </a:r>
            <a:r>
              <a:rPr lang="en-US" baseline="0" dirty="0" err="1" smtClean="0"/>
              <a:t>blixem</a:t>
            </a:r>
            <a:r>
              <a:rPr lang="en-US" baseline="0" dirty="0" smtClean="0"/>
              <a:t>, dotter and the other alignment tools in </a:t>
            </a:r>
            <a:r>
              <a:rPr lang="en-US" baseline="0" dirty="0" err="1" smtClean="0"/>
              <a:t>Seqtools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Otterlace</a:t>
            </a:r>
            <a:r>
              <a:rPr lang="en-US" baseline="0" dirty="0" smtClean="0"/>
              <a:t> gathers and presents the evidence sources, including those generated in our </a:t>
            </a:r>
            <a:r>
              <a:rPr lang="en-US" baseline="0" dirty="0" err="1" smtClean="0"/>
              <a:t>anacode</a:t>
            </a:r>
            <a:r>
              <a:rPr lang="en-US" baseline="0" dirty="0" smtClean="0"/>
              <a:t> pipelines, and captures and saves the gene annotation.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communication is via http to the </a:t>
            </a:r>
            <a:r>
              <a:rPr lang="en-US" baseline="0" dirty="0" err="1" smtClean="0"/>
              <a:t>otterlace</a:t>
            </a:r>
            <a:r>
              <a:rPr lang="en-US" baseline="0" dirty="0" smtClean="0"/>
              <a:t> server, allowing annotators to work anywhere with an internet connection.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Evidence sources include DAS &amp; BAM, </a:t>
            </a:r>
            <a:r>
              <a:rPr lang="en-US" baseline="0" dirty="0" err="1" smtClean="0"/>
              <a:t>EnsEMBL</a:t>
            </a:r>
            <a:r>
              <a:rPr lang="en-US" baseline="0" dirty="0" smtClean="0"/>
              <a:t> (local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) and PSL format databases (UCSC).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baseline="0" dirty="0" smtClean="0"/>
              <a:t> is a set of tools, and </a:t>
            </a:r>
            <a:r>
              <a:rPr lang="en-US" dirty="0" smtClean="0"/>
              <a:t>can be used to</a:t>
            </a:r>
            <a:r>
              <a:rPr lang="en-US" baseline="0" dirty="0" smtClean="0"/>
              <a:t> implement all sorts of workflows.</a:t>
            </a:r>
            <a:endParaRPr lang="en-US" dirty="0" smtClean="0"/>
          </a:p>
          <a:p>
            <a:r>
              <a:rPr lang="en-US" dirty="0" smtClean="0"/>
              <a:t>There is more than one way to do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 team, we needed to choose a workflow.</a:t>
            </a:r>
          </a:p>
          <a:p>
            <a:r>
              <a:rPr lang="en-US" baseline="0" dirty="0" smtClean="0"/>
              <a:t>Ours is fairly basic but conventions informed by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flow.</a:t>
            </a:r>
          </a:p>
          <a:p>
            <a:r>
              <a:rPr lang="en-US" baseline="0" dirty="0" smtClean="0"/>
              <a:t>(Extensions – we don’t use them but </a:t>
            </a:r>
            <a:r>
              <a:rPr lang="en-US" baseline="0" dirty="0" err="1" smtClean="0"/>
              <a:t>annotools</a:t>
            </a:r>
            <a:r>
              <a:rPr lang="en-US" baseline="0" dirty="0" smtClean="0"/>
              <a:t> do.)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snapshot of the main panel in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gitk</a:t>
            </a:r>
            <a:r>
              <a:rPr lang="en-US" baseline="0" dirty="0" smtClean="0"/>
              <a:t> tool</a:t>
            </a:r>
            <a:endParaRPr lang="en-US" dirty="0" smtClean="0"/>
          </a:p>
          <a:p>
            <a:r>
              <a:rPr lang="en-US" dirty="0" smtClean="0"/>
              <a:t>Timeline: newest</a:t>
            </a:r>
            <a:r>
              <a:rPr lang="en-US" baseline="0" dirty="0" smtClean="0"/>
              <a:t> at the top</a:t>
            </a:r>
            <a:endParaRPr lang="en-US" dirty="0" smtClean="0"/>
          </a:p>
          <a:p>
            <a:r>
              <a:rPr lang="en-US" dirty="0" smtClean="0"/>
              <a:t>Main</a:t>
            </a:r>
            <a:r>
              <a:rPr lang="en-US" baseline="0" dirty="0" smtClean="0"/>
              <a:t> line is our master or development track</a:t>
            </a:r>
          </a:p>
          <a:p>
            <a:r>
              <a:rPr lang="en-US" baseline="0" dirty="0" smtClean="0"/>
              <a:t>There was recently a test release – branch of r65</a:t>
            </a:r>
          </a:p>
          <a:p>
            <a:r>
              <a:rPr lang="en-US" baseline="0" dirty="0" smtClean="0"/>
              <a:t>You can’t see the production branch further back</a:t>
            </a:r>
          </a:p>
          <a:p>
            <a:r>
              <a:rPr lang="en-US" baseline="0" dirty="0" smtClean="0"/>
              <a:t>Notice cherry-pick</a:t>
            </a:r>
          </a:p>
          <a:p>
            <a:r>
              <a:rPr lang="en-US" baseline="0" dirty="0" smtClean="0"/>
              <a:t>Feature branches.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Quite a bit of work! Much of it done by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mca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pitchFamily="1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We used cvs2git: more in a moment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pitchFamily="1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We wanted to preserve history: the work was mostly detecting "surgery" done over the years and fixing it up.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Problems caused were import failure, branches whose names were lost, and some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diffs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 between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cvs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 checkout” and the resulting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 checkout".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pitchFamily="1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Parallel running: useful in itself. Useful for…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Parallel running seems to be sustainable over several weeks and maybe longer.  But some care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 this tool seemed the best to understand the old CVS files, and the problems they may have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Arial" pitchFamily="1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Parallel running and "iron out bugs" require automation of the import.  We have code for this which works nicely onintcvs1:/repos/cvs and </a:t>
            </a:r>
            <a:r>
              <a:rPr lang="en-US" sz="1200" u="sng" kern="1200" dirty="0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  <a:hlinkClick r:id="rId3"/>
              </a:rPr>
              <a:t>cvs.sanger.ac.uk </a:t>
            </a: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Arial" pitchFamily="1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I think it's honest to admit that there may be things tying a team to CVS.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we now have the tools to move to a comfortable monthly release cycle, shown here as versions.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purple track is our master branch and is actually continuous from a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point of view.</a:t>
            </a:r>
          </a:p>
          <a:p>
            <a:r>
              <a:rPr lang="en-US" baseline="0" dirty="0" smtClean="0"/>
              <a:t>A new branch is started to make a test release – test64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Dev continues in preparation for 65.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testing is complete, we adjust our links to make it live – live64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 serious bug appears after testing, we can make a </a:t>
            </a:r>
            <a:r>
              <a:rPr lang="en-US" baseline="0" dirty="0" err="1" smtClean="0"/>
              <a:t>hotfix</a:t>
            </a:r>
            <a:r>
              <a:rPr lang="en-US" baseline="0" dirty="0" smtClean="0"/>
              <a:t> branch, sort the bug, and merge the fix back in.</a:t>
            </a:r>
          </a:p>
          <a:p>
            <a:r>
              <a:rPr lang="en-US" baseline="0" dirty="0" smtClean="0"/>
              <a:t>We then cherry-pick the fix into the dev and test branches, if appropriate.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shown: cherry-picking test fixes into dev.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or three main active branches (not counting features &amp; </a:t>
            </a:r>
            <a:r>
              <a:rPr lang="en-US" baseline="0" dirty="0" err="1" smtClean="0"/>
              <a:t>hotfixes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…knowledge, hopefully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doesn’t make sense straight away</a:t>
            </a:r>
            <a:r>
              <a:rPr lang="en-US" baseline="0" dirty="0" smtClean="0"/>
              <a:t> – it didn’t for me -</a:t>
            </a:r>
            <a:r>
              <a:rPr lang="en-US" dirty="0" smtClean="0"/>
              <a:t> but the penny drops.</a:t>
            </a:r>
          </a:p>
          <a:p>
            <a:r>
              <a:rPr lang="en-US" dirty="0" smtClean="0"/>
              <a:t>When it does, it feels helpful,</a:t>
            </a:r>
            <a:r>
              <a:rPr lang="en-US" baseline="0" dirty="0" smtClean="0"/>
              <a:t> powerful &amp; flexible.</a:t>
            </a:r>
            <a:endParaRPr lang="en-US" dirty="0" smtClean="0"/>
          </a:p>
          <a:p>
            <a:r>
              <a:rPr lang="en-US" dirty="0" smtClean="0"/>
              <a:t>Ask advice from regular users.</a:t>
            </a:r>
          </a:p>
          <a:p>
            <a:r>
              <a:rPr lang="en-US" dirty="0" err="1" smtClean="0"/>
              <a:t>Gitk</a:t>
            </a:r>
            <a:r>
              <a:rPr lang="en-US" dirty="0" smtClean="0"/>
              <a:t> is very helpful for </a:t>
            </a:r>
            <a:r>
              <a:rPr lang="en-US" dirty="0" err="1" smtClean="0"/>
              <a:t>visualising</a:t>
            </a:r>
            <a:r>
              <a:rPr lang="en-US" baseline="0" dirty="0" smtClean="0"/>
              <a:t> where you are.</a:t>
            </a:r>
          </a:p>
          <a:p>
            <a:r>
              <a:rPr lang="en-US" baseline="0" dirty="0" smtClean="0"/>
              <a:t>You will make mistakes but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makes it easier to rewind and try again.</a:t>
            </a:r>
          </a:p>
          <a:p>
            <a:endParaRPr lang="en-US" baseline="0" dirty="0" smtClean="0"/>
          </a:p>
          <a:p>
            <a:r>
              <a:rPr lang="en-US" dirty="0" smtClean="0"/>
              <a:t>Now that </a:t>
            </a:r>
            <a:r>
              <a:rPr lang="en-US" dirty="0" err="1" smtClean="0"/>
              <a:t>annotools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anacode</a:t>
            </a:r>
            <a:r>
              <a:rPr lang="en-US" baseline="0" dirty="0" smtClean="0"/>
              <a:t> teams are using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with established workflows, monthly releases have become entirely practicable.</a:t>
            </a:r>
          </a:p>
          <a:p>
            <a:r>
              <a:rPr lang="en-US" baseline="0" dirty="0" smtClean="0"/>
              <a:t>Bug fixes are reaching annotators more quickly.</a:t>
            </a:r>
          </a:p>
          <a:p>
            <a:r>
              <a:rPr lang="en-US" baseline="0" dirty="0" smtClean="0"/>
              <a:t>New features are flowing – not necessarily large ones every month, but we can now plan for their development.</a:t>
            </a:r>
          </a:p>
          <a:p>
            <a:r>
              <a:rPr lang="en-US" baseline="0" dirty="0" smtClean="0"/>
              <a:t>Flip-flop curing and reintroduction of bugs much reduced.</a:t>
            </a:r>
          </a:p>
          <a:p>
            <a:r>
              <a:rPr lang="en-US" baseline="0" dirty="0" smtClean="0"/>
              <a:t>Now running for 9 months!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thanks to Matthew who did a lot of the migration work and continues to provide </a:t>
            </a:r>
            <a:r>
              <a:rPr lang="en-US" dirty="0" err="1" smtClean="0"/>
              <a:t>git</a:t>
            </a:r>
            <a:r>
              <a:rPr lang="en-US" dirty="0" smtClean="0"/>
              <a:t> expertise</a:t>
            </a:r>
            <a:r>
              <a:rPr lang="en-US" baseline="0" dirty="0" smtClean="0"/>
              <a:t> to the team.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images taken from the main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website – CC </a:t>
            </a:r>
            <a:r>
              <a:rPr lang="en-US" baseline="0" dirty="0" err="1" smtClean="0"/>
              <a:t>licence</a:t>
            </a:r>
            <a:r>
              <a:rPr lang="en-US" baseline="0" dirty="0" smtClean="0"/>
              <a:t> – attribution when slides go </a:t>
            </a:r>
            <a:r>
              <a:rPr lang="en-US" baseline="0" dirty="0" err="1" smtClean="0"/>
              <a:t>ontp</a:t>
            </a:r>
            <a:r>
              <a:rPr lang="en-US" baseline="0" dirty="0" smtClean="0"/>
              <a:t> Helix.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Object-oriented </a:t>
            </a:r>
            <a:r>
              <a:rPr lang="en-US" dirty="0" err="1" smtClean="0"/>
              <a:t>perl</a:t>
            </a:r>
            <a:r>
              <a:rPr lang="en-US" dirty="0" smtClean="0"/>
              <a:t>: traditional</a:t>
            </a:r>
            <a:r>
              <a:rPr lang="en-US" baseline="0" dirty="0" smtClean="0"/>
              <a:t> and recently moose.</a:t>
            </a:r>
          </a:p>
          <a:p>
            <a:r>
              <a:rPr lang="en-US" baseline="0" dirty="0" err="1" smtClean="0"/>
              <a:t>Tk</a:t>
            </a:r>
            <a:r>
              <a:rPr lang="en-US" baseline="0" dirty="0" smtClean="0"/>
              <a:t> for GUI, </a:t>
            </a:r>
            <a:r>
              <a:rPr lang="en-US" baseline="0" dirty="0" err="1" smtClean="0"/>
              <a:t>EnsEMBL</a:t>
            </a:r>
            <a:r>
              <a:rPr lang="en-US" baseline="0" dirty="0" smtClean="0"/>
              <a:t> API, and lots of useful CPAN.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Otterlace</a:t>
            </a:r>
            <a:r>
              <a:rPr lang="en-US" baseline="0" dirty="0" smtClean="0"/>
              <a:t> client and server stats: quite big! (Total heading towards 50,000)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info at the URL.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CVS makes it quite onerous to handle parallel branches and especially to merge changes back in.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lead to a reluctance to have too many.</a:t>
            </a:r>
          </a:p>
          <a:p>
            <a:r>
              <a:rPr lang="en-US" baseline="0" dirty="0" smtClean="0"/>
              <a:t>In turn this put a drag on releases.</a:t>
            </a:r>
          </a:p>
          <a:p>
            <a:r>
              <a:rPr lang="en-US" baseline="0" dirty="0" smtClean="0"/>
              <a:t>We depend on coordinated releases of </a:t>
            </a:r>
            <a:r>
              <a:rPr lang="en-US" baseline="0" dirty="0" err="1" smtClean="0"/>
              <a:t>Zmap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Seqtools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annotools</a:t>
            </a:r>
            <a:r>
              <a:rPr lang="en-US" baseline="0" dirty="0" smtClean="0"/>
              <a:t> team and they were suffering in  the same way, making coordination less than super.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</a:t>
            </a:r>
            <a:r>
              <a:rPr lang="en-US" baseline="0" dirty="0" smtClean="0"/>
              <a:t> releases.</a:t>
            </a:r>
          </a:p>
          <a:p>
            <a:r>
              <a:rPr lang="en-US" baseline="0" dirty="0" smtClean="0"/>
              <a:t>Properly controlled testing and production releases.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based</a:t>
            </a:r>
            <a:r>
              <a:rPr lang="en-US" baseline="0" dirty="0" smtClean="0"/>
              <a:t> on snapshots, not deltas.</a:t>
            </a:r>
          </a:p>
          <a:p>
            <a:r>
              <a:rPr lang="en-US" baseline="0" dirty="0" smtClean="0"/>
              <a:t>Everything is check-summed with a SHA1 hash – hence pun in the title.</a:t>
            </a:r>
          </a:p>
          <a:p>
            <a:r>
              <a:rPr lang="en-US" dirty="0" smtClean="0"/>
              <a:t>Let’s have a</a:t>
            </a:r>
            <a:r>
              <a:rPr lang="en-US" baseline="0" dirty="0" smtClean="0"/>
              <a:t> look at a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commit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from right to left:</a:t>
            </a:r>
          </a:p>
          <a:p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A snapshot of the file</a:t>
            </a:r>
          </a:p>
          <a:p>
            <a:pPr lvl="1">
              <a:buFontTx/>
              <a:buChar char="•"/>
            </a:pPr>
            <a:r>
              <a:rPr lang="en-US" dirty="0" smtClean="0"/>
              <a:t>Here there are three files – each with SHA1 hash of contents</a:t>
            </a:r>
          </a:p>
          <a:p>
            <a:pPr lvl="1">
              <a:buFontTx/>
              <a:buChar char="•"/>
            </a:pPr>
            <a:r>
              <a:rPr lang="en-US" dirty="0" smtClean="0"/>
              <a:t>In one directory</a:t>
            </a:r>
            <a:r>
              <a:rPr lang="en-US" baseline="0" dirty="0" smtClean="0"/>
              <a:t> – again with SHA1 hash of its contents</a:t>
            </a:r>
          </a:p>
          <a:p>
            <a:pPr lvl="1">
              <a:buFontTx/>
              <a:buChar char="•"/>
            </a:pPr>
            <a:r>
              <a:rPr lang="en-US" baseline="0" dirty="0" smtClean="0"/>
              <a:t>Making one commit with a few headers, a message, and a SHA1 hash – which becomes the commit ID</a:t>
            </a:r>
          </a:p>
          <a:p>
            <a:pPr lvl="0">
              <a:buFontTx/>
              <a:buNone/>
            </a:pPr>
            <a:endParaRPr lang="en-US" baseline="0" dirty="0" smtClean="0"/>
          </a:p>
          <a:p>
            <a:pPr lvl="0">
              <a:buFontTx/>
              <a:buNone/>
            </a:pPr>
            <a:r>
              <a:rPr lang="en-US" baseline="0" dirty="0" smtClean="0"/>
              <a:t>What happens if we make some changes and create a new commit?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new snapshot is created,</a:t>
            </a:r>
            <a:r>
              <a:rPr lang="en-US" baseline="0" dirty="0" smtClean="0"/>
              <a:t> and the new commit contains a link to its parents.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pitchFamily="1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Identical blobs are automatically shared because they are referenced by the hash.  (This is highly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rPr>
              <a:t>likely for most files in any two nearby commits.)</a:t>
            </a:r>
          </a:p>
          <a:p>
            <a:r>
              <a:rPr lang="en-US" dirty="0" smtClean="0"/>
              <a:t>So </a:t>
            </a:r>
            <a:r>
              <a:rPr lang="en-US" dirty="0" err="1" smtClean="0"/>
              <a:t>git</a:t>
            </a:r>
            <a:r>
              <a:rPr lang="en-US" dirty="0" smtClean="0"/>
              <a:t> is quite efficient.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</a:t>
            </a:r>
            <a:r>
              <a:rPr lang="en-US" baseline="0" dirty="0" smtClean="0"/>
              <a:t> branches in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is very lightweight, and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is good at merging branches back together.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6E04D-C84D-D04D-82C4-48BAAE23975B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1738" y="4957763"/>
            <a:ext cx="6737350" cy="385762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0150" y="5343525"/>
            <a:ext cx="6738938" cy="1152525"/>
          </a:xfrm>
        </p:spPr>
        <p:txBody>
          <a:bodyPr/>
          <a:lstStyle>
            <a:lvl1pPr marL="0" indent="0">
              <a:defRPr sz="2400"/>
            </a:lvl1pPr>
          </a:lstStyle>
          <a:p>
            <a:r>
              <a:rPr lang="en-GB"/>
              <a:t>Click to edit Master subtitle style</a:t>
            </a:r>
          </a:p>
          <a:p>
            <a:r>
              <a:rPr lang="en-GB"/>
              <a:t>uggiugigguiguigiugiugiuguiguigui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8BD512-2862-4841-8BEB-D4284A05C698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6240" name="Picture 96" descr="SangerLargePos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1738" y="1892300"/>
            <a:ext cx="6734175" cy="19573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DF0978-03E8-BB4A-8FBE-A58F4376487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0200" y="360363"/>
            <a:ext cx="2105025" cy="5364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60363"/>
            <a:ext cx="6167437" cy="5364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5971ED-7787-E149-A1D6-C3C6BA56AA7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E1FC32-14FE-774A-A8FD-13E79E0F855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9C6839-7884-4844-90CF-48787E3F9A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2273300"/>
            <a:ext cx="4135437" cy="3451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3300"/>
            <a:ext cx="4137025" cy="3451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C50E7F-92E5-C140-8BB0-A02EEBA47FB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666E986-7537-C446-B5C6-BE89B0DA028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CEEE1-B4D2-0E41-BA12-197A0B43C6A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4E8263-BD1C-EA41-9697-CF9C74DB1E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E4BCCA-B902-C248-8213-EEE828F314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E4F7FC4-CDAF-C147-B80A-9E14FD193F4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360363"/>
            <a:ext cx="8424862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363" y="2273300"/>
            <a:ext cx="8424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78613"/>
            <a:ext cx="21336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78613"/>
            <a:ext cx="28956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78613"/>
            <a:ext cx="21336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92B9FDE-92D3-7440-BFBD-84DC1E40A0EF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152" name="Picture 128" descr="SangerSmallPos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285038" y="6056313"/>
            <a:ext cx="1500187" cy="434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83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3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pitchFamily="1" charset="0"/>
        </a:defRPr>
      </a:lvl2pPr>
      <a:lvl3pPr algn="l" rtl="0" fontAlgn="base">
        <a:lnSpc>
          <a:spcPct val="83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pitchFamily="1" charset="0"/>
        </a:defRPr>
      </a:lvl3pPr>
      <a:lvl4pPr algn="l" rtl="0" fontAlgn="base">
        <a:lnSpc>
          <a:spcPct val="83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pitchFamily="1" charset="0"/>
        </a:defRPr>
      </a:lvl4pPr>
      <a:lvl5pPr algn="l" rtl="0" fontAlgn="base">
        <a:lnSpc>
          <a:spcPct val="83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pitchFamily="1" charset="0"/>
        </a:defRPr>
      </a:lvl5pPr>
      <a:lvl6pPr marL="457200" algn="l" rtl="0" fontAlgn="base">
        <a:lnSpc>
          <a:spcPct val="83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pitchFamily="1" charset="0"/>
        </a:defRPr>
      </a:lvl6pPr>
      <a:lvl7pPr marL="914400" algn="l" rtl="0" fontAlgn="base">
        <a:lnSpc>
          <a:spcPct val="83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pitchFamily="1" charset="0"/>
        </a:defRPr>
      </a:lvl7pPr>
      <a:lvl8pPr marL="1371600" algn="l" rtl="0" fontAlgn="base">
        <a:lnSpc>
          <a:spcPct val="83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pitchFamily="1" charset="0"/>
        </a:defRPr>
      </a:lvl8pPr>
      <a:lvl9pPr marL="1828800" algn="l" rtl="0" fontAlgn="base">
        <a:lnSpc>
          <a:spcPct val="83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pitchFamily="1" charset="0"/>
        </a:defRPr>
      </a:lvl9pPr>
    </p:titleStyle>
    <p:bodyStyle>
      <a:lvl1pPr marL="404813" indent="-404813" algn="l" rtl="0" fontAlgn="base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39788" indent="-433388" algn="l" rtl="0" fontAlgn="base">
        <a:lnSpc>
          <a:spcPct val="83000"/>
        </a:lnSpc>
        <a:spcBef>
          <a:spcPct val="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ヒラギノ角ゴ Pro W3" pitchFamily="1" charset="-128"/>
        </a:defRPr>
      </a:lvl2pPr>
      <a:lvl3pPr marL="1258888" indent="-417513" algn="l" rtl="0" fontAlgn="base">
        <a:lnSpc>
          <a:spcPct val="83000"/>
        </a:lnSpc>
        <a:spcBef>
          <a:spcPct val="0"/>
        </a:spcBef>
        <a:spcAft>
          <a:spcPct val="0"/>
        </a:spcAft>
        <a:buFont typeface="Arial" pitchFamily="1" charset="0"/>
        <a:buChar char="–"/>
        <a:defRPr sz="2000" b="1">
          <a:solidFill>
            <a:schemeClr val="tx1"/>
          </a:solidFill>
          <a:latin typeface="+mn-lt"/>
          <a:ea typeface="ヒラギノ角ゴ Pro W3" pitchFamily="1" charset="-128"/>
        </a:defRPr>
      </a:lvl3pPr>
      <a:lvl4pPr marL="1679575" indent="-419100" algn="l" rtl="0" fontAlgn="base">
        <a:lnSpc>
          <a:spcPct val="83000"/>
        </a:lnSpc>
        <a:spcBef>
          <a:spcPct val="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ヒラギノ角ゴ Pro W3" pitchFamily="1" charset="-128"/>
        </a:defRPr>
      </a:lvl4pPr>
      <a:lvl5pPr marL="2098675" indent="-417513" algn="l" rtl="0" fontAlgn="base">
        <a:lnSpc>
          <a:spcPct val="83000"/>
        </a:lnSpc>
        <a:spcBef>
          <a:spcPct val="0"/>
        </a:spcBef>
        <a:spcAft>
          <a:spcPct val="0"/>
        </a:spcAft>
        <a:buFont typeface="Arial" pitchFamily="1" charset="0"/>
        <a:buChar char="–"/>
        <a:defRPr b="1">
          <a:solidFill>
            <a:schemeClr val="tx1"/>
          </a:solidFill>
          <a:latin typeface="+mn-lt"/>
          <a:ea typeface="ヒラギノ角ゴ Pro W3" pitchFamily="1" charset="-128"/>
        </a:defRPr>
      </a:lvl5pPr>
      <a:lvl6pPr marL="2555875" indent="-417513" algn="l" rtl="0" fontAlgn="base">
        <a:lnSpc>
          <a:spcPct val="83000"/>
        </a:lnSpc>
        <a:spcBef>
          <a:spcPct val="0"/>
        </a:spcBef>
        <a:spcAft>
          <a:spcPct val="0"/>
        </a:spcAft>
        <a:buFont typeface="Arial" pitchFamily="1" charset="0"/>
        <a:buChar char="–"/>
        <a:defRPr b="1">
          <a:solidFill>
            <a:schemeClr val="tx1"/>
          </a:solidFill>
          <a:latin typeface="+mn-lt"/>
          <a:ea typeface="ヒラギノ角ゴ Pro W3" pitchFamily="1" charset="-128"/>
        </a:defRPr>
      </a:lvl6pPr>
      <a:lvl7pPr marL="3013075" indent="-417513" algn="l" rtl="0" fontAlgn="base">
        <a:lnSpc>
          <a:spcPct val="83000"/>
        </a:lnSpc>
        <a:spcBef>
          <a:spcPct val="0"/>
        </a:spcBef>
        <a:spcAft>
          <a:spcPct val="0"/>
        </a:spcAft>
        <a:buFont typeface="Arial" pitchFamily="1" charset="0"/>
        <a:buChar char="–"/>
        <a:defRPr b="1">
          <a:solidFill>
            <a:schemeClr val="tx1"/>
          </a:solidFill>
          <a:latin typeface="+mn-lt"/>
          <a:ea typeface="ヒラギノ角ゴ Pro W3" pitchFamily="1" charset="-128"/>
        </a:defRPr>
      </a:lvl7pPr>
      <a:lvl8pPr marL="3470275" indent="-417513" algn="l" rtl="0" fontAlgn="base">
        <a:lnSpc>
          <a:spcPct val="83000"/>
        </a:lnSpc>
        <a:spcBef>
          <a:spcPct val="0"/>
        </a:spcBef>
        <a:spcAft>
          <a:spcPct val="0"/>
        </a:spcAft>
        <a:buFont typeface="Arial" pitchFamily="1" charset="0"/>
        <a:buChar char="–"/>
        <a:defRPr b="1">
          <a:solidFill>
            <a:schemeClr val="tx1"/>
          </a:solidFill>
          <a:latin typeface="+mn-lt"/>
          <a:ea typeface="ヒラギノ角ゴ Pro W3" pitchFamily="1" charset="-128"/>
        </a:defRPr>
      </a:lvl8pPr>
      <a:lvl9pPr marL="3927475" indent="-417513" algn="l" rtl="0" fontAlgn="base">
        <a:lnSpc>
          <a:spcPct val="83000"/>
        </a:lnSpc>
        <a:spcBef>
          <a:spcPct val="0"/>
        </a:spcBef>
        <a:spcAft>
          <a:spcPct val="0"/>
        </a:spcAft>
        <a:buFont typeface="Arial" pitchFamily="1" charset="0"/>
        <a:buChar char="–"/>
        <a:defRPr b="1">
          <a:solidFill>
            <a:schemeClr val="tx1"/>
          </a:solidFill>
          <a:latin typeface="+mn-lt"/>
          <a:ea typeface="ヒラギノ角ゴ Pro W3" pitchFamily="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Microsoft_Excel_97_-_2004_Worksheet1.xls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git-scm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360363"/>
            <a:ext cx="8424862" cy="2641600"/>
          </a:xfrm>
        </p:spPr>
        <p:txBody>
          <a:bodyPr/>
          <a:lstStyle/>
          <a:p>
            <a:r>
              <a:rPr lang="en-GB" sz="6000" dirty="0" smtClean="0"/>
              <a:t>Git: </a:t>
            </a:r>
            <a:br>
              <a:rPr lang="en-GB" sz="6000" dirty="0" smtClean="0"/>
            </a:br>
            <a:r>
              <a:rPr lang="en-GB" sz="6000" dirty="0" smtClean="0"/>
              <a:t>Making a hash of your source code</a:t>
            </a:r>
            <a:endParaRPr lang="en-GB" sz="60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3178175"/>
            <a:ext cx="8424862" cy="2546350"/>
          </a:xfrm>
        </p:spPr>
        <p:txBody>
          <a:bodyPr/>
          <a:lstStyle/>
          <a:p>
            <a:r>
              <a:rPr lang="en-GB" sz="2400" dirty="0" smtClean="0"/>
              <a:t>Michael Gray</a:t>
            </a:r>
          </a:p>
          <a:p>
            <a:r>
              <a:rPr lang="en-GB" sz="2400" dirty="0" err="1" smtClean="0"/>
              <a:t>Anacode</a:t>
            </a:r>
            <a:r>
              <a:rPr lang="en-GB" sz="2400" dirty="0" smtClean="0"/>
              <a:t> Team</a:t>
            </a:r>
          </a:p>
          <a:p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0363" y="5724525"/>
            <a:ext cx="5778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 smtClean="0"/>
              <a:t>Git</a:t>
            </a:r>
            <a:r>
              <a:rPr lang="en-US" sz="1200" dirty="0" smtClean="0"/>
              <a:t>: making a hash of your source code by Michael Gray for Genome </a:t>
            </a:r>
            <a:r>
              <a:rPr lang="en-US" sz="1200" dirty="0" err="1" smtClean="0"/>
              <a:t>Reseach</a:t>
            </a:r>
            <a:r>
              <a:rPr lang="en-US" sz="1200" dirty="0" smtClean="0"/>
              <a:t> </a:t>
            </a:r>
            <a:r>
              <a:rPr lang="en-US" sz="1200" dirty="0" smtClean="0"/>
              <a:t>Ltd</a:t>
            </a:r>
          </a:p>
          <a:p>
            <a:pPr algn="l"/>
            <a:r>
              <a:rPr lang="en-US" sz="1200" dirty="0" smtClean="0"/>
              <a:t>is </a:t>
            </a:r>
            <a:r>
              <a:rPr lang="en-US" sz="1200" dirty="0" smtClean="0"/>
              <a:t>licensed under a Creative Commons Attribution 3.0 </a:t>
            </a:r>
            <a:r>
              <a:rPr lang="en-US" sz="1200" dirty="0" err="1" smtClean="0"/>
              <a:t>Unported</a:t>
            </a:r>
            <a:r>
              <a:rPr lang="en-US" sz="1200" dirty="0" smtClean="0"/>
              <a:t> License</a:t>
            </a:r>
            <a:r>
              <a:rPr lang="en-US" sz="1200" dirty="0" smtClean="0"/>
              <a:t>.</a:t>
            </a:r>
          </a:p>
          <a:p>
            <a:pPr algn="l"/>
            <a:r>
              <a:rPr lang="en-US" sz="1200" dirty="0" smtClean="0"/>
              <a:t>http://creativecommons.org/licenses/by/3.0/deed.en_GB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branch</a:t>
            </a:r>
            <a:endParaRPr lang="en-US" dirty="0"/>
          </a:p>
        </p:txBody>
      </p:sp>
      <p:pic>
        <p:nvPicPr>
          <p:cNvPr id="7" name="Content Placeholder 6" descr="branch.png"/>
          <p:cNvPicPr>
            <a:picLocks noGrp="1" noChangeAspect="1"/>
          </p:cNvPicPr>
          <p:nvPr>
            <p:ph idx="1"/>
          </p:nvPr>
        </p:nvPicPr>
        <p:blipFill>
          <a:blip r:embed="rId3"/>
          <a:srcRect l="-46524" r="-46524"/>
          <a:stretch>
            <a:fillRect/>
          </a:stretch>
        </p:blipFill>
        <p:spPr>
          <a:xfrm>
            <a:off x="-465994" y="2273300"/>
            <a:ext cx="8424862" cy="3451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branch grows</a:t>
            </a:r>
            <a:endParaRPr lang="en-US" dirty="0"/>
          </a:p>
        </p:txBody>
      </p:sp>
      <p:pic>
        <p:nvPicPr>
          <p:cNvPr id="4" name="Content Placeholder 3" descr="branch-commit.png"/>
          <p:cNvPicPr>
            <a:picLocks noGrp="1" noChangeAspect="1"/>
          </p:cNvPicPr>
          <p:nvPr>
            <p:ph idx="1"/>
          </p:nvPr>
        </p:nvPicPr>
        <p:blipFill>
          <a:blip r:embed="rId3"/>
          <a:srcRect l="-20060" r="-2006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Git?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Reliable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Snapshots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Checksum of every file in each commit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Cheap branching, easy merging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Local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>
                <a:solidFill>
                  <a:srgbClr val="D9D9D9"/>
                </a:solidFill>
              </a:rPr>
              <a:t>Distributed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>
                <a:solidFill>
                  <a:srgbClr val="D9D9D9"/>
                </a:solidFill>
              </a:rPr>
              <a:t>Small, fast, free &amp; open-source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>
                <a:solidFill>
                  <a:srgbClr val="D9D9D9"/>
                </a:solidFill>
              </a:rPr>
              <a:t>Mature &amp; heavily used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60363" y="5715000"/>
            <a:ext cx="842486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Git?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Reliable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Snapshots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Checksum of every file in each commit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Cheap branching, easy merging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Local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Distributed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>
                <a:solidFill>
                  <a:srgbClr val="D9D9D9"/>
                </a:solidFill>
              </a:rPr>
              <a:t>Small, fast, free &amp; open-source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>
                <a:solidFill>
                  <a:srgbClr val="D9D9D9"/>
                </a:solidFill>
              </a:rPr>
              <a:t>Mature &amp; heavily used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60363" y="5715000"/>
            <a:ext cx="842486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09173" y="1388731"/>
            <a:ext cx="1964486" cy="1818141"/>
            <a:chOff x="3590899" y="2073960"/>
            <a:chExt cx="1964486" cy="1818141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3590899" y="2073960"/>
              <a:ext cx="1964486" cy="1818141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/>
                <a:t>g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1" charset="0"/>
                </a:rPr>
                <a:t>it.sanger.ac.uk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3928973" y="2583937"/>
              <a:ext cx="1315749" cy="11557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D9D9D9"/>
                  </a:solidFill>
                  <a:effectLst/>
                  <a:latin typeface="Arial" pitchFamily="1" charset="0"/>
                </a:rPr>
                <a:t>Shared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D9D9D9"/>
                  </a:solidFill>
                </a:rPr>
                <a:t>repository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D9D9D9"/>
                </a:solidFill>
                <a:effectLst/>
                <a:latin typeface="Arial" pitchFamily="1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2555" y="3925728"/>
            <a:ext cx="1964486" cy="1818141"/>
            <a:chOff x="3590899" y="2073960"/>
            <a:chExt cx="1964486" cy="1818141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3590899" y="2073960"/>
              <a:ext cx="1964486" cy="1818141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Anna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928973" y="2583937"/>
              <a:ext cx="1315749" cy="1155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Repository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1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94173" y="3931946"/>
            <a:ext cx="1964486" cy="1818141"/>
            <a:chOff x="3590899" y="2073960"/>
            <a:chExt cx="1964486" cy="1818141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3590899" y="2073960"/>
              <a:ext cx="1964486" cy="1818141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Brian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928973" y="2583937"/>
              <a:ext cx="1315749" cy="1155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Repository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1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10450" y="3931945"/>
            <a:ext cx="1964486" cy="1818141"/>
            <a:chOff x="3590899" y="2073960"/>
            <a:chExt cx="1964486" cy="1818141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3590899" y="2073960"/>
              <a:ext cx="1964486" cy="1818141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Carl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928973" y="2583937"/>
              <a:ext cx="1315749" cy="1155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Repository</a:t>
              </a: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1" charset="0"/>
              </a:endParaRPr>
            </a:p>
          </p:txBody>
        </p:sp>
      </p:grpSp>
      <p:cxnSp>
        <p:nvCxnSpPr>
          <p:cNvPr id="27" name="Straight Arrow Connector 26"/>
          <p:cNvCxnSpPr>
            <a:stCxn id="5" idx="3"/>
            <a:endCxn id="11" idx="7"/>
          </p:cNvCxnSpPr>
          <p:nvPr/>
        </p:nvCxnSpPr>
        <p:spPr bwMode="auto">
          <a:xfrm rot="5400000">
            <a:off x="2121917" y="2586935"/>
            <a:ext cx="1719793" cy="2316243"/>
          </a:xfrm>
          <a:prstGeom prst="straightConnector1">
            <a:avLst/>
          </a:prstGeom>
          <a:solidFill>
            <a:srgbClr val="9FC6EE"/>
          </a:solidFill>
          <a:ln w="571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4" name="Straight Arrow Connector 33"/>
          <p:cNvCxnSpPr>
            <a:stCxn id="19" idx="0"/>
            <a:endCxn id="5" idx="4"/>
          </p:cNvCxnSpPr>
          <p:nvPr/>
        </p:nvCxnSpPr>
        <p:spPr bwMode="auto">
          <a:xfrm rot="5400000" flipH="1" flipV="1">
            <a:off x="4152000" y="3478824"/>
            <a:ext cx="877538" cy="28706"/>
          </a:xfrm>
          <a:prstGeom prst="straightConnector1">
            <a:avLst/>
          </a:prstGeom>
          <a:solidFill>
            <a:srgbClr val="9FC6EE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Straight Arrow Connector 34"/>
          <p:cNvCxnSpPr>
            <a:stCxn id="5" idx="5"/>
            <a:endCxn id="23" idx="1"/>
          </p:cNvCxnSpPr>
          <p:nvPr/>
        </p:nvCxnSpPr>
        <p:spPr bwMode="auto">
          <a:xfrm rot="16200000" flipH="1">
            <a:off x="5342755" y="2612714"/>
            <a:ext cx="1726010" cy="2270902"/>
          </a:xfrm>
          <a:prstGeom prst="straightConnector1">
            <a:avLst/>
          </a:prstGeom>
          <a:solidFill>
            <a:srgbClr val="9FC6EE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 rot="19444654">
            <a:off x="2586154" y="3253273"/>
            <a:ext cx="73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2254063">
            <a:off x="5969435" y="3314233"/>
            <a:ext cx="73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35835" y="3405673"/>
            <a:ext cx="73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Git?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Reliable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Snapshots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Checksum of every file in each commit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Cheap branching, easy merging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Local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Distributed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Small, fast, free &amp; open-source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Mature &amp; heavily used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60363" y="5715000"/>
            <a:ext cx="842486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trike="sngStrike" dirty="0" smtClean="0"/>
              <a:t>Git for fun and profit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Git for version control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Git makes branching fun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For releases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For new features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To explore and play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Choose your commits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Small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Related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Self-consistent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Cherry-picking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endParaRPr lang="en-GB" dirty="0" smtClean="0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60363" y="5715000"/>
            <a:ext cx="842486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for developers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Your own private Idaho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Play and polish (locally)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Share when you’re ready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Pull promptly and often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Shiny tools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60363" y="5715000"/>
            <a:ext cx="842486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development</a:t>
            </a:r>
            <a:endParaRPr lang="en-US" dirty="0"/>
          </a:p>
        </p:txBody>
      </p:sp>
      <p:pic>
        <p:nvPicPr>
          <p:cNvPr id="4" name="Content Placeholder 3" descr="local-ops.png"/>
          <p:cNvPicPr>
            <a:picLocks noGrp="1" noChangeAspect="1"/>
          </p:cNvPicPr>
          <p:nvPr>
            <p:ph idx="1"/>
          </p:nvPr>
        </p:nvPicPr>
        <p:blipFill>
          <a:blip r:embed="rId3"/>
          <a:srcRect l="-62292" r="-62292"/>
          <a:stretch>
            <a:fillRect/>
          </a:stretch>
        </p:blipFill>
        <p:spPr>
          <a:xfrm>
            <a:off x="0" y="1617140"/>
            <a:ext cx="9144000" cy="41073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for developers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Your own private Idaho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Play and polish (locally)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Share when you’re ready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Pull promptly and often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Shiny tools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60363" y="5715000"/>
            <a:ext cx="842486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4678219" y="1438399"/>
            <a:ext cx="3901562" cy="265951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rPr>
              <a:t>Sanger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 smtClean="0"/>
              <a:t>Otterlace</a:t>
            </a:r>
            <a:r>
              <a:rPr lang="en-GB" dirty="0" smtClean="0"/>
              <a:t>, </a:t>
            </a:r>
            <a:r>
              <a:rPr lang="en-GB" dirty="0" err="1" smtClean="0"/>
              <a:t>Zmap</a:t>
            </a:r>
            <a:r>
              <a:rPr lang="en-GB" dirty="0" smtClean="0"/>
              <a:t>, </a:t>
            </a:r>
            <a:r>
              <a:rPr lang="en-GB" dirty="0" err="1" smtClean="0"/>
              <a:t>SeqTools</a:t>
            </a:r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4952334" y="1772460"/>
            <a:ext cx="1946212" cy="1982595"/>
            <a:chOff x="4568574" y="2119642"/>
            <a:chExt cx="1946212" cy="1982595"/>
          </a:xfrm>
        </p:grpSpPr>
        <p:sp>
          <p:nvSpPr>
            <p:cNvPr id="21" name="Snip Same Side Corner Rectangle 20"/>
            <p:cNvSpPr/>
            <p:nvPr/>
          </p:nvSpPr>
          <p:spPr bwMode="auto">
            <a:xfrm>
              <a:off x="4568574" y="2119642"/>
              <a:ext cx="1946212" cy="1982595"/>
            </a:xfrm>
            <a:prstGeom prst="snip2Same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1" charset="0"/>
                </a:rPr>
                <a:t>Web server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4833551" y="2740916"/>
              <a:ext cx="1416258" cy="1014139"/>
            </a:xfrm>
            <a:prstGeom prst="roundRect">
              <a:avLst/>
            </a:prstGeom>
            <a:solidFill>
              <a:srgbClr val="9FC6EE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1" charset="0"/>
                </a:rPr>
                <a:t>Otterlace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server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330924" y="1892300"/>
            <a:ext cx="883372" cy="1045582"/>
            <a:chOff x="6898546" y="1695334"/>
            <a:chExt cx="883372" cy="1045582"/>
          </a:xfrm>
        </p:grpSpPr>
        <p:sp>
          <p:nvSpPr>
            <p:cNvPr id="24" name="Magnetic Disk 23"/>
            <p:cNvSpPr/>
            <p:nvPr/>
          </p:nvSpPr>
          <p:spPr bwMode="auto">
            <a:xfrm>
              <a:off x="7050946" y="1695334"/>
              <a:ext cx="730972" cy="848616"/>
            </a:xfrm>
            <a:prstGeom prst="flowChartMagneticDisk">
              <a:avLst/>
            </a:prstGeom>
            <a:solidFill>
              <a:srgbClr val="9FC6EE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endParaRPr>
            </a:p>
          </p:txBody>
        </p:sp>
        <p:sp>
          <p:nvSpPr>
            <p:cNvPr id="23" name="Magnetic Disk 22"/>
            <p:cNvSpPr/>
            <p:nvPr/>
          </p:nvSpPr>
          <p:spPr bwMode="auto">
            <a:xfrm>
              <a:off x="6898546" y="1892300"/>
              <a:ext cx="730972" cy="848616"/>
            </a:xfrm>
            <a:prstGeom prst="flowChartMagneticDisk">
              <a:avLst/>
            </a:prstGeom>
            <a:solidFill>
              <a:srgbClr val="9FC6EE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/>
                <a:t>l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1" charset="0"/>
                </a:rPr>
                <a:t>outre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+ pipe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33569" y="4576137"/>
            <a:ext cx="883372" cy="1045582"/>
            <a:chOff x="6898546" y="1695334"/>
            <a:chExt cx="883372" cy="1045582"/>
          </a:xfrm>
        </p:grpSpPr>
        <p:sp>
          <p:nvSpPr>
            <p:cNvPr id="29" name="Magnetic Disk 28"/>
            <p:cNvSpPr/>
            <p:nvPr/>
          </p:nvSpPr>
          <p:spPr bwMode="auto">
            <a:xfrm>
              <a:off x="7050946" y="1695334"/>
              <a:ext cx="730972" cy="848616"/>
            </a:xfrm>
            <a:prstGeom prst="flowChartMagneticDisk">
              <a:avLst/>
            </a:prstGeom>
            <a:solidFill>
              <a:srgbClr val="9FC6EE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endParaRPr>
            </a:p>
          </p:txBody>
        </p:sp>
        <p:sp>
          <p:nvSpPr>
            <p:cNvPr id="30" name="Magnetic Disk 29"/>
            <p:cNvSpPr/>
            <p:nvPr/>
          </p:nvSpPr>
          <p:spPr bwMode="auto">
            <a:xfrm>
              <a:off x="6898546" y="1892300"/>
              <a:ext cx="730972" cy="848616"/>
            </a:xfrm>
            <a:prstGeom prst="flowChartMagneticDisk">
              <a:avLst/>
            </a:prstGeom>
            <a:solidFill>
              <a:srgbClr val="9FC6EE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1" charset="0"/>
                </a:rPr>
                <a:t>EnsEMBL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96409" y="4576137"/>
            <a:ext cx="883372" cy="1045582"/>
            <a:chOff x="6898546" y="1695334"/>
            <a:chExt cx="883372" cy="1045582"/>
          </a:xfrm>
        </p:grpSpPr>
        <p:sp>
          <p:nvSpPr>
            <p:cNvPr id="32" name="Magnetic Disk 31"/>
            <p:cNvSpPr/>
            <p:nvPr/>
          </p:nvSpPr>
          <p:spPr bwMode="auto">
            <a:xfrm>
              <a:off x="7050946" y="1695334"/>
              <a:ext cx="730972" cy="848616"/>
            </a:xfrm>
            <a:prstGeom prst="flowChartMagneticDisk">
              <a:avLst/>
            </a:prstGeom>
            <a:solidFill>
              <a:srgbClr val="9FC6EE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endParaRPr>
            </a:p>
          </p:txBody>
        </p:sp>
        <p:sp>
          <p:nvSpPr>
            <p:cNvPr id="33" name="Magnetic Disk 32"/>
            <p:cNvSpPr/>
            <p:nvPr/>
          </p:nvSpPr>
          <p:spPr bwMode="auto">
            <a:xfrm>
              <a:off x="6898546" y="1892300"/>
              <a:ext cx="730972" cy="848616"/>
            </a:xfrm>
            <a:prstGeom prst="flowChartMagneticDisk">
              <a:avLst/>
            </a:prstGeom>
            <a:solidFill>
              <a:srgbClr val="9FC6EE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1" charset="0"/>
                </a:rPr>
                <a:t>…</a:t>
              </a:r>
            </a:p>
          </p:txBody>
        </p:sp>
      </p:grpSp>
      <p:sp>
        <p:nvSpPr>
          <p:cNvPr id="34" name="Cloud 33"/>
          <p:cNvSpPr/>
          <p:nvPr/>
        </p:nvSpPr>
        <p:spPr bwMode="auto">
          <a:xfrm>
            <a:off x="4678219" y="4423737"/>
            <a:ext cx="1041635" cy="1045582"/>
          </a:xfrm>
          <a:prstGeom prst="cloud">
            <a:avLst/>
          </a:prstGeom>
          <a:solidFill>
            <a:srgbClr val="9FC6EE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rPr>
              <a:t>DAS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84269" y="1892300"/>
            <a:ext cx="3938110" cy="3532453"/>
            <a:chOff x="484269" y="1892300"/>
            <a:chExt cx="3938110" cy="3532453"/>
          </a:xfrm>
        </p:grpSpPr>
        <p:sp>
          <p:nvSpPr>
            <p:cNvPr id="51" name="Rectangle 50"/>
            <p:cNvSpPr/>
            <p:nvPr/>
          </p:nvSpPr>
          <p:spPr bwMode="auto">
            <a:xfrm>
              <a:off x="484269" y="1892300"/>
              <a:ext cx="3938110" cy="3532453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1" charset="0"/>
                </a:rPr>
                <a:t>Annotator’s PC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2732006" y="2411181"/>
              <a:ext cx="1416258" cy="1014139"/>
            </a:xfrm>
            <a:prstGeom prst="roundRect">
              <a:avLst/>
            </a:prstGeom>
            <a:solidFill>
              <a:srgbClr val="9FC6EE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1" charset="0"/>
                </a:rPr>
                <a:t>Otterlace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client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746314" y="2411181"/>
              <a:ext cx="1416258" cy="1014139"/>
            </a:xfrm>
            <a:prstGeom prst="roundRect">
              <a:avLst/>
            </a:prstGeom>
            <a:solidFill>
              <a:srgbClr val="9FC6EE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1" charset="0"/>
                </a:rPr>
                <a:t>Zmap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46314" y="3932389"/>
              <a:ext cx="1568658" cy="1166539"/>
              <a:chOff x="746314" y="3400385"/>
              <a:chExt cx="1568658" cy="1166539"/>
            </a:xfrm>
          </p:grpSpPr>
          <p:sp>
            <p:nvSpPr>
              <p:cNvPr id="18" name="Rounded Rectangle 17"/>
              <p:cNvSpPr/>
              <p:nvPr/>
            </p:nvSpPr>
            <p:spPr bwMode="auto">
              <a:xfrm>
                <a:off x="898714" y="3552785"/>
                <a:ext cx="1416258" cy="1014139"/>
              </a:xfrm>
              <a:prstGeom prst="roundRect">
                <a:avLst/>
              </a:prstGeom>
              <a:solidFill>
                <a:srgbClr val="9FC6EE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1" charset="0"/>
                  </a:rPr>
                  <a:t>Seqtools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1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746314" y="3400385"/>
                <a:ext cx="1416258" cy="1014139"/>
              </a:xfrm>
              <a:prstGeom prst="roundRect">
                <a:avLst/>
              </a:prstGeom>
              <a:solidFill>
                <a:srgbClr val="9FC6EE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1" charset="0"/>
                  </a:rPr>
                  <a:t>Seqtools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1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003362" y="3900946"/>
              <a:ext cx="883372" cy="1045582"/>
              <a:chOff x="6898546" y="1695334"/>
              <a:chExt cx="883372" cy="1045582"/>
            </a:xfrm>
          </p:grpSpPr>
          <p:sp>
            <p:nvSpPr>
              <p:cNvPr id="37" name="Magnetic Disk 36"/>
              <p:cNvSpPr/>
              <p:nvPr/>
            </p:nvSpPr>
            <p:spPr bwMode="auto">
              <a:xfrm>
                <a:off x="7050946" y="1695334"/>
                <a:ext cx="730972" cy="848616"/>
              </a:xfrm>
              <a:prstGeom prst="flowChartMagneticDisk">
                <a:avLst/>
              </a:prstGeom>
              <a:solidFill>
                <a:srgbClr val="9FC6EE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1" charset="0"/>
                </a:endParaRPr>
              </a:p>
            </p:txBody>
          </p:sp>
          <p:sp>
            <p:nvSpPr>
              <p:cNvPr id="38" name="Magnetic Disk 37"/>
              <p:cNvSpPr/>
              <p:nvPr/>
            </p:nvSpPr>
            <p:spPr bwMode="auto">
              <a:xfrm>
                <a:off x="6898546" y="1892300"/>
                <a:ext cx="730972" cy="848616"/>
              </a:xfrm>
              <a:prstGeom prst="flowChartMagneticDisk">
                <a:avLst/>
              </a:prstGeom>
              <a:solidFill>
                <a:srgbClr val="9FC6EE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/>
                  <a:t>cache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1" charset="0"/>
                </a:endParaRPr>
              </a:p>
            </p:txBody>
          </p:sp>
        </p:grpSp>
        <p:cxnSp>
          <p:nvCxnSpPr>
            <p:cNvPr id="42" name="Straight Arrow Connector 41"/>
            <p:cNvCxnSpPr>
              <a:stCxn id="16" idx="3"/>
              <a:endCxn id="15" idx="1"/>
            </p:cNvCxnSpPr>
            <p:nvPr/>
          </p:nvCxnSpPr>
          <p:spPr bwMode="auto">
            <a:xfrm>
              <a:off x="2162572" y="2918251"/>
              <a:ext cx="569434" cy="1588"/>
            </a:xfrm>
            <a:prstGeom prst="straightConnector1">
              <a:avLst/>
            </a:prstGeom>
            <a:solidFill>
              <a:srgbClr val="9FC6EE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16" idx="2"/>
              <a:endCxn id="17" idx="0"/>
            </p:cNvCxnSpPr>
            <p:nvPr/>
          </p:nvCxnSpPr>
          <p:spPr bwMode="auto">
            <a:xfrm rot="5400000">
              <a:off x="1200909" y="3678854"/>
              <a:ext cx="507069" cy="1588"/>
            </a:xfrm>
            <a:prstGeom prst="straightConnector1">
              <a:avLst/>
            </a:prstGeom>
            <a:solidFill>
              <a:srgbClr val="9FC6EE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 rot="5400000">
              <a:off x="2003788" y="3369694"/>
              <a:ext cx="887004" cy="569436"/>
            </a:xfrm>
            <a:prstGeom prst="straightConnector1">
              <a:avLst/>
            </a:prstGeom>
            <a:solidFill>
              <a:srgbClr val="9FC6EE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4" name="Straight Arrow Connector 53"/>
          <p:cNvCxnSpPr>
            <a:stCxn id="15" idx="3"/>
            <a:endCxn id="20" idx="1"/>
          </p:cNvCxnSpPr>
          <p:nvPr/>
        </p:nvCxnSpPr>
        <p:spPr bwMode="auto">
          <a:xfrm flipV="1">
            <a:off x="4148264" y="2900804"/>
            <a:ext cx="1069047" cy="17447"/>
          </a:xfrm>
          <a:prstGeom prst="straightConnector1">
            <a:avLst/>
          </a:prstGeom>
          <a:solidFill>
            <a:srgbClr val="9FC6EE"/>
          </a:solidFill>
          <a:ln w="38100" cap="flat" cmpd="sng" algn="ctr">
            <a:solidFill>
              <a:schemeClr val="tx2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6" name="Straight Arrow Connector 55"/>
          <p:cNvCxnSpPr>
            <a:stCxn id="20" idx="3"/>
            <a:endCxn id="23" idx="2"/>
          </p:cNvCxnSpPr>
          <p:nvPr/>
        </p:nvCxnSpPr>
        <p:spPr bwMode="auto">
          <a:xfrm flipV="1">
            <a:off x="6633569" y="2513574"/>
            <a:ext cx="697355" cy="387230"/>
          </a:xfrm>
          <a:prstGeom prst="straightConnector1">
            <a:avLst/>
          </a:prstGeom>
          <a:solidFill>
            <a:srgbClr val="9FC6EE"/>
          </a:solidFill>
          <a:ln w="127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8" name="Straight Arrow Connector 57"/>
          <p:cNvCxnSpPr>
            <a:stCxn id="34" idx="3"/>
          </p:cNvCxnSpPr>
          <p:nvPr/>
        </p:nvCxnSpPr>
        <p:spPr bwMode="auto">
          <a:xfrm rot="5400000" flipH="1" flipV="1">
            <a:off x="4764006" y="3842904"/>
            <a:ext cx="1075647" cy="205585"/>
          </a:xfrm>
          <a:prstGeom prst="straightConnector1">
            <a:avLst/>
          </a:prstGeom>
          <a:solidFill>
            <a:srgbClr val="9FC6EE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29" idx="1"/>
          </p:cNvCxnSpPr>
          <p:nvPr/>
        </p:nvCxnSpPr>
        <p:spPr bwMode="auto">
          <a:xfrm rot="16200000" flipV="1">
            <a:off x="6015991" y="3440673"/>
            <a:ext cx="1168265" cy="1102664"/>
          </a:xfrm>
          <a:prstGeom prst="straightConnector1">
            <a:avLst/>
          </a:prstGeom>
          <a:solidFill>
            <a:srgbClr val="9FC6EE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rot="10800000">
            <a:off x="6447895" y="3407873"/>
            <a:ext cx="1400914" cy="1396168"/>
          </a:xfrm>
          <a:prstGeom prst="straightConnector1">
            <a:avLst/>
          </a:prstGeom>
          <a:solidFill>
            <a:srgbClr val="9FC6EE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V="1">
            <a:off x="7378879" y="3893118"/>
            <a:ext cx="821081" cy="544955"/>
          </a:xfrm>
          <a:prstGeom prst="straightConnector1">
            <a:avLst/>
          </a:prstGeom>
          <a:solidFill>
            <a:srgbClr val="9FC6EE"/>
          </a:solidFill>
          <a:ln w="12700" cap="flat" cmpd="sng" algn="ctr">
            <a:solidFill>
              <a:schemeClr val="tx2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72" name="Right Arrow 71"/>
          <p:cNvSpPr/>
          <p:nvPr/>
        </p:nvSpPr>
        <p:spPr bwMode="auto">
          <a:xfrm>
            <a:off x="8214297" y="2067909"/>
            <a:ext cx="929238" cy="65165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rPr>
              <a:t>Vega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" charset="0"/>
            </a:endParaRPr>
          </a:p>
        </p:txBody>
      </p:sp>
      <p:sp>
        <p:nvSpPr>
          <p:cNvPr id="79" name="Up Arrow Callout 78"/>
          <p:cNvSpPr/>
          <p:nvPr/>
        </p:nvSpPr>
        <p:spPr bwMode="auto">
          <a:xfrm>
            <a:off x="7330924" y="2937882"/>
            <a:ext cx="883372" cy="817173"/>
          </a:xfrm>
          <a:prstGeom prst="upArrowCallout">
            <a:avLst/>
          </a:prstGeom>
          <a:solidFill>
            <a:srgbClr val="9FC6EE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" charset="0"/>
              </a:rPr>
              <a:t>pipeline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" charset="0"/>
            </a:endParaRPr>
          </a:p>
        </p:txBody>
      </p:sp>
      <p:cxnSp>
        <p:nvCxnSpPr>
          <p:cNvPr id="83" name="Straight Arrow Connector 82"/>
          <p:cNvCxnSpPr>
            <a:stCxn id="37" idx="1"/>
          </p:cNvCxnSpPr>
          <p:nvPr/>
        </p:nvCxnSpPr>
        <p:spPr bwMode="auto">
          <a:xfrm rot="5400000" flipH="1" flipV="1">
            <a:off x="3283833" y="3663529"/>
            <a:ext cx="474833" cy="3"/>
          </a:xfrm>
          <a:prstGeom prst="straightConnector1">
            <a:avLst/>
          </a:prstGeom>
          <a:solidFill>
            <a:srgbClr val="9FC6EE"/>
          </a:solidFill>
          <a:ln w="12700" cap="flat" cmpd="sng" algn="ctr">
            <a:solidFill>
              <a:schemeClr val="tx2"/>
            </a:solidFill>
            <a:prstDash val="sys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 rot="16200000" flipV="1">
            <a:off x="2566736" y="3866878"/>
            <a:ext cx="437432" cy="435821"/>
          </a:xfrm>
          <a:prstGeom prst="straightConnector1">
            <a:avLst/>
          </a:prstGeom>
          <a:solidFill>
            <a:srgbClr val="9FC6EE"/>
          </a:solidFill>
          <a:ln w="12700" cap="flat" cmpd="sng" algn="ctr">
            <a:solidFill>
              <a:schemeClr val="tx2"/>
            </a:solidFill>
            <a:prstDash val="sys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rot="10800000" flipV="1">
            <a:off x="2567542" y="4576136"/>
            <a:ext cx="435821" cy="15723"/>
          </a:xfrm>
          <a:prstGeom prst="straightConnector1">
            <a:avLst/>
          </a:prstGeom>
          <a:solidFill>
            <a:srgbClr val="9FC6EE"/>
          </a:solidFill>
          <a:ln w="12700" cap="flat" cmpd="sng" algn="ctr">
            <a:solidFill>
              <a:schemeClr val="tx2"/>
            </a:solidFill>
            <a:prstDash val="sysDash"/>
            <a:round/>
            <a:headEnd type="arrow" w="med" len="med"/>
            <a:tailEnd type="arrow" w="med" len="med"/>
          </a:ln>
          <a:effectLst/>
        </p:spPr>
      </p:cxnSp>
      <p:sp>
        <p:nvSpPr>
          <p:cNvPr id="99" name="Cloud 98"/>
          <p:cNvSpPr/>
          <p:nvPr/>
        </p:nvSpPr>
        <p:spPr bwMode="auto">
          <a:xfrm>
            <a:off x="5406259" y="4744259"/>
            <a:ext cx="1041635" cy="1045582"/>
          </a:xfrm>
          <a:prstGeom prst="cloud">
            <a:avLst/>
          </a:prstGeom>
          <a:solidFill>
            <a:srgbClr val="9FC6EE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BAM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" charset="0"/>
            </a:endParaRPr>
          </a:p>
        </p:txBody>
      </p:sp>
      <p:cxnSp>
        <p:nvCxnSpPr>
          <p:cNvPr id="102" name="Straight Arrow Connector 101"/>
          <p:cNvCxnSpPr>
            <a:stCxn id="99" idx="3"/>
          </p:cNvCxnSpPr>
          <p:nvPr/>
        </p:nvCxnSpPr>
        <p:spPr bwMode="auto">
          <a:xfrm rot="16200000" flipV="1">
            <a:off x="5134503" y="4011466"/>
            <a:ext cx="1377927" cy="207223"/>
          </a:xfrm>
          <a:prstGeom prst="straightConnector1">
            <a:avLst/>
          </a:prstGeom>
          <a:solidFill>
            <a:srgbClr val="9FC6EE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 rot="16200000" flipV="1">
            <a:off x="7787595" y="4029357"/>
            <a:ext cx="821081" cy="272478"/>
          </a:xfrm>
          <a:prstGeom prst="straightConnector1">
            <a:avLst/>
          </a:prstGeom>
          <a:solidFill>
            <a:srgbClr val="9FC6EE"/>
          </a:solidFill>
          <a:ln w="12700" cap="flat" cmpd="sng" algn="ctr">
            <a:solidFill>
              <a:schemeClr val="tx2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flow </a:t>
            </a:r>
            <a:r>
              <a:rPr lang="en-GB" dirty="0" err="1" smtClean="0"/>
              <a:t>lite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TIMTOWTDI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Choose a workflow to suit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We based ours on </a:t>
            </a:r>
            <a:r>
              <a:rPr lang="en-GB" i="1" dirty="0" smtClean="0"/>
              <a:t>git flow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endParaRPr lang="en-US" sz="2000" dirty="0" smtClean="0"/>
          </a:p>
          <a:p>
            <a:pPr lvl="1">
              <a:spcAft>
                <a:spcPts val="600"/>
              </a:spcAft>
              <a:buNone/>
            </a:pPr>
            <a:r>
              <a:rPr lang="en-US" sz="2000" dirty="0" err="1" smtClean="0"/>
              <a:t>http://nvie.com/posts/a-successful-git-branching-model</a:t>
            </a:r>
            <a:r>
              <a:rPr lang="en-US" sz="2000" dirty="0" smtClean="0"/>
              <a:t>/</a:t>
            </a:r>
            <a:endParaRPr lang="en-GB" sz="2000" dirty="0" smtClean="0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60363" y="5715000"/>
            <a:ext cx="842486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git workflow in action</a:t>
            </a:r>
            <a:endParaRPr lang="en-GB" dirty="0"/>
          </a:p>
        </p:txBody>
      </p:sp>
      <p:sp>
        <p:nvSpPr>
          <p:cNvPr id="35883" name="AutoShape 43"/>
          <p:cNvSpPr>
            <a:spLocks noChangeAspect="1" noChangeArrowheads="1" noTextEdit="1"/>
          </p:cNvSpPr>
          <p:nvPr/>
        </p:nvSpPr>
        <p:spPr bwMode="auto">
          <a:xfrm flipV="1">
            <a:off x="395288" y="2273300"/>
            <a:ext cx="4135437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gitk-graph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1010823"/>
            <a:ext cx="6756400" cy="567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did we get to git?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i="1" dirty="0" smtClean="0"/>
              <a:t>cvs2git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Preserve history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Parallel running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Developer training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A new view on the codebase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Relief for the git-ready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Import process debugging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endParaRPr lang="en-GB" dirty="0" smtClean="0"/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Throw the switch</a:t>
            </a:r>
            <a:endParaRPr lang="en-GB" sz="2000" dirty="0" smtClean="0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60363" y="5715000"/>
            <a:ext cx="842486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cvs2git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sz="2400" dirty="0" smtClean="0"/>
              <a:t>Based on cvs2svn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sz="2400" dirty="0" smtClean="0"/>
              <a:t>Recent attention from </a:t>
            </a:r>
            <a:r>
              <a:rPr lang="en-GB" sz="2400" dirty="0" err="1" smtClean="0"/>
              <a:t>PostgreSQL</a:t>
            </a:r>
            <a:r>
              <a:rPr lang="en-GB" sz="2400" dirty="0" smtClean="0"/>
              <a:t> project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endParaRPr lang="en-GB" sz="2400" dirty="0" smtClean="0"/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sz="2400" dirty="0" smtClean="0"/>
              <a:t>Parallel running requires automation of the import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sz="2400" dirty="0" smtClean="0"/>
              <a:t>We have code for this (thanks Matthew)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endParaRPr lang="en-GB" sz="2400" dirty="0" smtClean="0"/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sz="2400" dirty="0" smtClean="0"/>
              <a:t>Not the whole story: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sz="1400" dirty="0" smtClean="0"/>
              <a:t>Workflows, build and release processes tied to CVS?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sz="1400" dirty="0" smtClean="0"/>
              <a:t>Monolithic CVS repository with unrelated subprojects?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60363" y="5715000"/>
            <a:ext cx="842486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Monthly releases</a:t>
            </a:r>
            <a:endParaRPr lang="en-GB" dirty="0"/>
          </a:p>
        </p:txBody>
      </p:sp>
      <p:sp>
        <p:nvSpPr>
          <p:cNvPr id="35883" name="AutoShape 43"/>
          <p:cNvSpPr>
            <a:spLocks noChangeAspect="1" noChangeArrowheads="1" noTextEdit="1"/>
          </p:cNvSpPr>
          <p:nvPr/>
        </p:nvSpPr>
        <p:spPr bwMode="auto">
          <a:xfrm flipV="1">
            <a:off x="395288" y="2273300"/>
            <a:ext cx="4135437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7150" y="2432050"/>
          <a:ext cx="9029700" cy="1993900"/>
        </p:xfrm>
        <a:graphic>
          <a:graphicData uri="http://schemas.openxmlformats.org/presentationml/2006/ole">
            <p:oleObj spid="_x0000_s46082" name="Worksheet" r:id="rId4" imgW="9029700" imgH="199390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With experience comes…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If at first you don’t succeed…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endParaRPr lang="en-GB" dirty="0" smtClean="0"/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Git works!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err="1" smtClean="0"/>
              <a:t>Gitk</a:t>
            </a:r>
            <a:r>
              <a:rPr lang="en-GB" dirty="0" smtClean="0"/>
              <a:t> helps a lot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endParaRPr lang="en-GB" dirty="0" smtClean="0"/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Regular releases reap rewards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endParaRPr lang="en-GB" dirty="0" smtClean="0"/>
          </a:p>
          <a:p>
            <a:pPr lvl="1">
              <a:spcAft>
                <a:spcPts val="600"/>
              </a:spcAft>
              <a:buNone/>
            </a:pPr>
            <a:r>
              <a:rPr lang="en-US" sz="1800" dirty="0" smtClean="0"/>
              <a:t>http://</a:t>
            </a:r>
            <a:r>
              <a:rPr lang="en-US" sz="1800" dirty="0" err="1" smtClean="0"/>
              <a:t>mediawiki.internal.sanger.ac.uk/wiki/index.php/Using_Git</a:t>
            </a:r>
            <a:endParaRPr lang="en-GB" sz="1800" dirty="0" smtClean="0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60363" y="5715000"/>
            <a:ext cx="842486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Anacode</a:t>
            </a:r>
            <a:endParaRPr lang="en-US" dirty="0" smtClean="0"/>
          </a:p>
          <a:p>
            <a:r>
              <a:rPr lang="en-US" sz="2400" dirty="0" smtClean="0"/>
              <a:t>	James Gilbert</a:t>
            </a:r>
          </a:p>
          <a:p>
            <a:r>
              <a:rPr lang="en-US" sz="2400" dirty="0" smtClean="0"/>
              <a:t>	Jeremy </a:t>
            </a:r>
            <a:r>
              <a:rPr lang="en-US" sz="2400" dirty="0" err="1" smtClean="0"/>
              <a:t>Henty</a:t>
            </a:r>
            <a:endParaRPr lang="en-US" sz="2400" dirty="0" smtClean="0"/>
          </a:p>
          <a:p>
            <a:r>
              <a:rPr lang="en-US" sz="2400" dirty="0" smtClean="0"/>
              <a:t>	Matthew </a:t>
            </a:r>
            <a:r>
              <a:rPr lang="en-US" sz="2400" dirty="0" err="1" smtClean="0"/>
              <a:t>Astley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err="1" smtClean="0"/>
              <a:t>Annotools</a:t>
            </a:r>
            <a:endParaRPr lang="en-US" dirty="0" smtClean="0"/>
          </a:p>
          <a:p>
            <a:r>
              <a:rPr lang="en-US" sz="2400" dirty="0" smtClean="0"/>
              <a:t>	Ed Griffiths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Gemma</a:t>
            </a:r>
            <a:r>
              <a:rPr lang="en-US" sz="2400" dirty="0" smtClean="0"/>
              <a:t> </a:t>
            </a:r>
            <a:r>
              <a:rPr lang="en-US" sz="2400" dirty="0" err="1" smtClean="0"/>
              <a:t>Barson</a:t>
            </a:r>
            <a:endParaRPr lang="en-US" sz="2400" dirty="0" smtClean="0"/>
          </a:p>
          <a:p>
            <a:r>
              <a:rPr lang="en-US" sz="2400" dirty="0" smtClean="0"/>
              <a:t>	Malcolm </a:t>
            </a:r>
            <a:r>
              <a:rPr lang="en-US" sz="2400" dirty="0" err="1" smtClean="0"/>
              <a:t>Hinsley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Havana</a:t>
            </a:r>
          </a:p>
          <a:p>
            <a:r>
              <a:rPr lang="en-US" dirty="0" smtClean="0"/>
              <a:t>	</a:t>
            </a:r>
            <a:r>
              <a:rPr lang="en-US" sz="2400" dirty="0" smtClean="0"/>
              <a:t>Especially our testers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Vega</a:t>
            </a:r>
          </a:p>
          <a:p>
            <a:r>
              <a:rPr lang="en-US" sz="2400" dirty="0" smtClean="0"/>
              <a:t>	Steve </a:t>
            </a:r>
            <a:r>
              <a:rPr lang="en-US" sz="2400" dirty="0" err="1" smtClean="0"/>
              <a:t>Trevanion</a:t>
            </a:r>
            <a:endParaRPr lang="en-US" sz="2400" dirty="0" smtClean="0"/>
          </a:p>
          <a:p>
            <a:r>
              <a:rPr lang="en-US" sz="2400" dirty="0" smtClean="0"/>
              <a:t>	Dan Sheppard</a:t>
            </a:r>
          </a:p>
          <a:p>
            <a:endParaRPr lang="en-US" dirty="0" smtClean="0"/>
          </a:p>
          <a:p>
            <a:r>
              <a:rPr lang="en-US" dirty="0" smtClean="0"/>
              <a:t>Systems Support Group</a:t>
            </a:r>
          </a:p>
          <a:p>
            <a:endParaRPr lang="en-US" dirty="0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60363" y="5715000"/>
            <a:ext cx="842486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Some images taken from and copyright owned by:</a:t>
            </a:r>
          </a:p>
          <a:p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http</a:t>
            </a:r>
            <a:r>
              <a:rPr lang="en-US" sz="2400" dirty="0" smtClean="0">
                <a:hlinkClick r:id="rId3"/>
              </a:rPr>
              <a:t>://git-scm.com/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</a:t>
            </a:r>
            <a:r>
              <a:rPr lang="en-US" sz="2400" dirty="0" smtClean="0"/>
              <a:t>e-used here under </a:t>
            </a:r>
            <a:r>
              <a:rPr lang="en-US" sz="2400" dirty="0" smtClean="0"/>
              <a:t>a Creative </a:t>
            </a:r>
            <a:r>
              <a:rPr lang="en-US" sz="2400" dirty="0" smtClean="0"/>
              <a:t>Commons</a:t>
            </a:r>
            <a:r>
              <a:rPr lang="en-US" sz="2400" dirty="0" smtClean="0"/>
              <a:t> Attribution </a:t>
            </a:r>
            <a:r>
              <a:rPr lang="en-US" sz="2400" dirty="0" err="1" smtClean="0"/>
              <a:t>licence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60363" y="5715000"/>
            <a:ext cx="842486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Otterlace</a:t>
            </a:r>
            <a:r>
              <a:rPr lang="en-GB" dirty="0" smtClean="0"/>
              <a:t>: the code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Perl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OO</a:t>
            </a:r>
          </a:p>
          <a:p>
            <a:pPr lvl="1">
              <a:buFont typeface="Arial"/>
              <a:buChar char="•"/>
            </a:pPr>
            <a:r>
              <a:rPr lang="en-GB" dirty="0" err="1" smtClean="0"/>
              <a:t>Tk</a:t>
            </a:r>
            <a:r>
              <a:rPr lang="en-GB" dirty="0" smtClean="0"/>
              <a:t>, </a:t>
            </a:r>
            <a:r>
              <a:rPr lang="en-GB" dirty="0" err="1" smtClean="0"/>
              <a:t>EnsEMBL</a:t>
            </a:r>
            <a:r>
              <a:rPr lang="en-GB" dirty="0" smtClean="0"/>
              <a:t>, CPAN</a:t>
            </a:r>
          </a:p>
          <a:p>
            <a:endParaRPr lang="en-GB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~ 33,000 lines of code in ~ 200 files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~   4,000 lines of comments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~ 10,000 lines intentionally left blank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2400" dirty="0" smtClean="0"/>
              <a:t>http://</a:t>
            </a:r>
            <a:r>
              <a:rPr lang="en-US" sz="2400" dirty="0" err="1" smtClean="0"/>
              <a:t>www.sanger.ac.uk/resources/software/otterlace</a:t>
            </a:r>
            <a:r>
              <a:rPr lang="en-US" sz="2400" dirty="0" smtClean="0"/>
              <a:t>/</a:t>
            </a:r>
          </a:p>
          <a:p>
            <a:pPr lvl="1">
              <a:buFont typeface="Arial"/>
              <a:buChar char="•"/>
            </a:pPr>
            <a:endParaRPr lang="en-GB" dirty="0" smtClean="0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60363" y="5715000"/>
            <a:ext cx="842486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was in the beginning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en-GB" dirty="0" smtClean="0"/>
              <a:t>CVS</a:t>
            </a:r>
          </a:p>
          <a:p>
            <a:pPr lvl="1">
              <a:buNone/>
            </a:pPr>
            <a:endParaRPr lang="en-GB" dirty="0" smtClean="0"/>
          </a:p>
          <a:p>
            <a:pPr lvl="1">
              <a:buFont typeface="Arial"/>
              <a:buChar char="•"/>
            </a:pPr>
            <a:r>
              <a:rPr lang="en-GB" dirty="0" smtClean="0"/>
              <a:t>Forking difficult</a:t>
            </a:r>
          </a:p>
          <a:p>
            <a:pPr lvl="2">
              <a:buFont typeface="Arial"/>
              <a:buChar char="•"/>
            </a:pPr>
            <a:r>
              <a:rPr lang="en-GB" dirty="0" smtClean="0"/>
              <a:t>Actually, </a:t>
            </a:r>
            <a:r>
              <a:rPr lang="en-GB" i="1" dirty="0" smtClean="0"/>
              <a:t>merging </a:t>
            </a:r>
            <a:r>
              <a:rPr lang="en-GB" dirty="0" smtClean="0"/>
              <a:t>is difficult</a:t>
            </a:r>
          </a:p>
          <a:p>
            <a:pPr lvl="2">
              <a:buFont typeface="Arial"/>
              <a:buChar char="•"/>
            </a:pPr>
            <a:r>
              <a:rPr lang="en-GB" dirty="0" smtClean="0"/>
              <a:t>Fork off and don’t come back</a:t>
            </a:r>
          </a:p>
          <a:p>
            <a:pPr lvl="2">
              <a:buNone/>
            </a:pPr>
            <a:endParaRPr lang="en-GB" dirty="0" smtClean="0"/>
          </a:p>
          <a:p>
            <a:pPr lvl="1">
              <a:buFont typeface="Arial"/>
              <a:buChar char="•"/>
            </a:pPr>
            <a:r>
              <a:rPr lang="en-GB" dirty="0" smtClean="0"/>
              <a:t>Infrequent releases</a:t>
            </a:r>
          </a:p>
          <a:p>
            <a:pPr lvl="1">
              <a:buFont typeface="Arial"/>
              <a:buChar char="•"/>
            </a:pPr>
            <a:endParaRPr lang="en-GB" dirty="0" smtClean="0"/>
          </a:p>
          <a:p>
            <a:pPr lvl="1">
              <a:buFont typeface="Arial"/>
              <a:buChar char="•"/>
            </a:pPr>
            <a:r>
              <a:rPr lang="en-GB" dirty="0" smtClean="0"/>
              <a:t>Inter-team coordination:</a:t>
            </a:r>
          </a:p>
          <a:p>
            <a:pPr lvl="2">
              <a:buNone/>
            </a:pPr>
            <a:r>
              <a:rPr lang="en-GB" i="1" dirty="0" smtClean="0"/>
              <a:t>Room for improvement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60363" y="5715000"/>
            <a:ext cx="842486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we wanted to be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en-GB" dirty="0" smtClean="0"/>
              <a:t>Anywhere but CVS?</a:t>
            </a:r>
          </a:p>
          <a:p>
            <a:pPr lvl="1">
              <a:buNone/>
            </a:pPr>
            <a:endParaRPr lang="en-GB" dirty="0" smtClean="0"/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Monthly release cycle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Staged release branches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Development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Testing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Production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60363" y="5715000"/>
            <a:ext cx="842486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Git?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Reliable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Snapshots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Checksum of every file in each commit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Cheap branching, easy merging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Local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Distributed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Small, fast, free &amp; open-source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Mature &amp; heavily used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60363" y="5715000"/>
            <a:ext cx="842486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pic>
        <p:nvPicPr>
          <p:cNvPr id="4" name="Content Placeholder 3" descr="commit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2510" r="-3251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git</a:t>
            </a:r>
            <a:r>
              <a:rPr lang="en-US" dirty="0" smtClean="0"/>
              <a:t> commits</a:t>
            </a:r>
            <a:endParaRPr lang="en-US" dirty="0"/>
          </a:p>
        </p:txBody>
      </p:sp>
      <p:pic>
        <p:nvPicPr>
          <p:cNvPr id="4" name="Content Placeholder 3" descr="commits.png"/>
          <p:cNvPicPr>
            <a:picLocks noGrp="1" noChangeAspect="1"/>
          </p:cNvPicPr>
          <p:nvPr>
            <p:ph idx="1"/>
          </p:nvPr>
        </p:nvPicPr>
        <p:blipFill>
          <a:blip r:embed="rId3"/>
          <a:srcRect l="-4437" r="-443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Git?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Reliable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Snapshots</a:t>
            </a:r>
          </a:p>
          <a:p>
            <a:pPr lvl="2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Checksum of every file in each commit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/>
              <a:t>Cheap branching, easy merging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>
                <a:solidFill>
                  <a:srgbClr val="D9D9D9"/>
                </a:solidFill>
              </a:rPr>
              <a:t>Local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>
                <a:solidFill>
                  <a:srgbClr val="D9D9D9"/>
                </a:solidFill>
              </a:rPr>
              <a:t>Distributed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>
                <a:solidFill>
                  <a:srgbClr val="D9D9D9"/>
                </a:solidFill>
              </a:rPr>
              <a:t>Small, fast, free &amp; open-source</a:t>
            </a:r>
          </a:p>
          <a:p>
            <a:pPr lvl="1">
              <a:spcAft>
                <a:spcPts val="600"/>
              </a:spcAft>
              <a:buFont typeface="Arial"/>
              <a:buChar char="•"/>
            </a:pPr>
            <a:r>
              <a:rPr lang="en-GB" dirty="0" smtClean="0">
                <a:solidFill>
                  <a:srgbClr val="D9D9D9"/>
                </a:solidFill>
              </a:rPr>
              <a:t>Mature &amp; heavily used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60363" y="5715000"/>
            <a:ext cx="842486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ngerMasterWhite">
  <a:themeElements>
    <a:clrScheme name="Master White 1">
      <a:dk1>
        <a:srgbClr val="004869"/>
      </a:dk1>
      <a:lt1>
        <a:srgbClr val="FFFFFF"/>
      </a:lt1>
      <a:dk2>
        <a:srgbClr val="004869"/>
      </a:dk2>
      <a:lt2>
        <a:srgbClr val="8D0017"/>
      </a:lt2>
      <a:accent1>
        <a:srgbClr val="C3001D"/>
      </a:accent1>
      <a:accent2>
        <a:srgbClr val="DDF6A4"/>
      </a:accent2>
      <a:accent3>
        <a:srgbClr val="FFFFFF"/>
      </a:accent3>
      <a:accent4>
        <a:srgbClr val="003C59"/>
      </a:accent4>
      <a:accent5>
        <a:srgbClr val="DEAAAB"/>
      </a:accent5>
      <a:accent6>
        <a:srgbClr val="C8DF94"/>
      </a:accent6>
      <a:hlink>
        <a:srgbClr val="FF7200"/>
      </a:hlink>
      <a:folHlink>
        <a:srgbClr val="CCB376"/>
      </a:folHlink>
    </a:clrScheme>
    <a:fontScheme name="Master 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FC6EE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FC6EE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" charset="0"/>
          </a:defRPr>
        </a:defPPr>
      </a:lstStyle>
    </a:lnDef>
  </a:objectDefaults>
  <a:extraClrSchemeLst>
    <a:extraClrScheme>
      <a:clrScheme name="Master White 1">
        <a:dk1>
          <a:srgbClr val="004869"/>
        </a:dk1>
        <a:lt1>
          <a:srgbClr val="FFFFFF"/>
        </a:lt1>
        <a:dk2>
          <a:srgbClr val="004869"/>
        </a:dk2>
        <a:lt2>
          <a:srgbClr val="8D0017"/>
        </a:lt2>
        <a:accent1>
          <a:srgbClr val="C3001D"/>
        </a:accent1>
        <a:accent2>
          <a:srgbClr val="DDF6A4"/>
        </a:accent2>
        <a:accent3>
          <a:srgbClr val="FFFFFF"/>
        </a:accent3>
        <a:accent4>
          <a:srgbClr val="003C59"/>
        </a:accent4>
        <a:accent5>
          <a:srgbClr val="DEAAAB"/>
        </a:accent5>
        <a:accent6>
          <a:srgbClr val="C8DF94"/>
        </a:accent6>
        <a:hlink>
          <a:srgbClr val="FF7200"/>
        </a:hlink>
        <a:folHlink>
          <a:srgbClr val="CCB37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White 2">
        <a:dk1>
          <a:srgbClr val="004869"/>
        </a:dk1>
        <a:lt1>
          <a:srgbClr val="B8D2EF"/>
        </a:lt1>
        <a:dk2>
          <a:srgbClr val="004869"/>
        </a:dk2>
        <a:lt2>
          <a:srgbClr val="8D0017"/>
        </a:lt2>
        <a:accent1>
          <a:srgbClr val="C3001D"/>
        </a:accent1>
        <a:accent2>
          <a:srgbClr val="DDF6A4"/>
        </a:accent2>
        <a:accent3>
          <a:srgbClr val="D8E5F6"/>
        </a:accent3>
        <a:accent4>
          <a:srgbClr val="003C59"/>
        </a:accent4>
        <a:accent5>
          <a:srgbClr val="DEAAAB"/>
        </a:accent5>
        <a:accent6>
          <a:srgbClr val="C8DF94"/>
        </a:accent6>
        <a:hlink>
          <a:srgbClr val="FF7200"/>
        </a:hlink>
        <a:folHlink>
          <a:srgbClr val="CCB37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SangerMasterWhite.potx</Template>
  <TotalTime>3034</TotalTime>
  <Words>2274</Words>
  <Application>Microsoft Macintosh PowerPoint</Application>
  <PresentationFormat>On-screen Show (4:3)</PresentationFormat>
  <Paragraphs>373</Paragraphs>
  <Slides>27</Slides>
  <Notes>27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SangerMasterWhite</vt:lpstr>
      <vt:lpstr>Worksheet</vt:lpstr>
      <vt:lpstr>Git:  Making a hash of your source code</vt:lpstr>
      <vt:lpstr>Otterlace, Zmap, SeqTools</vt:lpstr>
      <vt:lpstr>Otterlace: the code</vt:lpstr>
      <vt:lpstr>How it was in the beginning</vt:lpstr>
      <vt:lpstr>Where we wanted to be</vt:lpstr>
      <vt:lpstr>Why Git?</vt:lpstr>
      <vt:lpstr>A git commit</vt:lpstr>
      <vt:lpstr>More git commits</vt:lpstr>
      <vt:lpstr>Why Git?</vt:lpstr>
      <vt:lpstr>A new branch</vt:lpstr>
      <vt:lpstr>The branch grows</vt:lpstr>
      <vt:lpstr>Why Git?</vt:lpstr>
      <vt:lpstr>Why Git?</vt:lpstr>
      <vt:lpstr>Shared repository</vt:lpstr>
      <vt:lpstr>Why Git?</vt:lpstr>
      <vt:lpstr>Git for fun and profit Git for version control</vt:lpstr>
      <vt:lpstr>Git for developers</vt:lpstr>
      <vt:lpstr>Local development</vt:lpstr>
      <vt:lpstr>Git for developers</vt:lpstr>
      <vt:lpstr>Git flow lite</vt:lpstr>
      <vt:lpstr>Our git workflow in action</vt:lpstr>
      <vt:lpstr>How did we get to git?</vt:lpstr>
      <vt:lpstr>cvs2git</vt:lpstr>
      <vt:lpstr>Monthly releases</vt:lpstr>
      <vt:lpstr>With experience comes…</vt:lpstr>
      <vt:lpstr>Thanks</vt:lpstr>
      <vt:lpstr>Acknowledgements</vt:lpstr>
    </vt:vector>
  </TitlesOfParts>
  <Company>Wellcome Trust Sanger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Git:  Making a hash of your source code</dc:title>
  <dc:creator>Michael Gray</dc:creator>
  <cp:lastModifiedBy>Michael Gray</cp:lastModifiedBy>
  <cp:revision>55</cp:revision>
  <cp:lastPrinted>2013-01-24T16:38:00Z</cp:lastPrinted>
  <dcterms:created xsi:type="dcterms:W3CDTF">2013-01-24T16:15:57Z</dcterms:created>
  <dcterms:modified xsi:type="dcterms:W3CDTF">2013-01-24T16:38:52Z</dcterms:modified>
</cp:coreProperties>
</file>