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3"/>
  </p:notesMasterIdLst>
  <p:sldIdLst>
    <p:sldId id="414" r:id="rId3"/>
    <p:sldId id="323" r:id="rId4"/>
    <p:sldId id="340" r:id="rId5"/>
    <p:sldId id="580" r:id="rId6"/>
    <p:sldId id="583" r:id="rId7"/>
    <p:sldId id="584" r:id="rId8"/>
    <p:sldId id="277" r:id="rId9"/>
    <p:sldId id="279" r:id="rId10"/>
    <p:sldId id="316" r:id="rId11"/>
    <p:sldId id="5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2AA621-6184-412B-9741-AC86C4D2C2D8}" v="13" dt="2023-01-15T02:33:20.758"/>
    <p1510:client id="{FCF385FB-2CB5-42A2-9154-894554E2AEB8}" v="1" dt="2023-01-15T15:44:41.3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120"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keli, Guenther" userId="c7c26c92-eab6-4ee1-a20f-bab0ffb9c1bb" providerId="ADAL" clId="{D42AA621-6184-412B-9741-AC86C4D2C2D8}"/>
    <pc:docChg chg="undo custSel addSld delSld modSld sldOrd">
      <pc:chgData name="Jikeli, Guenther" userId="c7c26c92-eab6-4ee1-a20f-bab0ffb9c1bb" providerId="ADAL" clId="{D42AA621-6184-412B-9741-AC86C4D2C2D8}" dt="2023-01-15T02:36:57.390" v="347" actId="27636"/>
      <pc:docMkLst>
        <pc:docMk/>
      </pc:docMkLst>
      <pc:sldChg chg="modSp mod ord">
        <pc:chgData name="Jikeli, Guenther" userId="c7c26c92-eab6-4ee1-a20f-bab0ffb9c1bb" providerId="ADAL" clId="{D42AA621-6184-412B-9741-AC86C4D2C2D8}" dt="2023-01-14T03:28:23.852" v="46" actId="20577"/>
        <pc:sldMkLst>
          <pc:docMk/>
          <pc:sldMk cId="226074408" sldId="277"/>
        </pc:sldMkLst>
        <pc:graphicFrameChg chg="modGraphic">
          <ac:chgData name="Jikeli, Guenther" userId="c7c26c92-eab6-4ee1-a20f-bab0ffb9c1bb" providerId="ADAL" clId="{D42AA621-6184-412B-9741-AC86C4D2C2D8}" dt="2023-01-14T03:28:23.852" v="46" actId="20577"/>
          <ac:graphicFrameMkLst>
            <pc:docMk/>
            <pc:sldMk cId="226074408" sldId="277"/>
            <ac:graphicFrameMk id="3" creationId="{7F4DFD3D-9DFE-4846-B27F-7F4777668E8D}"/>
          </ac:graphicFrameMkLst>
        </pc:graphicFrameChg>
      </pc:sldChg>
      <pc:sldChg chg="modSp mod ord">
        <pc:chgData name="Jikeli, Guenther" userId="c7c26c92-eab6-4ee1-a20f-bab0ffb9c1bb" providerId="ADAL" clId="{D42AA621-6184-412B-9741-AC86C4D2C2D8}" dt="2023-01-14T03:28:52.776" v="60" actId="313"/>
        <pc:sldMkLst>
          <pc:docMk/>
          <pc:sldMk cId="2760869022" sldId="279"/>
        </pc:sldMkLst>
        <pc:spChg chg="mod">
          <ac:chgData name="Jikeli, Guenther" userId="c7c26c92-eab6-4ee1-a20f-bab0ffb9c1bb" providerId="ADAL" clId="{D42AA621-6184-412B-9741-AC86C4D2C2D8}" dt="2023-01-14T03:28:52.776" v="60" actId="313"/>
          <ac:spMkLst>
            <pc:docMk/>
            <pc:sldMk cId="2760869022" sldId="279"/>
            <ac:spMk id="4" creationId="{89587F79-DDE4-4B8E-9CC0-F271783AC243}"/>
          </ac:spMkLst>
        </pc:spChg>
        <pc:graphicFrameChg chg="modGraphic">
          <ac:chgData name="Jikeli, Guenther" userId="c7c26c92-eab6-4ee1-a20f-bab0ffb9c1bb" providerId="ADAL" clId="{D42AA621-6184-412B-9741-AC86C4D2C2D8}" dt="2023-01-14T03:28:34.069" v="52" actId="20577"/>
          <ac:graphicFrameMkLst>
            <pc:docMk/>
            <pc:sldMk cId="2760869022" sldId="279"/>
            <ac:graphicFrameMk id="3" creationId="{7F4DFD3D-9DFE-4846-B27F-7F4777668E8D}"/>
          </ac:graphicFrameMkLst>
        </pc:graphicFrameChg>
      </pc:sldChg>
      <pc:sldChg chg="modSp mod ord">
        <pc:chgData name="Jikeli, Guenther" userId="c7c26c92-eab6-4ee1-a20f-bab0ffb9c1bb" providerId="ADAL" clId="{D42AA621-6184-412B-9741-AC86C4D2C2D8}" dt="2023-01-15T02:36:57.390" v="347" actId="27636"/>
        <pc:sldMkLst>
          <pc:docMk/>
          <pc:sldMk cId="3888514596" sldId="316"/>
        </pc:sldMkLst>
        <pc:spChg chg="mod">
          <ac:chgData name="Jikeli, Guenther" userId="c7c26c92-eab6-4ee1-a20f-bab0ffb9c1bb" providerId="ADAL" clId="{D42AA621-6184-412B-9741-AC86C4D2C2D8}" dt="2023-01-15T02:36:10.925" v="337" actId="1076"/>
          <ac:spMkLst>
            <pc:docMk/>
            <pc:sldMk cId="3888514596" sldId="316"/>
            <ac:spMk id="155" creationId="{00000000-0000-0000-0000-000000000000}"/>
          </ac:spMkLst>
        </pc:spChg>
        <pc:spChg chg="mod">
          <ac:chgData name="Jikeli, Guenther" userId="c7c26c92-eab6-4ee1-a20f-bab0ffb9c1bb" providerId="ADAL" clId="{D42AA621-6184-412B-9741-AC86C4D2C2D8}" dt="2023-01-15T02:36:57.390" v="347" actId="27636"/>
          <ac:spMkLst>
            <pc:docMk/>
            <pc:sldMk cId="3888514596" sldId="316"/>
            <ac:spMk id="156" creationId="{00000000-0000-0000-0000-000000000000}"/>
          </ac:spMkLst>
        </pc:spChg>
        <pc:picChg chg="mod">
          <ac:chgData name="Jikeli, Guenther" userId="c7c26c92-eab6-4ee1-a20f-bab0ffb9c1bb" providerId="ADAL" clId="{D42AA621-6184-412B-9741-AC86C4D2C2D8}" dt="2023-01-15T02:36:47.138" v="341" actId="1076"/>
          <ac:picMkLst>
            <pc:docMk/>
            <pc:sldMk cId="3888514596" sldId="316"/>
            <ac:picMk id="157" creationId="{00000000-0000-0000-0000-000000000000}"/>
          </ac:picMkLst>
        </pc:picChg>
      </pc:sldChg>
      <pc:sldChg chg="del">
        <pc:chgData name="Jikeli, Guenther" userId="c7c26c92-eab6-4ee1-a20f-bab0ffb9c1bb" providerId="ADAL" clId="{D42AA621-6184-412B-9741-AC86C4D2C2D8}" dt="2023-01-14T02:57:11.244" v="0" actId="47"/>
        <pc:sldMkLst>
          <pc:docMk/>
          <pc:sldMk cId="3025201794" sldId="318"/>
        </pc:sldMkLst>
      </pc:sldChg>
      <pc:sldChg chg="addSp delSp modSp add del mod">
        <pc:chgData name="Jikeli, Guenther" userId="c7c26c92-eab6-4ee1-a20f-bab0ffb9c1bb" providerId="ADAL" clId="{D42AA621-6184-412B-9741-AC86C4D2C2D8}" dt="2023-01-15T01:53:49.161" v="224" actId="1076"/>
        <pc:sldMkLst>
          <pc:docMk/>
          <pc:sldMk cId="3904815811" sldId="323"/>
        </pc:sldMkLst>
        <pc:spChg chg="add mod">
          <ac:chgData name="Jikeli, Guenther" userId="c7c26c92-eab6-4ee1-a20f-bab0ffb9c1bb" providerId="ADAL" clId="{D42AA621-6184-412B-9741-AC86C4D2C2D8}" dt="2023-01-15T01:41:10.848" v="196" actId="1076"/>
          <ac:spMkLst>
            <pc:docMk/>
            <pc:sldMk cId="3904815811" sldId="323"/>
            <ac:spMk id="19" creationId="{8EE116B2-2CB6-4FE0-A1D9-6023D7CBDDDE}"/>
          </ac:spMkLst>
        </pc:spChg>
        <pc:spChg chg="add del">
          <ac:chgData name="Jikeli, Guenther" userId="c7c26c92-eab6-4ee1-a20f-bab0ffb9c1bb" providerId="ADAL" clId="{D42AA621-6184-412B-9741-AC86C4D2C2D8}" dt="2023-01-15T01:50:06.310" v="198" actId="22"/>
          <ac:spMkLst>
            <pc:docMk/>
            <pc:sldMk cId="3904815811" sldId="323"/>
            <ac:spMk id="21" creationId="{F47D80D7-FED7-4242-91F1-D34BE4889F5A}"/>
          </ac:spMkLst>
        </pc:spChg>
        <pc:spChg chg="add del">
          <ac:chgData name="Jikeli, Guenther" userId="c7c26c92-eab6-4ee1-a20f-bab0ffb9c1bb" providerId="ADAL" clId="{D42AA621-6184-412B-9741-AC86C4D2C2D8}" dt="2023-01-15T01:50:18.913" v="200" actId="22"/>
          <ac:spMkLst>
            <pc:docMk/>
            <pc:sldMk cId="3904815811" sldId="323"/>
            <ac:spMk id="25" creationId="{8C6E58BC-1C15-4825-B6D2-0DE828D6E2E0}"/>
          </ac:spMkLst>
        </pc:spChg>
        <pc:picChg chg="add mod">
          <ac:chgData name="Jikeli, Guenther" userId="c7c26c92-eab6-4ee1-a20f-bab0ffb9c1bb" providerId="ADAL" clId="{D42AA621-6184-412B-9741-AC86C4D2C2D8}" dt="2023-01-15T01:50:54.692" v="204" actId="1076"/>
          <ac:picMkLst>
            <pc:docMk/>
            <pc:sldMk cId="3904815811" sldId="323"/>
            <ac:picMk id="11" creationId="{A0DD9A4B-28D8-4E90-B34A-74A22EE89394}"/>
          </ac:picMkLst>
        </pc:picChg>
        <pc:picChg chg="add del mod">
          <ac:chgData name="Jikeli, Guenther" userId="c7c26c92-eab6-4ee1-a20f-bab0ffb9c1bb" providerId="ADAL" clId="{D42AA621-6184-412B-9741-AC86C4D2C2D8}" dt="2023-01-15T01:51:50.842" v="209"/>
          <ac:picMkLst>
            <pc:docMk/>
            <pc:sldMk cId="3904815811" sldId="323"/>
            <ac:picMk id="15" creationId="{C9DF215D-F7FD-4FA7-ADB8-D583FE25FEE6}"/>
          </ac:picMkLst>
        </pc:picChg>
        <pc:picChg chg="add mod">
          <ac:chgData name="Jikeli, Guenther" userId="c7c26c92-eab6-4ee1-a20f-bab0ffb9c1bb" providerId="ADAL" clId="{D42AA621-6184-412B-9741-AC86C4D2C2D8}" dt="2023-01-15T01:52:20.052" v="214" actId="14100"/>
          <ac:picMkLst>
            <pc:docMk/>
            <pc:sldMk cId="3904815811" sldId="323"/>
            <ac:picMk id="29" creationId="{D8567516-68A5-4E98-837D-AD19F9B68C78}"/>
          </ac:picMkLst>
        </pc:picChg>
        <pc:picChg chg="add del mod">
          <ac:chgData name="Jikeli, Guenther" userId="c7c26c92-eab6-4ee1-a20f-bab0ffb9c1bb" providerId="ADAL" clId="{D42AA621-6184-412B-9741-AC86C4D2C2D8}" dt="2023-01-15T01:53:17.244" v="219"/>
          <ac:picMkLst>
            <pc:docMk/>
            <pc:sldMk cId="3904815811" sldId="323"/>
            <ac:picMk id="31" creationId="{C833F811-EF89-4FF2-BDBF-5EE972A1CFDF}"/>
          </ac:picMkLst>
        </pc:picChg>
        <pc:picChg chg="add mod">
          <ac:chgData name="Jikeli, Guenther" userId="c7c26c92-eab6-4ee1-a20f-bab0ffb9c1bb" providerId="ADAL" clId="{D42AA621-6184-412B-9741-AC86C4D2C2D8}" dt="2023-01-15T01:53:49.161" v="224" actId="1076"/>
          <ac:picMkLst>
            <pc:docMk/>
            <pc:sldMk cId="3904815811" sldId="323"/>
            <ac:picMk id="33" creationId="{0565EF30-8A8A-44F6-B946-0CF843FFA4EB}"/>
          </ac:picMkLst>
        </pc:picChg>
      </pc:sldChg>
      <pc:sldChg chg="del">
        <pc:chgData name="Jikeli, Guenther" userId="c7c26c92-eab6-4ee1-a20f-bab0ffb9c1bb" providerId="ADAL" clId="{D42AA621-6184-412B-9741-AC86C4D2C2D8}" dt="2023-01-14T03:27:08.876" v="24" actId="2696"/>
        <pc:sldMkLst>
          <pc:docMk/>
          <pc:sldMk cId="4264260744" sldId="329"/>
        </pc:sldMkLst>
      </pc:sldChg>
      <pc:sldChg chg="del">
        <pc:chgData name="Jikeli, Guenther" userId="c7c26c92-eab6-4ee1-a20f-bab0ffb9c1bb" providerId="ADAL" clId="{D42AA621-6184-412B-9741-AC86C4D2C2D8}" dt="2023-01-14T04:07:48.319" v="63" actId="47"/>
        <pc:sldMkLst>
          <pc:docMk/>
          <pc:sldMk cId="1439426560" sldId="340"/>
        </pc:sldMkLst>
      </pc:sldChg>
      <pc:sldChg chg="del">
        <pc:chgData name="Jikeli, Guenther" userId="c7c26c92-eab6-4ee1-a20f-bab0ffb9c1bb" providerId="ADAL" clId="{D42AA621-6184-412B-9741-AC86C4D2C2D8}" dt="2023-01-14T02:58:27.786" v="3" actId="47"/>
        <pc:sldMkLst>
          <pc:docMk/>
          <pc:sldMk cId="1537210006" sldId="344"/>
        </pc:sldMkLst>
      </pc:sldChg>
      <pc:sldChg chg="modSp add del mod">
        <pc:chgData name="Jikeli, Guenther" userId="c7c26c92-eab6-4ee1-a20f-bab0ffb9c1bb" providerId="ADAL" clId="{D42AA621-6184-412B-9741-AC86C4D2C2D8}" dt="2023-01-14T04:08:58.984" v="155" actId="20577"/>
        <pc:sldMkLst>
          <pc:docMk/>
          <pc:sldMk cId="2820038639" sldId="414"/>
        </pc:sldMkLst>
        <pc:spChg chg="mod">
          <ac:chgData name="Jikeli, Guenther" userId="c7c26c92-eab6-4ee1-a20f-bab0ffb9c1bb" providerId="ADAL" clId="{D42AA621-6184-412B-9741-AC86C4D2C2D8}" dt="2023-01-14T04:08:58.984" v="155" actId="20577"/>
          <ac:spMkLst>
            <pc:docMk/>
            <pc:sldMk cId="2820038639" sldId="414"/>
            <ac:spMk id="2" creationId="{CDDBFA2E-D174-45F8-93B9-D285489CF5F1}"/>
          </ac:spMkLst>
        </pc:spChg>
      </pc:sldChg>
      <pc:sldChg chg="del">
        <pc:chgData name="Jikeli, Guenther" userId="c7c26c92-eab6-4ee1-a20f-bab0ffb9c1bb" providerId="ADAL" clId="{D42AA621-6184-412B-9741-AC86C4D2C2D8}" dt="2023-01-14T02:59:42.774" v="5" actId="47"/>
        <pc:sldMkLst>
          <pc:docMk/>
          <pc:sldMk cId="1182686112" sldId="563"/>
        </pc:sldMkLst>
      </pc:sldChg>
      <pc:sldChg chg="ord">
        <pc:chgData name="Jikeli, Guenther" userId="c7c26c92-eab6-4ee1-a20f-bab0ffb9c1bb" providerId="ADAL" clId="{D42AA621-6184-412B-9741-AC86C4D2C2D8}" dt="2023-01-15T01:56:07.861" v="226"/>
        <pc:sldMkLst>
          <pc:docMk/>
          <pc:sldMk cId="514173730" sldId="580"/>
        </pc:sldMkLst>
      </pc:sldChg>
      <pc:sldChg chg="addSp delSp modSp mod delDesignElem">
        <pc:chgData name="Jikeli, Guenther" userId="c7c26c92-eab6-4ee1-a20f-bab0ffb9c1bb" providerId="ADAL" clId="{D42AA621-6184-412B-9741-AC86C4D2C2D8}" dt="2023-01-15T02:34:59.869" v="327" actId="113"/>
        <pc:sldMkLst>
          <pc:docMk/>
          <pc:sldMk cId="992193133" sldId="581"/>
        </pc:sldMkLst>
        <pc:spChg chg="del">
          <ac:chgData name="Jikeli, Guenther" userId="c7c26c92-eab6-4ee1-a20f-bab0ffb9c1bb" providerId="ADAL" clId="{D42AA621-6184-412B-9741-AC86C4D2C2D8}" dt="2023-01-15T02:32:55.926" v="299" actId="478"/>
          <ac:spMkLst>
            <pc:docMk/>
            <pc:sldMk cId="992193133" sldId="581"/>
            <ac:spMk id="2" creationId="{BCD196B9-FB0D-45B6-8DED-45206082DE68}"/>
          </ac:spMkLst>
        </pc:spChg>
        <pc:spChg chg="mod">
          <ac:chgData name="Jikeli, Guenther" userId="c7c26c92-eab6-4ee1-a20f-bab0ffb9c1bb" providerId="ADAL" clId="{D42AA621-6184-412B-9741-AC86C4D2C2D8}" dt="2023-01-15T02:34:59.869" v="327" actId="113"/>
          <ac:spMkLst>
            <pc:docMk/>
            <pc:sldMk cId="992193133" sldId="581"/>
            <ac:spMk id="3" creationId="{6447996A-A8E2-4B6E-8EC9-5D854272C46B}"/>
          </ac:spMkLst>
        </pc:spChg>
        <pc:spChg chg="add del mod">
          <ac:chgData name="Jikeli, Guenther" userId="c7c26c92-eab6-4ee1-a20f-bab0ffb9c1bb" providerId="ADAL" clId="{D42AA621-6184-412B-9741-AC86C4D2C2D8}" dt="2023-01-15T02:32:59.652" v="300" actId="478"/>
          <ac:spMkLst>
            <pc:docMk/>
            <pc:sldMk cId="992193133" sldId="581"/>
            <ac:spMk id="6" creationId="{580AFE77-BDDE-4F25-9769-896CB23F3C11}"/>
          </ac:spMkLst>
        </pc:spChg>
        <pc:spChg chg="add del mod">
          <ac:chgData name="Jikeli, Guenther" userId="c7c26c92-eab6-4ee1-a20f-bab0ffb9c1bb" providerId="ADAL" clId="{D42AA621-6184-412B-9741-AC86C4D2C2D8}" dt="2023-01-15T02:33:20.758" v="303"/>
          <ac:spMkLst>
            <pc:docMk/>
            <pc:sldMk cId="992193133" sldId="581"/>
            <ac:spMk id="7" creationId="{F5276975-2393-4EFE-B67D-FC209EF086BC}"/>
          </ac:spMkLst>
        </pc:spChg>
        <pc:spChg chg="add del mod">
          <ac:chgData name="Jikeli, Guenther" userId="c7c26c92-eab6-4ee1-a20f-bab0ffb9c1bb" providerId="ADAL" clId="{D42AA621-6184-412B-9741-AC86C4D2C2D8}" dt="2023-01-15T02:33:28.080" v="305" actId="478"/>
          <ac:spMkLst>
            <pc:docMk/>
            <pc:sldMk cId="992193133" sldId="581"/>
            <ac:spMk id="9" creationId="{9459A9CF-D806-4B11-ABA9-4A17FD860F32}"/>
          </ac:spMkLst>
        </pc:spChg>
        <pc:spChg chg="add del mod">
          <ac:chgData name="Jikeli, Guenther" userId="c7c26c92-eab6-4ee1-a20f-bab0ffb9c1bb" providerId="ADAL" clId="{D42AA621-6184-412B-9741-AC86C4D2C2D8}" dt="2023-01-15T02:33:30.704" v="306" actId="478"/>
          <ac:spMkLst>
            <pc:docMk/>
            <pc:sldMk cId="992193133" sldId="581"/>
            <ac:spMk id="11" creationId="{5EAD284D-B15E-4587-A295-E6F05727C83F}"/>
          </ac:spMkLst>
        </pc:spChg>
        <pc:spChg chg="add mod">
          <ac:chgData name="Jikeli, Guenther" userId="c7c26c92-eab6-4ee1-a20f-bab0ffb9c1bb" providerId="ADAL" clId="{D42AA621-6184-412B-9741-AC86C4D2C2D8}" dt="2023-01-15T02:34:41.789" v="324" actId="14100"/>
          <ac:spMkLst>
            <pc:docMk/>
            <pc:sldMk cId="992193133" sldId="581"/>
            <ac:spMk id="16" creationId="{E349E108-3203-4909-9653-7D9115C4A8F0}"/>
          </ac:spMkLst>
        </pc:spChg>
        <pc:spChg chg="del">
          <ac:chgData name="Jikeli, Guenther" userId="c7c26c92-eab6-4ee1-a20f-bab0ffb9c1bb" providerId="ADAL" clId="{D42AA621-6184-412B-9741-AC86C4D2C2D8}" dt="2023-01-15T02:33:20.758" v="303"/>
          <ac:spMkLst>
            <pc:docMk/>
            <pc:sldMk cId="992193133" sldId="581"/>
            <ac:spMk id="37" creationId="{66E48AFA-8884-4F68-A44F-D2C1E8609C5A}"/>
          </ac:spMkLst>
        </pc:spChg>
        <pc:spChg chg="del">
          <ac:chgData name="Jikeli, Guenther" userId="c7c26c92-eab6-4ee1-a20f-bab0ffb9c1bb" providerId="ADAL" clId="{D42AA621-6184-412B-9741-AC86C4D2C2D8}" dt="2023-01-15T02:33:20.758" v="303"/>
          <ac:spMkLst>
            <pc:docMk/>
            <pc:sldMk cId="992193133" sldId="581"/>
            <ac:spMk id="39" creationId="{969D19A6-08CB-498C-93EC-3FFB021FC68A}"/>
          </ac:spMkLst>
        </pc:spChg>
        <pc:picChg chg="add mod">
          <ac:chgData name="Jikeli, Guenther" userId="c7c26c92-eab6-4ee1-a20f-bab0ffb9c1bb" providerId="ADAL" clId="{D42AA621-6184-412B-9741-AC86C4D2C2D8}" dt="2023-01-15T02:34:45.311" v="325" actId="1076"/>
          <ac:picMkLst>
            <pc:docMk/>
            <pc:sldMk cId="992193133" sldId="581"/>
            <ac:picMk id="5" creationId="{47C5BCFC-56A1-4921-B973-F5AA54F0B8EE}"/>
          </ac:picMkLst>
        </pc:picChg>
        <pc:picChg chg="del mod">
          <ac:chgData name="Jikeli, Guenther" userId="c7c26c92-eab6-4ee1-a20f-bab0ffb9c1bb" providerId="ADAL" clId="{D42AA621-6184-412B-9741-AC86C4D2C2D8}" dt="2023-01-15T02:32:52.550" v="298" actId="478"/>
          <ac:picMkLst>
            <pc:docMk/>
            <pc:sldMk cId="992193133" sldId="581"/>
            <ac:picMk id="8" creationId="{9F5E2AA2-04CB-49DE-ABF3-76EB49EAB411}"/>
          </ac:picMkLst>
        </pc:picChg>
      </pc:sldChg>
      <pc:sldChg chg="del">
        <pc:chgData name="Jikeli, Guenther" userId="c7c26c92-eab6-4ee1-a20f-bab0ffb9c1bb" providerId="ADAL" clId="{D42AA621-6184-412B-9741-AC86C4D2C2D8}" dt="2023-01-14T02:59:07.285" v="4" actId="47"/>
        <pc:sldMkLst>
          <pc:docMk/>
          <pc:sldMk cId="905966414" sldId="582"/>
        </pc:sldMkLst>
      </pc:sldChg>
      <pc:sldChg chg="ord">
        <pc:chgData name="Jikeli, Guenther" userId="c7c26c92-eab6-4ee1-a20f-bab0ffb9c1bb" providerId="ADAL" clId="{D42AA621-6184-412B-9741-AC86C4D2C2D8}" dt="2023-01-14T03:27:33.408" v="26"/>
        <pc:sldMkLst>
          <pc:docMk/>
          <pc:sldMk cId="469442438" sldId="583"/>
        </pc:sldMkLst>
      </pc:sldChg>
      <pc:sldChg chg="modSp add mod">
        <pc:chgData name="Jikeli, Guenther" userId="c7c26c92-eab6-4ee1-a20f-bab0ffb9c1bb" providerId="ADAL" clId="{D42AA621-6184-412B-9741-AC86C4D2C2D8}" dt="2023-01-15T02:09:37.082" v="293" actId="20577"/>
        <pc:sldMkLst>
          <pc:docMk/>
          <pc:sldMk cId="2516893812" sldId="584"/>
        </pc:sldMkLst>
        <pc:graphicFrameChg chg="mod modGraphic">
          <ac:chgData name="Jikeli, Guenther" userId="c7c26c92-eab6-4ee1-a20f-bab0ffb9c1bb" providerId="ADAL" clId="{D42AA621-6184-412B-9741-AC86C4D2C2D8}" dt="2023-01-15T02:09:37.082" v="293" actId="20577"/>
          <ac:graphicFrameMkLst>
            <pc:docMk/>
            <pc:sldMk cId="2516893812" sldId="584"/>
            <ac:graphicFrameMk id="3" creationId="{7F4DFD3D-9DFE-4846-B27F-7F4777668E8D}"/>
          </ac:graphicFrameMkLst>
        </pc:graphicFrameChg>
      </pc:sldChg>
      <pc:sldMasterChg chg="addSldLayout delSldLayout">
        <pc:chgData name="Jikeli, Guenther" userId="c7c26c92-eab6-4ee1-a20f-bab0ffb9c1bb" providerId="ADAL" clId="{D42AA621-6184-412B-9741-AC86C4D2C2D8}" dt="2023-01-14T04:08:00.358" v="65" actId="47"/>
        <pc:sldMasterMkLst>
          <pc:docMk/>
          <pc:sldMasterMk cId="3250558665" sldId="2147483648"/>
        </pc:sldMasterMkLst>
        <pc:sldLayoutChg chg="add del">
          <pc:chgData name="Jikeli, Guenther" userId="c7c26c92-eab6-4ee1-a20f-bab0ffb9c1bb" providerId="ADAL" clId="{D42AA621-6184-412B-9741-AC86C4D2C2D8}" dt="2023-01-14T04:08:00.358" v="65" actId="47"/>
          <pc:sldLayoutMkLst>
            <pc:docMk/>
            <pc:sldMasterMk cId="3250558665" sldId="2147483648"/>
            <pc:sldLayoutMk cId="605945624" sldId="2147483661"/>
          </pc:sldLayoutMkLst>
        </pc:sldLayoutChg>
      </pc:sldMasterChg>
      <pc:sldMasterChg chg="delSldLayout">
        <pc:chgData name="Jikeli, Guenther" userId="c7c26c92-eab6-4ee1-a20f-bab0ffb9c1bb" providerId="ADAL" clId="{D42AA621-6184-412B-9741-AC86C4D2C2D8}" dt="2023-01-14T02:57:11.244" v="0" actId="47"/>
        <pc:sldMasterMkLst>
          <pc:docMk/>
          <pc:sldMasterMk cId="1833943532" sldId="2147483662"/>
        </pc:sldMasterMkLst>
        <pc:sldLayoutChg chg="del">
          <pc:chgData name="Jikeli, Guenther" userId="c7c26c92-eab6-4ee1-a20f-bab0ffb9c1bb" providerId="ADAL" clId="{D42AA621-6184-412B-9741-AC86C4D2C2D8}" dt="2023-01-14T02:57:11.244" v="0" actId="47"/>
          <pc:sldLayoutMkLst>
            <pc:docMk/>
            <pc:sldMasterMk cId="1833943532" sldId="2147483662"/>
            <pc:sldLayoutMk cId="1701765438" sldId="2147483665"/>
          </pc:sldLayoutMkLst>
        </pc:sldLayoutChg>
      </pc:sldMasterChg>
    </pc:docChg>
  </pc:docChgLst>
  <pc:docChgLst>
    <pc:chgData name="Jikeli, Guenther" userId="c7c26c92-eab6-4ee1-a20f-bab0ffb9c1bb" providerId="ADAL" clId="{FCF385FB-2CB5-42A2-9154-894554E2AEB8}"/>
    <pc:docChg chg="custSel modSld">
      <pc:chgData name="Jikeli, Guenther" userId="c7c26c92-eab6-4ee1-a20f-bab0ffb9c1bb" providerId="ADAL" clId="{FCF385FB-2CB5-42A2-9154-894554E2AEB8}" dt="2023-01-15T15:46:15.480" v="158" actId="20577"/>
      <pc:docMkLst>
        <pc:docMk/>
      </pc:docMkLst>
      <pc:sldChg chg="addSp modSp mod">
        <pc:chgData name="Jikeli, Guenther" userId="c7c26c92-eab6-4ee1-a20f-bab0ffb9c1bb" providerId="ADAL" clId="{FCF385FB-2CB5-42A2-9154-894554E2AEB8}" dt="2023-01-15T15:46:15.480" v="158" actId="20577"/>
        <pc:sldMkLst>
          <pc:docMk/>
          <pc:sldMk cId="2820038639" sldId="414"/>
        </pc:sldMkLst>
        <pc:spChg chg="add mod">
          <ac:chgData name="Jikeli, Guenther" userId="c7c26c92-eab6-4ee1-a20f-bab0ffb9c1bb" providerId="ADAL" clId="{FCF385FB-2CB5-42A2-9154-894554E2AEB8}" dt="2023-01-15T15:46:15.480" v="158" actId="20577"/>
          <ac:spMkLst>
            <pc:docMk/>
            <pc:sldMk cId="2820038639" sldId="414"/>
            <ac:spMk id="4" creationId="{681A5744-7C43-C85D-7E18-3D0F904F453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AC881B-F708-40F2-8D8F-3B2AF60F302F}" type="datetimeFigureOut">
              <a:rPr lang="en-US" smtClean="0"/>
              <a:t>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3F3F6A-AA7E-4929-8109-09945D50D688}" type="slidenum">
              <a:rPr lang="en-US" smtClean="0"/>
              <a:t>‹#›</a:t>
            </a:fld>
            <a:endParaRPr lang="en-US"/>
          </a:p>
        </p:txBody>
      </p:sp>
    </p:spTree>
    <p:extLst>
      <p:ext uri="{BB962C8B-B14F-4D97-AF65-F5344CB8AC3E}">
        <p14:creationId xmlns:p14="http://schemas.microsoft.com/office/powerpoint/2010/main" val="2639216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269" name="Google Shape;269;p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14134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7: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269" name="Google Shape;269;p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0873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1C4FFC-2FF9-47FC-98E5-4938DA607548}"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2314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1C4FFC-2FF9-47FC-98E5-4938DA607548}"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441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1C4FFC-2FF9-47FC-98E5-4938DA607548}"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8124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91C4FFC-2FF9-47FC-98E5-4938DA607548}"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2927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24:notes"/>
          <p:cNvSpPr txBox="1">
            <a:spLocks noGrp="1"/>
          </p:cNvSpPr>
          <p:nvPr>
            <p:ph type="body" idx="1"/>
          </p:nvPr>
        </p:nvSpPr>
        <p:spPr>
          <a:xfrm>
            <a:off x="701040" y="4415790"/>
            <a:ext cx="5608320" cy="4183380"/>
          </a:xfrm>
          <a:prstGeom prst="rect">
            <a:avLst/>
          </a:prstGeom>
          <a:noFill/>
          <a:ln>
            <a:noFill/>
          </a:ln>
        </p:spPr>
        <p:txBody>
          <a:bodyPr spcFirstLastPara="1" wrap="square" lIns="93175" tIns="46575" rIns="93175" bIns="46575" anchor="t" anchorCtr="0">
            <a:noAutofit/>
          </a:bodyPr>
          <a:lstStyle/>
          <a:p>
            <a:pPr algn="ctr" fontAlgn="base"/>
            <a:endParaRPr lang="en-US" b="0" i="0" dirty="0">
              <a:solidFill>
                <a:srgbClr val="000000"/>
              </a:solidFill>
              <a:effectLst/>
              <a:latin typeface="Georgia Regular"/>
            </a:endParaRPr>
          </a:p>
        </p:txBody>
      </p:sp>
      <p:sp>
        <p:nvSpPr>
          <p:cNvPr id="153" name="Google Shape;153;p2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06244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2717-75D2-4CAC-9C62-195BE3ED0F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6A7D62-377D-4583-AD31-6A4664ED02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364B40-3BCC-443B-960A-7112489EA722}"/>
              </a:ext>
            </a:extLst>
          </p:cNvPr>
          <p:cNvSpPr>
            <a:spLocks noGrp="1"/>
          </p:cNvSpPr>
          <p:nvPr>
            <p:ph type="dt" sz="half" idx="10"/>
          </p:nvPr>
        </p:nvSpPr>
        <p:spPr/>
        <p:txBody>
          <a:bodyPr/>
          <a:lstStyle/>
          <a:p>
            <a:fld id="{CCACE78A-AD32-4BFE-8FC2-0C25D6325118}" type="datetimeFigureOut">
              <a:rPr lang="en-US" smtClean="0"/>
              <a:t>1/15/2023</a:t>
            </a:fld>
            <a:endParaRPr lang="en-US"/>
          </a:p>
        </p:txBody>
      </p:sp>
      <p:sp>
        <p:nvSpPr>
          <p:cNvPr id="5" name="Footer Placeholder 4">
            <a:extLst>
              <a:ext uri="{FF2B5EF4-FFF2-40B4-BE49-F238E27FC236}">
                <a16:creationId xmlns:a16="http://schemas.microsoft.com/office/drawing/2014/main" id="{2D4EA905-462B-4E33-A7B2-ADC0667D82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62DFF-B06B-49F7-9091-6BFA60FBC573}"/>
              </a:ext>
            </a:extLst>
          </p:cNvPr>
          <p:cNvSpPr>
            <a:spLocks noGrp="1"/>
          </p:cNvSpPr>
          <p:nvPr>
            <p:ph type="sldNum" sz="quarter" idx="12"/>
          </p:nvPr>
        </p:nvSpPr>
        <p:spPr/>
        <p:txBody>
          <a:bodyPr/>
          <a:lstStyle/>
          <a:p>
            <a:fld id="{E36EDB50-9260-4CF8-9918-95B1937238E6}" type="slidenum">
              <a:rPr lang="en-US" smtClean="0"/>
              <a:t>‹#›</a:t>
            </a:fld>
            <a:endParaRPr lang="en-US"/>
          </a:p>
        </p:txBody>
      </p:sp>
    </p:spTree>
    <p:extLst>
      <p:ext uri="{BB962C8B-B14F-4D97-AF65-F5344CB8AC3E}">
        <p14:creationId xmlns:p14="http://schemas.microsoft.com/office/powerpoint/2010/main" val="1572006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319C-2D4D-400B-882C-5F8C9EB89F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01D651-6EE7-4888-AD41-07A385C473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AC9D2-D9BE-40BA-AF6C-19BA9DCC7BC6}"/>
              </a:ext>
            </a:extLst>
          </p:cNvPr>
          <p:cNvSpPr>
            <a:spLocks noGrp="1"/>
          </p:cNvSpPr>
          <p:nvPr>
            <p:ph type="dt" sz="half" idx="10"/>
          </p:nvPr>
        </p:nvSpPr>
        <p:spPr/>
        <p:txBody>
          <a:bodyPr/>
          <a:lstStyle/>
          <a:p>
            <a:fld id="{CCACE78A-AD32-4BFE-8FC2-0C25D6325118}" type="datetimeFigureOut">
              <a:rPr lang="en-US" smtClean="0"/>
              <a:t>1/15/2023</a:t>
            </a:fld>
            <a:endParaRPr lang="en-US"/>
          </a:p>
        </p:txBody>
      </p:sp>
      <p:sp>
        <p:nvSpPr>
          <p:cNvPr id="5" name="Footer Placeholder 4">
            <a:extLst>
              <a:ext uri="{FF2B5EF4-FFF2-40B4-BE49-F238E27FC236}">
                <a16:creationId xmlns:a16="http://schemas.microsoft.com/office/drawing/2014/main" id="{1A2301C9-582E-4049-8CBF-EF93A6EAFB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1BCFEC-3529-48D0-9DF6-A3BB71A612EE}"/>
              </a:ext>
            </a:extLst>
          </p:cNvPr>
          <p:cNvSpPr>
            <a:spLocks noGrp="1"/>
          </p:cNvSpPr>
          <p:nvPr>
            <p:ph type="sldNum" sz="quarter" idx="12"/>
          </p:nvPr>
        </p:nvSpPr>
        <p:spPr/>
        <p:txBody>
          <a:bodyPr/>
          <a:lstStyle/>
          <a:p>
            <a:fld id="{E36EDB50-9260-4CF8-9918-95B1937238E6}" type="slidenum">
              <a:rPr lang="en-US" smtClean="0"/>
              <a:t>‹#›</a:t>
            </a:fld>
            <a:endParaRPr lang="en-US"/>
          </a:p>
        </p:txBody>
      </p:sp>
    </p:spTree>
    <p:extLst>
      <p:ext uri="{BB962C8B-B14F-4D97-AF65-F5344CB8AC3E}">
        <p14:creationId xmlns:p14="http://schemas.microsoft.com/office/powerpoint/2010/main" val="3302973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CEFB3E-271E-4567-A019-7A9C73EE9B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21D704-C6DE-4A27-B9AD-BFAFB79EB6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094A4F-9458-4764-AC8C-8514DDD77789}"/>
              </a:ext>
            </a:extLst>
          </p:cNvPr>
          <p:cNvSpPr>
            <a:spLocks noGrp="1"/>
          </p:cNvSpPr>
          <p:nvPr>
            <p:ph type="dt" sz="half" idx="10"/>
          </p:nvPr>
        </p:nvSpPr>
        <p:spPr/>
        <p:txBody>
          <a:bodyPr/>
          <a:lstStyle/>
          <a:p>
            <a:fld id="{CCACE78A-AD32-4BFE-8FC2-0C25D6325118}" type="datetimeFigureOut">
              <a:rPr lang="en-US" smtClean="0"/>
              <a:t>1/15/2023</a:t>
            </a:fld>
            <a:endParaRPr lang="en-US"/>
          </a:p>
        </p:txBody>
      </p:sp>
      <p:sp>
        <p:nvSpPr>
          <p:cNvPr id="5" name="Footer Placeholder 4">
            <a:extLst>
              <a:ext uri="{FF2B5EF4-FFF2-40B4-BE49-F238E27FC236}">
                <a16:creationId xmlns:a16="http://schemas.microsoft.com/office/drawing/2014/main" id="{9B98FFC5-3349-4E8C-B978-B5099649A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0085E-4550-418D-8612-CBA3939FE25E}"/>
              </a:ext>
            </a:extLst>
          </p:cNvPr>
          <p:cNvSpPr>
            <a:spLocks noGrp="1"/>
          </p:cNvSpPr>
          <p:nvPr>
            <p:ph type="sldNum" sz="quarter" idx="12"/>
          </p:nvPr>
        </p:nvSpPr>
        <p:spPr/>
        <p:txBody>
          <a:bodyPr/>
          <a:lstStyle/>
          <a:p>
            <a:fld id="{E36EDB50-9260-4CF8-9918-95B1937238E6}" type="slidenum">
              <a:rPr lang="en-US" smtClean="0"/>
              <a:t>‹#›</a:t>
            </a:fld>
            <a:endParaRPr lang="en-US"/>
          </a:p>
        </p:txBody>
      </p:sp>
    </p:spTree>
    <p:extLst>
      <p:ext uri="{BB962C8B-B14F-4D97-AF65-F5344CB8AC3E}">
        <p14:creationId xmlns:p14="http://schemas.microsoft.com/office/powerpoint/2010/main" val="364470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only: white">
  <p:cSld name="Content only: white">
    <p:spTree>
      <p:nvGrpSpPr>
        <p:cNvPr id="1" name="Shape 32"/>
        <p:cNvGrpSpPr/>
        <p:nvPr/>
      </p:nvGrpSpPr>
      <p:grpSpPr>
        <a:xfrm>
          <a:off x="0" y="0"/>
          <a:ext cx="0" cy="0"/>
          <a:chOff x="0" y="0"/>
          <a:chExt cx="0" cy="0"/>
        </a:xfrm>
      </p:grpSpPr>
      <p:sp>
        <p:nvSpPr>
          <p:cNvPr id="33" name="Google Shape;33;p14"/>
          <p:cNvSpPr txBox="1">
            <a:spLocks noGrp="1"/>
          </p:cNvSpPr>
          <p:nvPr>
            <p:ph type="ctrTitle"/>
          </p:nvPr>
        </p:nvSpPr>
        <p:spPr>
          <a:xfrm>
            <a:off x="706704" y="1012095"/>
            <a:ext cx="10672521" cy="638906"/>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404041"/>
              </a:buClr>
              <a:buSzPts val="3200"/>
              <a:buFont typeface="Arial"/>
              <a:buNone/>
              <a:defRPr sz="3200" b="1" i="0" cap="none">
                <a:solidFill>
                  <a:srgbClr val="40404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4"/>
          <p:cNvSpPr/>
          <p:nvPr/>
        </p:nvSpPr>
        <p:spPr>
          <a:xfrm>
            <a:off x="0" y="1073418"/>
            <a:ext cx="110219" cy="5162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 name="Google Shape;35;p14"/>
          <p:cNvSpPr txBox="1">
            <a:spLocks noGrp="1"/>
          </p:cNvSpPr>
          <p:nvPr>
            <p:ph type="body" idx="1"/>
          </p:nvPr>
        </p:nvSpPr>
        <p:spPr>
          <a:xfrm>
            <a:off x="6920942" y="237251"/>
            <a:ext cx="4933949" cy="336549"/>
          </a:xfrm>
          <a:prstGeom prst="rect">
            <a:avLst/>
          </a:prstGeom>
          <a:noFill/>
          <a:ln>
            <a:noFill/>
          </a:ln>
        </p:spPr>
        <p:txBody>
          <a:bodyPr spcFirstLastPara="1" wrap="square" lIns="91425" tIns="45700" rIns="91425" bIns="45700" anchor="t" anchorCtr="0">
            <a:noAutofit/>
          </a:bodyPr>
          <a:lstStyle>
            <a:lvl1pPr marL="457200" lvl="0" indent="-228600" algn="r">
              <a:lnSpc>
                <a:spcPct val="100000"/>
              </a:lnSpc>
              <a:spcBef>
                <a:spcPts val="0"/>
              </a:spcBef>
              <a:spcAft>
                <a:spcPts val="0"/>
              </a:spcAft>
              <a:buSzPts val="1100"/>
              <a:buNone/>
              <a:defRPr sz="1100" b="0" i="0">
                <a:solidFill>
                  <a:srgbClr val="A6A6A6"/>
                </a:solidFill>
                <a:latin typeface="Arial"/>
                <a:ea typeface="Arial"/>
                <a:cs typeface="Arial"/>
                <a:sym typeface="Aria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lnSpc>
                <a:spcPct val="100000"/>
              </a:lnSpc>
              <a:spcBef>
                <a:spcPts val="18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6" name="Google Shape;36;p14"/>
          <p:cNvSpPr txBox="1"/>
          <p:nvPr/>
        </p:nvSpPr>
        <p:spPr>
          <a:xfrm>
            <a:off x="4741334" y="4721412"/>
            <a:ext cx="24622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 name="Google Shape;37;p14"/>
          <p:cNvSpPr txBox="1">
            <a:spLocks noGrp="1"/>
          </p:cNvSpPr>
          <p:nvPr>
            <p:ph type="body" idx="2"/>
          </p:nvPr>
        </p:nvSpPr>
        <p:spPr>
          <a:xfrm>
            <a:off x="691765" y="1976198"/>
            <a:ext cx="10687459" cy="4119802"/>
          </a:xfrm>
          <a:prstGeom prst="rect">
            <a:avLst/>
          </a:prstGeom>
          <a:noFill/>
          <a:ln>
            <a:noFill/>
          </a:ln>
        </p:spPr>
        <p:txBody>
          <a:bodyPr spcFirstLastPara="1" wrap="square" lIns="91425" tIns="45700" rIns="91425" bIns="45700" anchor="t" anchorCtr="0">
            <a:normAutofit/>
          </a:bodyPr>
          <a:lstStyle>
            <a:lvl1pPr marL="457200" marR="0" lvl="0" indent="-342900" algn="l">
              <a:lnSpc>
                <a:spcPct val="100000"/>
              </a:lnSpc>
              <a:spcBef>
                <a:spcPts val="0"/>
              </a:spcBef>
              <a:spcAft>
                <a:spcPts val="0"/>
              </a:spcAft>
              <a:buClr>
                <a:srgbClr val="7F7F7F"/>
              </a:buClr>
              <a:buSzPts val="1800"/>
              <a:buFont typeface="Arial"/>
              <a:buAutoNum type="arabicPeriod"/>
              <a:defRPr sz="1800">
                <a:solidFill>
                  <a:srgbClr val="404041"/>
                </a:solidFill>
                <a:latin typeface="Arial"/>
                <a:ea typeface="Arial"/>
                <a:cs typeface="Arial"/>
                <a:sym typeface="Arial"/>
              </a:defRPr>
            </a:lvl1pPr>
            <a:lvl2pPr marL="914400" lvl="1" indent="-3302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2pPr>
            <a:lvl3pPr marL="1371600" lvl="2" indent="-3302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3pPr>
            <a:lvl4pPr marL="1828800" lvl="3" indent="-3302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4pPr>
            <a:lvl5pPr marL="2286000" lvl="4" indent="-3302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5pPr>
            <a:lvl6pPr marL="2743200" lvl="5" indent="-342900" algn="l">
              <a:lnSpc>
                <a:spcPct val="100000"/>
              </a:lnSpc>
              <a:spcBef>
                <a:spcPts val="18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38" name="Google Shape;38;p14"/>
          <p:cNvGrpSpPr/>
          <p:nvPr/>
        </p:nvGrpSpPr>
        <p:grpSpPr>
          <a:xfrm>
            <a:off x="-41050" y="6336172"/>
            <a:ext cx="12304889" cy="528963"/>
            <a:chOff x="-30788" y="4661517"/>
            <a:chExt cx="9228667" cy="528963"/>
          </a:xfrm>
        </p:grpSpPr>
        <p:sp>
          <p:nvSpPr>
            <p:cNvPr id="39" name="Google Shape;39;p14"/>
            <p:cNvSpPr/>
            <p:nvPr/>
          </p:nvSpPr>
          <p:spPr>
            <a:xfrm>
              <a:off x="-30788" y="4734807"/>
              <a:ext cx="9228667" cy="455673"/>
            </a:xfrm>
            <a:prstGeom prst="rect">
              <a:avLst/>
            </a:prstGeom>
            <a:solidFill>
              <a:srgbClr val="69030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 name="Google Shape;40;p14"/>
            <p:cNvSpPr/>
            <p:nvPr/>
          </p:nvSpPr>
          <p:spPr>
            <a:xfrm>
              <a:off x="635303" y="4661517"/>
              <a:ext cx="387197" cy="5289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41" name="Google Shape;41;p14" descr="tab-rgb.eps"/>
            <p:cNvPicPr preferRelativeResize="0"/>
            <p:nvPr/>
          </p:nvPicPr>
          <p:blipFill rotWithShape="1">
            <a:blip r:embed="rId2">
              <a:alphaModFix/>
            </a:blip>
            <a:srcRect/>
            <a:stretch/>
          </p:blipFill>
          <p:spPr>
            <a:xfrm>
              <a:off x="699798" y="4726863"/>
              <a:ext cx="258207" cy="327725"/>
            </a:xfrm>
            <a:prstGeom prst="rect">
              <a:avLst/>
            </a:prstGeom>
            <a:noFill/>
            <a:ln>
              <a:noFill/>
            </a:ln>
          </p:spPr>
        </p:pic>
        <p:sp>
          <p:nvSpPr>
            <p:cNvPr id="42" name="Google Shape;42;p14"/>
            <p:cNvSpPr txBox="1"/>
            <p:nvPr/>
          </p:nvSpPr>
          <p:spPr>
            <a:xfrm>
              <a:off x="1030972" y="4823737"/>
              <a:ext cx="3613600" cy="2308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FFFFFF"/>
                  </a:solidFill>
                  <a:latin typeface="Arial"/>
                  <a:ea typeface="Arial"/>
                  <a:cs typeface="Arial"/>
                  <a:sym typeface="Arial"/>
                </a:rPr>
                <a:t>INDIANA UNIVERSITY</a:t>
              </a: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605945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and photo: white">
  <p:cSld name="Content and photo: white">
    <p:spTree>
      <p:nvGrpSpPr>
        <p:cNvPr id="1" name="Shape 25"/>
        <p:cNvGrpSpPr/>
        <p:nvPr/>
      </p:nvGrpSpPr>
      <p:grpSpPr>
        <a:xfrm>
          <a:off x="0" y="0"/>
          <a:ext cx="0" cy="0"/>
          <a:chOff x="0" y="0"/>
          <a:chExt cx="0" cy="0"/>
        </a:xfrm>
      </p:grpSpPr>
      <p:sp>
        <p:nvSpPr>
          <p:cNvPr id="26" name="Google Shape;26;p13"/>
          <p:cNvSpPr txBox="1">
            <a:spLocks noGrp="1"/>
          </p:cNvSpPr>
          <p:nvPr>
            <p:ph type="title"/>
          </p:nvPr>
        </p:nvSpPr>
        <p:spPr>
          <a:xfrm>
            <a:off x="700406" y="619182"/>
            <a:ext cx="6080772" cy="103909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404041"/>
              </a:buClr>
              <a:buSzPts val="3200"/>
              <a:buFont typeface="Arial"/>
              <a:buNone/>
              <a:defRPr sz="3200" b="1" i="0">
                <a:solidFill>
                  <a:srgbClr val="40404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3"/>
          <p:cNvSpPr txBox="1">
            <a:spLocks noGrp="1"/>
          </p:cNvSpPr>
          <p:nvPr>
            <p:ph type="body" idx="1"/>
          </p:nvPr>
        </p:nvSpPr>
        <p:spPr>
          <a:xfrm>
            <a:off x="700406" y="1922839"/>
            <a:ext cx="6080772" cy="416999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SzPts val="1800"/>
              <a:buFont typeface="Arial"/>
              <a:buChar char="•"/>
              <a:defRPr sz="1800">
                <a:solidFill>
                  <a:srgbClr val="404041"/>
                </a:solidFill>
                <a:latin typeface="Arial"/>
                <a:ea typeface="Arial"/>
                <a:cs typeface="Arial"/>
                <a:sym typeface="Arial"/>
              </a:defRPr>
            </a:lvl1pPr>
            <a:lvl2pPr marL="914400" lvl="1" indent="-3429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2pPr>
            <a:lvl3pPr marL="1371600" lvl="2" indent="-3429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3pPr>
            <a:lvl4pPr marL="1828800" lvl="3" indent="-3429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4pPr>
            <a:lvl5pPr marL="2286000" lvl="4" indent="-342900" algn="l">
              <a:lnSpc>
                <a:spcPct val="100000"/>
              </a:lnSpc>
              <a:spcBef>
                <a:spcPts val="1800"/>
              </a:spcBef>
              <a:spcAft>
                <a:spcPts val="0"/>
              </a:spcAft>
              <a:buClr>
                <a:srgbClr val="404041"/>
              </a:buClr>
              <a:buSzPts val="1800"/>
              <a:buFont typeface="Arial"/>
              <a:buChar char="•"/>
              <a:defRPr sz="1800">
                <a:solidFill>
                  <a:srgbClr val="404041"/>
                </a:solidFill>
                <a:latin typeface="Arial"/>
                <a:ea typeface="Arial"/>
                <a:cs typeface="Arial"/>
                <a:sym typeface="Arial"/>
              </a:defRPr>
            </a:lvl5pPr>
            <a:lvl6pPr marL="2743200" lvl="5" indent="-342900" algn="l">
              <a:spcBef>
                <a:spcPts val="180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13"/>
          <p:cNvSpPr>
            <a:spLocks noGrp="1"/>
          </p:cNvSpPr>
          <p:nvPr>
            <p:ph type="pic" idx="2"/>
          </p:nvPr>
        </p:nvSpPr>
        <p:spPr>
          <a:xfrm>
            <a:off x="7430746" y="0"/>
            <a:ext cx="4761255" cy="68580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7F7F7F"/>
              </a:buClr>
              <a:buSzPts val="1800"/>
              <a:buFont typeface="Noto Sans Symbols"/>
              <a:buChar char="▪"/>
              <a:defRPr sz="18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spcBef>
                <a:spcPts val="1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 name="Google Shape;29;p13"/>
          <p:cNvSpPr/>
          <p:nvPr/>
        </p:nvSpPr>
        <p:spPr>
          <a:xfrm>
            <a:off x="0" y="649067"/>
            <a:ext cx="110219" cy="5162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0" name="Google Shape;30;p13"/>
          <p:cNvSpPr/>
          <p:nvPr/>
        </p:nvSpPr>
        <p:spPr>
          <a:xfrm>
            <a:off x="847071" y="6336172"/>
            <a:ext cx="516263" cy="5289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1" name="Google Shape;31;p13" descr="tab-rgb.eps"/>
          <p:cNvPicPr preferRelativeResize="0"/>
          <p:nvPr/>
        </p:nvPicPr>
        <p:blipFill rotWithShape="1">
          <a:blip r:embed="rId2">
            <a:alphaModFix/>
          </a:blip>
          <a:srcRect/>
          <a:stretch/>
        </p:blipFill>
        <p:spPr>
          <a:xfrm>
            <a:off x="933065" y="6401518"/>
            <a:ext cx="344276" cy="327725"/>
          </a:xfrm>
          <a:prstGeom prst="rect">
            <a:avLst/>
          </a:prstGeom>
          <a:noFill/>
          <a:ln>
            <a:noFill/>
          </a:ln>
        </p:spPr>
      </p:pic>
    </p:spTree>
    <p:extLst>
      <p:ext uri="{BB962C8B-B14F-4D97-AF65-F5344CB8AC3E}">
        <p14:creationId xmlns:p14="http://schemas.microsoft.com/office/powerpoint/2010/main" val="1155665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age">
  <p:cSld name="Title page">
    <p:bg>
      <p:bgPr>
        <a:solidFill>
          <a:srgbClr val="262626"/>
        </a:solidFill>
        <a:effectLst/>
      </p:bgPr>
    </p:bg>
    <p:spTree>
      <p:nvGrpSpPr>
        <p:cNvPr id="1" name="Shape 12"/>
        <p:cNvGrpSpPr/>
        <p:nvPr/>
      </p:nvGrpSpPr>
      <p:grpSpPr>
        <a:xfrm>
          <a:off x="0" y="0"/>
          <a:ext cx="0" cy="0"/>
          <a:chOff x="0" y="0"/>
          <a:chExt cx="0" cy="0"/>
        </a:xfrm>
      </p:grpSpPr>
      <p:sp>
        <p:nvSpPr>
          <p:cNvPr id="13" name="Google Shape;13;p11"/>
          <p:cNvSpPr txBox="1">
            <a:spLocks noGrp="1"/>
          </p:cNvSpPr>
          <p:nvPr>
            <p:ph type="title"/>
          </p:nvPr>
        </p:nvSpPr>
        <p:spPr>
          <a:xfrm>
            <a:off x="670539" y="3688697"/>
            <a:ext cx="10590128" cy="148599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Arial"/>
              <a:buNone/>
              <a:defRPr sz="4400" b="1" i="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1"/>
          <p:cNvSpPr txBox="1">
            <a:spLocks noGrp="1"/>
          </p:cNvSpPr>
          <p:nvPr>
            <p:ph type="body" idx="1"/>
          </p:nvPr>
        </p:nvSpPr>
        <p:spPr>
          <a:xfrm>
            <a:off x="707592" y="6279763"/>
            <a:ext cx="10312296" cy="370205"/>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SzPts val="1100"/>
              <a:buNone/>
              <a:defRPr sz="1100" b="1">
                <a:solidFill>
                  <a:srgbClr val="A6A6A6"/>
                </a:solidFill>
                <a:latin typeface="Arial"/>
                <a:ea typeface="Arial"/>
                <a:cs typeface="Arial"/>
                <a:sym typeface="Aria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lnSpc>
                <a:spcPct val="100000"/>
              </a:lnSpc>
              <a:spcBef>
                <a:spcPts val="18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5" name="Google Shape;15;p11"/>
          <p:cNvSpPr txBox="1">
            <a:spLocks noGrp="1"/>
          </p:cNvSpPr>
          <p:nvPr>
            <p:ph type="body" idx="2"/>
          </p:nvPr>
        </p:nvSpPr>
        <p:spPr>
          <a:xfrm>
            <a:off x="707592" y="3301284"/>
            <a:ext cx="10553075" cy="336549"/>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SzPts val="1800"/>
              <a:buNone/>
              <a:defRPr sz="1800" b="0">
                <a:solidFill>
                  <a:srgbClr val="A6A6A6"/>
                </a:solidFill>
                <a:latin typeface="Arial"/>
                <a:ea typeface="Arial"/>
                <a:cs typeface="Arial"/>
                <a:sym typeface="Aria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lnSpc>
                <a:spcPct val="100000"/>
              </a:lnSpc>
              <a:spcBef>
                <a:spcPts val="18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16" name="Google Shape;16;p11"/>
          <p:cNvGrpSpPr/>
          <p:nvPr/>
        </p:nvGrpSpPr>
        <p:grpSpPr>
          <a:xfrm>
            <a:off x="828019" y="-72571"/>
            <a:ext cx="1267479" cy="2766507"/>
            <a:chOff x="633305" y="-72571"/>
            <a:chExt cx="950609" cy="2766507"/>
          </a:xfrm>
        </p:grpSpPr>
        <p:sp>
          <p:nvSpPr>
            <p:cNvPr id="17" name="Google Shape;17;p11"/>
            <p:cNvSpPr/>
            <p:nvPr/>
          </p:nvSpPr>
          <p:spPr>
            <a:xfrm>
              <a:off x="633305" y="-72571"/>
              <a:ext cx="950609" cy="2766507"/>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18" name="Google Shape;18;p11" descr="trident.eps"/>
            <p:cNvPicPr preferRelativeResize="0"/>
            <p:nvPr/>
          </p:nvPicPr>
          <p:blipFill rotWithShape="1">
            <a:blip r:embed="rId2">
              <a:alphaModFix/>
            </a:blip>
            <a:srcRect/>
            <a:stretch/>
          </p:blipFill>
          <p:spPr>
            <a:xfrm>
              <a:off x="788009" y="1730375"/>
              <a:ext cx="634481" cy="800730"/>
            </a:xfrm>
            <a:prstGeom prst="rect">
              <a:avLst/>
            </a:prstGeom>
            <a:noFill/>
            <a:ln>
              <a:noFill/>
            </a:ln>
          </p:spPr>
        </p:pic>
      </p:grpSp>
    </p:spTree>
    <p:extLst>
      <p:ext uri="{BB962C8B-B14F-4D97-AF65-F5344CB8AC3E}">
        <p14:creationId xmlns:p14="http://schemas.microsoft.com/office/powerpoint/2010/main" val="2401228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with footer: white">
  <p:cSld name="Blank with footer: white">
    <p:spTree>
      <p:nvGrpSpPr>
        <p:cNvPr id="1" name="Shape 19"/>
        <p:cNvGrpSpPr/>
        <p:nvPr/>
      </p:nvGrpSpPr>
      <p:grpSpPr>
        <a:xfrm>
          <a:off x="0" y="0"/>
          <a:ext cx="0" cy="0"/>
          <a:chOff x="0" y="0"/>
          <a:chExt cx="0" cy="0"/>
        </a:xfrm>
      </p:grpSpPr>
      <p:grpSp>
        <p:nvGrpSpPr>
          <p:cNvPr id="20" name="Google Shape;20;p12"/>
          <p:cNvGrpSpPr/>
          <p:nvPr/>
        </p:nvGrpSpPr>
        <p:grpSpPr>
          <a:xfrm>
            <a:off x="-41050" y="6336172"/>
            <a:ext cx="12304889" cy="528963"/>
            <a:chOff x="-30788" y="4661517"/>
            <a:chExt cx="9228667" cy="528963"/>
          </a:xfrm>
        </p:grpSpPr>
        <p:sp>
          <p:nvSpPr>
            <p:cNvPr id="21" name="Google Shape;21;p12"/>
            <p:cNvSpPr/>
            <p:nvPr/>
          </p:nvSpPr>
          <p:spPr>
            <a:xfrm>
              <a:off x="-30788" y="4734807"/>
              <a:ext cx="9228667" cy="455673"/>
            </a:xfrm>
            <a:prstGeom prst="rect">
              <a:avLst/>
            </a:prstGeom>
            <a:solidFill>
              <a:srgbClr val="69030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2" name="Google Shape;22;p12"/>
            <p:cNvSpPr/>
            <p:nvPr/>
          </p:nvSpPr>
          <p:spPr>
            <a:xfrm>
              <a:off x="635303" y="4661517"/>
              <a:ext cx="387197" cy="5289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23" name="Google Shape;23;p12" descr="tab-rgb.eps"/>
            <p:cNvPicPr preferRelativeResize="0"/>
            <p:nvPr/>
          </p:nvPicPr>
          <p:blipFill rotWithShape="1">
            <a:blip r:embed="rId2">
              <a:alphaModFix/>
            </a:blip>
            <a:srcRect/>
            <a:stretch/>
          </p:blipFill>
          <p:spPr>
            <a:xfrm>
              <a:off x="699798" y="4726863"/>
              <a:ext cx="258207" cy="327725"/>
            </a:xfrm>
            <a:prstGeom prst="rect">
              <a:avLst/>
            </a:prstGeom>
            <a:noFill/>
            <a:ln>
              <a:noFill/>
            </a:ln>
          </p:spPr>
        </p:pic>
        <p:sp>
          <p:nvSpPr>
            <p:cNvPr id="24" name="Google Shape;24;p12"/>
            <p:cNvSpPr txBox="1"/>
            <p:nvPr/>
          </p:nvSpPr>
          <p:spPr>
            <a:xfrm>
              <a:off x="1030972" y="4823737"/>
              <a:ext cx="3613600" cy="2308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FFFFFF"/>
                  </a:solidFill>
                  <a:latin typeface="Arial"/>
                  <a:ea typeface="Arial"/>
                  <a:cs typeface="Arial"/>
                  <a:sym typeface="Arial"/>
                </a:rPr>
                <a:t>INDIANA UNIVERSITY</a:t>
              </a: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117119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only: white">
  <p:cSld name="Content only: white">
    <p:spTree>
      <p:nvGrpSpPr>
        <p:cNvPr id="1" name="Shape 32"/>
        <p:cNvGrpSpPr/>
        <p:nvPr/>
      </p:nvGrpSpPr>
      <p:grpSpPr>
        <a:xfrm>
          <a:off x="0" y="0"/>
          <a:ext cx="0" cy="0"/>
          <a:chOff x="0" y="0"/>
          <a:chExt cx="0" cy="0"/>
        </a:xfrm>
      </p:grpSpPr>
      <p:sp>
        <p:nvSpPr>
          <p:cNvPr id="33" name="Google Shape;33;p14"/>
          <p:cNvSpPr txBox="1">
            <a:spLocks noGrp="1"/>
          </p:cNvSpPr>
          <p:nvPr>
            <p:ph type="ctrTitle"/>
          </p:nvPr>
        </p:nvSpPr>
        <p:spPr>
          <a:xfrm>
            <a:off x="706704" y="1012095"/>
            <a:ext cx="10672521" cy="638906"/>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404041"/>
              </a:buClr>
              <a:buSzPts val="3200"/>
              <a:buFont typeface="Arial"/>
              <a:buNone/>
              <a:defRPr sz="3200" b="1" i="0" cap="none">
                <a:solidFill>
                  <a:srgbClr val="40404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4"/>
          <p:cNvSpPr/>
          <p:nvPr/>
        </p:nvSpPr>
        <p:spPr>
          <a:xfrm>
            <a:off x="0" y="1073418"/>
            <a:ext cx="110219" cy="5162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35" name="Google Shape;35;p14"/>
          <p:cNvSpPr txBox="1">
            <a:spLocks noGrp="1"/>
          </p:cNvSpPr>
          <p:nvPr>
            <p:ph type="body" idx="1"/>
          </p:nvPr>
        </p:nvSpPr>
        <p:spPr>
          <a:xfrm>
            <a:off x="6920942" y="237251"/>
            <a:ext cx="4933949" cy="336549"/>
          </a:xfrm>
          <a:prstGeom prst="rect">
            <a:avLst/>
          </a:prstGeom>
          <a:noFill/>
          <a:ln>
            <a:noFill/>
          </a:ln>
        </p:spPr>
        <p:txBody>
          <a:bodyPr spcFirstLastPara="1" wrap="square" lIns="91425" tIns="45700" rIns="91425" bIns="45700" anchor="t" anchorCtr="0">
            <a:noAutofit/>
          </a:bodyPr>
          <a:lstStyle>
            <a:lvl1pPr marL="457200" lvl="0" indent="-228600" algn="r">
              <a:lnSpc>
                <a:spcPct val="100000"/>
              </a:lnSpc>
              <a:spcBef>
                <a:spcPts val="0"/>
              </a:spcBef>
              <a:spcAft>
                <a:spcPts val="0"/>
              </a:spcAft>
              <a:buSzPts val="1100"/>
              <a:buNone/>
              <a:defRPr sz="1100" b="0" i="0">
                <a:solidFill>
                  <a:srgbClr val="A6A6A6"/>
                </a:solidFill>
                <a:latin typeface="Arial"/>
                <a:ea typeface="Arial"/>
                <a:cs typeface="Arial"/>
                <a:sym typeface="Aria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lnSpc>
                <a:spcPct val="100000"/>
              </a:lnSpc>
              <a:spcBef>
                <a:spcPts val="18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6" name="Google Shape;36;p14"/>
          <p:cNvSpPr txBox="1"/>
          <p:nvPr/>
        </p:nvSpPr>
        <p:spPr>
          <a:xfrm>
            <a:off x="4741334" y="4721412"/>
            <a:ext cx="24622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 name="Google Shape;37;p14"/>
          <p:cNvSpPr txBox="1">
            <a:spLocks noGrp="1"/>
          </p:cNvSpPr>
          <p:nvPr>
            <p:ph type="body" idx="2"/>
          </p:nvPr>
        </p:nvSpPr>
        <p:spPr>
          <a:xfrm>
            <a:off x="691765" y="1976198"/>
            <a:ext cx="10687459" cy="4119802"/>
          </a:xfrm>
          <a:prstGeom prst="rect">
            <a:avLst/>
          </a:prstGeom>
          <a:noFill/>
          <a:ln>
            <a:noFill/>
          </a:ln>
        </p:spPr>
        <p:txBody>
          <a:bodyPr spcFirstLastPara="1" wrap="square" lIns="91425" tIns="45700" rIns="91425" bIns="45700" anchor="t" anchorCtr="0">
            <a:normAutofit/>
          </a:bodyPr>
          <a:lstStyle>
            <a:lvl1pPr marL="457200" marR="0" lvl="0" indent="-342900" algn="l">
              <a:lnSpc>
                <a:spcPct val="100000"/>
              </a:lnSpc>
              <a:spcBef>
                <a:spcPts val="0"/>
              </a:spcBef>
              <a:spcAft>
                <a:spcPts val="0"/>
              </a:spcAft>
              <a:buClr>
                <a:srgbClr val="7F7F7F"/>
              </a:buClr>
              <a:buSzPts val="1800"/>
              <a:buFont typeface="Arial"/>
              <a:buAutoNum type="arabicPeriod"/>
              <a:defRPr sz="1800">
                <a:solidFill>
                  <a:srgbClr val="404041"/>
                </a:solidFill>
                <a:latin typeface="Arial"/>
                <a:ea typeface="Arial"/>
                <a:cs typeface="Arial"/>
                <a:sym typeface="Arial"/>
              </a:defRPr>
            </a:lvl1pPr>
            <a:lvl2pPr marL="914400" lvl="1" indent="-3302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2pPr>
            <a:lvl3pPr marL="1371600" lvl="2" indent="-3302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3pPr>
            <a:lvl4pPr marL="1828800" lvl="3" indent="-3302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4pPr>
            <a:lvl5pPr marL="2286000" lvl="4" indent="-3302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5pPr>
            <a:lvl6pPr marL="2743200" lvl="5" indent="-342900" algn="l">
              <a:lnSpc>
                <a:spcPct val="100000"/>
              </a:lnSpc>
              <a:spcBef>
                <a:spcPts val="18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grpSp>
        <p:nvGrpSpPr>
          <p:cNvPr id="38" name="Google Shape;38;p14"/>
          <p:cNvGrpSpPr/>
          <p:nvPr/>
        </p:nvGrpSpPr>
        <p:grpSpPr>
          <a:xfrm>
            <a:off x="-41050" y="6336172"/>
            <a:ext cx="12304889" cy="528963"/>
            <a:chOff x="-30788" y="4661517"/>
            <a:chExt cx="9228667" cy="528963"/>
          </a:xfrm>
        </p:grpSpPr>
        <p:sp>
          <p:nvSpPr>
            <p:cNvPr id="39" name="Google Shape;39;p14"/>
            <p:cNvSpPr/>
            <p:nvPr/>
          </p:nvSpPr>
          <p:spPr>
            <a:xfrm>
              <a:off x="-30788" y="4734807"/>
              <a:ext cx="9228667" cy="455673"/>
            </a:xfrm>
            <a:prstGeom prst="rect">
              <a:avLst/>
            </a:prstGeom>
            <a:solidFill>
              <a:srgbClr val="69030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0" name="Google Shape;40;p14"/>
            <p:cNvSpPr/>
            <p:nvPr/>
          </p:nvSpPr>
          <p:spPr>
            <a:xfrm>
              <a:off x="635303" y="4661517"/>
              <a:ext cx="387197" cy="5289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41" name="Google Shape;41;p14" descr="tab-rgb.eps"/>
            <p:cNvPicPr preferRelativeResize="0"/>
            <p:nvPr/>
          </p:nvPicPr>
          <p:blipFill rotWithShape="1">
            <a:blip r:embed="rId2">
              <a:alphaModFix/>
            </a:blip>
            <a:srcRect/>
            <a:stretch/>
          </p:blipFill>
          <p:spPr>
            <a:xfrm>
              <a:off x="699798" y="4726863"/>
              <a:ext cx="258207" cy="327725"/>
            </a:xfrm>
            <a:prstGeom prst="rect">
              <a:avLst/>
            </a:prstGeom>
            <a:noFill/>
            <a:ln>
              <a:noFill/>
            </a:ln>
          </p:spPr>
        </p:pic>
        <p:sp>
          <p:nvSpPr>
            <p:cNvPr id="42" name="Google Shape;42;p14"/>
            <p:cNvSpPr txBox="1"/>
            <p:nvPr/>
          </p:nvSpPr>
          <p:spPr>
            <a:xfrm>
              <a:off x="1030972" y="4823737"/>
              <a:ext cx="3613600" cy="2308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FFFFFF"/>
                  </a:solidFill>
                  <a:latin typeface="Arial"/>
                  <a:ea typeface="Arial"/>
                  <a:cs typeface="Arial"/>
                  <a:sym typeface="Arial"/>
                </a:rPr>
                <a:t>INDIANA UNIVERSITY</a:t>
              </a: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7369762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with footer: black">
  <p:cSld name="Blank with footer: black">
    <p:bg>
      <p:bgPr>
        <a:solidFill>
          <a:srgbClr val="252626"/>
        </a:solidFill>
        <a:effectLst/>
      </p:bgPr>
    </p:bg>
    <p:spTree>
      <p:nvGrpSpPr>
        <p:cNvPr id="1" name="Shape 43"/>
        <p:cNvGrpSpPr/>
        <p:nvPr/>
      </p:nvGrpSpPr>
      <p:grpSpPr>
        <a:xfrm>
          <a:off x="0" y="0"/>
          <a:ext cx="0" cy="0"/>
          <a:chOff x="0" y="0"/>
          <a:chExt cx="0" cy="0"/>
        </a:xfrm>
      </p:grpSpPr>
      <p:grpSp>
        <p:nvGrpSpPr>
          <p:cNvPr id="44" name="Google Shape;44;p15"/>
          <p:cNvGrpSpPr/>
          <p:nvPr/>
        </p:nvGrpSpPr>
        <p:grpSpPr>
          <a:xfrm>
            <a:off x="-41050" y="6336172"/>
            <a:ext cx="12304889" cy="528963"/>
            <a:chOff x="-30788" y="4661517"/>
            <a:chExt cx="9228667" cy="528963"/>
          </a:xfrm>
        </p:grpSpPr>
        <p:sp>
          <p:nvSpPr>
            <p:cNvPr id="45" name="Google Shape;45;p15"/>
            <p:cNvSpPr/>
            <p:nvPr/>
          </p:nvSpPr>
          <p:spPr>
            <a:xfrm>
              <a:off x="-30788" y="4734807"/>
              <a:ext cx="9228667" cy="455673"/>
            </a:xfrm>
            <a:prstGeom prst="rect">
              <a:avLst/>
            </a:prstGeom>
            <a:solidFill>
              <a:srgbClr val="69030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46" name="Google Shape;46;p15"/>
            <p:cNvSpPr/>
            <p:nvPr/>
          </p:nvSpPr>
          <p:spPr>
            <a:xfrm>
              <a:off x="635303" y="4661517"/>
              <a:ext cx="387197" cy="5289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47" name="Google Shape;47;p15" descr="tab-rgb.eps"/>
            <p:cNvPicPr preferRelativeResize="0"/>
            <p:nvPr/>
          </p:nvPicPr>
          <p:blipFill rotWithShape="1">
            <a:blip r:embed="rId2">
              <a:alphaModFix/>
            </a:blip>
            <a:srcRect/>
            <a:stretch/>
          </p:blipFill>
          <p:spPr>
            <a:xfrm>
              <a:off x="699798" y="4726863"/>
              <a:ext cx="258207" cy="327725"/>
            </a:xfrm>
            <a:prstGeom prst="rect">
              <a:avLst/>
            </a:prstGeom>
            <a:noFill/>
            <a:ln>
              <a:noFill/>
            </a:ln>
          </p:spPr>
        </p:pic>
        <p:sp>
          <p:nvSpPr>
            <p:cNvPr id="48" name="Google Shape;48;p15"/>
            <p:cNvSpPr txBox="1"/>
            <p:nvPr/>
          </p:nvSpPr>
          <p:spPr>
            <a:xfrm>
              <a:off x="1030972" y="4823737"/>
              <a:ext cx="3613600" cy="2308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FFFFFF"/>
                  </a:solidFill>
                  <a:latin typeface="Arial"/>
                  <a:ea typeface="Arial"/>
                  <a:cs typeface="Arial"/>
                  <a:sym typeface="Arial"/>
                </a:rPr>
                <a:t>INDIANA UNIVERSITY</a:t>
              </a: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9461879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rgbClr val="660B13"/>
        </a:solidFill>
        <a:effectLst/>
      </p:bgPr>
    </p:bg>
    <p:spTree>
      <p:nvGrpSpPr>
        <p:cNvPr id="1" name="Shape 49"/>
        <p:cNvGrpSpPr/>
        <p:nvPr/>
      </p:nvGrpSpPr>
      <p:grpSpPr>
        <a:xfrm>
          <a:off x="0" y="0"/>
          <a:ext cx="0" cy="0"/>
          <a:chOff x="0" y="0"/>
          <a:chExt cx="0" cy="0"/>
        </a:xfrm>
      </p:grpSpPr>
      <p:sp>
        <p:nvSpPr>
          <p:cNvPr id="50" name="Google Shape;50;p16"/>
          <p:cNvSpPr txBox="1"/>
          <p:nvPr/>
        </p:nvSpPr>
        <p:spPr>
          <a:xfrm>
            <a:off x="1838252" y="3187345"/>
            <a:ext cx="24622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1" name="Google Shape;51;p16"/>
          <p:cNvSpPr txBox="1"/>
          <p:nvPr/>
        </p:nvSpPr>
        <p:spPr>
          <a:xfrm>
            <a:off x="1838252" y="3187345"/>
            <a:ext cx="24622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 name="Google Shape;52;p16"/>
          <p:cNvSpPr txBox="1"/>
          <p:nvPr/>
        </p:nvSpPr>
        <p:spPr>
          <a:xfrm>
            <a:off x="1838252" y="3187345"/>
            <a:ext cx="24622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3" name="Google Shape;53;p16"/>
          <p:cNvSpPr txBox="1">
            <a:spLocks noGrp="1"/>
          </p:cNvSpPr>
          <p:nvPr>
            <p:ph type="title"/>
          </p:nvPr>
        </p:nvSpPr>
        <p:spPr>
          <a:xfrm>
            <a:off x="675592" y="3180626"/>
            <a:ext cx="9069976" cy="494412"/>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FFFF"/>
              </a:buClr>
              <a:buSzPts val="4400"/>
              <a:buFont typeface="Arial"/>
              <a:buNone/>
              <a:defRPr sz="4400" b="1" i="0">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6"/>
          <p:cNvSpPr txBox="1">
            <a:spLocks noGrp="1"/>
          </p:cNvSpPr>
          <p:nvPr>
            <p:ph type="body" idx="1"/>
          </p:nvPr>
        </p:nvSpPr>
        <p:spPr>
          <a:xfrm>
            <a:off x="701508" y="2710383"/>
            <a:ext cx="4933949" cy="336549"/>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SzPts val="1600"/>
              <a:buNone/>
              <a:defRPr sz="1600" b="1" i="0">
                <a:solidFill>
                  <a:srgbClr val="A6A6A6"/>
                </a:solidFill>
                <a:latin typeface="Arial"/>
                <a:ea typeface="Arial"/>
                <a:cs typeface="Arial"/>
                <a:sym typeface="Aria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lnSpc>
                <a:spcPct val="100000"/>
              </a:lnSpc>
              <a:spcBef>
                <a:spcPts val="18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5" name="Google Shape;55;p16"/>
          <p:cNvSpPr/>
          <p:nvPr/>
        </p:nvSpPr>
        <p:spPr>
          <a:xfrm>
            <a:off x="0" y="2602323"/>
            <a:ext cx="198152" cy="119924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1359495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only: black">
  <p:cSld name="Content only: black">
    <p:bg>
      <p:bgPr>
        <a:solidFill>
          <a:srgbClr val="262626"/>
        </a:solidFill>
        <a:effectLst/>
      </p:bgPr>
    </p:bg>
    <p:spTree>
      <p:nvGrpSpPr>
        <p:cNvPr id="1" name="Shape 56"/>
        <p:cNvGrpSpPr/>
        <p:nvPr/>
      </p:nvGrpSpPr>
      <p:grpSpPr>
        <a:xfrm>
          <a:off x="0" y="0"/>
          <a:ext cx="0" cy="0"/>
          <a:chOff x="0" y="0"/>
          <a:chExt cx="0" cy="0"/>
        </a:xfrm>
      </p:grpSpPr>
      <p:grpSp>
        <p:nvGrpSpPr>
          <p:cNvPr id="57" name="Google Shape;57;p17"/>
          <p:cNvGrpSpPr/>
          <p:nvPr/>
        </p:nvGrpSpPr>
        <p:grpSpPr>
          <a:xfrm>
            <a:off x="-41050" y="6336172"/>
            <a:ext cx="12304889" cy="528963"/>
            <a:chOff x="-30788" y="4661517"/>
            <a:chExt cx="9228667" cy="528963"/>
          </a:xfrm>
        </p:grpSpPr>
        <p:sp>
          <p:nvSpPr>
            <p:cNvPr id="58" name="Google Shape;58;p17"/>
            <p:cNvSpPr/>
            <p:nvPr/>
          </p:nvSpPr>
          <p:spPr>
            <a:xfrm>
              <a:off x="-30788" y="4734807"/>
              <a:ext cx="9228667" cy="455673"/>
            </a:xfrm>
            <a:prstGeom prst="rect">
              <a:avLst/>
            </a:prstGeom>
            <a:solidFill>
              <a:srgbClr val="69030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9" name="Google Shape;59;p17"/>
            <p:cNvSpPr/>
            <p:nvPr/>
          </p:nvSpPr>
          <p:spPr>
            <a:xfrm>
              <a:off x="635303" y="4661517"/>
              <a:ext cx="387197" cy="5289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60" name="Google Shape;60;p17" descr="tab-rgb.eps"/>
            <p:cNvPicPr preferRelativeResize="0"/>
            <p:nvPr/>
          </p:nvPicPr>
          <p:blipFill rotWithShape="1">
            <a:blip r:embed="rId2">
              <a:alphaModFix/>
            </a:blip>
            <a:srcRect/>
            <a:stretch/>
          </p:blipFill>
          <p:spPr>
            <a:xfrm>
              <a:off x="699798" y="4726863"/>
              <a:ext cx="258207" cy="327725"/>
            </a:xfrm>
            <a:prstGeom prst="rect">
              <a:avLst/>
            </a:prstGeom>
            <a:noFill/>
            <a:ln>
              <a:noFill/>
            </a:ln>
          </p:spPr>
        </p:pic>
        <p:sp>
          <p:nvSpPr>
            <p:cNvPr id="61" name="Google Shape;61;p17"/>
            <p:cNvSpPr txBox="1"/>
            <p:nvPr/>
          </p:nvSpPr>
          <p:spPr>
            <a:xfrm>
              <a:off x="1030972" y="4823737"/>
              <a:ext cx="3613600" cy="2308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rgbClr val="FFFFFF"/>
                  </a:solidFill>
                  <a:latin typeface="Arial"/>
                  <a:ea typeface="Arial"/>
                  <a:cs typeface="Arial"/>
                  <a:sym typeface="Arial"/>
                </a:rPr>
                <a:t>INDIANA UNIVERSITY</a:t>
              </a:r>
              <a:endParaRPr sz="1400" b="0" i="0" u="none" strike="noStrike" cap="none">
                <a:solidFill>
                  <a:srgbClr val="000000"/>
                </a:solidFill>
                <a:latin typeface="Arial"/>
                <a:ea typeface="Arial"/>
                <a:cs typeface="Arial"/>
                <a:sym typeface="Arial"/>
              </a:endParaRPr>
            </a:p>
          </p:txBody>
        </p:sp>
      </p:grpSp>
      <p:sp>
        <p:nvSpPr>
          <p:cNvPr id="62" name="Google Shape;62;p17"/>
          <p:cNvSpPr txBox="1">
            <a:spLocks noGrp="1"/>
          </p:cNvSpPr>
          <p:nvPr>
            <p:ph type="ctrTitle"/>
          </p:nvPr>
        </p:nvSpPr>
        <p:spPr>
          <a:xfrm>
            <a:off x="706704" y="1012095"/>
            <a:ext cx="10672521" cy="638906"/>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3200"/>
              <a:buFont typeface="Arial"/>
              <a:buNone/>
              <a:defRPr sz="3200" b="1" i="0" cap="none">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7"/>
          <p:cNvSpPr/>
          <p:nvPr/>
        </p:nvSpPr>
        <p:spPr>
          <a:xfrm>
            <a:off x="0" y="1073418"/>
            <a:ext cx="110219" cy="5162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4" name="Google Shape;64;p17"/>
          <p:cNvSpPr txBox="1">
            <a:spLocks noGrp="1"/>
          </p:cNvSpPr>
          <p:nvPr>
            <p:ph type="body" idx="1"/>
          </p:nvPr>
        </p:nvSpPr>
        <p:spPr>
          <a:xfrm>
            <a:off x="691765" y="1976198"/>
            <a:ext cx="10687459" cy="4119802"/>
          </a:xfrm>
          <a:prstGeom prst="rect">
            <a:avLst/>
          </a:prstGeom>
          <a:noFill/>
          <a:ln>
            <a:noFill/>
          </a:ln>
        </p:spPr>
        <p:txBody>
          <a:bodyPr spcFirstLastPara="1" wrap="square" lIns="91425" tIns="45700" rIns="91425" bIns="45700" anchor="t" anchorCtr="0">
            <a:normAutofit/>
          </a:bodyPr>
          <a:lstStyle>
            <a:lvl1pPr marL="457200" marR="0" lvl="0" indent="-342900" algn="l">
              <a:lnSpc>
                <a:spcPct val="100000"/>
              </a:lnSpc>
              <a:spcBef>
                <a:spcPts val="0"/>
              </a:spcBef>
              <a:spcAft>
                <a:spcPts val="0"/>
              </a:spcAft>
              <a:buClr>
                <a:srgbClr val="7F7F7F"/>
              </a:buClr>
              <a:buSzPts val="1800"/>
              <a:buFont typeface="Arial"/>
              <a:buAutoNum type="arabicPeriod"/>
              <a:defRPr sz="1800">
                <a:solidFill>
                  <a:srgbClr val="FFFFFF"/>
                </a:solidFill>
                <a:latin typeface="Arial"/>
                <a:ea typeface="Arial"/>
                <a:cs typeface="Arial"/>
                <a:sym typeface="Arial"/>
              </a:defRPr>
            </a:lvl1pPr>
            <a:lvl2pPr marL="914400" lvl="1" indent="-3302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2pPr>
            <a:lvl3pPr marL="1371600" lvl="2" indent="-3302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3pPr>
            <a:lvl4pPr marL="1828800" lvl="3" indent="-3302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4pPr>
            <a:lvl5pPr marL="2286000" lvl="4" indent="-330200" algn="l">
              <a:lnSpc>
                <a:spcPct val="100000"/>
              </a:lnSpc>
              <a:spcBef>
                <a:spcPts val="1800"/>
              </a:spcBef>
              <a:spcAft>
                <a:spcPts val="0"/>
              </a:spcAft>
              <a:buClr>
                <a:srgbClr val="404041"/>
              </a:buClr>
              <a:buSzPts val="1600"/>
              <a:buChar char="»"/>
              <a:defRPr sz="1600">
                <a:solidFill>
                  <a:srgbClr val="404041"/>
                </a:solidFill>
                <a:latin typeface="Arial"/>
                <a:ea typeface="Arial"/>
                <a:cs typeface="Arial"/>
                <a:sym typeface="Arial"/>
              </a:defRPr>
            </a:lvl5pPr>
            <a:lvl6pPr marL="2743200" lvl="5" indent="-342900" algn="l">
              <a:lnSpc>
                <a:spcPct val="100000"/>
              </a:lnSpc>
              <a:spcBef>
                <a:spcPts val="18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5" name="Google Shape;65;p17"/>
          <p:cNvSpPr txBox="1">
            <a:spLocks noGrp="1"/>
          </p:cNvSpPr>
          <p:nvPr>
            <p:ph type="body" idx="2"/>
          </p:nvPr>
        </p:nvSpPr>
        <p:spPr>
          <a:xfrm>
            <a:off x="6920942" y="237251"/>
            <a:ext cx="4933949" cy="336549"/>
          </a:xfrm>
          <a:prstGeom prst="rect">
            <a:avLst/>
          </a:prstGeom>
          <a:noFill/>
          <a:ln>
            <a:noFill/>
          </a:ln>
        </p:spPr>
        <p:txBody>
          <a:bodyPr spcFirstLastPara="1" wrap="square" lIns="91425" tIns="45700" rIns="91425" bIns="45700" anchor="t" anchorCtr="0">
            <a:noAutofit/>
          </a:bodyPr>
          <a:lstStyle>
            <a:lvl1pPr marL="457200" lvl="0" indent="-228600" algn="r">
              <a:lnSpc>
                <a:spcPct val="100000"/>
              </a:lnSpc>
              <a:spcBef>
                <a:spcPts val="0"/>
              </a:spcBef>
              <a:spcAft>
                <a:spcPts val="0"/>
              </a:spcAft>
              <a:buSzPts val="1100"/>
              <a:buNone/>
              <a:defRPr sz="1100" b="0" i="0">
                <a:solidFill>
                  <a:srgbClr val="A6A6A6"/>
                </a:solidFill>
                <a:latin typeface="Arial"/>
                <a:ea typeface="Arial"/>
                <a:cs typeface="Arial"/>
                <a:sym typeface="Arial"/>
              </a:defRPr>
            </a:lvl1pPr>
            <a:lvl2pPr marL="914400" lvl="1" indent="-342900" algn="l">
              <a:lnSpc>
                <a:spcPct val="100000"/>
              </a:lnSpc>
              <a:spcBef>
                <a:spcPts val="1800"/>
              </a:spcBef>
              <a:spcAft>
                <a:spcPts val="0"/>
              </a:spcAft>
              <a:buClr>
                <a:schemeClr val="dk1"/>
              </a:buClr>
              <a:buSzPts val="1800"/>
              <a:buChar char="–"/>
              <a:defRPr/>
            </a:lvl2pPr>
            <a:lvl3pPr marL="1371600" lvl="2" indent="-342900" algn="l">
              <a:lnSpc>
                <a:spcPct val="100000"/>
              </a:lnSpc>
              <a:spcBef>
                <a:spcPts val="1800"/>
              </a:spcBef>
              <a:spcAft>
                <a:spcPts val="0"/>
              </a:spcAft>
              <a:buClr>
                <a:schemeClr val="dk1"/>
              </a:buClr>
              <a:buSzPts val="1800"/>
              <a:buChar char="•"/>
              <a:defRPr/>
            </a:lvl3pPr>
            <a:lvl4pPr marL="1828800" lvl="3" indent="-342900" algn="l">
              <a:lnSpc>
                <a:spcPct val="100000"/>
              </a:lnSpc>
              <a:spcBef>
                <a:spcPts val="1800"/>
              </a:spcBef>
              <a:spcAft>
                <a:spcPts val="0"/>
              </a:spcAft>
              <a:buClr>
                <a:schemeClr val="dk1"/>
              </a:buClr>
              <a:buSzPts val="1800"/>
              <a:buChar char="–"/>
              <a:defRPr/>
            </a:lvl4pPr>
            <a:lvl5pPr marL="2286000" lvl="4" indent="-342900" algn="l">
              <a:lnSpc>
                <a:spcPct val="100000"/>
              </a:lnSpc>
              <a:spcBef>
                <a:spcPts val="1800"/>
              </a:spcBef>
              <a:spcAft>
                <a:spcPts val="0"/>
              </a:spcAft>
              <a:buClr>
                <a:schemeClr val="dk1"/>
              </a:buClr>
              <a:buSzPts val="1800"/>
              <a:buChar char="»"/>
              <a:defRPr/>
            </a:lvl5pPr>
            <a:lvl6pPr marL="2743200" lvl="5" indent="-342900" algn="l">
              <a:lnSpc>
                <a:spcPct val="100000"/>
              </a:lnSpc>
              <a:spcBef>
                <a:spcPts val="18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39627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370F3-A465-4D69-BC78-7BD27222D7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BB9108-910B-4A96-B3BE-E60680BF78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32C30B-05F8-49C8-BF16-0846B1DAE01C}"/>
              </a:ext>
            </a:extLst>
          </p:cNvPr>
          <p:cNvSpPr>
            <a:spLocks noGrp="1"/>
          </p:cNvSpPr>
          <p:nvPr>
            <p:ph type="dt" sz="half" idx="10"/>
          </p:nvPr>
        </p:nvSpPr>
        <p:spPr/>
        <p:txBody>
          <a:bodyPr/>
          <a:lstStyle/>
          <a:p>
            <a:fld id="{CCACE78A-AD32-4BFE-8FC2-0C25D6325118}" type="datetimeFigureOut">
              <a:rPr lang="en-US" smtClean="0"/>
              <a:t>1/15/2023</a:t>
            </a:fld>
            <a:endParaRPr lang="en-US"/>
          </a:p>
        </p:txBody>
      </p:sp>
      <p:sp>
        <p:nvSpPr>
          <p:cNvPr id="5" name="Footer Placeholder 4">
            <a:extLst>
              <a:ext uri="{FF2B5EF4-FFF2-40B4-BE49-F238E27FC236}">
                <a16:creationId xmlns:a16="http://schemas.microsoft.com/office/drawing/2014/main" id="{E25FD12A-FFC8-4F84-9E81-A5A4D39FC2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5AA0B-082F-42AC-A27D-4A42CB03A540}"/>
              </a:ext>
            </a:extLst>
          </p:cNvPr>
          <p:cNvSpPr>
            <a:spLocks noGrp="1"/>
          </p:cNvSpPr>
          <p:nvPr>
            <p:ph type="sldNum" sz="quarter" idx="12"/>
          </p:nvPr>
        </p:nvSpPr>
        <p:spPr/>
        <p:txBody>
          <a:bodyPr/>
          <a:lstStyle/>
          <a:p>
            <a:fld id="{E36EDB50-9260-4CF8-9918-95B1937238E6}" type="slidenum">
              <a:rPr lang="en-US" smtClean="0"/>
              <a:t>‹#›</a:t>
            </a:fld>
            <a:endParaRPr lang="en-US"/>
          </a:p>
        </p:txBody>
      </p:sp>
    </p:spTree>
    <p:extLst>
      <p:ext uri="{BB962C8B-B14F-4D97-AF65-F5344CB8AC3E}">
        <p14:creationId xmlns:p14="http://schemas.microsoft.com/office/powerpoint/2010/main" val="1512891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and photo: black">
  <p:cSld name="Content and photo: black">
    <p:bg>
      <p:bgPr>
        <a:solidFill>
          <a:srgbClr val="252626"/>
        </a:solidFill>
        <a:effectLst/>
      </p:bgPr>
    </p:bg>
    <p:spTree>
      <p:nvGrpSpPr>
        <p:cNvPr id="1" name="Shape 66"/>
        <p:cNvGrpSpPr/>
        <p:nvPr/>
      </p:nvGrpSpPr>
      <p:grpSpPr>
        <a:xfrm>
          <a:off x="0" y="0"/>
          <a:ext cx="0" cy="0"/>
          <a:chOff x="0" y="0"/>
          <a:chExt cx="0" cy="0"/>
        </a:xfrm>
      </p:grpSpPr>
      <p:sp>
        <p:nvSpPr>
          <p:cNvPr id="67" name="Google Shape;67;p18"/>
          <p:cNvSpPr>
            <a:spLocks noGrp="1"/>
          </p:cNvSpPr>
          <p:nvPr>
            <p:ph type="pic" idx="2"/>
          </p:nvPr>
        </p:nvSpPr>
        <p:spPr>
          <a:xfrm>
            <a:off x="7419881" y="0"/>
            <a:ext cx="4761255" cy="68580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7F7F7F"/>
              </a:buClr>
              <a:buSzPts val="1800"/>
              <a:buFont typeface="Noto Sans Symbols"/>
              <a:buChar char="▪"/>
              <a:defRPr sz="1800" b="0" i="0" u="none" strike="noStrike" cap="none">
                <a:solidFill>
                  <a:schemeClr val="dk1"/>
                </a:solidFill>
                <a:latin typeface="Arial"/>
                <a:ea typeface="Arial"/>
                <a:cs typeface="Arial"/>
                <a:sym typeface="Arial"/>
              </a:defRPr>
            </a:lvl1pPr>
            <a:lvl2pPr marR="0" lvl="1"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R="0" lvl="3"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100000"/>
              </a:lnSpc>
              <a:spcBef>
                <a:spcPts val="1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8" name="Google Shape;68;p18"/>
          <p:cNvSpPr/>
          <p:nvPr/>
        </p:nvSpPr>
        <p:spPr>
          <a:xfrm>
            <a:off x="-21130" y="649067"/>
            <a:ext cx="110219" cy="5162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9" name="Google Shape;69;p18"/>
          <p:cNvSpPr/>
          <p:nvPr/>
        </p:nvSpPr>
        <p:spPr>
          <a:xfrm>
            <a:off x="847071" y="6336172"/>
            <a:ext cx="516263" cy="5289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70" name="Google Shape;70;p18" descr="tab-rgb.eps"/>
          <p:cNvPicPr preferRelativeResize="0"/>
          <p:nvPr/>
        </p:nvPicPr>
        <p:blipFill rotWithShape="1">
          <a:blip r:embed="rId2">
            <a:alphaModFix/>
          </a:blip>
          <a:srcRect/>
          <a:stretch/>
        </p:blipFill>
        <p:spPr>
          <a:xfrm>
            <a:off x="933065" y="6401518"/>
            <a:ext cx="344276" cy="327725"/>
          </a:xfrm>
          <a:prstGeom prst="rect">
            <a:avLst/>
          </a:prstGeom>
          <a:noFill/>
          <a:ln>
            <a:noFill/>
          </a:ln>
        </p:spPr>
      </p:pic>
      <p:sp>
        <p:nvSpPr>
          <p:cNvPr id="71" name="Google Shape;71;p18"/>
          <p:cNvSpPr txBox="1">
            <a:spLocks noGrp="1"/>
          </p:cNvSpPr>
          <p:nvPr>
            <p:ph type="title"/>
          </p:nvPr>
        </p:nvSpPr>
        <p:spPr>
          <a:xfrm>
            <a:off x="700406" y="619182"/>
            <a:ext cx="6080772" cy="1039091"/>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FFFF"/>
              </a:buClr>
              <a:buSzPts val="3200"/>
              <a:buFont typeface="Arial"/>
              <a:buNone/>
              <a:defRPr sz="3200" b="1" i="0">
                <a:solidFill>
                  <a:srgbClr val="FFFFFF"/>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8"/>
          <p:cNvSpPr txBox="1">
            <a:spLocks noGrp="1"/>
          </p:cNvSpPr>
          <p:nvPr>
            <p:ph type="body" idx="1"/>
          </p:nvPr>
        </p:nvSpPr>
        <p:spPr>
          <a:xfrm>
            <a:off x="700406" y="1922839"/>
            <a:ext cx="6080772" cy="416999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0"/>
              </a:spcBef>
              <a:spcAft>
                <a:spcPts val="0"/>
              </a:spcAft>
              <a:buSzPts val="1800"/>
              <a:buFont typeface="Arial"/>
              <a:buChar char="•"/>
              <a:defRPr sz="1800">
                <a:solidFill>
                  <a:srgbClr val="FFFFFF"/>
                </a:solidFill>
                <a:latin typeface="Arial"/>
                <a:ea typeface="Arial"/>
                <a:cs typeface="Arial"/>
                <a:sym typeface="Arial"/>
              </a:defRPr>
            </a:lvl1pPr>
            <a:lvl2pPr marL="914400" lvl="1" indent="-342900" algn="l">
              <a:lnSpc>
                <a:spcPct val="100000"/>
              </a:lnSpc>
              <a:spcBef>
                <a:spcPts val="1800"/>
              </a:spcBef>
              <a:spcAft>
                <a:spcPts val="0"/>
              </a:spcAft>
              <a:buClr>
                <a:srgbClr val="FFFFFF"/>
              </a:buClr>
              <a:buSzPts val="1800"/>
              <a:buFont typeface="Arial"/>
              <a:buChar char="•"/>
              <a:defRPr sz="1800">
                <a:solidFill>
                  <a:srgbClr val="FFFFFF"/>
                </a:solidFill>
                <a:latin typeface="Arial"/>
                <a:ea typeface="Arial"/>
                <a:cs typeface="Arial"/>
                <a:sym typeface="Arial"/>
              </a:defRPr>
            </a:lvl2pPr>
            <a:lvl3pPr marL="1371600" lvl="2" indent="-342900" algn="l">
              <a:lnSpc>
                <a:spcPct val="100000"/>
              </a:lnSpc>
              <a:spcBef>
                <a:spcPts val="1800"/>
              </a:spcBef>
              <a:spcAft>
                <a:spcPts val="0"/>
              </a:spcAft>
              <a:buClr>
                <a:srgbClr val="FFFFFF"/>
              </a:buClr>
              <a:buSzPts val="1800"/>
              <a:buFont typeface="Arial"/>
              <a:buChar char="•"/>
              <a:defRPr sz="1800">
                <a:solidFill>
                  <a:srgbClr val="FFFFFF"/>
                </a:solidFill>
                <a:latin typeface="Arial"/>
                <a:ea typeface="Arial"/>
                <a:cs typeface="Arial"/>
                <a:sym typeface="Arial"/>
              </a:defRPr>
            </a:lvl3pPr>
            <a:lvl4pPr marL="1828800" lvl="3" indent="-342900" algn="l">
              <a:lnSpc>
                <a:spcPct val="100000"/>
              </a:lnSpc>
              <a:spcBef>
                <a:spcPts val="1800"/>
              </a:spcBef>
              <a:spcAft>
                <a:spcPts val="0"/>
              </a:spcAft>
              <a:buClr>
                <a:srgbClr val="FFFFFF"/>
              </a:buClr>
              <a:buSzPts val="1800"/>
              <a:buFont typeface="Arial"/>
              <a:buChar char="•"/>
              <a:defRPr sz="1800">
                <a:solidFill>
                  <a:srgbClr val="FFFFFF"/>
                </a:solidFill>
                <a:latin typeface="Arial"/>
                <a:ea typeface="Arial"/>
                <a:cs typeface="Arial"/>
                <a:sym typeface="Arial"/>
              </a:defRPr>
            </a:lvl4pPr>
            <a:lvl5pPr marL="2286000" lvl="4" indent="-342900" algn="l">
              <a:lnSpc>
                <a:spcPct val="100000"/>
              </a:lnSpc>
              <a:spcBef>
                <a:spcPts val="1800"/>
              </a:spcBef>
              <a:spcAft>
                <a:spcPts val="0"/>
              </a:spcAft>
              <a:buClr>
                <a:srgbClr val="FFFFFF"/>
              </a:buClr>
              <a:buSzPts val="1800"/>
              <a:buFont typeface="Arial"/>
              <a:buChar char="•"/>
              <a:defRPr sz="1800">
                <a:solidFill>
                  <a:srgbClr val="FFFFFF"/>
                </a:solidFill>
                <a:latin typeface="Arial"/>
                <a:ea typeface="Arial"/>
                <a:cs typeface="Arial"/>
                <a:sym typeface="Arial"/>
              </a:defRPr>
            </a:lvl5pPr>
            <a:lvl6pPr marL="2743200" lvl="5" indent="-342900" algn="l">
              <a:lnSpc>
                <a:spcPct val="100000"/>
              </a:lnSpc>
              <a:spcBef>
                <a:spcPts val="18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4123302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losing slide with IUPUI lockup">
  <p:cSld name="Closing slide with IUPUI lockup">
    <p:bg>
      <p:bgPr>
        <a:solidFill>
          <a:srgbClr val="690304"/>
        </a:solidFill>
        <a:effectLst/>
      </p:bgPr>
    </p:bg>
    <p:spTree>
      <p:nvGrpSpPr>
        <p:cNvPr id="1" name="Shape 73"/>
        <p:cNvGrpSpPr/>
        <p:nvPr/>
      </p:nvGrpSpPr>
      <p:grpSpPr>
        <a:xfrm>
          <a:off x="0" y="0"/>
          <a:ext cx="0" cy="0"/>
          <a:chOff x="0" y="0"/>
          <a:chExt cx="0" cy="0"/>
        </a:xfrm>
      </p:grpSpPr>
      <p:sp>
        <p:nvSpPr>
          <p:cNvPr id="74" name="Google Shape;74;p19"/>
          <p:cNvSpPr txBox="1">
            <a:spLocks noGrp="1"/>
          </p:cNvSpPr>
          <p:nvPr>
            <p:ph type="body" idx="1"/>
          </p:nvPr>
        </p:nvSpPr>
        <p:spPr>
          <a:xfrm>
            <a:off x="715472" y="907198"/>
            <a:ext cx="10478913" cy="362888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800"/>
              <a:buNone/>
              <a:defRPr sz="1800">
                <a:solidFill>
                  <a:schemeClr val="lt1"/>
                </a:solidFill>
                <a:latin typeface="Arial"/>
                <a:ea typeface="Arial"/>
                <a:cs typeface="Arial"/>
                <a:sym typeface="Arial"/>
              </a:defRPr>
            </a:lvl1pPr>
            <a:lvl2pPr marL="914400" lvl="1" indent="-228600" algn="l">
              <a:lnSpc>
                <a:spcPct val="100000"/>
              </a:lnSpc>
              <a:spcBef>
                <a:spcPts val="1800"/>
              </a:spcBef>
              <a:spcAft>
                <a:spcPts val="0"/>
              </a:spcAft>
              <a:buClr>
                <a:schemeClr val="lt1"/>
              </a:buClr>
              <a:buSzPts val="1600"/>
              <a:buNone/>
              <a:defRPr sz="1600">
                <a:solidFill>
                  <a:schemeClr val="lt1"/>
                </a:solidFill>
                <a:latin typeface="Arial"/>
                <a:ea typeface="Arial"/>
                <a:cs typeface="Arial"/>
                <a:sym typeface="Arial"/>
              </a:defRPr>
            </a:lvl2pPr>
            <a:lvl3pPr marL="1371600" lvl="2" indent="-228600" algn="l">
              <a:lnSpc>
                <a:spcPct val="100000"/>
              </a:lnSpc>
              <a:spcBef>
                <a:spcPts val="18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l">
              <a:lnSpc>
                <a:spcPct val="100000"/>
              </a:lnSpc>
              <a:spcBef>
                <a:spcPts val="1800"/>
              </a:spcBef>
              <a:spcAft>
                <a:spcPts val="0"/>
              </a:spcAft>
              <a:buClr>
                <a:schemeClr val="lt1"/>
              </a:buClr>
              <a:buSzPts val="1600"/>
              <a:buNone/>
              <a:defRPr sz="1600">
                <a:solidFill>
                  <a:schemeClr val="lt1"/>
                </a:solidFill>
                <a:latin typeface="Arial"/>
                <a:ea typeface="Arial"/>
                <a:cs typeface="Arial"/>
                <a:sym typeface="Arial"/>
              </a:defRPr>
            </a:lvl4pPr>
            <a:lvl5pPr marL="2286000" lvl="4" indent="-330200" algn="l">
              <a:lnSpc>
                <a:spcPct val="100000"/>
              </a:lnSpc>
              <a:spcBef>
                <a:spcPts val="1800"/>
              </a:spcBef>
              <a:spcAft>
                <a:spcPts val="0"/>
              </a:spcAft>
              <a:buClr>
                <a:schemeClr val="lt1"/>
              </a:buClr>
              <a:buSzPts val="1600"/>
              <a:buChar char="»"/>
              <a:defRPr sz="1600">
                <a:solidFill>
                  <a:schemeClr val="lt1"/>
                </a:solidFill>
                <a:latin typeface="Arial"/>
                <a:ea typeface="Arial"/>
                <a:cs typeface="Arial"/>
                <a:sym typeface="Arial"/>
              </a:defRPr>
            </a:lvl5pPr>
            <a:lvl6pPr marL="2743200" lvl="5" indent="-342900" algn="l">
              <a:lnSpc>
                <a:spcPct val="100000"/>
              </a:lnSpc>
              <a:spcBef>
                <a:spcPts val="180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9"/>
          <p:cNvSpPr/>
          <p:nvPr/>
        </p:nvSpPr>
        <p:spPr>
          <a:xfrm>
            <a:off x="-21130" y="907198"/>
            <a:ext cx="110219" cy="516263"/>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nvGrpSpPr>
          <p:cNvPr id="76" name="Google Shape;76;p19"/>
          <p:cNvGrpSpPr/>
          <p:nvPr/>
        </p:nvGrpSpPr>
        <p:grpSpPr>
          <a:xfrm>
            <a:off x="841390" y="5935920"/>
            <a:ext cx="4497165" cy="922081"/>
            <a:chOff x="631042" y="4235585"/>
            <a:chExt cx="3372874" cy="922081"/>
          </a:xfrm>
        </p:grpSpPr>
        <p:sp>
          <p:nvSpPr>
            <p:cNvPr id="77" name="Google Shape;77;p19"/>
            <p:cNvSpPr/>
            <p:nvPr/>
          </p:nvSpPr>
          <p:spPr>
            <a:xfrm>
              <a:off x="631042" y="4235585"/>
              <a:ext cx="536130" cy="922081"/>
            </a:xfrm>
            <a:prstGeom prst="rect">
              <a:avLst/>
            </a:prstGeom>
            <a:solidFill>
              <a:srgbClr val="99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pic>
          <p:nvPicPr>
            <p:cNvPr id="78" name="Google Shape;78;p19" descr="tab-rgb.eps"/>
            <p:cNvPicPr preferRelativeResize="0"/>
            <p:nvPr/>
          </p:nvPicPr>
          <p:blipFill rotWithShape="1">
            <a:blip r:embed="rId2">
              <a:alphaModFix/>
            </a:blip>
            <a:srcRect/>
            <a:stretch/>
          </p:blipFill>
          <p:spPr>
            <a:xfrm>
              <a:off x="720345" y="4326066"/>
              <a:ext cx="357525" cy="453783"/>
            </a:xfrm>
            <a:prstGeom prst="rect">
              <a:avLst/>
            </a:prstGeom>
            <a:noFill/>
            <a:ln>
              <a:noFill/>
            </a:ln>
          </p:spPr>
        </p:pic>
        <p:pic>
          <p:nvPicPr>
            <p:cNvPr id="79" name="Google Shape;79;p19" descr="indianauniversitywhite.eps"/>
            <p:cNvPicPr preferRelativeResize="0"/>
            <p:nvPr/>
          </p:nvPicPr>
          <p:blipFill rotWithShape="1">
            <a:blip r:embed="rId3">
              <a:alphaModFix/>
            </a:blip>
            <a:srcRect/>
            <a:stretch/>
          </p:blipFill>
          <p:spPr>
            <a:xfrm>
              <a:off x="1373894" y="4313667"/>
              <a:ext cx="2630022" cy="472055"/>
            </a:xfrm>
            <a:prstGeom prst="rect">
              <a:avLst/>
            </a:prstGeom>
            <a:noFill/>
            <a:ln>
              <a:noFill/>
            </a:ln>
          </p:spPr>
        </p:pic>
      </p:grpSp>
    </p:spTree>
    <p:extLst>
      <p:ext uri="{BB962C8B-B14F-4D97-AF65-F5344CB8AC3E}">
        <p14:creationId xmlns:p14="http://schemas.microsoft.com/office/powerpoint/2010/main" val="3415786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FCE06-A0D0-4D95-9339-3776EDBB3F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EBE838-4E2F-4366-90CE-C4161140BB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9C4E73-362A-4CB5-9D01-4D837519E07E}"/>
              </a:ext>
            </a:extLst>
          </p:cNvPr>
          <p:cNvSpPr>
            <a:spLocks noGrp="1"/>
          </p:cNvSpPr>
          <p:nvPr>
            <p:ph type="dt" sz="half" idx="10"/>
          </p:nvPr>
        </p:nvSpPr>
        <p:spPr/>
        <p:txBody>
          <a:bodyPr/>
          <a:lstStyle/>
          <a:p>
            <a:fld id="{CCACE78A-AD32-4BFE-8FC2-0C25D6325118}" type="datetimeFigureOut">
              <a:rPr lang="en-US" smtClean="0"/>
              <a:t>1/15/2023</a:t>
            </a:fld>
            <a:endParaRPr lang="en-US"/>
          </a:p>
        </p:txBody>
      </p:sp>
      <p:sp>
        <p:nvSpPr>
          <p:cNvPr id="5" name="Footer Placeholder 4">
            <a:extLst>
              <a:ext uri="{FF2B5EF4-FFF2-40B4-BE49-F238E27FC236}">
                <a16:creationId xmlns:a16="http://schemas.microsoft.com/office/drawing/2014/main" id="{6A26C2D7-A35A-4038-BCBE-24A99983F4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1BFBF-8FFF-4DF2-8F06-4A08304DD1B2}"/>
              </a:ext>
            </a:extLst>
          </p:cNvPr>
          <p:cNvSpPr>
            <a:spLocks noGrp="1"/>
          </p:cNvSpPr>
          <p:nvPr>
            <p:ph type="sldNum" sz="quarter" idx="12"/>
          </p:nvPr>
        </p:nvSpPr>
        <p:spPr/>
        <p:txBody>
          <a:bodyPr/>
          <a:lstStyle/>
          <a:p>
            <a:fld id="{E36EDB50-9260-4CF8-9918-95B1937238E6}" type="slidenum">
              <a:rPr lang="en-US" smtClean="0"/>
              <a:t>‹#›</a:t>
            </a:fld>
            <a:endParaRPr lang="en-US"/>
          </a:p>
        </p:txBody>
      </p:sp>
    </p:spTree>
    <p:extLst>
      <p:ext uri="{BB962C8B-B14F-4D97-AF65-F5344CB8AC3E}">
        <p14:creationId xmlns:p14="http://schemas.microsoft.com/office/powerpoint/2010/main" val="289930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AAB4-5C4B-4D4E-8E05-D73B60FEB4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8482BA-0A83-474F-AABF-6A270BA562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03FD9C-B065-43D4-B1F1-E585C63672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F3A5B9-BFED-4CB9-B1D1-261928E226E2}"/>
              </a:ext>
            </a:extLst>
          </p:cNvPr>
          <p:cNvSpPr>
            <a:spLocks noGrp="1"/>
          </p:cNvSpPr>
          <p:nvPr>
            <p:ph type="dt" sz="half" idx="10"/>
          </p:nvPr>
        </p:nvSpPr>
        <p:spPr/>
        <p:txBody>
          <a:bodyPr/>
          <a:lstStyle/>
          <a:p>
            <a:fld id="{CCACE78A-AD32-4BFE-8FC2-0C25D6325118}" type="datetimeFigureOut">
              <a:rPr lang="en-US" smtClean="0"/>
              <a:t>1/15/2023</a:t>
            </a:fld>
            <a:endParaRPr lang="en-US"/>
          </a:p>
        </p:txBody>
      </p:sp>
      <p:sp>
        <p:nvSpPr>
          <p:cNvPr id="6" name="Footer Placeholder 5">
            <a:extLst>
              <a:ext uri="{FF2B5EF4-FFF2-40B4-BE49-F238E27FC236}">
                <a16:creationId xmlns:a16="http://schemas.microsoft.com/office/drawing/2014/main" id="{ECF9A0FB-323E-4902-A50F-AD9E255F46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D419A1-1820-41A4-AFCF-23B98E5D0C35}"/>
              </a:ext>
            </a:extLst>
          </p:cNvPr>
          <p:cNvSpPr>
            <a:spLocks noGrp="1"/>
          </p:cNvSpPr>
          <p:nvPr>
            <p:ph type="sldNum" sz="quarter" idx="12"/>
          </p:nvPr>
        </p:nvSpPr>
        <p:spPr/>
        <p:txBody>
          <a:bodyPr/>
          <a:lstStyle/>
          <a:p>
            <a:fld id="{E36EDB50-9260-4CF8-9918-95B1937238E6}" type="slidenum">
              <a:rPr lang="en-US" smtClean="0"/>
              <a:t>‹#›</a:t>
            </a:fld>
            <a:endParaRPr lang="en-US"/>
          </a:p>
        </p:txBody>
      </p:sp>
    </p:spTree>
    <p:extLst>
      <p:ext uri="{BB962C8B-B14F-4D97-AF65-F5344CB8AC3E}">
        <p14:creationId xmlns:p14="http://schemas.microsoft.com/office/powerpoint/2010/main" val="1543490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43487-F277-4E03-AE6B-4DCD0CEBF0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447A99-3866-41D5-B380-7AB34F9608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D691F8-AD36-47E8-B26B-66B17E9756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393FFD-4E27-448B-BDC3-C37E1152D5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1F9FA2-6916-43AF-B1B4-038D38CBA3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505755-A5A2-47BD-8A66-5C7614190876}"/>
              </a:ext>
            </a:extLst>
          </p:cNvPr>
          <p:cNvSpPr>
            <a:spLocks noGrp="1"/>
          </p:cNvSpPr>
          <p:nvPr>
            <p:ph type="dt" sz="half" idx="10"/>
          </p:nvPr>
        </p:nvSpPr>
        <p:spPr/>
        <p:txBody>
          <a:bodyPr/>
          <a:lstStyle/>
          <a:p>
            <a:fld id="{CCACE78A-AD32-4BFE-8FC2-0C25D6325118}" type="datetimeFigureOut">
              <a:rPr lang="en-US" smtClean="0"/>
              <a:t>1/15/2023</a:t>
            </a:fld>
            <a:endParaRPr lang="en-US"/>
          </a:p>
        </p:txBody>
      </p:sp>
      <p:sp>
        <p:nvSpPr>
          <p:cNvPr id="8" name="Footer Placeholder 7">
            <a:extLst>
              <a:ext uri="{FF2B5EF4-FFF2-40B4-BE49-F238E27FC236}">
                <a16:creationId xmlns:a16="http://schemas.microsoft.com/office/drawing/2014/main" id="{780ECEB2-A97E-4671-8CFA-288EB17CDF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0F18425-DC18-4AA4-9941-199362EC15CC}"/>
              </a:ext>
            </a:extLst>
          </p:cNvPr>
          <p:cNvSpPr>
            <a:spLocks noGrp="1"/>
          </p:cNvSpPr>
          <p:nvPr>
            <p:ph type="sldNum" sz="quarter" idx="12"/>
          </p:nvPr>
        </p:nvSpPr>
        <p:spPr/>
        <p:txBody>
          <a:bodyPr/>
          <a:lstStyle/>
          <a:p>
            <a:fld id="{E36EDB50-9260-4CF8-9918-95B1937238E6}" type="slidenum">
              <a:rPr lang="en-US" smtClean="0"/>
              <a:t>‹#›</a:t>
            </a:fld>
            <a:endParaRPr lang="en-US"/>
          </a:p>
        </p:txBody>
      </p:sp>
    </p:spTree>
    <p:extLst>
      <p:ext uri="{BB962C8B-B14F-4D97-AF65-F5344CB8AC3E}">
        <p14:creationId xmlns:p14="http://schemas.microsoft.com/office/powerpoint/2010/main" val="4189641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441C-BC09-42B4-ACDC-CF4FC47B5D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504571-C14D-444B-BEE7-70F178818A01}"/>
              </a:ext>
            </a:extLst>
          </p:cNvPr>
          <p:cNvSpPr>
            <a:spLocks noGrp="1"/>
          </p:cNvSpPr>
          <p:nvPr>
            <p:ph type="dt" sz="half" idx="10"/>
          </p:nvPr>
        </p:nvSpPr>
        <p:spPr/>
        <p:txBody>
          <a:bodyPr/>
          <a:lstStyle/>
          <a:p>
            <a:fld id="{CCACE78A-AD32-4BFE-8FC2-0C25D6325118}" type="datetimeFigureOut">
              <a:rPr lang="en-US" smtClean="0"/>
              <a:t>1/15/2023</a:t>
            </a:fld>
            <a:endParaRPr lang="en-US"/>
          </a:p>
        </p:txBody>
      </p:sp>
      <p:sp>
        <p:nvSpPr>
          <p:cNvPr id="4" name="Footer Placeholder 3">
            <a:extLst>
              <a:ext uri="{FF2B5EF4-FFF2-40B4-BE49-F238E27FC236}">
                <a16:creationId xmlns:a16="http://schemas.microsoft.com/office/drawing/2014/main" id="{AF248CFE-891B-4A29-849B-B66BF1CD81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3EEE2F-D813-4519-AA95-DDE508CB647C}"/>
              </a:ext>
            </a:extLst>
          </p:cNvPr>
          <p:cNvSpPr>
            <a:spLocks noGrp="1"/>
          </p:cNvSpPr>
          <p:nvPr>
            <p:ph type="sldNum" sz="quarter" idx="12"/>
          </p:nvPr>
        </p:nvSpPr>
        <p:spPr/>
        <p:txBody>
          <a:bodyPr/>
          <a:lstStyle/>
          <a:p>
            <a:fld id="{E36EDB50-9260-4CF8-9918-95B1937238E6}" type="slidenum">
              <a:rPr lang="en-US" smtClean="0"/>
              <a:t>‹#›</a:t>
            </a:fld>
            <a:endParaRPr lang="en-US"/>
          </a:p>
        </p:txBody>
      </p:sp>
    </p:spTree>
    <p:extLst>
      <p:ext uri="{BB962C8B-B14F-4D97-AF65-F5344CB8AC3E}">
        <p14:creationId xmlns:p14="http://schemas.microsoft.com/office/powerpoint/2010/main" val="3416369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D6647F-E6BC-433B-AA96-E775CEDF14D3}"/>
              </a:ext>
            </a:extLst>
          </p:cNvPr>
          <p:cNvSpPr>
            <a:spLocks noGrp="1"/>
          </p:cNvSpPr>
          <p:nvPr>
            <p:ph type="dt" sz="half" idx="10"/>
          </p:nvPr>
        </p:nvSpPr>
        <p:spPr/>
        <p:txBody>
          <a:bodyPr/>
          <a:lstStyle/>
          <a:p>
            <a:fld id="{CCACE78A-AD32-4BFE-8FC2-0C25D6325118}" type="datetimeFigureOut">
              <a:rPr lang="en-US" smtClean="0"/>
              <a:t>1/15/2023</a:t>
            </a:fld>
            <a:endParaRPr lang="en-US"/>
          </a:p>
        </p:txBody>
      </p:sp>
      <p:sp>
        <p:nvSpPr>
          <p:cNvPr id="3" name="Footer Placeholder 2">
            <a:extLst>
              <a:ext uri="{FF2B5EF4-FFF2-40B4-BE49-F238E27FC236}">
                <a16:creationId xmlns:a16="http://schemas.microsoft.com/office/drawing/2014/main" id="{E5249385-A513-424A-A0DA-218635A9E8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927D74-F1D9-4737-88A0-1423260AA727}"/>
              </a:ext>
            </a:extLst>
          </p:cNvPr>
          <p:cNvSpPr>
            <a:spLocks noGrp="1"/>
          </p:cNvSpPr>
          <p:nvPr>
            <p:ph type="sldNum" sz="quarter" idx="12"/>
          </p:nvPr>
        </p:nvSpPr>
        <p:spPr/>
        <p:txBody>
          <a:bodyPr/>
          <a:lstStyle/>
          <a:p>
            <a:fld id="{E36EDB50-9260-4CF8-9918-95B1937238E6}" type="slidenum">
              <a:rPr lang="en-US" smtClean="0"/>
              <a:t>‹#›</a:t>
            </a:fld>
            <a:endParaRPr lang="en-US"/>
          </a:p>
        </p:txBody>
      </p:sp>
    </p:spTree>
    <p:extLst>
      <p:ext uri="{BB962C8B-B14F-4D97-AF65-F5344CB8AC3E}">
        <p14:creationId xmlns:p14="http://schemas.microsoft.com/office/powerpoint/2010/main" val="556784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BF809-B03C-46D4-BFA6-7A62C5CFD4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B1B871-903E-412E-A8B7-0ED3F4CD88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51BCE4-FFEF-4578-8D21-93D3C9DE90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EC1C6D-8601-49E1-98DB-43D48CAB5BE1}"/>
              </a:ext>
            </a:extLst>
          </p:cNvPr>
          <p:cNvSpPr>
            <a:spLocks noGrp="1"/>
          </p:cNvSpPr>
          <p:nvPr>
            <p:ph type="dt" sz="half" idx="10"/>
          </p:nvPr>
        </p:nvSpPr>
        <p:spPr/>
        <p:txBody>
          <a:bodyPr/>
          <a:lstStyle/>
          <a:p>
            <a:fld id="{CCACE78A-AD32-4BFE-8FC2-0C25D6325118}" type="datetimeFigureOut">
              <a:rPr lang="en-US" smtClean="0"/>
              <a:t>1/15/2023</a:t>
            </a:fld>
            <a:endParaRPr lang="en-US"/>
          </a:p>
        </p:txBody>
      </p:sp>
      <p:sp>
        <p:nvSpPr>
          <p:cNvPr id="6" name="Footer Placeholder 5">
            <a:extLst>
              <a:ext uri="{FF2B5EF4-FFF2-40B4-BE49-F238E27FC236}">
                <a16:creationId xmlns:a16="http://schemas.microsoft.com/office/drawing/2014/main" id="{951CFCBD-6EE3-4F3B-B86F-48BFFF28BC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BCD302-304C-4FDB-A853-CE4A8A34A471}"/>
              </a:ext>
            </a:extLst>
          </p:cNvPr>
          <p:cNvSpPr>
            <a:spLocks noGrp="1"/>
          </p:cNvSpPr>
          <p:nvPr>
            <p:ph type="sldNum" sz="quarter" idx="12"/>
          </p:nvPr>
        </p:nvSpPr>
        <p:spPr/>
        <p:txBody>
          <a:bodyPr/>
          <a:lstStyle/>
          <a:p>
            <a:fld id="{E36EDB50-9260-4CF8-9918-95B1937238E6}" type="slidenum">
              <a:rPr lang="en-US" smtClean="0"/>
              <a:t>‹#›</a:t>
            </a:fld>
            <a:endParaRPr lang="en-US"/>
          </a:p>
        </p:txBody>
      </p:sp>
    </p:spTree>
    <p:extLst>
      <p:ext uri="{BB962C8B-B14F-4D97-AF65-F5344CB8AC3E}">
        <p14:creationId xmlns:p14="http://schemas.microsoft.com/office/powerpoint/2010/main" val="1761528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25F6A-A801-4E96-BCB3-E8869F26B0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0D7141-0EF2-4064-92EB-5470183B95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BDF116-087B-4BCD-9C65-A9BD4169E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000963-6291-4348-AA18-9B23E29A6BB3}"/>
              </a:ext>
            </a:extLst>
          </p:cNvPr>
          <p:cNvSpPr>
            <a:spLocks noGrp="1"/>
          </p:cNvSpPr>
          <p:nvPr>
            <p:ph type="dt" sz="half" idx="10"/>
          </p:nvPr>
        </p:nvSpPr>
        <p:spPr/>
        <p:txBody>
          <a:bodyPr/>
          <a:lstStyle/>
          <a:p>
            <a:fld id="{CCACE78A-AD32-4BFE-8FC2-0C25D6325118}" type="datetimeFigureOut">
              <a:rPr lang="en-US" smtClean="0"/>
              <a:t>1/15/2023</a:t>
            </a:fld>
            <a:endParaRPr lang="en-US"/>
          </a:p>
        </p:txBody>
      </p:sp>
      <p:sp>
        <p:nvSpPr>
          <p:cNvPr id="6" name="Footer Placeholder 5">
            <a:extLst>
              <a:ext uri="{FF2B5EF4-FFF2-40B4-BE49-F238E27FC236}">
                <a16:creationId xmlns:a16="http://schemas.microsoft.com/office/drawing/2014/main" id="{CC8412E2-3B8B-4CBF-9F01-80660012C5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A68934-7295-4AFA-A869-F9A8C3CBC661}"/>
              </a:ext>
            </a:extLst>
          </p:cNvPr>
          <p:cNvSpPr>
            <a:spLocks noGrp="1"/>
          </p:cNvSpPr>
          <p:nvPr>
            <p:ph type="sldNum" sz="quarter" idx="12"/>
          </p:nvPr>
        </p:nvSpPr>
        <p:spPr/>
        <p:txBody>
          <a:bodyPr/>
          <a:lstStyle/>
          <a:p>
            <a:fld id="{E36EDB50-9260-4CF8-9918-95B1937238E6}" type="slidenum">
              <a:rPr lang="en-US" smtClean="0"/>
              <a:t>‹#›</a:t>
            </a:fld>
            <a:endParaRPr lang="en-US"/>
          </a:p>
        </p:txBody>
      </p:sp>
    </p:spTree>
    <p:extLst>
      <p:ext uri="{BB962C8B-B14F-4D97-AF65-F5344CB8AC3E}">
        <p14:creationId xmlns:p14="http://schemas.microsoft.com/office/powerpoint/2010/main" val="2479178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AE2DCD-B8F3-488E-BBAB-52E939131C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22409E-7C96-4D32-BA4F-EB8090291B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112552-D1C2-47AC-BF7D-2D111B9644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CE78A-AD32-4BFE-8FC2-0C25D6325118}" type="datetimeFigureOut">
              <a:rPr lang="en-US" smtClean="0"/>
              <a:t>1/15/2023</a:t>
            </a:fld>
            <a:endParaRPr lang="en-US"/>
          </a:p>
        </p:txBody>
      </p:sp>
      <p:sp>
        <p:nvSpPr>
          <p:cNvPr id="5" name="Footer Placeholder 4">
            <a:extLst>
              <a:ext uri="{FF2B5EF4-FFF2-40B4-BE49-F238E27FC236}">
                <a16:creationId xmlns:a16="http://schemas.microsoft.com/office/drawing/2014/main" id="{C1DCBEED-F68F-4528-852C-0CD04D9F4C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700A5C-4798-4937-8EB5-017D80E199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6EDB50-9260-4CF8-9918-95B1937238E6}" type="slidenum">
              <a:rPr lang="en-US" smtClean="0"/>
              <a:t>‹#›</a:t>
            </a:fld>
            <a:endParaRPr lang="en-US"/>
          </a:p>
        </p:txBody>
      </p:sp>
    </p:spTree>
    <p:extLst>
      <p:ext uri="{BB962C8B-B14F-4D97-AF65-F5344CB8AC3E}">
        <p14:creationId xmlns:p14="http://schemas.microsoft.com/office/powerpoint/2010/main" val="3250558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7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1549189" y="846139"/>
            <a:ext cx="9069976" cy="11430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dk1"/>
              </a:buClr>
              <a:buSzPts val="3200"/>
              <a:buFont typeface="Arial"/>
              <a:buNone/>
              <a:defRPr sz="32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0"/>
          <p:cNvSpPr txBox="1">
            <a:spLocks noGrp="1"/>
          </p:cNvSpPr>
          <p:nvPr>
            <p:ph type="body" idx="1"/>
          </p:nvPr>
        </p:nvSpPr>
        <p:spPr>
          <a:xfrm>
            <a:off x="1549189" y="2119919"/>
            <a:ext cx="9069976" cy="4287049"/>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0"/>
              </a:spcBef>
              <a:spcAft>
                <a:spcPts val="0"/>
              </a:spcAft>
              <a:buClr>
                <a:srgbClr val="7F7F7F"/>
              </a:buClr>
              <a:buSzPts val="1800"/>
              <a:buFont typeface="Noto Sans Symbols"/>
              <a:buChar char="▪"/>
              <a:defRPr sz="1800" b="0" i="0" u="none" strike="noStrike" cap="none">
                <a:solidFill>
                  <a:schemeClr val="dk1"/>
                </a:solidFill>
                <a:latin typeface="Arial"/>
                <a:ea typeface="Arial"/>
                <a:cs typeface="Arial"/>
                <a:sym typeface="Arial"/>
              </a:defRPr>
            </a:lvl1pPr>
            <a:lvl2pPr marL="914400" marR="0" lvl="1" indent="-342900"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42900"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18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rtl="0">
              <a:lnSpc>
                <a:spcPct val="100000"/>
              </a:lnSpc>
              <a:spcBef>
                <a:spcPts val="18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833943532"/>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6" r:id="rId3"/>
    <p:sldLayoutId id="2147483667" r:id="rId4"/>
    <p:sldLayoutId id="2147483668" r:id="rId5"/>
    <p:sldLayoutId id="2147483669" r:id="rId6"/>
    <p:sldLayoutId id="2147483670" r:id="rId7"/>
    <p:sldLayoutId id="2147483671"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ience.org/doi/10.1126/sciadv.abo6254" TargetMode="External"/><Relationship Id="rId2" Type="http://schemas.openxmlformats.org/officeDocument/2006/relationships/hyperlink" Target="https://inoculation.science/inoculation-videos/" TargetMode="External"/><Relationship Id="rId1" Type="http://schemas.openxmlformats.org/officeDocument/2006/relationships/slideLayout" Target="../slideLayouts/slideLayout2.xml"/><Relationship Id="rId5" Type="http://schemas.openxmlformats.org/officeDocument/2006/relationships/hyperlink" Target="https://inoculation.science/inoculation-games/harmony-square/" TargetMode="Externa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hyperlink" Target="https://www.adl.org/education/references/hate-symbols/national-socialist-legion" TargetMode="External"/><Relationship Id="rId13"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8.jp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7.jpg"/><Relationship Id="rId11" Type="http://schemas.openxmlformats.org/officeDocument/2006/relationships/image" Target="../media/image10.png"/><Relationship Id="rId5" Type="http://schemas.openxmlformats.org/officeDocument/2006/relationships/image" Target="../media/image6.jpg"/><Relationship Id="rId10" Type="http://schemas.openxmlformats.org/officeDocument/2006/relationships/hyperlink" Target="https://www.adl.org/resources/hate-symbols/search?keywords=&amp;sort_by=title&amp;page=1" TargetMode="External"/><Relationship Id="rId4" Type="http://schemas.openxmlformats.org/officeDocument/2006/relationships/image" Target="../media/image5.jpg"/><Relationship Id="rId9"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hyperlink" Target="https://sk.sagepub.com/reference/socialpsychology/n262.xml" TargetMode="External"/><Relationship Id="rId2" Type="http://schemas.openxmlformats.org/officeDocument/2006/relationships/hyperlink" Target="https://sk.sagepub.com/reference/socialpsychology/n227.xml#:~:text=Definition,the%20impact%20of%20dispositional%20factors" TargetMode="External"/><Relationship Id="rId1" Type="http://schemas.openxmlformats.org/officeDocument/2006/relationships/slideLayout" Target="../slideLayouts/slideLayout2.xml"/><Relationship Id="rId4" Type="http://schemas.openxmlformats.org/officeDocument/2006/relationships/hyperlink" Target="https://sk.sagepub.com/reference/socialpsychology/n97.xml"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iu.mediaspace.kaltura.com/media/ViralA+AntiSemitism+in+Four+Mutations+%28Eric+Ward+Clip%29/1_mk2vsfim"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FA2E-D174-45F8-93B9-D285489CF5F1}"/>
              </a:ext>
            </a:extLst>
          </p:cNvPr>
          <p:cNvSpPr>
            <a:spLocks noGrp="1"/>
          </p:cNvSpPr>
          <p:nvPr>
            <p:ph type="ctrTitle"/>
          </p:nvPr>
        </p:nvSpPr>
        <p:spPr>
          <a:xfrm>
            <a:off x="706704" y="1012095"/>
            <a:ext cx="10860456" cy="638906"/>
          </a:xfrm>
        </p:spPr>
        <p:txBody>
          <a:bodyPr>
            <a:normAutofit fontScale="90000"/>
          </a:bodyPr>
          <a:lstStyle/>
          <a:p>
            <a:r>
              <a:rPr lang="en-US" dirty="0"/>
              <a:t>History of racism and antisemitism (US and Europe) and </a:t>
            </a:r>
            <a:r>
              <a:rPr lang="en-US" sz="3200" dirty="0"/>
              <a:t>psychological mechanisms that favor prejudices</a:t>
            </a:r>
            <a:r>
              <a:rPr lang="en-US" dirty="0"/>
              <a:t> and bias</a:t>
            </a:r>
          </a:p>
        </p:txBody>
      </p:sp>
      <p:sp>
        <p:nvSpPr>
          <p:cNvPr id="3" name="Text Placeholder 2">
            <a:extLst>
              <a:ext uri="{FF2B5EF4-FFF2-40B4-BE49-F238E27FC236}">
                <a16:creationId xmlns:a16="http://schemas.microsoft.com/office/drawing/2014/main" id="{9A20F66E-BEDD-43B4-A4AB-5F59E67F14DB}"/>
              </a:ext>
            </a:extLst>
          </p:cNvPr>
          <p:cNvSpPr>
            <a:spLocks noGrp="1"/>
          </p:cNvSpPr>
          <p:nvPr>
            <p:ph type="body" idx="1"/>
          </p:nvPr>
        </p:nvSpPr>
        <p:spPr/>
        <p:txBody>
          <a:bodyPr/>
          <a:lstStyle/>
          <a:p>
            <a:endParaRPr lang="en-US" dirty="0"/>
          </a:p>
        </p:txBody>
      </p:sp>
      <p:sp>
        <p:nvSpPr>
          <p:cNvPr id="4" name="TextBox 3">
            <a:extLst>
              <a:ext uri="{FF2B5EF4-FFF2-40B4-BE49-F238E27FC236}">
                <a16:creationId xmlns:a16="http://schemas.microsoft.com/office/drawing/2014/main" id="{681A5744-7C43-C85D-7E18-3D0F904F4539}"/>
              </a:ext>
            </a:extLst>
          </p:cNvPr>
          <p:cNvSpPr txBox="1"/>
          <p:nvPr/>
        </p:nvSpPr>
        <p:spPr>
          <a:xfrm>
            <a:off x="0" y="3847605"/>
            <a:ext cx="12191999" cy="1200329"/>
          </a:xfrm>
          <a:prstGeom prst="rect">
            <a:avLst/>
          </a:prstGeom>
          <a:noFill/>
        </p:spPr>
        <p:txBody>
          <a:bodyPr wrap="square" rtlCol="0">
            <a:spAutoFit/>
          </a:bodyPr>
          <a:lstStyle/>
          <a:p>
            <a:pPr algn="ctr"/>
            <a:r>
              <a:rPr lang="en-US" dirty="0"/>
              <a:t>Presentation by Gunther Jikeli </a:t>
            </a:r>
          </a:p>
          <a:p>
            <a:pPr algn="ctr"/>
            <a:r>
              <a:rPr lang="en-US" dirty="0"/>
              <a:t>for the </a:t>
            </a:r>
          </a:p>
          <a:p>
            <a:pPr algn="ctr"/>
            <a:r>
              <a:rPr lang="en-US" i="1" dirty="0" err="1"/>
              <a:t>Datathon</a:t>
            </a:r>
            <a:r>
              <a:rPr lang="en-US" i="1" dirty="0"/>
              <a:t> &amp; Hackathon Competition on Hate Speech</a:t>
            </a:r>
          </a:p>
          <a:p>
            <a:pPr algn="ctr"/>
            <a:r>
              <a:rPr lang="en-US" dirty="0"/>
              <a:t>January 15, 2023</a:t>
            </a:r>
            <a:endParaRPr lang="de-DE" dirty="0"/>
          </a:p>
        </p:txBody>
      </p:sp>
    </p:spTree>
    <p:extLst>
      <p:ext uri="{BB962C8B-B14F-4D97-AF65-F5344CB8AC3E}">
        <p14:creationId xmlns:p14="http://schemas.microsoft.com/office/powerpoint/2010/main" val="2820038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47996A-A8E2-4B6E-8EC9-5D854272C46B}"/>
              </a:ext>
            </a:extLst>
          </p:cNvPr>
          <p:cNvSpPr>
            <a:spLocks noGrp="1"/>
          </p:cNvSpPr>
          <p:nvPr>
            <p:ph idx="1"/>
          </p:nvPr>
        </p:nvSpPr>
        <p:spPr>
          <a:xfrm>
            <a:off x="533400" y="361950"/>
            <a:ext cx="6367584" cy="3543300"/>
          </a:xfrm>
        </p:spPr>
        <p:txBody>
          <a:bodyPr>
            <a:normAutofit/>
          </a:bodyPr>
          <a:lstStyle/>
          <a:p>
            <a:pPr marL="0" indent="0">
              <a:buNone/>
            </a:pPr>
            <a:r>
              <a:rPr lang="en-US" b="1" dirty="0">
                <a:hlinkClick r:id="rId2"/>
              </a:rPr>
              <a:t>Manipulation techniques</a:t>
            </a:r>
            <a:r>
              <a:rPr lang="en-US" b="1" dirty="0"/>
              <a:t> commonly used in misinformation: </a:t>
            </a:r>
          </a:p>
          <a:p>
            <a:r>
              <a:rPr lang="en-US" dirty="0"/>
              <a:t>emotionally manipulative language, </a:t>
            </a:r>
          </a:p>
          <a:p>
            <a:r>
              <a:rPr lang="en-US" dirty="0"/>
              <a:t>incoherence, </a:t>
            </a:r>
          </a:p>
          <a:p>
            <a:r>
              <a:rPr lang="en-US" dirty="0"/>
              <a:t>false dichotomies, </a:t>
            </a:r>
          </a:p>
          <a:p>
            <a:r>
              <a:rPr lang="en-US" dirty="0"/>
              <a:t>scapegoating, and </a:t>
            </a:r>
          </a:p>
          <a:p>
            <a:r>
              <a:rPr lang="en-US" dirty="0"/>
              <a:t>ad hominem attacks. </a:t>
            </a:r>
          </a:p>
          <a:p>
            <a:endParaRPr lang="en-US" dirty="0"/>
          </a:p>
          <a:p>
            <a:pPr marL="0" indent="0">
              <a:buNone/>
            </a:pPr>
            <a:endParaRPr lang="en-US" dirty="0"/>
          </a:p>
        </p:txBody>
      </p:sp>
      <p:sp>
        <p:nvSpPr>
          <p:cNvPr id="18" name="TextBox 17">
            <a:extLst>
              <a:ext uri="{FF2B5EF4-FFF2-40B4-BE49-F238E27FC236}">
                <a16:creationId xmlns:a16="http://schemas.microsoft.com/office/drawing/2014/main" id="{EBA2BFF7-86E5-4863-87F9-FD8916EE2044}"/>
              </a:ext>
            </a:extLst>
          </p:cNvPr>
          <p:cNvSpPr txBox="1"/>
          <p:nvPr/>
        </p:nvSpPr>
        <p:spPr>
          <a:xfrm>
            <a:off x="0" y="5842337"/>
            <a:ext cx="1991908" cy="1015663"/>
          </a:xfrm>
          <a:prstGeom prst="rect">
            <a:avLst/>
          </a:prstGeom>
          <a:noFill/>
        </p:spPr>
        <p:txBody>
          <a:bodyPr wrap="square" rtlCol="0">
            <a:spAutoFit/>
          </a:bodyPr>
          <a:lstStyle/>
          <a:p>
            <a:r>
              <a:rPr lang="en-US" sz="1000" dirty="0"/>
              <a:t>Source: Lewandowsky et al. Public policy and conspiracies: The case of mandates, Current Opinion in Psychology, 47, (101427), (2022). </a:t>
            </a:r>
            <a:r>
              <a:rPr lang="en-US" sz="1000" dirty="0">
                <a:hlinkClick r:id="rId3"/>
              </a:rPr>
              <a:t>https://www.science.org/doi/10.1126/sciadv.abo6254</a:t>
            </a:r>
            <a:r>
              <a:rPr lang="en-US" sz="1000" dirty="0"/>
              <a:t> </a:t>
            </a:r>
          </a:p>
        </p:txBody>
      </p:sp>
      <p:pic>
        <p:nvPicPr>
          <p:cNvPr id="5" name="Picture 4" descr="Text&#10;&#10;Description automatically generated">
            <a:extLst>
              <a:ext uri="{FF2B5EF4-FFF2-40B4-BE49-F238E27FC236}">
                <a16:creationId xmlns:a16="http://schemas.microsoft.com/office/drawing/2014/main" id="{47C5BCFC-56A1-4921-B973-F5AA54F0B8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8890" y="3326613"/>
            <a:ext cx="5150910" cy="2515724"/>
          </a:xfrm>
          <a:prstGeom prst="rect">
            <a:avLst/>
          </a:prstGeom>
        </p:spPr>
      </p:pic>
      <p:sp>
        <p:nvSpPr>
          <p:cNvPr id="16" name="TextBox 15">
            <a:extLst>
              <a:ext uri="{FF2B5EF4-FFF2-40B4-BE49-F238E27FC236}">
                <a16:creationId xmlns:a16="http://schemas.microsoft.com/office/drawing/2014/main" id="{E349E108-3203-4909-9653-7D9115C4A8F0}"/>
              </a:ext>
            </a:extLst>
          </p:cNvPr>
          <p:cNvSpPr txBox="1"/>
          <p:nvPr/>
        </p:nvSpPr>
        <p:spPr>
          <a:xfrm>
            <a:off x="7041090" y="5842337"/>
            <a:ext cx="5150910" cy="646331"/>
          </a:xfrm>
          <a:prstGeom prst="rect">
            <a:avLst/>
          </a:prstGeom>
          <a:noFill/>
        </p:spPr>
        <p:txBody>
          <a:bodyPr wrap="square">
            <a:spAutoFit/>
          </a:bodyPr>
          <a:lstStyle/>
          <a:p>
            <a:r>
              <a:rPr lang="en-US" dirty="0">
                <a:hlinkClick r:id="rId5"/>
              </a:rPr>
              <a:t>https://inoculation.science/inoculation-games/harmony-square/</a:t>
            </a:r>
            <a:r>
              <a:rPr lang="en-US" dirty="0"/>
              <a:t> </a:t>
            </a:r>
          </a:p>
        </p:txBody>
      </p:sp>
    </p:spTree>
    <p:extLst>
      <p:ext uri="{BB962C8B-B14F-4D97-AF65-F5344CB8AC3E}">
        <p14:creationId xmlns:p14="http://schemas.microsoft.com/office/powerpoint/2010/main" val="992193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52626">
            <a:alpha val="0"/>
          </a:srgbClr>
        </a:solidFill>
        <a:effectLst/>
      </p:bgPr>
    </p:bg>
    <p:spTree>
      <p:nvGrpSpPr>
        <p:cNvPr id="1" name="Shape 270"/>
        <p:cNvGrpSpPr/>
        <p:nvPr/>
      </p:nvGrpSpPr>
      <p:grpSpPr>
        <a:xfrm>
          <a:off x="0" y="0"/>
          <a:ext cx="0" cy="0"/>
          <a:chOff x="0" y="0"/>
          <a:chExt cx="0" cy="0"/>
        </a:xfrm>
      </p:grpSpPr>
      <p:pic>
        <p:nvPicPr>
          <p:cNvPr id="23" name="Picture 22">
            <a:extLst>
              <a:ext uri="{FF2B5EF4-FFF2-40B4-BE49-F238E27FC236}">
                <a16:creationId xmlns:a16="http://schemas.microsoft.com/office/drawing/2014/main" id="{6CFE45BC-1687-4A18-81AC-767D38FA2094}"/>
              </a:ext>
            </a:extLst>
          </p:cNvPr>
          <p:cNvPicPr>
            <a:picLocks noChangeAspect="1"/>
          </p:cNvPicPr>
          <p:nvPr/>
        </p:nvPicPr>
        <p:blipFill>
          <a:blip r:embed="rId3"/>
          <a:stretch>
            <a:fillRect/>
          </a:stretch>
        </p:blipFill>
        <p:spPr>
          <a:xfrm>
            <a:off x="2959212" y="4714460"/>
            <a:ext cx="981075" cy="1428750"/>
          </a:xfrm>
          <a:prstGeom prst="rect">
            <a:avLst/>
          </a:prstGeom>
        </p:spPr>
      </p:pic>
      <p:sp>
        <p:nvSpPr>
          <p:cNvPr id="3" name="Rectangle 2">
            <a:extLst>
              <a:ext uri="{FF2B5EF4-FFF2-40B4-BE49-F238E27FC236}">
                <a16:creationId xmlns:a16="http://schemas.microsoft.com/office/drawing/2014/main" id="{22E49E0A-58F6-44D6-9A65-28F37C28362F}"/>
              </a:ext>
            </a:extLst>
          </p:cNvPr>
          <p:cNvSpPr/>
          <p:nvPr/>
        </p:nvSpPr>
        <p:spPr>
          <a:xfrm>
            <a:off x="3392557" y="3331598"/>
            <a:ext cx="890546" cy="1009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pPr>
            <a:r>
              <a:rPr lang="en-US" sz="4000" kern="0" dirty="0">
                <a:solidFill>
                  <a:srgbClr val="FFFFFF"/>
                </a:solidFill>
                <a:latin typeface="Arial"/>
                <a:sym typeface="Arial"/>
              </a:rPr>
              <a:t>18</a:t>
            </a:r>
          </a:p>
        </p:txBody>
      </p:sp>
      <p:sp>
        <p:nvSpPr>
          <p:cNvPr id="5" name="Rectangle 4">
            <a:extLst>
              <a:ext uri="{FF2B5EF4-FFF2-40B4-BE49-F238E27FC236}">
                <a16:creationId xmlns:a16="http://schemas.microsoft.com/office/drawing/2014/main" id="{FF7C47F7-47AF-47E6-8CA0-536F3FB7B8DB}"/>
              </a:ext>
            </a:extLst>
          </p:cNvPr>
          <p:cNvSpPr/>
          <p:nvPr/>
        </p:nvSpPr>
        <p:spPr>
          <a:xfrm>
            <a:off x="6908359" y="2560322"/>
            <a:ext cx="890546" cy="10098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pPr>
            <a:r>
              <a:rPr lang="en-US" sz="4000" kern="0" dirty="0">
                <a:solidFill>
                  <a:srgbClr val="FFFFFF"/>
                </a:solidFill>
                <a:latin typeface="Arial"/>
                <a:sym typeface="Arial"/>
              </a:rPr>
              <a:t>88</a:t>
            </a:r>
          </a:p>
        </p:txBody>
      </p:sp>
      <p:sp>
        <p:nvSpPr>
          <p:cNvPr id="6" name="Rectangle 5">
            <a:extLst>
              <a:ext uri="{FF2B5EF4-FFF2-40B4-BE49-F238E27FC236}">
                <a16:creationId xmlns:a16="http://schemas.microsoft.com/office/drawing/2014/main" id="{6C1DF95A-9528-4714-A309-45E48E7F17FC}"/>
              </a:ext>
            </a:extLst>
          </p:cNvPr>
          <p:cNvSpPr/>
          <p:nvPr/>
        </p:nvSpPr>
        <p:spPr>
          <a:xfrm>
            <a:off x="6265631" y="4194031"/>
            <a:ext cx="1155588" cy="698478"/>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pPr>
            <a:r>
              <a:rPr lang="en-US" sz="4000" kern="0" dirty="0">
                <a:solidFill>
                  <a:srgbClr val="FFFFFF"/>
                </a:solidFill>
                <a:latin typeface="Arial"/>
                <a:sym typeface="Arial"/>
              </a:rPr>
              <a:t>311</a:t>
            </a:r>
          </a:p>
        </p:txBody>
      </p:sp>
      <p:pic>
        <p:nvPicPr>
          <p:cNvPr id="8" name="Picture 7" descr="Logo&#10;&#10;Description automatically generated">
            <a:extLst>
              <a:ext uri="{FF2B5EF4-FFF2-40B4-BE49-F238E27FC236}">
                <a16:creationId xmlns:a16="http://schemas.microsoft.com/office/drawing/2014/main" id="{B2402582-17B1-47C5-AF08-E31C22D90573}"/>
              </a:ext>
            </a:extLst>
          </p:cNvPr>
          <p:cNvPicPr>
            <a:picLocks noChangeAspect="1"/>
          </p:cNvPicPr>
          <p:nvPr/>
        </p:nvPicPr>
        <p:blipFill>
          <a:blip r:embed="rId4"/>
          <a:stretch>
            <a:fillRect/>
          </a:stretch>
        </p:blipFill>
        <p:spPr>
          <a:xfrm>
            <a:off x="5102087" y="2775627"/>
            <a:ext cx="1049614" cy="1049614"/>
          </a:xfrm>
          <a:prstGeom prst="rect">
            <a:avLst/>
          </a:prstGeom>
        </p:spPr>
      </p:pic>
      <p:sp>
        <p:nvSpPr>
          <p:cNvPr id="10" name="TextBox 9">
            <a:extLst>
              <a:ext uri="{FF2B5EF4-FFF2-40B4-BE49-F238E27FC236}">
                <a16:creationId xmlns:a16="http://schemas.microsoft.com/office/drawing/2014/main" id="{F67A78F8-296E-4036-845E-F77A2E728DAE}"/>
              </a:ext>
            </a:extLst>
          </p:cNvPr>
          <p:cNvSpPr txBox="1"/>
          <p:nvPr/>
        </p:nvSpPr>
        <p:spPr>
          <a:xfrm>
            <a:off x="4307651" y="4519162"/>
            <a:ext cx="1620078" cy="523220"/>
          </a:xfrm>
          <a:prstGeom prst="rect">
            <a:avLst/>
          </a:prstGeom>
          <a:noFill/>
        </p:spPr>
        <p:txBody>
          <a:bodyPr wrap="square">
            <a:spAutoFit/>
          </a:bodyPr>
          <a:lstStyle/>
          <a:p>
            <a:pPr>
              <a:buClr>
                <a:srgbClr val="000000"/>
              </a:buClr>
            </a:pPr>
            <a:endParaRPr lang="en-US" sz="1400" kern="0" dirty="0">
              <a:solidFill>
                <a:srgbClr val="000000"/>
              </a:solidFill>
              <a:latin typeface="Arial"/>
              <a:cs typeface="Arial"/>
              <a:sym typeface="Arial"/>
            </a:endParaRPr>
          </a:p>
          <a:p>
            <a:pPr>
              <a:buClr>
                <a:srgbClr val="000000"/>
              </a:buClr>
            </a:pPr>
            <a:r>
              <a:rPr lang="en-US" sz="1400" b="1" kern="0" dirty="0">
                <a:solidFill>
                  <a:srgbClr val="000000"/>
                </a:solidFill>
                <a:latin typeface="Arial"/>
                <a:cs typeface="Arial"/>
                <a:sym typeface="Arial"/>
              </a:rPr>
              <a:t>Blood &amp; Honor </a:t>
            </a:r>
          </a:p>
        </p:txBody>
      </p:sp>
      <p:sp>
        <p:nvSpPr>
          <p:cNvPr id="12" name="TextBox 11">
            <a:extLst>
              <a:ext uri="{FF2B5EF4-FFF2-40B4-BE49-F238E27FC236}">
                <a16:creationId xmlns:a16="http://schemas.microsoft.com/office/drawing/2014/main" id="{0324E167-A9F1-413A-9727-3987B6174021}"/>
              </a:ext>
            </a:extLst>
          </p:cNvPr>
          <p:cNvSpPr txBox="1"/>
          <p:nvPr/>
        </p:nvSpPr>
        <p:spPr>
          <a:xfrm>
            <a:off x="4843007" y="5243343"/>
            <a:ext cx="1620078" cy="523220"/>
          </a:xfrm>
          <a:prstGeom prst="rect">
            <a:avLst/>
          </a:prstGeom>
          <a:noFill/>
        </p:spPr>
        <p:txBody>
          <a:bodyPr wrap="square">
            <a:spAutoFit/>
          </a:bodyPr>
          <a:lstStyle/>
          <a:p>
            <a:pPr>
              <a:buClr>
                <a:srgbClr val="000000"/>
              </a:buClr>
            </a:pPr>
            <a:endParaRPr lang="en-US" sz="1400" kern="0" dirty="0">
              <a:solidFill>
                <a:srgbClr val="000000"/>
              </a:solidFill>
              <a:latin typeface="Arial"/>
              <a:cs typeface="Arial"/>
              <a:sym typeface="Arial"/>
            </a:endParaRPr>
          </a:p>
          <a:p>
            <a:pPr>
              <a:buClr>
                <a:srgbClr val="000000"/>
              </a:buClr>
            </a:pPr>
            <a:r>
              <a:rPr lang="en-US" sz="1400" b="1" kern="0" dirty="0">
                <a:solidFill>
                  <a:srgbClr val="000000"/>
                </a:solidFill>
                <a:latin typeface="Arial"/>
                <a:cs typeface="Arial"/>
                <a:sym typeface="Arial"/>
              </a:rPr>
              <a:t>Blood &amp; Soil </a:t>
            </a:r>
          </a:p>
        </p:txBody>
      </p:sp>
      <p:pic>
        <p:nvPicPr>
          <p:cNvPr id="14" name="Picture 13" descr="A picture containing fire, smoke, outdoor, weapon&#10;&#10;Description automatically generated">
            <a:extLst>
              <a:ext uri="{FF2B5EF4-FFF2-40B4-BE49-F238E27FC236}">
                <a16:creationId xmlns:a16="http://schemas.microsoft.com/office/drawing/2014/main" id="{B5DCCCFC-65B4-4D68-8D0D-64A367E88F81}"/>
              </a:ext>
            </a:extLst>
          </p:cNvPr>
          <p:cNvPicPr>
            <a:picLocks noChangeAspect="1"/>
          </p:cNvPicPr>
          <p:nvPr/>
        </p:nvPicPr>
        <p:blipFill>
          <a:blip r:embed="rId5"/>
          <a:stretch>
            <a:fillRect/>
          </a:stretch>
        </p:blipFill>
        <p:spPr>
          <a:xfrm>
            <a:off x="9330075" y="4235501"/>
            <a:ext cx="1021329" cy="1049311"/>
          </a:xfrm>
          <a:prstGeom prst="rect">
            <a:avLst/>
          </a:prstGeom>
        </p:spPr>
      </p:pic>
      <p:pic>
        <p:nvPicPr>
          <p:cNvPr id="16" name="Picture 15" descr="A crowd of people at a concert&#10;&#10;Description automatically generated with medium confidence">
            <a:extLst>
              <a:ext uri="{FF2B5EF4-FFF2-40B4-BE49-F238E27FC236}">
                <a16:creationId xmlns:a16="http://schemas.microsoft.com/office/drawing/2014/main" id="{07FB5B5B-3362-4D0C-86E1-CB7FE703F9CC}"/>
              </a:ext>
            </a:extLst>
          </p:cNvPr>
          <p:cNvPicPr>
            <a:picLocks noChangeAspect="1"/>
          </p:cNvPicPr>
          <p:nvPr/>
        </p:nvPicPr>
        <p:blipFill>
          <a:blip r:embed="rId6"/>
          <a:stretch>
            <a:fillRect/>
          </a:stretch>
        </p:blipFill>
        <p:spPr>
          <a:xfrm>
            <a:off x="9136544" y="2587752"/>
            <a:ext cx="1111941" cy="1083059"/>
          </a:xfrm>
          <a:prstGeom prst="rect">
            <a:avLst/>
          </a:prstGeom>
        </p:spPr>
      </p:pic>
      <p:pic>
        <p:nvPicPr>
          <p:cNvPr id="18" name="Picture 17" descr="Logo&#10;&#10;Description automatically generated">
            <a:extLst>
              <a:ext uri="{FF2B5EF4-FFF2-40B4-BE49-F238E27FC236}">
                <a16:creationId xmlns:a16="http://schemas.microsoft.com/office/drawing/2014/main" id="{5AFA4A3F-11BC-4B91-B914-E1453A37D1F9}"/>
              </a:ext>
            </a:extLst>
          </p:cNvPr>
          <p:cNvPicPr>
            <a:picLocks noChangeAspect="1"/>
          </p:cNvPicPr>
          <p:nvPr/>
        </p:nvPicPr>
        <p:blipFill>
          <a:blip r:embed="rId7"/>
          <a:stretch>
            <a:fillRect/>
          </a:stretch>
        </p:blipFill>
        <p:spPr>
          <a:xfrm>
            <a:off x="6525981" y="5185576"/>
            <a:ext cx="976788" cy="957635"/>
          </a:xfrm>
          <a:prstGeom prst="rect">
            <a:avLst/>
          </a:prstGeom>
        </p:spPr>
      </p:pic>
      <p:sp>
        <p:nvSpPr>
          <p:cNvPr id="20" name="TextBox 19">
            <a:extLst>
              <a:ext uri="{FF2B5EF4-FFF2-40B4-BE49-F238E27FC236}">
                <a16:creationId xmlns:a16="http://schemas.microsoft.com/office/drawing/2014/main" id="{104BC47B-E1F5-41A9-A17E-DEA0DF491715}"/>
              </a:ext>
            </a:extLst>
          </p:cNvPr>
          <p:cNvSpPr txBox="1"/>
          <p:nvPr/>
        </p:nvSpPr>
        <p:spPr>
          <a:xfrm>
            <a:off x="7680298" y="5766564"/>
            <a:ext cx="2568187" cy="307777"/>
          </a:xfrm>
          <a:prstGeom prst="rect">
            <a:avLst/>
          </a:prstGeom>
          <a:noFill/>
        </p:spPr>
        <p:txBody>
          <a:bodyPr wrap="square">
            <a:spAutoFit/>
          </a:bodyPr>
          <a:lstStyle/>
          <a:p>
            <a:pPr>
              <a:buClr>
                <a:srgbClr val="000000"/>
              </a:buClr>
            </a:pPr>
            <a:r>
              <a:rPr lang="en-US" sz="1400" kern="0" dirty="0">
                <a:solidFill>
                  <a:srgbClr val="000000"/>
                </a:solidFill>
                <a:latin typeface="Arial"/>
                <a:cs typeface="Arial"/>
                <a:sym typeface="Arial"/>
              </a:rPr>
              <a:t>"For God, Race and Nation"</a:t>
            </a:r>
          </a:p>
        </p:txBody>
      </p:sp>
      <p:sp>
        <p:nvSpPr>
          <p:cNvPr id="22" name="TextBox 21">
            <a:extLst>
              <a:ext uri="{FF2B5EF4-FFF2-40B4-BE49-F238E27FC236}">
                <a16:creationId xmlns:a16="http://schemas.microsoft.com/office/drawing/2014/main" id="{9C58DFB5-E156-4D31-90DB-BC45FDBC7168}"/>
              </a:ext>
            </a:extLst>
          </p:cNvPr>
          <p:cNvSpPr txBox="1"/>
          <p:nvPr/>
        </p:nvSpPr>
        <p:spPr>
          <a:xfrm>
            <a:off x="7460365" y="1815619"/>
            <a:ext cx="2568187" cy="523220"/>
          </a:xfrm>
          <a:prstGeom prst="rect">
            <a:avLst/>
          </a:prstGeom>
          <a:noFill/>
        </p:spPr>
        <p:txBody>
          <a:bodyPr wrap="square">
            <a:spAutoFit/>
          </a:bodyPr>
          <a:lstStyle/>
          <a:p>
            <a:pPr>
              <a:buClr>
                <a:srgbClr val="000000"/>
              </a:buClr>
            </a:pPr>
            <a:endParaRPr lang="en-US" sz="1400" kern="0" dirty="0">
              <a:solidFill>
                <a:srgbClr val="000000"/>
              </a:solidFill>
              <a:latin typeface="Arial"/>
              <a:cs typeface="Arial"/>
              <a:sym typeface="Arial"/>
            </a:endParaRPr>
          </a:p>
          <a:p>
            <a:pPr>
              <a:buClr>
                <a:srgbClr val="000000"/>
              </a:buClr>
            </a:pPr>
            <a:r>
              <a:rPr lang="en-US" sz="1400" b="1" kern="0" dirty="0">
                <a:solidFill>
                  <a:srgbClr val="000000"/>
                </a:solidFill>
                <a:latin typeface="Arial"/>
                <a:cs typeface="Arial"/>
                <a:sym typeface="Arial"/>
                <a:hlinkClick r:id="rId8"/>
              </a:rPr>
              <a:t>National Socialist Legion </a:t>
            </a:r>
          </a:p>
        </p:txBody>
      </p:sp>
      <p:sp>
        <p:nvSpPr>
          <p:cNvPr id="24" name="Explosion: 14 Points 23">
            <a:extLst>
              <a:ext uri="{FF2B5EF4-FFF2-40B4-BE49-F238E27FC236}">
                <a16:creationId xmlns:a16="http://schemas.microsoft.com/office/drawing/2014/main" id="{7B454A3A-F67B-4197-9802-1B5B7AC7A31D}"/>
              </a:ext>
            </a:extLst>
          </p:cNvPr>
          <p:cNvSpPr/>
          <p:nvPr/>
        </p:nvSpPr>
        <p:spPr>
          <a:xfrm>
            <a:off x="1589599" y="114571"/>
            <a:ext cx="3482671" cy="2224268"/>
          </a:xfrm>
          <a:prstGeom prst="irregularSeal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000000"/>
              </a:buClr>
            </a:pPr>
            <a:r>
              <a:rPr lang="en-US" sz="2000" kern="0" dirty="0">
                <a:solidFill>
                  <a:srgbClr val="FFFFFF"/>
                </a:solidFill>
                <a:latin typeface="Arial"/>
                <a:sym typeface="Arial"/>
              </a:rPr>
              <a:t>(Offensive) Hate symbols</a:t>
            </a:r>
          </a:p>
        </p:txBody>
      </p:sp>
      <p:pic>
        <p:nvPicPr>
          <p:cNvPr id="26" name="Picture 25" descr="Logo&#10;&#10;Description automatically generated">
            <a:extLst>
              <a:ext uri="{FF2B5EF4-FFF2-40B4-BE49-F238E27FC236}">
                <a16:creationId xmlns:a16="http://schemas.microsoft.com/office/drawing/2014/main" id="{297DFF58-F215-4483-81EB-8563BB95A158}"/>
              </a:ext>
            </a:extLst>
          </p:cNvPr>
          <p:cNvPicPr>
            <a:picLocks noChangeAspect="1"/>
          </p:cNvPicPr>
          <p:nvPr/>
        </p:nvPicPr>
        <p:blipFill>
          <a:blip r:embed="rId9"/>
          <a:stretch>
            <a:fillRect/>
          </a:stretch>
        </p:blipFill>
        <p:spPr>
          <a:xfrm>
            <a:off x="7680298" y="712928"/>
            <a:ext cx="890547" cy="1027554"/>
          </a:xfrm>
          <a:prstGeom prst="rect">
            <a:avLst/>
          </a:prstGeom>
        </p:spPr>
      </p:pic>
      <p:sp>
        <p:nvSpPr>
          <p:cNvPr id="27" name="TextBox 26">
            <a:extLst>
              <a:ext uri="{FF2B5EF4-FFF2-40B4-BE49-F238E27FC236}">
                <a16:creationId xmlns:a16="http://schemas.microsoft.com/office/drawing/2014/main" id="{A2F36789-C125-4D01-BB8A-69F1ABE2DFC7}"/>
              </a:ext>
            </a:extLst>
          </p:cNvPr>
          <p:cNvSpPr txBox="1"/>
          <p:nvPr/>
        </p:nvSpPr>
        <p:spPr>
          <a:xfrm>
            <a:off x="8072435" y="3494735"/>
            <a:ext cx="1620078" cy="523220"/>
          </a:xfrm>
          <a:prstGeom prst="rect">
            <a:avLst/>
          </a:prstGeom>
          <a:noFill/>
        </p:spPr>
        <p:txBody>
          <a:bodyPr wrap="square">
            <a:spAutoFit/>
          </a:bodyPr>
          <a:lstStyle/>
          <a:p>
            <a:pPr>
              <a:buClr>
                <a:srgbClr val="000000"/>
              </a:buClr>
            </a:pPr>
            <a:endParaRPr lang="en-US" sz="1400" kern="0" dirty="0">
              <a:solidFill>
                <a:srgbClr val="000000"/>
              </a:solidFill>
              <a:latin typeface="Arial"/>
              <a:cs typeface="Arial"/>
              <a:sym typeface="Arial"/>
            </a:endParaRPr>
          </a:p>
          <a:p>
            <a:pPr>
              <a:buClr>
                <a:srgbClr val="000000"/>
              </a:buClr>
            </a:pPr>
            <a:r>
              <a:rPr lang="en-US" sz="1400" b="1" kern="0" dirty="0">
                <a:solidFill>
                  <a:srgbClr val="000000"/>
                </a:solidFill>
                <a:latin typeface="Arial"/>
                <a:cs typeface="Arial"/>
                <a:sym typeface="Arial"/>
              </a:rPr>
              <a:t>NWO</a:t>
            </a:r>
          </a:p>
        </p:txBody>
      </p:sp>
      <p:sp>
        <p:nvSpPr>
          <p:cNvPr id="28" name="TextBox 27">
            <a:extLst>
              <a:ext uri="{FF2B5EF4-FFF2-40B4-BE49-F238E27FC236}">
                <a16:creationId xmlns:a16="http://schemas.microsoft.com/office/drawing/2014/main" id="{ECA4C74C-8B99-42B1-8C73-971CEF8C34D7}"/>
              </a:ext>
            </a:extLst>
          </p:cNvPr>
          <p:cNvSpPr txBox="1"/>
          <p:nvPr/>
        </p:nvSpPr>
        <p:spPr>
          <a:xfrm>
            <a:off x="8382000" y="4235500"/>
            <a:ext cx="761171" cy="523220"/>
          </a:xfrm>
          <a:prstGeom prst="rect">
            <a:avLst/>
          </a:prstGeom>
          <a:noFill/>
        </p:spPr>
        <p:txBody>
          <a:bodyPr wrap="square">
            <a:spAutoFit/>
          </a:bodyPr>
          <a:lstStyle/>
          <a:p>
            <a:pPr>
              <a:buClr>
                <a:srgbClr val="000000"/>
              </a:buClr>
            </a:pPr>
            <a:endParaRPr lang="en-US" sz="1400" kern="0" dirty="0">
              <a:solidFill>
                <a:srgbClr val="000000"/>
              </a:solidFill>
              <a:latin typeface="Arial"/>
              <a:cs typeface="Arial"/>
              <a:sym typeface="Arial"/>
            </a:endParaRPr>
          </a:p>
          <a:p>
            <a:pPr>
              <a:buClr>
                <a:srgbClr val="000000"/>
              </a:buClr>
            </a:pPr>
            <a:r>
              <a:rPr lang="en-US" sz="1400" b="1" kern="0" dirty="0">
                <a:solidFill>
                  <a:srgbClr val="000000"/>
                </a:solidFill>
                <a:latin typeface="Arial"/>
                <a:cs typeface="Arial"/>
                <a:sym typeface="Arial"/>
              </a:rPr>
              <a:t>ZOG</a:t>
            </a:r>
          </a:p>
        </p:txBody>
      </p:sp>
      <p:sp>
        <p:nvSpPr>
          <p:cNvPr id="19" name="TextBox 18">
            <a:extLst>
              <a:ext uri="{FF2B5EF4-FFF2-40B4-BE49-F238E27FC236}">
                <a16:creationId xmlns:a16="http://schemas.microsoft.com/office/drawing/2014/main" id="{8EE116B2-2CB6-4FE0-A1D9-6023D7CBDDDE}"/>
              </a:ext>
            </a:extLst>
          </p:cNvPr>
          <p:cNvSpPr txBox="1"/>
          <p:nvPr/>
        </p:nvSpPr>
        <p:spPr>
          <a:xfrm>
            <a:off x="471706" y="3252350"/>
            <a:ext cx="1948195" cy="1723549"/>
          </a:xfrm>
          <a:prstGeom prst="rect">
            <a:avLst/>
          </a:prstGeom>
          <a:noFill/>
        </p:spPr>
        <p:txBody>
          <a:bodyPr wrap="square">
            <a:spAutoFit/>
          </a:bodyPr>
          <a:lstStyle/>
          <a:p>
            <a:r>
              <a:rPr lang="en-US" b="1" dirty="0">
                <a:hlinkClick r:id="rId10"/>
              </a:rPr>
              <a:t>For a list of hate symbols, see </a:t>
            </a:r>
            <a:r>
              <a:rPr lang="en-US" sz="1400" dirty="0">
                <a:hlinkClick r:id="rId10"/>
              </a:rPr>
              <a:t>https://www.adl.org/resources/hate-symbols/search?keywords=&amp;sort_by=title&amp;page=1</a:t>
            </a:r>
            <a:r>
              <a:rPr lang="en-US" sz="1400" dirty="0"/>
              <a:t> </a:t>
            </a:r>
            <a:endParaRPr lang="en-US" dirty="0"/>
          </a:p>
        </p:txBody>
      </p:sp>
      <p:pic>
        <p:nvPicPr>
          <p:cNvPr id="11" name="Picture 10" descr="A picture containing text, clipart&#10;&#10;Description automatically generated">
            <a:extLst>
              <a:ext uri="{FF2B5EF4-FFF2-40B4-BE49-F238E27FC236}">
                <a16:creationId xmlns:a16="http://schemas.microsoft.com/office/drawing/2014/main" id="{A0DD9A4B-28D8-4E90-B34A-74A22EE8939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028552" y="58636"/>
            <a:ext cx="1943543" cy="1905434"/>
          </a:xfrm>
          <a:prstGeom prst="rect">
            <a:avLst/>
          </a:prstGeom>
        </p:spPr>
      </p:pic>
      <p:pic>
        <p:nvPicPr>
          <p:cNvPr id="29" name="Picture 28" descr="A picture containing text, clipart&#10;&#10;Description automatically generated">
            <a:extLst>
              <a:ext uri="{FF2B5EF4-FFF2-40B4-BE49-F238E27FC236}">
                <a16:creationId xmlns:a16="http://schemas.microsoft.com/office/drawing/2014/main" id="{D8567516-68A5-4E98-837D-AD19F9B68C7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810451" y="5146748"/>
            <a:ext cx="1028326" cy="1049312"/>
          </a:xfrm>
          <a:prstGeom prst="rect">
            <a:avLst/>
          </a:prstGeom>
        </p:spPr>
      </p:pic>
      <p:pic>
        <p:nvPicPr>
          <p:cNvPr id="33" name="Picture 32" descr="A picture containing text, clipart, linedrawing&#10;&#10;Description automatically generated">
            <a:extLst>
              <a:ext uri="{FF2B5EF4-FFF2-40B4-BE49-F238E27FC236}">
                <a16:creationId xmlns:a16="http://schemas.microsoft.com/office/drawing/2014/main" id="{0565EF30-8A8A-44F6-B946-0CF843FFA4E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849748" y="3719682"/>
            <a:ext cx="1122347" cy="1122347"/>
          </a:xfrm>
          <a:prstGeom prst="rect">
            <a:avLst/>
          </a:prstGeom>
        </p:spPr>
      </p:pic>
    </p:spTree>
    <p:extLst>
      <p:ext uri="{BB962C8B-B14F-4D97-AF65-F5344CB8AC3E}">
        <p14:creationId xmlns:p14="http://schemas.microsoft.com/office/powerpoint/2010/main" val="3904815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52626">
            <a:alpha val="0"/>
          </a:srgbClr>
        </a:solidFill>
        <a:effectLst/>
      </p:bgPr>
    </p:bg>
    <p:spTree>
      <p:nvGrpSpPr>
        <p:cNvPr id="1" name="Shape 270"/>
        <p:cNvGrpSpPr/>
        <p:nvPr/>
      </p:nvGrpSpPr>
      <p:grpSpPr>
        <a:xfrm>
          <a:off x="0" y="0"/>
          <a:ext cx="0" cy="0"/>
          <a:chOff x="0" y="0"/>
          <a:chExt cx="0" cy="0"/>
        </a:xfrm>
      </p:grpSpPr>
      <p:sp>
        <p:nvSpPr>
          <p:cNvPr id="4" name="Google Shape;272;p7">
            <a:extLst>
              <a:ext uri="{FF2B5EF4-FFF2-40B4-BE49-F238E27FC236}">
                <a16:creationId xmlns:a16="http://schemas.microsoft.com/office/drawing/2014/main" id="{B3C5F0A6-539E-4CF9-B8E4-1AC758D2D44F}"/>
              </a:ext>
            </a:extLst>
          </p:cNvPr>
          <p:cNvSpPr txBox="1"/>
          <p:nvPr/>
        </p:nvSpPr>
        <p:spPr>
          <a:xfrm>
            <a:off x="68335" y="4914296"/>
            <a:ext cx="3597654" cy="1200288"/>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2400"/>
              <a:buFontTx/>
              <a:buNone/>
              <a:tabLst/>
              <a:defRPr/>
            </a:pP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Bias and identity/belonging are closely related.</a:t>
            </a:r>
          </a:p>
        </p:txBody>
      </p:sp>
      <p:pic>
        <p:nvPicPr>
          <p:cNvPr id="5" name="Picture 2" descr="Graphical user interface, text&#10;&#10;Description automatically generated">
            <a:extLst>
              <a:ext uri="{FF2B5EF4-FFF2-40B4-BE49-F238E27FC236}">
                <a16:creationId xmlns:a16="http://schemas.microsoft.com/office/drawing/2014/main" id="{F8BC1662-BCF0-4FB1-B060-0E36B86A64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23" y="0"/>
            <a:ext cx="6177443" cy="3190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51E76CB0-3789-49B4-94C0-5F230DBEAF16}"/>
              </a:ext>
            </a:extLst>
          </p:cNvPr>
          <p:cNvSpPr/>
          <p:nvPr/>
        </p:nvSpPr>
        <p:spPr>
          <a:xfrm>
            <a:off x="3498210" y="3523375"/>
            <a:ext cx="8520768" cy="2683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120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FFFFFF"/>
                </a:solidFill>
                <a:effectLst/>
                <a:uLnTx/>
                <a:uFillTx/>
                <a:latin typeface="Arial"/>
                <a:ea typeface="+mn-ea"/>
                <a:cs typeface="+mn-cs"/>
                <a:sym typeface="Arial"/>
              </a:rPr>
              <a:t>Joining in-groups is probably unavoidable for humans.</a:t>
            </a:r>
          </a:p>
          <a:p>
            <a:pPr marL="342900" marR="0" lvl="0" indent="-342900" algn="l" defTabSz="914400" rtl="0" eaLnBrk="1" fontAlgn="auto" latinLnBrk="0" hangingPunct="1">
              <a:lnSpc>
                <a:spcPct val="100000"/>
              </a:lnSpc>
              <a:spcBef>
                <a:spcPts val="120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FFFFFF"/>
                </a:solidFill>
                <a:effectLst/>
                <a:uLnTx/>
                <a:uFillTx/>
                <a:latin typeface="Arial"/>
                <a:ea typeface="+mn-ea"/>
                <a:cs typeface="+mn-cs"/>
                <a:sym typeface="Arial"/>
              </a:rPr>
              <a:t>The world is organized in groups, notably nations (since the 19</a:t>
            </a:r>
            <a:r>
              <a:rPr kumimoji="0" lang="en-US" sz="1800" b="0" i="0" u="none" strike="noStrike" kern="0" cap="none" spc="0" normalizeH="0" baseline="30000" noProof="0" dirty="0">
                <a:ln>
                  <a:noFill/>
                </a:ln>
                <a:solidFill>
                  <a:srgbClr val="FFFFFF"/>
                </a:solidFill>
                <a:effectLst/>
                <a:uLnTx/>
                <a:uFillTx/>
                <a:latin typeface="Arial"/>
                <a:ea typeface="+mn-ea"/>
                <a:cs typeface="+mn-cs"/>
                <a:sym typeface="Arial"/>
              </a:rPr>
              <a:t>th</a:t>
            </a:r>
            <a:r>
              <a:rPr kumimoji="0" lang="en-US" sz="1800" b="0" i="0" u="none" strike="noStrike" kern="0" cap="none" spc="0" normalizeH="0" baseline="0" noProof="0" dirty="0">
                <a:ln>
                  <a:noFill/>
                </a:ln>
                <a:solidFill>
                  <a:srgbClr val="FFFFFF"/>
                </a:solidFill>
                <a:effectLst/>
                <a:uLnTx/>
                <a:uFillTx/>
                <a:latin typeface="Arial"/>
                <a:ea typeface="+mn-ea"/>
                <a:cs typeface="+mn-cs"/>
                <a:sym typeface="Arial"/>
              </a:rPr>
              <a:t> century).</a:t>
            </a:r>
          </a:p>
          <a:p>
            <a:pPr marL="342900" marR="0" lvl="0" indent="-342900" algn="l" defTabSz="914400" rtl="0" eaLnBrk="1" fontAlgn="auto" latinLnBrk="0" hangingPunct="1">
              <a:lnSpc>
                <a:spcPct val="100000"/>
              </a:lnSpc>
              <a:spcBef>
                <a:spcPts val="120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FFFFFF"/>
                </a:solidFill>
                <a:effectLst/>
                <a:uLnTx/>
                <a:uFillTx/>
                <a:latin typeface="Arial"/>
                <a:ea typeface="+mn-ea"/>
                <a:cs typeface="+mn-cs"/>
                <a:sym typeface="Arial"/>
              </a:rPr>
              <a:t>Identities are fluid and contested</a:t>
            </a:r>
          </a:p>
          <a:p>
            <a:pPr marL="342900" marR="0" lvl="0" indent="-342900" algn="l" defTabSz="914400" rtl="0" eaLnBrk="1" fontAlgn="auto" latinLnBrk="0" hangingPunct="1">
              <a:lnSpc>
                <a:spcPct val="100000"/>
              </a:lnSpc>
              <a:spcBef>
                <a:spcPts val="1200"/>
              </a:spcBef>
              <a:spcAft>
                <a:spcPts val="0"/>
              </a:spcAft>
              <a:buClr>
                <a:srgbClr val="000000"/>
              </a:buClr>
              <a:buSzTx/>
              <a:buFont typeface="Arial" panose="020B0604020202020204" pitchFamily="34" charset="0"/>
              <a:buChar char="•"/>
              <a:tabLst/>
              <a:defRPr/>
            </a:pPr>
            <a:r>
              <a:rPr kumimoji="0" lang="en-US" sz="1800" b="0" i="0" u="none" strike="noStrike" kern="0" cap="none" spc="0" normalizeH="0" baseline="0" noProof="0" dirty="0">
                <a:ln>
                  <a:noFill/>
                </a:ln>
                <a:solidFill>
                  <a:srgbClr val="FFFFFF"/>
                </a:solidFill>
                <a:effectLst/>
                <a:uLnTx/>
                <a:uFillTx/>
                <a:latin typeface="Arial"/>
                <a:ea typeface="+mn-ea"/>
                <a:cs typeface="+mn-cs"/>
                <a:sym typeface="Arial"/>
              </a:rPr>
              <a:t>Groups need to know who’s in/ who’s eligible/ who’s ineligible but still in/ out?) </a:t>
            </a:r>
            <a:r>
              <a:rPr kumimoji="0" lang="en-US" sz="1800" b="0" i="0" u="none" strike="noStrike" kern="0" cap="none" spc="0" normalizeH="0" baseline="0" noProof="0" dirty="0">
                <a:ln>
                  <a:noFill/>
                </a:ln>
                <a:solidFill>
                  <a:srgbClr val="FFFF00"/>
                </a:solidFill>
                <a:effectLst/>
                <a:uLnTx/>
                <a:uFillTx/>
                <a:latin typeface="Arial"/>
                <a:ea typeface="+mn-ea"/>
                <a:cs typeface="+mn-cs"/>
                <a:sym typeface="Arial"/>
              </a:rPr>
              <a:t>– extremists are more rigid and tend to purge the in-group</a:t>
            </a:r>
          </a:p>
        </p:txBody>
      </p:sp>
      <p:sp>
        <p:nvSpPr>
          <p:cNvPr id="7" name="TextBox 6">
            <a:extLst>
              <a:ext uri="{FF2B5EF4-FFF2-40B4-BE49-F238E27FC236}">
                <a16:creationId xmlns:a16="http://schemas.microsoft.com/office/drawing/2014/main" id="{9921E73C-DC24-4B19-8F2B-78ED78528EBA}"/>
              </a:ext>
            </a:extLst>
          </p:cNvPr>
          <p:cNvSpPr txBox="1"/>
          <p:nvPr/>
        </p:nvSpPr>
        <p:spPr>
          <a:xfrm>
            <a:off x="857776" y="3070371"/>
            <a:ext cx="2573321"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de-DE" sz="1600" b="0" i="0" u="none" strike="noStrike" kern="1200" cap="none" spc="0" normalizeH="0" baseline="0" noProof="0" dirty="0">
                <a:ln>
                  <a:noFill/>
                </a:ln>
                <a:solidFill>
                  <a:srgbClr val="000000">
                    <a:lumMod val="50000"/>
                    <a:lumOff val="50000"/>
                  </a:srgbClr>
                </a:solidFill>
                <a:effectLst/>
                <a:uLnTx/>
                <a:uFillTx/>
                <a:latin typeface="Times New Roman" panose="02020603050405020304" pitchFamily="18" charset="0"/>
                <a:ea typeface="+mn-ea"/>
                <a:cs typeface="Times New Roman" panose="02020603050405020304" pitchFamily="18" charset="0"/>
              </a:rPr>
              <a:t>In: Berger: Extremism</a:t>
            </a:r>
            <a:endParaRPr kumimoji="0" lang="en-US" sz="1600" b="0" i="0" u="none" strike="noStrike" kern="1200" cap="none" spc="0" normalizeH="0" baseline="0" noProof="0" dirty="0">
              <a:ln>
                <a:noFill/>
              </a:ln>
              <a:solidFill>
                <a:srgbClr val="000000">
                  <a:lumMod val="50000"/>
                  <a:lumOff val="50000"/>
                </a:srgbClr>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439426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D196B9-FB0D-45B6-8DED-45206082DE68}"/>
              </a:ext>
            </a:extLst>
          </p:cNvPr>
          <p:cNvSpPr>
            <a:spLocks noGrp="1"/>
          </p:cNvSpPr>
          <p:nvPr>
            <p:ph type="title"/>
          </p:nvPr>
        </p:nvSpPr>
        <p:spPr>
          <a:xfrm>
            <a:off x="841248" y="548640"/>
            <a:ext cx="3600860" cy="5431536"/>
          </a:xfrm>
        </p:spPr>
        <p:txBody>
          <a:bodyPr>
            <a:normAutofit/>
          </a:bodyPr>
          <a:lstStyle/>
          <a:p>
            <a:r>
              <a:rPr lang="en-US" sz="5000" dirty="0"/>
              <a:t>Psychological mechanisms that favor prejudices</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447996A-A8E2-4B6E-8EC9-5D854272C46B}"/>
              </a:ext>
            </a:extLst>
          </p:cNvPr>
          <p:cNvSpPr>
            <a:spLocks noGrp="1"/>
          </p:cNvSpPr>
          <p:nvPr>
            <p:ph idx="1"/>
          </p:nvPr>
        </p:nvSpPr>
        <p:spPr>
          <a:xfrm>
            <a:off x="5126418" y="203200"/>
            <a:ext cx="6918170" cy="6446982"/>
          </a:xfrm>
        </p:spPr>
        <p:txBody>
          <a:bodyPr anchor="ctr">
            <a:normAutofit/>
          </a:bodyPr>
          <a:lstStyle/>
          <a:p>
            <a:pPr marL="0" indent="0">
              <a:buNone/>
            </a:pPr>
            <a:r>
              <a:rPr lang="en-US" sz="2000" dirty="0"/>
              <a:t>The </a:t>
            </a:r>
            <a:r>
              <a:rPr lang="en-US" sz="2000" b="1" dirty="0">
                <a:hlinkClick r:id="rId2"/>
              </a:rPr>
              <a:t>fundamental attribution error </a:t>
            </a:r>
            <a:r>
              <a:rPr lang="en-US" sz="2000" dirty="0"/>
              <a:t>describes perceivers' tendency to </a:t>
            </a:r>
            <a:r>
              <a:rPr lang="en-US" sz="2000" dirty="0">
                <a:highlight>
                  <a:srgbClr val="FFFF00"/>
                </a:highlight>
              </a:rPr>
              <a:t>underestimate the impact of situational factors </a:t>
            </a:r>
            <a:r>
              <a:rPr lang="en-US" sz="2000" dirty="0"/>
              <a:t>on human behavior and to overestimate the impact of dispositional factors. For instance, people often tend to believe that aggressive behavior is caused by aggressive personality characteristics (dispositional factor) even though aggressive behavior can also be provoked by situational circumstances (situational factor).</a:t>
            </a:r>
          </a:p>
          <a:p>
            <a:pPr marL="0" indent="0">
              <a:buNone/>
            </a:pPr>
            <a:endParaRPr lang="en-US" sz="2000" dirty="0"/>
          </a:p>
          <a:p>
            <a:pPr marL="0" indent="0">
              <a:buNone/>
            </a:pPr>
            <a:r>
              <a:rPr lang="en-US" sz="2000" dirty="0"/>
              <a:t>The </a:t>
            </a:r>
            <a:r>
              <a:rPr lang="en-US" sz="2000" b="1" dirty="0">
                <a:hlinkClick r:id="rId3"/>
              </a:rPr>
              <a:t>hostile attribution bias</a:t>
            </a:r>
            <a:r>
              <a:rPr lang="en-US" sz="2000" dirty="0">
                <a:hlinkClick r:id="rId3"/>
              </a:rPr>
              <a:t> </a:t>
            </a:r>
            <a:r>
              <a:rPr lang="en-US" sz="2000" dirty="0"/>
              <a:t>is the tendency to </a:t>
            </a:r>
            <a:r>
              <a:rPr lang="en-US" sz="2000" dirty="0">
                <a:highlight>
                  <a:srgbClr val="FFFF00"/>
                </a:highlight>
              </a:rPr>
              <a:t>interpret the behavior of others, across situations, as threatening, aggressive</a:t>
            </a:r>
            <a:r>
              <a:rPr lang="en-US" sz="2000" dirty="0"/>
              <a:t>, or both. People who exhibit the HAB think that ambiguous behavior of others is hostile and often directed toward them, while those who do not exhibit the HAB interpret the behavior in a nonhostile, nonthreatening way. </a:t>
            </a:r>
          </a:p>
          <a:p>
            <a:pPr marL="0" indent="0">
              <a:buNone/>
            </a:pPr>
            <a:endParaRPr lang="en-US" sz="2000" dirty="0"/>
          </a:p>
          <a:p>
            <a:pPr marL="0" indent="0">
              <a:buNone/>
            </a:pPr>
            <a:r>
              <a:rPr lang="en-US" sz="2000" b="1" dirty="0">
                <a:hlinkClick r:id="rId4"/>
              </a:rPr>
              <a:t>Confirmation bias </a:t>
            </a:r>
            <a:r>
              <a:rPr lang="en-US" sz="2000" dirty="0"/>
              <a:t>refers to processing information by </a:t>
            </a:r>
            <a:r>
              <a:rPr lang="en-US" sz="2000" dirty="0">
                <a:highlight>
                  <a:srgbClr val="FFFF00"/>
                </a:highlight>
              </a:rPr>
              <a:t>looking for, or interpreting, information that is consistent with one's existing beliefs</a:t>
            </a:r>
            <a:r>
              <a:rPr lang="en-US" sz="2000" dirty="0"/>
              <a:t>. This biased approach to decision making is largely unintentional and often results in ignoring inconsistent information.</a:t>
            </a:r>
          </a:p>
        </p:txBody>
      </p:sp>
      <p:sp>
        <p:nvSpPr>
          <p:cNvPr id="4" name="TextBox 3">
            <a:extLst>
              <a:ext uri="{FF2B5EF4-FFF2-40B4-BE49-F238E27FC236}">
                <a16:creationId xmlns:a16="http://schemas.microsoft.com/office/drawing/2014/main" id="{4D87C36B-5A60-4CF3-BD22-CBC18AB44884}"/>
              </a:ext>
            </a:extLst>
          </p:cNvPr>
          <p:cNvSpPr txBox="1"/>
          <p:nvPr/>
        </p:nvSpPr>
        <p:spPr>
          <a:xfrm>
            <a:off x="379015" y="6308436"/>
            <a:ext cx="4566462" cy="276999"/>
          </a:xfrm>
          <a:prstGeom prst="rect">
            <a:avLst/>
          </a:prstGeom>
          <a:noFill/>
        </p:spPr>
        <p:txBody>
          <a:bodyPr wrap="square" rtlCol="0">
            <a:spAutoFit/>
          </a:bodyPr>
          <a:lstStyle/>
          <a:p>
            <a:r>
              <a:rPr lang="en-US" sz="1200" dirty="0"/>
              <a:t>Source: Sage Encyclopedia of Social Psychology</a:t>
            </a:r>
          </a:p>
        </p:txBody>
      </p:sp>
    </p:spTree>
    <p:extLst>
      <p:ext uri="{BB962C8B-B14F-4D97-AF65-F5344CB8AC3E}">
        <p14:creationId xmlns:p14="http://schemas.microsoft.com/office/powerpoint/2010/main" val="51417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7F4DFD3D-9DFE-4846-B27F-7F4777668E8D}"/>
              </a:ext>
            </a:extLst>
          </p:cNvPr>
          <p:cNvGraphicFramePr>
            <a:graphicFrameLocks noGrp="1"/>
          </p:cNvGraphicFramePr>
          <p:nvPr>
            <p:extLst>
              <p:ext uri="{D42A27DB-BD31-4B8C-83A1-F6EECF244321}">
                <p14:modId xmlns:p14="http://schemas.microsoft.com/office/powerpoint/2010/main" val="308375119"/>
              </p:ext>
            </p:extLst>
          </p:nvPr>
        </p:nvGraphicFramePr>
        <p:xfrm>
          <a:off x="0" y="0"/>
          <a:ext cx="12192000" cy="6853002"/>
        </p:xfrm>
        <a:graphic>
          <a:graphicData uri="http://schemas.openxmlformats.org/drawingml/2006/table">
            <a:tbl>
              <a:tblPr firstRow="1" bandRow="1">
                <a:tableStyleId>{5C22544A-7EE6-4342-B048-85BDC9FD1C3A}</a:tableStyleId>
              </a:tblPr>
              <a:tblGrid>
                <a:gridCol w="933450">
                  <a:extLst>
                    <a:ext uri="{9D8B030D-6E8A-4147-A177-3AD203B41FA5}">
                      <a16:colId xmlns:a16="http://schemas.microsoft.com/office/drawing/2014/main" val="195588208"/>
                    </a:ext>
                  </a:extLst>
                </a:gridCol>
                <a:gridCol w="5518209">
                  <a:extLst>
                    <a:ext uri="{9D8B030D-6E8A-4147-A177-3AD203B41FA5}">
                      <a16:colId xmlns:a16="http://schemas.microsoft.com/office/drawing/2014/main" val="4270998191"/>
                    </a:ext>
                  </a:extLst>
                </a:gridCol>
                <a:gridCol w="5740341">
                  <a:extLst>
                    <a:ext uri="{9D8B030D-6E8A-4147-A177-3AD203B41FA5}">
                      <a16:colId xmlns:a16="http://schemas.microsoft.com/office/drawing/2014/main" val="3918571484"/>
                    </a:ext>
                  </a:extLst>
                </a:gridCol>
              </a:tblGrid>
              <a:tr h="299802">
                <a:tc>
                  <a:txBody>
                    <a:bodyPr/>
                    <a:lstStyle/>
                    <a:p>
                      <a:pPr marL="0" indent="0">
                        <a:spcBef>
                          <a:spcPts val="0"/>
                        </a:spcBef>
                        <a:spcAft>
                          <a:spcPts val="0"/>
                        </a:spcAft>
                      </a:pPr>
                      <a:r>
                        <a:rPr lang="en-US" sz="1100" b="0" dirty="0">
                          <a:solidFill>
                            <a:schemeClr val="bg1"/>
                          </a:solidFill>
                          <a:latin typeface="+mn-lt"/>
                        </a:rPr>
                        <a:t>Hist. Period</a:t>
                      </a:r>
                    </a:p>
                  </a:txBody>
                  <a:tcPr>
                    <a:solidFill>
                      <a:schemeClr val="accent6">
                        <a:lumMod val="75000"/>
                      </a:schemeClr>
                    </a:solidFill>
                  </a:tcPr>
                </a:tc>
                <a:tc>
                  <a:txBody>
                    <a:bodyPr/>
                    <a:lstStyle/>
                    <a:p>
                      <a:pPr marL="0" indent="0">
                        <a:spcBef>
                          <a:spcPts val="0"/>
                        </a:spcBef>
                        <a:spcAft>
                          <a:spcPts val="0"/>
                        </a:spcAft>
                      </a:pPr>
                      <a:r>
                        <a:rPr lang="en-US" sz="1100" b="0" dirty="0">
                          <a:solidFill>
                            <a:schemeClr val="bg1"/>
                          </a:solidFill>
                          <a:latin typeface="+mn-lt"/>
                        </a:rPr>
                        <a:t>The Role of the “Other” outside society and increasingly inside society</a:t>
                      </a:r>
                    </a:p>
                  </a:txBody>
                  <a:tcPr>
                    <a:solidFill>
                      <a:schemeClr val="accent6">
                        <a:lumMod val="75000"/>
                      </a:schemeClr>
                    </a:solidFill>
                  </a:tcPr>
                </a:tc>
                <a:tc>
                  <a:txBody>
                    <a:bodyPr/>
                    <a:lstStyle/>
                    <a:p>
                      <a:pPr marL="0" indent="0">
                        <a:spcBef>
                          <a:spcPts val="0"/>
                        </a:spcBef>
                        <a:spcAft>
                          <a:spcPts val="0"/>
                        </a:spcAft>
                      </a:pPr>
                      <a:r>
                        <a:rPr lang="en-US" sz="1100" b="0" dirty="0">
                          <a:solidFill>
                            <a:schemeClr val="bg1"/>
                          </a:solidFill>
                          <a:latin typeface="+mn-lt"/>
                        </a:rPr>
                        <a:t>Views of Others</a:t>
                      </a:r>
                    </a:p>
                  </a:txBody>
                  <a:tcPr>
                    <a:solidFill>
                      <a:schemeClr val="accent6">
                        <a:lumMod val="75000"/>
                      </a:schemeClr>
                    </a:solidFill>
                  </a:tcPr>
                </a:tc>
                <a:extLst>
                  <a:ext uri="{0D108BD9-81ED-4DB2-BD59-A6C34878D82A}">
                    <a16:rowId xmlns:a16="http://schemas.microsoft.com/office/drawing/2014/main" val="3306599604"/>
                  </a:ext>
                </a:extLst>
              </a:tr>
              <a:tr h="443147">
                <a:tc>
                  <a:txBody>
                    <a:bodyPr/>
                    <a:lstStyle/>
                    <a:p>
                      <a:pPr marL="0" indent="0" algn="ctr">
                        <a:spcBef>
                          <a:spcPts val="0"/>
                        </a:spcBef>
                        <a:spcAft>
                          <a:spcPts val="0"/>
                        </a:spcAft>
                      </a:pPr>
                      <a:r>
                        <a:rPr lang="en-US" sz="1100" b="0" dirty="0">
                          <a:solidFill>
                            <a:schemeClr val="tx1"/>
                          </a:solidFill>
                          <a:latin typeface="+mn-lt"/>
                        </a:rPr>
                        <a:t>BC</a:t>
                      </a:r>
                    </a:p>
                  </a:txBody>
                  <a:tcPr marL="0" marR="0">
                    <a:solidFill>
                      <a:schemeClr val="accent6">
                        <a:lumMod val="20000"/>
                        <a:lumOff val="80000"/>
                      </a:schemeClr>
                    </a:solidFill>
                  </a:tcPr>
                </a:tc>
                <a:tc>
                  <a:txBody>
                    <a:bodyPr/>
                    <a:lstStyle/>
                    <a:p>
                      <a:pPr marL="0" indent="0">
                        <a:spcBef>
                          <a:spcPts val="0"/>
                        </a:spcBef>
                        <a:spcAft>
                          <a:spcPts val="0"/>
                        </a:spcAft>
                      </a:pPr>
                      <a:r>
                        <a:rPr lang="en-US" sz="1100" b="0" dirty="0">
                          <a:solidFill>
                            <a:schemeClr val="tx1"/>
                          </a:solidFill>
                          <a:latin typeface="+mn-lt"/>
                        </a:rPr>
                        <a:t>Empires BC did not have much contact beyond the empires other than going to war and often enslaving conquered populations</a:t>
                      </a:r>
                    </a:p>
                  </a:txBody>
                  <a:tcPr marL="45720" marR="45720">
                    <a:solidFill>
                      <a:schemeClr val="accent6">
                        <a:lumMod val="20000"/>
                        <a:lumOff val="80000"/>
                      </a:schemeClr>
                    </a:solidFill>
                  </a:tcPr>
                </a:tc>
                <a:tc>
                  <a:txBody>
                    <a:bodyPr/>
                    <a:lstStyle/>
                    <a:p>
                      <a:pPr marL="0" indent="0">
                        <a:spcBef>
                          <a:spcPts val="0"/>
                        </a:spcBef>
                        <a:spcAft>
                          <a:spcPts val="0"/>
                        </a:spcAft>
                        <a:buFont typeface="Arial" panose="020B0604020202020204" pitchFamily="34" charset="0"/>
                        <a:buChar char="•"/>
                      </a:pPr>
                      <a:r>
                        <a:rPr lang="en-US" sz="1100" b="0" kern="1200" dirty="0">
                          <a:solidFill>
                            <a:schemeClr val="tx1"/>
                          </a:solidFill>
                          <a:latin typeface="+mn-lt"/>
                          <a:ea typeface="+mn-ea"/>
                          <a:cs typeface="+mn-cs"/>
                        </a:rPr>
                        <a:t> Not much is known but we can assume that views of people outside the empires were seen as a potential threat and needed to be subjugated.</a:t>
                      </a:r>
                    </a:p>
                  </a:txBody>
                  <a:tcPr marL="0" marR="0" marT="91440">
                    <a:solidFill>
                      <a:schemeClr val="accent6">
                        <a:lumMod val="20000"/>
                        <a:lumOff val="80000"/>
                      </a:schemeClr>
                    </a:solidFill>
                  </a:tcPr>
                </a:tc>
                <a:extLst>
                  <a:ext uri="{0D108BD9-81ED-4DB2-BD59-A6C34878D82A}">
                    <a16:rowId xmlns:a16="http://schemas.microsoft.com/office/drawing/2014/main" val="3551060607"/>
                  </a:ext>
                </a:extLst>
              </a:tr>
              <a:tr h="0">
                <a:tc>
                  <a:txBody>
                    <a:bodyPr/>
                    <a:lstStyle/>
                    <a:p>
                      <a:pPr marL="0" indent="0" algn="ctr">
                        <a:spcBef>
                          <a:spcPts val="0"/>
                        </a:spcBef>
                        <a:spcAft>
                          <a:spcPts val="0"/>
                        </a:spcAft>
                      </a:pPr>
                      <a:r>
                        <a:rPr lang="en-US" sz="1100" b="0" dirty="0">
                          <a:solidFill>
                            <a:schemeClr val="tx1"/>
                          </a:solidFill>
                          <a:latin typeface="+mn-lt"/>
                        </a:rPr>
                        <a:t>Ancient Greece</a:t>
                      </a:r>
                    </a:p>
                  </a:txBody>
                  <a:tcPr marL="0" marR="0"/>
                </a:tc>
                <a:tc>
                  <a:txBody>
                    <a:bodyPr/>
                    <a:lstStyle/>
                    <a:p>
                      <a:pPr marL="0" indent="0">
                        <a:spcBef>
                          <a:spcPts val="0"/>
                        </a:spcBef>
                        <a:spcAft>
                          <a:spcPts val="0"/>
                        </a:spcAft>
                      </a:pPr>
                      <a:r>
                        <a:rPr lang="en-US" sz="1100" b="0" dirty="0">
                          <a:solidFill>
                            <a:schemeClr val="tx1"/>
                          </a:solidFill>
                          <a:latin typeface="+mn-lt"/>
                        </a:rPr>
                        <a:t>The word “barbarian” describes all non-Greek-speaking peoples.</a:t>
                      </a:r>
                    </a:p>
                  </a:txBody>
                  <a:tcPr marL="45720" marR="45720"/>
                </a:tc>
                <a:tc>
                  <a:txBody>
                    <a:bodyPr/>
                    <a:lstStyle/>
                    <a:p>
                      <a:pPr marL="0" indent="0">
                        <a:spcBef>
                          <a:spcPts val="0"/>
                        </a:spcBef>
                        <a:spcAft>
                          <a:spcPts val="0"/>
                        </a:spcAft>
                        <a:buFont typeface="Arial" panose="020B0604020202020204" pitchFamily="34" charset="0"/>
                        <a:buChar char="•"/>
                      </a:pPr>
                      <a:r>
                        <a:rPr lang="en-US" sz="1100" b="0" kern="1200" dirty="0">
                          <a:solidFill>
                            <a:schemeClr val="tx1"/>
                          </a:solidFill>
                          <a:latin typeface="+mn-lt"/>
                          <a:ea typeface="+mn-ea"/>
                          <a:cs typeface="+mn-cs"/>
                        </a:rPr>
                        <a:t> Barbarians</a:t>
                      </a:r>
                    </a:p>
                  </a:txBody>
                  <a:tcPr marL="0" marR="0" marT="91440"/>
                </a:tc>
                <a:extLst>
                  <a:ext uri="{0D108BD9-81ED-4DB2-BD59-A6C34878D82A}">
                    <a16:rowId xmlns:a16="http://schemas.microsoft.com/office/drawing/2014/main" val="3563480606"/>
                  </a:ext>
                </a:extLst>
              </a:tr>
              <a:tr h="275508">
                <a:tc>
                  <a:txBody>
                    <a:bodyPr/>
                    <a:lstStyle/>
                    <a:p>
                      <a:pPr marL="0" indent="0" algn="ctr">
                        <a:spcBef>
                          <a:spcPts val="0"/>
                        </a:spcBef>
                        <a:spcAft>
                          <a:spcPts val="0"/>
                        </a:spcAft>
                      </a:pPr>
                      <a:r>
                        <a:rPr lang="en-US" sz="1100" b="0" dirty="0">
                          <a:solidFill>
                            <a:schemeClr val="tx1"/>
                          </a:solidFill>
                          <a:latin typeface="+mn-lt"/>
                        </a:rPr>
                        <a:t>Roman Empire</a:t>
                      </a:r>
                    </a:p>
                  </a:txBody>
                  <a:tcPr marL="0" marR="0">
                    <a:solidFill>
                      <a:schemeClr val="accent6">
                        <a:lumMod val="20000"/>
                        <a:lumOff val="80000"/>
                      </a:schemeClr>
                    </a:solidFill>
                  </a:tcPr>
                </a:tc>
                <a:tc>
                  <a:txBody>
                    <a:bodyPr/>
                    <a:lstStyle/>
                    <a:p>
                      <a:pPr marL="0" indent="0">
                        <a:spcBef>
                          <a:spcPts val="0"/>
                        </a:spcBef>
                        <a:spcAft>
                          <a:spcPts val="0"/>
                        </a:spcAft>
                      </a:pPr>
                      <a:r>
                        <a:rPr lang="en-US" sz="1100" b="0" dirty="0">
                          <a:solidFill>
                            <a:schemeClr val="tx1"/>
                          </a:solidFill>
                          <a:latin typeface="+mn-lt"/>
                        </a:rPr>
                        <a:t>In the Roman Empire, the word “barbarian” refers to all foreigners who lacked Greek and Roman traditions, especially the tribes and armies putting pressure on Rome’s borders</a:t>
                      </a:r>
                    </a:p>
                  </a:txBody>
                  <a:tcPr marL="45720" marR="45720">
                    <a:solidFill>
                      <a:schemeClr val="accent6">
                        <a:lumMod val="20000"/>
                        <a:lumOff val="80000"/>
                      </a:schemeClr>
                    </a:solidFill>
                  </a:tcPr>
                </a:tc>
                <a:tc>
                  <a:txBody>
                    <a:bodyPr/>
                    <a:lstStyle/>
                    <a:p>
                      <a:pPr marL="0" indent="0">
                        <a:spcBef>
                          <a:spcPts val="0"/>
                        </a:spcBef>
                        <a:spcAft>
                          <a:spcPts val="0"/>
                        </a:spcAft>
                        <a:buFont typeface="Arial" panose="020B0604020202020204" pitchFamily="34" charset="0"/>
                        <a:buChar char="•"/>
                      </a:pPr>
                      <a:r>
                        <a:rPr lang="en-US" sz="1100" b="0" kern="1200" dirty="0">
                          <a:solidFill>
                            <a:schemeClr val="tx1"/>
                          </a:solidFill>
                          <a:latin typeface="+mn-lt"/>
                          <a:ea typeface="+mn-ea"/>
                          <a:cs typeface="+mn-cs"/>
                        </a:rPr>
                        <a:t> Barbarians</a:t>
                      </a:r>
                    </a:p>
                  </a:txBody>
                  <a:tcPr marL="0" marR="0" marT="91440">
                    <a:solidFill>
                      <a:schemeClr val="accent6">
                        <a:lumMod val="20000"/>
                        <a:lumOff val="80000"/>
                      </a:schemeClr>
                    </a:solidFill>
                  </a:tcPr>
                </a:tc>
                <a:extLst>
                  <a:ext uri="{0D108BD9-81ED-4DB2-BD59-A6C34878D82A}">
                    <a16:rowId xmlns:a16="http://schemas.microsoft.com/office/drawing/2014/main" val="1643761310"/>
                  </a:ext>
                </a:extLst>
              </a:tr>
              <a:tr h="190253">
                <a:tc>
                  <a:txBody>
                    <a:bodyPr/>
                    <a:lstStyle/>
                    <a:p>
                      <a:pPr marL="0" indent="0" algn="ctr">
                        <a:spcBef>
                          <a:spcPts val="0"/>
                        </a:spcBef>
                        <a:spcAft>
                          <a:spcPts val="0"/>
                        </a:spcAft>
                      </a:pPr>
                      <a:r>
                        <a:rPr lang="en-US" sz="1100" b="0" dirty="0">
                          <a:solidFill>
                            <a:schemeClr val="tx1"/>
                          </a:solidFill>
                          <a:latin typeface="+mn-lt"/>
                        </a:rPr>
                        <a:t>Middle Ages in Europe</a:t>
                      </a:r>
                    </a:p>
                  </a:txBody>
                  <a:tcPr marL="0" marR="0"/>
                </a:tc>
                <a:tc>
                  <a:txBody>
                    <a:bodyPr/>
                    <a:lstStyle/>
                    <a:p>
                      <a:pPr marL="0" indent="0">
                        <a:spcBef>
                          <a:spcPts val="0"/>
                        </a:spcBef>
                        <a:spcAft>
                          <a:spcPts val="0"/>
                        </a:spcAft>
                      </a:pPr>
                      <a:r>
                        <a:rPr lang="en-US" sz="1100" b="0" kern="1200" dirty="0">
                          <a:solidFill>
                            <a:schemeClr val="tx1"/>
                          </a:solidFill>
                          <a:latin typeface="+mn-lt"/>
                          <a:ea typeface="+mn-ea"/>
                          <a:cs typeface="+mn-cs"/>
                        </a:rPr>
                        <a:t>Not much contact with peoples outside Europe.</a:t>
                      </a:r>
                    </a:p>
                    <a:p>
                      <a:pPr marL="0" indent="0">
                        <a:spcBef>
                          <a:spcPts val="0"/>
                        </a:spcBef>
                        <a:spcAft>
                          <a:spcPts val="0"/>
                        </a:spcAft>
                      </a:pPr>
                      <a:r>
                        <a:rPr lang="en-US" sz="1100" b="0" kern="1200" dirty="0">
                          <a:solidFill>
                            <a:schemeClr val="tx1"/>
                          </a:solidFill>
                          <a:latin typeface="+mn-lt"/>
                          <a:ea typeface="+mn-ea"/>
                          <a:cs typeface="+mn-cs"/>
                        </a:rPr>
                        <a:t>Until Marco Polo: mostly fantasies</a:t>
                      </a:r>
                    </a:p>
                    <a:p>
                      <a:pPr marL="0" indent="0">
                        <a:spcBef>
                          <a:spcPts val="0"/>
                        </a:spcBef>
                        <a:spcAft>
                          <a:spcPts val="0"/>
                        </a:spcAft>
                      </a:pPr>
                      <a:r>
                        <a:rPr lang="en-US" sz="1100" b="0" kern="1200" dirty="0">
                          <a:solidFill>
                            <a:schemeClr val="tx1"/>
                          </a:solidFill>
                          <a:latin typeface="+mn-lt"/>
                          <a:ea typeface="+mn-ea"/>
                          <a:cs typeface="+mn-cs"/>
                        </a:rPr>
                        <a:t>Wars with Empires, such as the Ottoman Empire, some trade</a:t>
                      </a:r>
                      <a:endParaRPr lang="en-US" sz="1100" b="0" dirty="0">
                        <a:solidFill>
                          <a:schemeClr val="tx1"/>
                        </a:solidFill>
                        <a:latin typeface="+mn-lt"/>
                      </a:endParaRPr>
                    </a:p>
                  </a:txBody>
                  <a:tcPr marL="45720" marR="45720"/>
                </a:tc>
                <a:tc>
                  <a:txBody>
                    <a:bodyPr/>
                    <a:lstStyle/>
                    <a:p>
                      <a:pPr marL="0" indent="0">
                        <a:spcBef>
                          <a:spcPts val="0"/>
                        </a:spcBef>
                        <a:spcAft>
                          <a:spcPts val="0"/>
                        </a:spcAft>
                        <a:buFont typeface="Arial" panose="020B0604020202020204" pitchFamily="34" charset="0"/>
                        <a:buChar char="•"/>
                      </a:pPr>
                      <a:r>
                        <a:rPr lang="en-US" sz="1100" b="0" dirty="0">
                          <a:solidFill>
                            <a:schemeClr val="tx1"/>
                          </a:solidFill>
                          <a:latin typeface="+mn-lt"/>
                        </a:rPr>
                        <a:t> "India" = wealth, gold, pearls, and spices. It was a land of griffons, monsters, and demons </a:t>
                      </a:r>
                    </a:p>
                    <a:p>
                      <a:pPr marL="0" indent="0">
                        <a:spcBef>
                          <a:spcPts val="0"/>
                        </a:spcBef>
                        <a:spcAft>
                          <a:spcPts val="0"/>
                        </a:spcAft>
                        <a:buFont typeface="Arial" panose="020B0604020202020204" pitchFamily="34" charset="0"/>
                        <a:buChar char="•"/>
                      </a:pPr>
                      <a:r>
                        <a:rPr lang="en-US" sz="1100" b="0" dirty="0">
                          <a:solidFill>
                            <a:schemeClr val="tx1"/>
                          </a:solidFill>
                          <a:latin typeface="+mn-lt"/>
                        </a:rPr>
                        <a:t> Unknown peoples: Monstrousness, sin, and blackness</a:t>
                      </a:r>
                    </a:p>
                    <a:p>
                      <a:pPr marL="0" indent="0">
                        <a:spcBef>
                          <a:spcPts val="0"/>
                        </a:spcBef>
                        <a:spcAft>
                          <a:spcPts val="0"/>
                        </a:spcAft>
                        <a:buFont typeface="Arial" panose="020B0604020202020204" pitchFamily="34" charset="0"/>
                        <a:buChar char="•"/>
                      </a:pPr>
                      <a:r>
                        <a:rPr lang="en-US" sz="1100" b="0" dirty="0">
                          <a:solidFill>
                            <a:schemeClr val="tx1"/>
                          </a:solidFill>
                          <a:latin typeface="+mn-lt"/>
                        </a:rPr>
                        <a:t> Muslims/Arabs were feared</a:t>
                      </a:r>
                    </a:p>
                  </a:txBody>
                  <a:tcPr marL="0" marR="0" marT="91440"/>
                </a:tc>
                <a:extLst>
                  <a:ext uri="{0D108BD9-81ED-4DB2-BD59-A6C34878D82A}">
                    <a16:rowId xmlns:a16="http://schemas.microsoft.com/office/drawing/2014/main" val="164557179"/>
                  </a:ext>
                </a:extLst>
              </a:tr>
              <a:tr h="371863">
                <a:tc>
                  <a:txBody>
                    <a:bodyPr/>
                    <a:lstStyle/>
                    <a:p>
                      <a:pPr marL="0" indent="0" algn="ctr">
                        <a:spcBef>
                          <a:spcPts val="0"/>
                        </a:spcBef>
                        <a:spcAft>
                          <a:spcPts val="0"/>
                        </a:spcAft>
                      </a:pPr>
                      <a:r>
                        <a:rPr lang="en-US" sz="1100" b="0" dirty="0">
                          <a:solidFill>
                            <a:schemeClr val="tx1"/>
                          </a:solidFill>
                          <a:latin typeface="+mn-lt"/>
                        </a:rPr>
                        <a:t>From the end of the 15</a:t>
                      </a:r>
                      <a:r>
                        <a:rPr lang="en-US" sz="1100" b="0" baseline="30000" dirty="0">
                          <a:solidFill>
                            <a:schemeClr val="tx1"/>
                          </a:solidFill>
                          <a:latin typeface="+mn-lt"/>
                        </a:rPr>
                        <a:t>th</a:t>
                      </a:r>
                      <a:r>
                        <a:rPr lang="en-US" sz="1100" b="0" dirty="0">
                          <a:solidFill>
                            <a:schemeClr val="tx1"/>
                          </a:solidFill>
                          <a:latin typeface="+mn-lt"/>
                        </a:rPr>
                        <a:t> century: colonization</a:t>
                      </a:r>
                    </a:p>
                  </a:txBody>
                  <a:tcPr marL="0" marR="0">
                    <a:solidFill>
                      <a:schemeClr val="accent6">
                        <a:lumMod val="20000"/>
                        <a:lumOff val="80000"/>
                      </a:schemeClr>
                    </a:solidFill>
                  </a:tcPr>
                </a:tc>
                <a:tc>
                  <a:txBody>
                    <a:bodyPr/>
                    <a:lstStyle/>
                    <a:p>
                      <a:pPr marL="0" indent="0">
                        <a:spcBef>
                          <a:spcPts val="0"/>
                        </a:spcBef>
                        <a:spcAft>
                          <a:spcPts val="0"/>
                        </a:spcAft>
                      </a:pPr>
                      <a:r>
                        <a:rPr lang="en-US" sz="1100" b="0" dirty="0">
                          <a:solidFill>
                            <a:schemeClr val="tx1"/>
                          </a:solidFill>
                          <a:latin typeface="+mn-lt"/>
                        </a:rPr>
                        <a:t>Encounters with the Other in international trade, settlements, and  systems of colonialism of emerging city and nation states.</a:t>
                      </a:r>
                    </a:p>
                    <a:p>
                      <a:pPr marL="0" indent="0">
                        <a:spcBef>
                          <a:spcPts val="0"/>
                        </a:spcBef>
                        <a:spcAft>
                          <a:spcPts val="0"/>
                        </a:spcAft>
                      </a:pPr>
                      <a:r>
                        <a:rPr lang="en-US" sz="1100" b="0" dirty="0">
                          <a:solidFill>
                            <a:schemeClr val="tx1"/>
                          </a:solidFill>
                          <a:latin typeface="+mn-lt"/>
                        </a:rPr>
                        <a:t>European representations were hierarchically ordered around the view that Europeans were superior by virtue of their ‘</a:t>
                      </a:r>
                      <a:r>
                        <a:rPr lang="en-US" sz="1100" b="0" dirty="0" err="1">
                          <a:solidFill>
                            <a:schemeClr val="tx1"/>
                          </a:solidFill>
                          <a:latin typeface="+mn-lt"/>
                        </a:rPr>
                        <a:t>civilisation</a:t>
                      </a:r>
                      <a:r>
                        <a:rPr lang="en-US" sz="1100" b="0" dirty="0">
                          <a:solidFill>
                            <a:schemeClr val="tx1"/>
                          </a:solidFill>
                          <a:latin typeface="+mn-lt"/>
                        </a:rPr>
                        <a:t>’ and achievements. The condition of the Other was seen as proof of that interpretation.</a:t>
                      </a:r>
                    </a:p>
                  </a:txBody>
                  <a:tcPr marL="45720" marR="45720">
                    <a:solidFill>
                      <a:schemeClr val="accent6">
                        <a:lumMod val="20000"/>
                        <a:lumOff val="80000"/>
                      </a:schemeClr>
                    </a:solidFill>
                  </a:tcPr>
                </a:tc>
                <a:tc>
                  <a:txBody>
                    <a:bodyPr/>
                    <a:lstStyle/>
                    <a:p>
                      <a:pPr marL="0" indent="0">
                        <a:spcBef>
                          <a:spcPts val="0"/>
                        </a:spcBef>
                        <a:spcAft>
                          <a:spcPts val="0"/>
                        </a:spcAft>
                        <a:buFont typeface="Arial" panose="020B0604020202020204" pitchFamily="34" charset="0"/>
                        <a:buChar char="•"/>
                      </a:pPr>
                      <a:r>
                        <a:rPr lang="en-US" sz="1100" b="0" i="0" u="none" strike="noStrike" baseline="0" dirty="0">
                          <a:solidFill>
                            <a:schemeClr val="tx1"/>
                          </a:solidFill>
                          <a:latin typeface="+mn-lt"/>
                        </a:rPr>
                        <a:t> Russia and Central Asia: ‘barbarous’, ‘tyrant’ or ‘infidel’</a:t>
                      </a:r>
                    </a:p>
                    <a:p>
                      <a:pPr marL="0" indent="0">
                        <a:spcBef>
                          <a:spcPts val="0"/>
                        </a:spcBef>
                        <a:spcAft>
                          <a:spcPts val="0"/>
                        </a:spcAft>
                        <a:buFont typeface="Arial" panose="020B0604020202020204" pitchFamily="34" charset="0"/>
                        <a:buChar char="•"/>
                      </a:pPr>
                      <a:r>
                        <a:rPr lang="en-US" sz="1100" b="0" dirty="0">
                          <a:solidFill>
                            <a:schemeClr val="tx1"/>
                          </a:solidFill>
                          <a:latin typeface="+mn-lt"/>
                        </a:rPr>
                        <a:t> T</a:t>
                      </a:r>
                      <a:r>
                        <a:rPr lang="en-US" sz="1100" b="0" i="0" u="none" strike="noStrike" baseline="0" dirty="0">
                          <a:solidFill>
                            <a:schemeClr val="tx1"/>
                          </a:solidFill>
                          <a:latin typeface="+mn-lt"/>
                        </a:rPr>
                        <a:t>he Americas, Africa and India: physical characteristics, such as skin color, hair type, partial or complete nakedness, portrayed as savages and/or cannibals or harmless/kind but in some cases also praise about their strength, courage, agility, and hunting and fishing skills and an idealization of the “noble savage.”</a:t>
                      </a:r>
                      <a:endParaRPr lang="en-US" sz="1100" b="0" dirty="0">
                        <a:solidFill>
                          <a:schemeClr val="tx1"/>
                        </a:solidFill>
                        <a:latin typeface="+mn-lt"/>
                      </a:endParaRPr>
                    </a:p>
                  </a:txBody>
                  <a:tcPr marL="0" marR="0" marT="91440">
                    <a:solidFill>
                      <a:schemeClr val="accent6">
                        <a:lumMod val="20000"/>
                        <a:lumOff val="80000"/>
                      </a:schemeClr>
                    </a:solidFill>
                  </a:tcPr>
                </a:tc>
                <a:extLst>
                  <a:ext uri="{0D108BD9-81ED-4DB2-BD59-A6C34878D82A}">
                    <a16:rowId xmlns:a16="http://schemas.microsoft.com/office/drawing/2014/main" val="2413043030"/>
                  </a:ext>
                </a:extLst>
              </a:tr>
              <a:tr h="405048">
                <a:tc>
                  <a:txBody>
                    <a:bodyPr/>
                    <a:lstStyle/>
                    <a:p>
                      <a:pPr marL="0" indent="0" algn="ctr">
                        <a:spcBef>
                          <a:spcPts val="0"/>
                        </a:spcBef>
                        <a:spcAft>
                          <a:spcPts val="0"/>
                        </a:spcAft>
                      </a:pPr>
                      <a:r>
                        <a:rPr lang="en-US" sz="1100" b="0" dirty="0">
                          <a:solidFill>
                            <a:schemeClr val="tx1"/>
                          </a:solidFill>
                          <a:latin typeface="+mn-lt"/>
                        </a:rPr>
                        <a:t>Transatlantic Trade, including Slave Trade</a:t>
                      </a:r>
                    </a:p>
                  </a:txBody>
                  <a:tcPr marL="0" marR="0"/>
                </a:tc>
                <a:tc>
                  <a:txBody>
                    <a:bodyPr/>
                    <a:lstStyle/>
                    <a:p>
                      <a:pPr marL="0" indent="0">
                        <a:spcBef>
                          <a:spcPts val="0"/>
                        </a:spcBef>
                        <a:spcAft>
                          <a:spcPts val="0"/>
                        </a:spcAft>
                      </a:pPr>
                      <a:r>
                        <a:rPr lang="en-US" sz="1100" b="0" dirty="0">
                          <a:solidFill>
                            <a:schemeClr val="tx1"/>
                          </a:solidFill>
                          <a:latin typeface="+mn-lt"/>
                        </a:rPr>
                        <a:t>Profits in “the new world” meant increasingly subjugation, displacement, exploitation, and enslavement of indigenous and African peoples –   increasingly enforced militarily.</a:t>
                      </a:r>
                    </a:p>
                  </a:txBody>
                  <a:tcPr marL="45720" marR="4572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a:solidFill>
                            <a:schemeClr val="tx1"/>
                          </a:solidFill>
                          <a:latin typeface="+mn-lt"/>
                        </a:rPr>
                        <a:t> Not Christian, emphasis on dark skin color and nakedness, Cursed by God</a:t>
                      </a:r>
                    </a:p>
                    <a:p>
                      <a:pPr marL="0" indent="0">
                        <a:spcBef>
                          <a:spcPts val="0"/>
                        </a:spcBef>
                        <a:spcAft>
                          <a:spcPts val="0"/>
                        </a:spcAft>
                        <a:buFont typeface="Arial" panose="020B0604020202020204" pitchFamily="34" charset="0"/>
                        <a:buChar char="•"/>
                      </a:pPr>
                      <a:r>
                        <a:rPr lang="en-US" sz="1100" b="0" dirty="0">
                          <a:solidFill>
                            <a:schemeClr val="tx1"/>
                          </a:solidFill>
                          <a:latin typeface="+mn-lt"/>
                        </a:rPr>
                        <a:t> potent sexuality, bestial character, cannibalism, supposed physical similarities between Africans and apes, savage, lazy, superstitious, ferocious, and coward, as well as polite, and noble</a:t>
                      </a:r>
                    </a:p>
                  </a:txBody>
                  <a:tcPr marL="0" marR="0" marT="91440"/>
                </a:tc>
                <a:extLst>
                  <a:ext uri="{0D108BD9-81ED-4DB2-BD59-A6C34878D82A}">
                    <a16:rowId xmlns:a16="http://schemas.microsoft.com/office/drawing/2014/main" val="1188283537"/>
                  </a:ext>
                </a:extLst>
              </a:tr>
              <a:tr h="711582">
                <a:tc>
                  <a:txBody>
                    <a:bodyPr/>
                    <a:lstStyle/>
                    <a:p>
                      <a:pPr marL="0" indent="0" algn="ctr">
                        <a:spcBef>
                          <a:spcPts val="0"/>
                        </a:spcBef>
                        <a:spcAft>
                          <a:spcPts val="0"/>
                        </a:spcAft>
                      </a:pPr>
                      <a:r>
                        <a:rPr lang="en-US" sz="1100" b="0" dirty="0">
                          <a:solidFill>
                            <a:schemeClr val="tx1"/>
                          </a:solidFill>
                          <a:latin typeface="+mn-lt"/>
                        </a:rPr>
                        <a:t>Enlightenment, emergence of Science and Nation States </a:t>
                      </a:r>
                    </a:p>
                  </a:txBody>
                  <a:tcPr marL="0" marR="0">
                    <a:solidFill>
                      <a:schemeClr val="accent6">
                        <a:lumMod val="20000"/>
                        <a:lumOff val="80000"/>
                      </a:schemeClr>
                    </a:solidFill>
                  </a:tcPr>
                </a:tc>
                <a:tc>
                  <a:txBody>
                    <a:bodyPr/>
                    <a:lstStyle/>
                    <a:p>
                      <a:pPr marL="0" indent="0">
                        <a:spcBef>
                          <a:spcPts val="0"/>
                        </a:spcBef>
                        <a:spcAft>
                          <a:spcPts val="0"/>
                        </a:spcAft>
                      </a:pPr>
                      <a:r>
                        <a:rPr lang="en-US" sz="1100" b="0" dirty="0">
                          <a:solidFill>
                            <a:schemeClr val="tx1"/>
                          </a:solidFill>
                          <a:latin typeface="+mn-lt"/>
                        </a:rPr>
                        <a:t>By the 19th century, the idea that every human being should be treated equally before the law and that there are natural rights for every human being had become widely accepted. But how to justify the continuation of unequal treatment? “Race theory” </a:t>
                      </a:r>
                    </a:p>
                    <a:p>
                      <a:pPr marL="0" indent="0">
                        <a:spcBef>
                          <a:spcPts val="0"/>
                        </a:spcBef>
                        <a:spcAft>
                          <a:spcPts val="0"/>
                        </a:spcAft>
                      </a:pPr>
                      <a:r>
                        <a:rPr lang="en-US" sz="1100" b="0" dirty="0">
                          <a:solidFill>
                            <a:schemeClr val="tx1"/>
                          </a:solidFill>
                          <a:latin typeface="+mn-lt"/>
                        </a:rPr>
                        <a:t>“Race” allegedly determines psychological and social capacities. Combination of “race theory” with social Darwinism justified even genocide in the name of “racial hygiene.”</a:t>
                      </a:r>
                    </a:p>
                  </a:txBody>
                  <a:tcPr marL="45720" marR="45720">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a:ln w="0"/>
                          <a:solidFill>
                            <a:schemeClr val="tx1"/>
                          </a:solidFill>
                          <a:effectLst/>
                          <a:latin typeface="+mn-lt"/>
                        </a:rPr>
                        <a:t> Dehumanization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0" dirty="0">
                          <a:solidFill>
                            <a:schemeClr val="tx1"/>
                          </a:solidFill>
                          <a:latin typeface="+mn-lt"/>
                        </a:rPr>
                        <a:t> “Race theory” relate character traits and intelligence to “races” and justified hierarchization of races. Other races were seen as separate (that must not be mixed) and inferior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b="0" dirty="0">
                        <a:solidFill>
                          <a:schemeClr val="tx1"/>
                        </a:solidFill>
                        <a:latin typeface="+mn-lt"/>
                      </a:endParaRPr>
                    </a:p>
                  </a:txBody>
                  <a:tcPr marL="0" marR="0" marT="91440">
                    <a:solidFill>
                      <a:schemeClr val="accent6">
                        <a:lumMod val="20000"/>
                        <a:lumOff val="80000"/>
                      </a:schemeClr>
                    </a:solidFill>
                  </a:tcPr>
                </a:tc>
                <a:extLst>
                  <a:ext uri="{0D108BD9-81ED-4DB2-BD59-A6C34878D82A}">
                    <a16:rowId xmlns:a16="http://schemas.microsoft.com/office/drawing/2014/main" val="3249114499"/>
                  </a:ext>
                </a:extLst>
              </a:tr>
              <a:tr h="526967">
                <a:tc>
                  <a:txBody>
                    <a:bodyPr/>
                    <a:lstStyle/>
                    <a:p>
                      <a:pPr marL="0" indent="0" algn="ctr">
                        <a:spcBef>
                          <a:spcPts val="0"/>
                        </a:spcBef>
                        <a:spcAft>
                          <a:spcPts val="0"/>
                        </a:spcAft>
                      </a:pPr>
                      <a:r>
                        <a:rPr lang="en-US" sz="1100" b="0" dirty="0">
                          <a:solidFill>
                            <a:schemeClr val="tx1"/>
                          </a:solidFill>
                          <a:latin typeface="+mn-lt"/>
                        </a:rPr>
                        <a:t>Independence of the USA</a:t>
                      </a:r>
                    </a:p>
                  </a:txBody>
                  <a:tcPr marL="0" marR="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mn-lt"/>
                        </a:rPr>
                        <a:t>1808: Importation of slaves becomes illegal, but slavery is still legal and large parts of the economy are still based on slavery until the Civil War.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1865: Civil War ends. 13</a:t>
                      </a:r>
                      <a:r>
                        <a:rPr lang="en-US" sz="1100" b="0" baseline="30000" dirty="0">
                          <a:solidFill>
                            <a:schemeClr val="tx1"/>
                          </a:solidFill>
                        </a:rPr>
                        <a:t>th</a:t>
                      </a:r>
                      <a:r>
                        <a:rPr lang="en-US" sz="1100" b="0" dirty="0">
                          <a:solidFill>
                            <a:schemeClr val="tx1"/>
                          </a:solidFill>
                        </a:rPr>
                        <a:t>  Amendment abolishes slavery</a:t>
                      </a:r>
                    </a:p>
                  </a:txBody>
                  <a:tcPr marL="45720" marR="45720"/>
                </a:tc>
                <a:tc>
                  <a:txBody>
                    <a:bodyPr/>
                    <a:lstStyle/>
                    <a:p>
                      <a:pPr marL="0" indent="0">
                        <a:spcBef>
                          <a:spcPts val="0"/>
                        </a:spcBef>
                        <a:spcAft>
                          <a:spcPts val="0"/>
                        </a:spcAft>
                        <a:buFont typeface="Arial" panose="020B0604020202020204" pitchFamily="34" charset="0"/>
                        <a:buChar char="•"/>
                      </a:pPr>
                      <a:r>
                        <a:rPr lang="en-US" sz="1100" b="0" dirty="0">
                          <a:solidFill>
                            <a:schemeClr val="tx1"/>
                          </a:solidFill>
                          <a:latin typeface="+mn-lt"/>
                        </a:rPr>
                        <a:t> Black people are seen as slaves</a:t>
                      </a:r>
                    </a:p>
                  </a:txBody>
                  <a:tcPr marL="0" marR="0" marT="91440"/>
                </a:tc>
                <a:extLst>
                  <a:ext uri="{0D108BD9-81ED-4DB2-BD59-A6C34878D82A}">
                    <a16:rowId xmlns:a16="http://schemas.microsoft.com/office/drawing/2014/main" val="574604408"/>
                  </a:ext>
                </a:extLst>
              </a:tr>
              <a:tr h="584117">
                <a:tc>
                  <a:txBody>
                    <a:bodyPr/>
                    <a:lstStyle/>
                    <a:p>
                      <a:pPr marL="0" indent="0" algn="ctr">
                        <a:spcBef>
                          <a:spcPts val="0"/>
                        </a:spcBef>
                        <a:spcAft>
                          <a:spcPts val="0"/>
                        </a:spcAft>
                      </a:pPr>
                      <a:r>
                        <a:rPr lang="en-US" sz="1100" b="0" dirty="0">
                          <a:solidFill>
                            <a:schemeClr val="tx1"/>
                          </a:solidFill>
                          <a:latin typeface="+mn-lt"/>
                        </a:rPr>
                        <a:t>U.S. after the Civil War (1861-1865)</a:t>
                      </a:r>
                    </a:p>
                  </a:txBody>
                  <a:tcPr marL="0" marR="0">
                    <a:solidFill>
                      <a:schemeClr val="accent6">
                        <a:lumMod val="20000"/>
                        <a:lumOff val="80000"/>
                      </a:schemeClr>
                    </a:solidFill>
                  </a:tcPr>
                </a:tc>
                <a:tc>
                  <a:txBody>
                    <a:bodyPr/>
                    <a:lstStyle/>
                    <a:p>
                      <a:pPr marL="0" indent="0">
                        <a:spcBef>
                          <a:spcPts val="0"/>
                        </a:spcBef>
                        <a:spcAft>
                          <a:spcPts val="0"/>
                        </a:spcAft>
                      </a:pPr>
                      <a:r>
                        <a:rPr lang="en-US" sz="1100" b="0" dirty="0">
                          <a:solidFill>
                            <a:schemeClr val="tx1"/>
                          </a:solidFill>
                          <a:latin typeface="+mn-lt"/>
                        </a:rPr>
                        <a:t>Slavery is illegal but racist backlash. KKK was founded in 1866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1868: Fourteenth Amendment gives Blacks full citizenship, equal protection, due process, privileges and immunities. </a:t>
                      </a:r>
                      <a:r>
                        <a:rPr lang="en-US" sz="1100" b="0" kern="1200" dirty="0">
                          <a:solidFill>
                            <a:schemeClr val="tx1"/>
                          </a:solidFill>
                          <a:latin typeface="+mn-lt"/>
                          <a:ea typeface="+mn-ea"/>
                          <a:cs typeface="+mn-cs"/>
                        </a:rPr>
                        <a:t>S</a:t>
                      </a:r>
                      <a:r>
                        <a:rPr lang="en-US" sz="1100" b="0" i="0" kern="1200" dirty="0">
                          <a:solidFill>
                            <a:schemeClr val="tx1"/>
                          </a:solidFill>
                          <a:effectLst/>
                          <a:latin typeface="+mn-lt"/>
                          <a:ea typeface="+mn-ea"/>
                          <a:cs typeface="+mn-cs"/>
                        </a:rPr>
                        <a:t>tate laws in the South established different rules (“Jim Crow” laws) = Racist Segregation</a:t>
                      </a:r>
                      <a:endParaRPr lang="en-US" sz="1100" b="0" dirty="0">
                        <a:solidFill>
                          <a:schemeClr val="tx1"/>
                        </a:solidFill>
                      </a:endParaRPr>
                    </a:p>
                  </a:txBody>
                  <a:tcPr marL="45720" marR="45720">
                    <a:solidFill>
                      <a:schemeClr val="accent6">
                        <a:lumMod val="20000"/>
                        <a:lumOff val="80000"/>
                      </a:schemeClr>
                    </a:solidFill>
                  </a:tcPr>
                </a:tc>
                <a:tc>
                  <a:txBody>
                    <a:bodyPr/>
                    <a:lstStyle/>
                    <a:p>
                      <a:pPr marL="0" indent="0">
                        <a:spcBef>
                          <a:spcPts val="0"/>
                        </a:spcBef>
                        <a:spcAft>
                          <a:spcPts val="0"/>
                        </a:spcAft>
                        <a:buFont typeface="Arial" panose="020B0604020202020204" pitchFamily="34" charset="0"/>
                        <a:buChar char="•"/>
                      </a:pPr>
                      <a:r>
                        <a:rPr lang="en-US" sz="1100" b="0" i="0" kern="1200" dirty="0">
                          <a:solidFill>
                            <a:schemeClr val="tx1"/>
                          </a:solidFill>
                          <a:effectLst/>
                          <a:latin typeface="+mn-lt"/>
                          <a:ea typeface="+mn-ea"/>
                          <a:cs typeface="+mn-cs"/>
                        </a:rPr>
                        <a:t> “Jim Crow” was a derisive slang term for a black man.</a:t>
                      </a:r>
                    </a:p>
                    <a:p>
                      <a:pPr marL="0" indent="0">
                        <a:spcBef>
                          <a:spcPts val="0"/>
                        </a:spcBef>
                        <a:spcAft>
                          <a:spcPts val="0"/>
                        </a:spcAft>
                        <a:buFont typeface="Arial" panose="020B0604020202020204" pitchFamily="34" charset="0"/>
                        <a:buChar char="•"/>
                      </a:pPr>
                      <a:r>
                        <a:rPr lang="en-US" sz="1100" b="0" dirty="0">
                          <a:solidFill>
                            <a:schemeClr val="tx1"/>
                          </a:solidFill>
                        </a:rPr>
                        <a:t> “The African American in antebellum times was, as the stereotype held, reliable, faithful, hardworking, malleable. Indeed, one entrusted one’s children, one’s property to such people. Now, of a sudden, the African American becomes demonized, a threat, a lascivious beast roaming the countryside of the South, people loosed by the end of slavery and now upon us like locusts.” L. Lewis.</a:t>
                      </a:r>
                      <a:endParaRPr lang="en-US" sz="1100" b="0" dirty="0">
                        <a:solidFill>
                          <a:schemeClr val="tx1"/>
                        </a:solidFill>
                        <a:latin typeface="+mn-lt"/>
                      </a:endParaRPr>
                    </a:p>
                  </a:txBody>
                  <a:tcPr marL="0" marR="0" marT="91440">
                    <a:solidFill>
                      <a:schemeClr val="accent6">
                        <a:lumMod val="20000"/>
                        <a:lumOff val="80000"/>
                      </a:schemeClr>
                    </a:solidFill>
                  </a:tcPr>
                </a:tc>
                <a:extLst>
                  <a:ext uri="{0D108BD9-81ED-4DB2-BD59-A6C34878D82A}">
                    <a16:rowId xmlns:a16="http://schemas.microsoft.com/office/drawing/2014/main" val="851457355"/>
                  </a:ext>
                </a:extLst>
              </a:tr>
              <a:tr h="4317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mn-lt"/>
                        </a:rPr>
                        <a:t> U.S. after the Civil Rights Movement</a:t>
                      </a:r>
                    </a:p>
                  </a:txBody>
                  <a:tcPr marL="0" marR="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dirty="0">
                          <a:solidFill>
                            <a:schemeClr val="tx1"/>
                          </a:solidFill>
                        </a:rPr>
                        <a:t>Civil Rights Act of 1964 outlaws discrimination based on race, color, religion, sex, national origin, and later sexual orientation and gender identity. The Voting Rights Act of 1965 removed barriers to black enfranchisement. However, the legacy of racism still affects Americans</a:t>
                      </a:r>
                    </a:p>
                  </a:txBody>
                  <a:tcPr marL="45720" marR="45720"/>
                </a:tc>
                <a:tc>
                  <a:txBody>
                    <a:bodyPr/>
                    <a:lstStyle/>
                    <a:p>
                      <a:pPr marL="0" indent="0">
                        <a:spcBef>
                          <a:spcPts val="0"/>
                        </a:spcBef>
                        <a:spcAft>
                          <a:spcPts val="0"/>
                        </a:spcAft>
                        <a:buFont typeface="Arial" panose="020B0604020202020204" pitchFamily="34" charset="0"/>
                        <a:buChar char="•"/>
                      </a:pPr>
                      <a:r>
                        <a:rPr lang="en-US" sz="1100" b="0" dirty="0">
                          <a:solidFill>
                            <a:schemeClr val="tx1"/>
                          </a:solidFill>
                          <a:latin typeface="+mn-lt"/>
                        </a:rPr>
                        <a:t> Racist action is illegal but racist attitudes still exist among many (Openly among white nationalists).</a:t>
                      </a:r>
                    </a:p>
                    <a:p>
                      <a:pPr marL="0" indent="0">
                        <a:spcBef>
                          <a:spcPts val="0"/>
                        </a:spcBef>
                        <a:spcAft>
                          <a:spcPts val="0"/>
                        </a:spcAft>
                        <a:buFont typeface="Arial" panose="020B0604020202020204" pitchFamily="34" charset="0"/>
                        <a:buChar char="•"/>
                      </a:pPr>
                      <a:r>
                        <a:rPr lang="en-US" sz="1100" b="0" dirty="0">
                          <a:solidFill>
                            <a:schemeClr val="tx1"/>
                          </a:solidFill>
                          <a:latin typeface="+mn-lt"/>
                        </a:rPr>
                        <a:t> Disagreement in society on </a:t>
                      </a:r>
                      <a:r>
                        <a:rPr lang="en-US" sz="1100" b="0" i="1" dirty="0">
                          <a:solidFill>
                            <a:schemeClr val="tx1"/>
                          </a:solidFill>
                          <a:latin typeface="+mn-lt"/>
                        </a:rPr>
                        <a:t>how</a:t>
                      </a:r>
                      <a:r>
                        <a:rPr lang="en-US" sz="1100" b="0" dirty="0">
                          <a:solidFill>
                            <a:schemeClr val="tx1"/>
                          </a:solidFill>
                          <a:latin typeface="+mn-lt"/>
                        </a:rPr>
                        <a:t> to combat racism and “racial” inequity</a:t>
                      </a:r>
                    </a:p>
                  </a:txBody>
                  <a:tcPr marL="0" marR="0" marT="91440"/>
                </a:tc>
                <a:extLst>
                  <a:ext uri="{0D108BD9-81ED-4DB2-BD59-A6C34878D82A}">
                    <a16:rowId xmlns:a16="http://schemas.microsoft.com/office/drawing/2014/main" val="3578308154"/>
                  </a:ext>
                </a:extLst>
              </a:tr>
            </a:tbl>
          </a:graphicData>
        </a:graphic>
      </p:graphicFrame>
    </p:spTree>
    <p:extLst>
      <p:ext uri="{BB962C8B-B14F-4D97-AF65-F5344CB8AC3E}">
        <p14:creationId xmlns:p14="http://schemas.microsoft.com/office/powerpoint/2010/main" val="469442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7F4DFD3D-9DFE-4846-B27F-7F4777668E8D}"/>
              </a:ext>
            </a:extLst>
          </p:cNvPr>
          <p:cNvGraphicFramePr>
            <a:graphicFrameLocks noGrp="1"/>
          </p:cNvGraphicFramePr>
          <p:nvPr>
            <p:extLst>
              <p:ext uri="{D42A27DB-BD31-4B8C-83A1-F6EECF244321}">
                <p14:modId xmlns:p14="http://schemas.microsoft.com/office/powerpoint/2010/main" val="363848615"/>
              </p:ext>
            </p:extLst>
          </p:nvPr>
        </p:nvGraphicFramePr>
        <p:xfrm>
          <a:off x="0" y="0"/>
          <a:ext cx="12192000" cy="6882047"/>
        </p:xfrm>
        <a:graphic>
          <a:graphicData uri="http://schemas.openxmlformats.org/drawingml/2006/table">
            <a:tbl>
              <a:tblPr firstRow="1" bandRow="1">
                <a:tableStyleId>{5C22544A-7EE6-4342-B048-85BDC9FD1C3A}</a:tableStyleId>
              </a:tblPr>
              <a:tblGrid>
                <a:gridCol w="1378424">
                  <a:extLst>
                    <a:ext uri="{9D8B030D-6E8A-4147-A177-3AD203B41FA5}">
                      <a16:colId xmlns:a16="http://schemas.microsoft.com/office/drawing/2014/main" val="195588208"/>
                    </a:ext>
                  </a:extLst>
                </a:gridCol>
                <a:gridCol w="10813576">
                  <a:extLst>
                    <a:ext uri="{9D8B030D-6E8A-4147-A177-3AD203B41FA5}">
                      <a16:colId xmlns:a16="http://schemas.microsoft.com/office/drawing/2014/main" val="3918571484"/>
                    </a:ext>
                  </a:extLst>
                </a:gridCol>
              </a:tblGrid>
              <a:tr h="299802">
                <a:tc>
                  <a:txBody>
                    <a:bodyPr/>
                    <a:lstStyle/>
                    <a:p>
                      <a:pPr marL="0" indent="0">
                        <a:spcBef>
                          <a:spcPts val="0"/>
                        </a:spcBef>
                        <a:spcAft>
                          <a:spcPts val="0"/>
                        </a:spcAft>
                      </a:pPr>
                      <a:r>
                        <a:rPr lang="en-US" sz="1400" b="0" dirty="0">
                          <a:solidFill>
                            <a:schemeClr val="bg1"/>
                          </a:solidFill>
                          <a:latin typeface="+mn-lt"/>
                        </a:rPr>
                        <a:t>Hist. Period</a:t>
                      </a:r>
                    </a:p>
                  </a:txBody>
                  <a:tcPr>
                    <a:solidFill>
                      <a:schemeClr val="accent6">
                        <a:lumMod val="75000"/>
                      </a:schemeClr>
                    </a:solidFill>
                  </a:tcPr>
                </a:tc>
                <a:tc>
                  <a:txBody>
                    <a:bodyPr/>
                    <a:lstStyle/>
                    <a:p>
                      <a:pPr marL="0" indent="0">
                        <a:spcBef>
                          <a:spcPts val="0"/>
                        </a:spcBef>
                        <a:spcAft>
                          <a:spcPts val="0"/>
                        </a:spcAft>
                      </a:pPr>
                      <a:r>
                        <a:rPr lang="en-US" sz="1400" b="0" dirty="0">
                          <a:solidFill>
                            <a:schemeClr val="bg1"/>
                          </a:solidFill>
                          <a:latin typeface="+mn-lt"/>
                        </a:rPr>
                        <a:t>Views of Others</a:t>
                      </a:r>
                    </a:p>
                  </a:txBody>
                  <a:tcPr>
                    <a:solidFill>
                      <a:schemeClr val="accent6">
                        <a:lumMod val="75000"/>
                      </a:schemeClr>
                    </a:solidFill>
                  </a:tcPr>
                </a:tc>
                <a:extLst>
                  <a:ext uri="{0D108BD9-81ED-4DB2-BD59-A6C34878D82A}">
                    <a16:rowId xmlns:a16="http://schemas.microsoft.com/office/drawing/2014/main" val="3306599604"/>
                  </a:ext>
                </a:extLst>
              </a:tr>
              <a:tr h="443147">
                <a:tc>
                  <a:txBody>
                    <a:bodyPr/>
                    <a:lstStyle/>
                    <a:p>
                      <a:pPr marL="0" indent="0" algn="ctr">
                        <a:spcBef>
                          <a:spcPts val="0"/>
                        </a:spcBef>
                        <a:spcAft>
                          <a:spcPts val="0"/>
                        </a:spcAft>
                      </a:pPr>
                      <a:r>
                        <a:rPr lang="en-US" sz="1400" b="0" dirty="0">
                          <a:solidFill>
                            <a:schemeClr val="tx1"/>
                          </a:solidFill>
                          <a:latin typeface="+mn-lt"/>
                        </a:rPr>
                        <a:t>BC</a:t>
                      </a:r>
                    </a:p>
                  </a:txBody>
                  <a:tcPr marL="0" marR="0">
                    <a:solidFill>
                      <a:schemeClr val="accent6">
                        <a:lumMod val="20000"/>
                        <a:lumOff val="80000"/>
                      </a:schemeClr>
                    </a:solidFill>
                  </a:tcPr>
                </a:tc>
                <a:tc>
                  <a:txBody>
                    <a:bodyPr/>
                    <a:lstStyle/>
                    <a:p>
                      <a:pPr marL="0" indent="0">
                        <a:spcBef>
                          <a:spcPts val="0"/>
                        </a:spcBef>
                        <a:spcAft>
                          <a:spcPts val="0"/>
                        </a:spcAft>
                        <a:buFont typeface="Arial" panose="020B0604020202020204" pitchFamily="34" charset="0"/>
                        <a:buChar char="•"/>
                      </a:pPr>
                      <a:r>
                        <a:rPr lang="en-US" sz="1500" b="0" kern="1200" dirty="0">
                          <a:solidFill>
                            <a:schemeClr val="tx1"/>
                          </a:solidFill>
                          <a:latin typeface="+mn-lt"/>
                          <a:ea typeface="+mn-ea"/>
                          <a:cs typeface="+mn-cs"/>
                        </a:rPr>
                        <a:t> Not much is known but we can assume that views of people outside the empires were seen as a potential threat and needed to be subjugated.</a:t>
                      </a:r>
                    </a:p>
                  </a:txBody>
                  <a:tcPr marL="0" marR="0" marT="91440">
                    <a:solidFill>
                      <a:schemeClr val="accent6">
                        <a:lumMod val="20000"/>
                        <a:lumOff val="80000"/>
                      </a:schemeClr>
                    </a:solidFill>
                  </a:tcPr>
                </a:tc>
                <a:extLst>
                  <a:ext uri="{0D108BD9-81ED-4DB2-BD59-A6C34878D82A}">
                    <a16:rowId xmlns:a16="http://schemas.microsoft.com/office/drawing/2014/main" val="3551060607"/>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rPr>
                        <a:t>Ancient Greece and Roman Empire</a:t>
                      </a:r>
                    </a:p>
                  </a:txBody>
                  <a:tcPr marL="0" marR="0"/>
                </a:tc>
                <a:tc>
                  <a:txBody>
                    <a:bodyPr/>
                    <a:lstStyle/>
                    <a:p>
                      <a:pPr marL="0" indent="0">
                        <a:spcBef>
                          <a:spcPts val="0"/>
                        </a:spcBef>
                        <a:spcAft>
                          <a:spcPts val="0"/>
                        </a:spcAft>
                        <a:buFont typeface="Arial" panose="020B0604020202020204" pitchFamily="34" charset="0"/>
                        <a:buChar char="•"/>
                      </a:pPr>
                      <a:r>
                        <a:rPr lang="en-US" sz="1500" b="0" kern="1200" dirty="0">
                          <a:solidFill>
                            <a:schemeClr val="tx1"/>
                          </a:solidFill>
                          <a:latin typeface="+mn-lt"/>
                          <a:ea typeface="+mn-ea"/>
                          <a:cs typeface="+mn-cs"/>
                        </a:rPr>
                        <a:t> Barbarians</a:t>
                      </a:r>
                    </a:p>
                  </a:txBody>
                  <a:tcPr marL="0" marR="0" marT="91440"/>
                </a:tc>
                <a:extLst>
                  <a:ext uri="{0D108BD9-81ED-4DB2-BD59-A6C34878D82A}">
                    <a16:rowId xmlns:a16="http://schemas.microsoft.com/office/drawing/2014/main" val="3563480606"/>
                  </a:ext>
                </a:extLst>
              </a:tr>
              <a:tr h="190253">
                <a:tc>
                  <a:txBody>
                    <a:bodyPr/>
                    <a:lstStyle/>
                    <a:p>
                      <a:pPr marL="0" indent="0" algn="ctr">
                        <a:spcBef>
                          <a:spcPts val="0"/>
                        </a:spcBef>
                        <a:spcAft>
                          <a:spcPts val="0"/>
                        </a:spcAft>
                      </a:pPr>
                      <a:r>
                        <a:rPr lang="en-US" sz="1400" b="0" dirty="0">
                          <a:solidFill>
                            <a:schemeClr val="tx1"/>
                          </a:solidFill>
                          <a:latin typeface="+mn-lt"/>
                        </a:rPr>
                        <a:t>Middle Ages in Europe</a:t>
                      </a:r>
                    </a:p>
                  </a:txBody>
                  <a:tcPr marL="0" marR="0"/>
                </a:tc>
                <a:tc>
                  <a:txBody>
                    <a:bodyPr/>
                    <a:lstStyle/>
                    <a:p>
                      <a:pPr marL="0" indent="0">
                        <a:spcBef>
                          <a:spcPts val="0"/>
                        </a:spcBef>
                        <a:spcAft>
                          <a:spcPts val="0"/>
                        </a:spcAft>
                        <a:buFont typeface="Arial" panose="020B0604020202020204" pitchFamily="34" charset="0"/>
                        <a:buChar char="•"/>
                      </a:pPr>
                      <a:r>
                        <a:rPr lang="en-US" sz="1500" b="0" dirty="0">
                          <a:solidFill>
                            <a:schemeClr val="tx1"/>
                          </a:solidFill>
                          <a:latin typeface="+mn-lt"/>
                        </a:rPr>
                        <a:t> "India" = wealth, gold, pearls, and spices. It was a land of griffons, monsters, and demons </a:t>
                      </a:r>
                    </a:p>
                    <a:p>
                      <a:pPr marL="0" indent="0">
                        <a:spcBef>
                          <a:spcPts val="0"/>
                        </a:spcBef>
                        <a:spcAft>
                          <a:spcPts val="0"/>
                        </a:spcAft>
                        <a:buFont typeface="Arial" panose="020B0604020202020204" pitchFamily="34" charset="0"/>
                        <a:buChar char="•"/>
                      </a:pPr>
                      <a:r>
                        <a:rPr lang="en-US" sz="1500" b="0" dirty="0">
                          <a:solidFill>
                            <a:schemeClr val="tx1"/>
                          </a:solidFill>
                          <a:latin typeface="+mn-lt"/>
                        </a:rPr>
                        <a:t> Unknown peoples: Monstrousness, sin, and blackness</a:t>
                      </a:r>
                    </a:p>
                    <a:p>
                      <a:pPr marL="0" indent="0">
                        <a:spcBef>
                          <a:spcPts val="0"/>
                        </a:spcBef>
                        <a:spcAft>
                          <a:spcPts val="0"/>
                        </a:spcAft>
                        <a:buFont typeface="Arial" panose="020B0604020202020204" pitchFamily="34" charset="0"/>
                        <a:buChar char="•"/>
                      </a:pPr>
                      <a:r>
                        <a:rPr lang="en-US" sz="1500" b="0" dirty="0">
                          <a:solidFill>
                            <a:schemeClr val="tx1"/>
                          </a:solidFill>
                          <a:latin typeface="+mn-lt"/>
                        </a:rPr>
                        <a:t> Muslims/Arabs were feared</a:t>
                      </a:r>
                    </a:p>
                  </a:txBody>
                  <a:tcPr marL="0" marR="0" marT="91440"/>
                </a:tc>
                <a:extLst>
                  <a:ext uri="{0D108BD9-81ED-4DB2-BD59-A6C34878D82A}">
                    <a16:rowId xmlns:a16="http://schemas.microsoft.com/office/drawing/2014/main" val="164557179"/>
                  </a:ext>
                </a:extLst>
              </a:tr>
              <a:tr h="371863">
                <a:tc>
                  <a:txBody>
                    <a:bodyPr/>
                    <a:lstStyle/>
                    <a:p>
                      <a:pPr marL="0" indent="0" algn="ctr">
                        <a:spcBef>
                          <a:spcPts val="0"/>
                        </a:spcBef>
                        <a:spcAft>
                          <a:spcPts val="0"/>
                        </a:spcAft>
                      </a:pPr>
                      <a:r>
                        <a:rPr lang="en-US" sz="1400" b="0" dirty="0">
                          <a:solidFill>
                            <a:schemeClr val="tx1"/>
                          </a:solidFill>
                          <a:latin typeface="+mn-lt"/>
                        </a:rPr>
                        <a:t>From the end of the 15</a:t>
                      </a:r>
                      <a:r>
                        <a:rPr lang="en-US" sz="1400" b="0" baseline="30000" dirty="0">
                          <a:solidFill>
                            <a:schemeClr val="tx1"/>
                          </a:solidFill>
                          <a:latin typeface="+mn-lt"/>
                        </a:rPr>
                        <a:t>th</a:t>
                      </a:r>
                      <a:r>
                        <a:rPr lang="en-US" sz="1400" b="0" dirty="0">
                          <a:solidFill>
                            <a:schemeClr val="tx1"/>
                          </a:solidFill>
                          <a:latin typeface="+mn-lt"/>
                        </a:rPr>
                        <a:t> century: colonization</a:t>
                      </a:r>
                    </a:p>
                  </a:txBody>
                  <a:tcPr marL="0" marR="0">
                    <a:solidFill>
                      <a:schemeClr val="accent6">
                        <a:lumMod val="20000"/>
                        <a:lumOff val="80000"/>
                      </a:schemeClr>
                    </a:solidFill>
                  </a:tcPr>
                </a:tc>
                <a:tc>
                  <a:txBody>
                    <a:bodyPr/>
                    <a:lstStyle/>
                    <a:p>
                      <a:pPr marL="0" indent="0">
                        <a:spcBef>
                          <a:spcPts val="0"/>
                        </a:spcBef>
                        <a:spcAft>
                          <a:spcPts val="0"/>
                        </a:spcAft>
                        <a:buFont typeface="Arial" panose="020B0604020202020204" pitchFamily="34" charset="0"/>
                        <a:buChar char="•"/>
                      </a:pPr>
                      <a:r>
                        <a:rPr lang="en-US" sz="1500" b="0" i="0" u="none" strike="noStrike" baseline="0" dirty="0">
                          <a:solidFill>
                            <a:schemeClr val="tx1"/>
                          </a:solidFill>
                          <a:latin typeface="+mn-lt"/>
                        </a:rPr>
                        <a:t> Russia and Central Asia: ‘barbarous’, ‘tyrant’ or ‘infidel’</a:t>
                      </a:r>
                    </a:p>
                    <a:p>
                      <a:pPr marL="0" indent="0">
                        <a:spcBef>
                          <a:spcPts val="0"/>
                        </a:spcBef>
                        <a:spcAft>
                          <a:spcPts val="0"/>
                        </a:spcAft>
                        <a:buFont typeface="Arial" panose="020B0604020202020204" pitchFamily="34" charset="0"/>
                        <a:buChar char="•"/>
                      </a:pPr>
                      <a:r>
                        <a:rPr lang="en-US" sz="1500" b="0" dirty="0">
                          <a:solidFill>
                            <a:schemeClr val="tx1"/>
                          </a:solidFill>
                          <a:latin typeface="+mn-lt"/>
                        </a:rPr>
                        <a:t> T</a:t>
                      </a:r>
                      <a:r>
                        <a:rPr lang="en-US" sz="1500" b="0" i="0" u="none" strike="noStrike" baseline="0" dirty="0">
                          <a:solidFill>
                            <a:schemeClr val="tx1"/>
                          </a:solidFill>
                          <a:latin typeface="+mn-lt"/>
                        </a:rPr>
                        <a:t>he Americas, Africa and India: physical characteristics, such as </a:t>
                      </a:r>
                      <a:r>
                        <a:rPr lang="en-US" sz="1500" b="0" i="1" u="none" strike="noStrike" baseline="0" dirty="0">
                          <a:solidFill>
                            <a:schemeClr val="tx1"/>
                          </a:solidFill>
                          <a:latin typeface="+mn-lt"/>
                        </a:rPr>
                        <a:t>skin color, hair type, partial or complete nakedness</a:t>
                      </a:r>
                      <a:r>
                        <a:rPr lang="en-US" sz="1500" b="0" i="0" u="none" strike="noStrike" baseline="0" dirty="0">
                          <a:solidFill>
                            <a:schemeClr val="tx1"/>
                          </a:solidFill>
                          <a:latin typeface="+mn-lt"/>
                        </a:rPr>
                        <a:t>, portrayed as </a:t>
                      </a:r>
                      <a:r>
                        <a:rPr lang="en-US" sz="1500" b="0" i="1" u="none" strike="noStrike" baseline="0" dirty="0">
                          <a:solidFill>
                            <a:schemeClr val="tx1"/>
                          </a:solidFill>
                          <a:latin typeface="+mn-lt"/>
                        </a:rPr>
                        <a:t>savages</a:t>
                      </a:r>
                      <a:r>
                        <a:rPr lang="en-US" sz="1500" b="0" i="0" u="none" strike="noStrike" baseline="0" dirty="0">
                          <a:solidFill>
                            <a:schemeClr val="tx1"/>
                          </a:solidFill>
                          <a:latin typeface="+mn-lt"/>
                        </a:rPr>
                        <a:t> and/or </a:t>
                      </a:r>
                      <a:r>
                        <a:rPr lang="en-US" sz="1500" b="0" i="1" u="none" strike="noStrike" baseline="0" dirty="0">
                          <a:solidFill>
                            <a:schemeClr val="tx1"/>
                          </a:solidFill>
                          <a:latin typeface="+mn-lt"/>
                        </a:rPr>
                        <a:t>cannibals</a:t>
                      </a:r>
                      <a:r>
                        <a:rPr lang="en-US" sz="1500" b="0" i="0" u="none" strike="noStrike" baseline="0" dirty="0">
                          <a:solidFill>
                            <a:schemeClr val="tx1"/>
                          </a:solidFill>
                          <a:latin typeface="+mn-lt"/>
                        </a:rPr>
                        <a:t> or </a:t>
                      </a:r>
                      <a:r>
                        <a:rPr lang="en-US" sz="1500" b="0" i="1" u="none" strike="noStrike" baseline="0" dirty="0">
                          <a:solidFill>
                            <a:schemeClr val="tx1"/>
                          </a:solidFill>
                          <a:latin typeface="+mn-lt"/>
                        </a:rPr>
                        <a:t>harmless</a:t>
                      </a:r>
                      <a:r>
                        <a:rPr lang="en-US" sz="1500" b="0" i="0" u="none" strike="noStrike" baseline="0" dirty="0">
                          <a:solidFill>
                            <a:schemeClr val="tx1"/>
                          </a:solidFill>
                          <a:latin typeface="+mn-lt"/>
                        </a:rPr>
                        <a:t>/</a:t>
                      </a:r>
                      <a:r>
                        <a:rPr lang="en-US" sz="1500" b="0" i="1" u="none" strike="noStrike" baseline="0" dirty="0">
                          <a:solidFill>
                            <a:schemeClr val="tx1"/>
                          </a:solidFill>
                          <a:latin typeface="+mn-lt"/>
                        </a:rPr>
                        <a:t>kind</a:t>
                      </a:r>
                      <a:r>
                        <a:rPr lang="en-US" sz="1500" b="0" i="0" u="none" strike="noStrike" baseline="0" dirty="0">
                          <a:solidFill>
                            <a:schemeClr val="tx1"/>
                          </a:solidFill>
                          <a:latin typeface="+mn-lt"/>
                        </a:rPr>
                        <a:t> but in some cases also praise about their </a:t>
                      </a:r>
                      <a:r>
                        <a:rPr lang="en-US" sz="1500" b="0" i="1" u="none" strike="noStrike" baseline="0" dirty="0">
                          <a:solidFill>
                            <a:schemeClr val="tx1"/>
                          </a:solidFill>
                          <a:latin typeface="+mn-lt"/>
                        </a:rPr>
                        <a:t>strength, courage, agility, and hunting and fishing skills</a:t>
                      </a:r>
                      <a:r>
                        <a:rPr lang="en-US" sz="1500" b="0" i="0" u="none" strike="noStrike" baseline="0" dirty="0">
                          <a:solidFill>
                            <a:schemeClr val="tx1"/>
                          </a:solidFill>
                          <a:latin typeface="+mn-lt"/>
                        </a:rPr>
                        <a:t> and an idealization of the “</a:t>
                      </a:r>
                      <a:r>
                        <a:rPr lang="en-US" sz="1500" b="0" i="1" u="none" strike="noStrike" baseline="0" dirty="0">
                          <a:solidFill>
                            <a:schemeClr val="tx1"/>
                          </a:solidFill>
                          <a:latin typeface="+mn-lt"/>
                        </a:rPr>
                        <a:t>noble savage</a:t>
                      </a:r>
                      <a:r>
                        <a:rPr lang="en-US" sz="1500" b="0" i="0" u="none" strike="noStrike" baseline="0" dirty="0">
                          <a:solidFill>
                            <a:schemeClr val="tx1"/>
                          </a:solidFill>
                          <a:latin typeface="+mn-lt"/>
                        </a:rPr>
                        <a:t>.”</a:t>
                      </a:r>
                      <a:endParaRPr lang="en-US" sz="1500" b="0" dirty="0">
                        <a:solidFill>
                          <a:schemeClr val="tx1"/>
                        </a:solidFill>
                        <a:latin typeface="+mn-lt"/>
                      </a:endParaRPr>
                    </a:p>
                  </a:txBody>
                  <a:tcPr marL="0" marR="0" marT="91440">
                    <a:solidFill>
                      <a:schemeClr val="accent6">
                        <a:lumMod val="20000"/>
                        <a:lumOff val="80000"/>
                      </a:schemeClr>
                    </a:solidFill>
                  </a:tcPr>
                </a:tc>
                <a:extLst>
                  <a:ext uri="{0D108BD9-81ED-4DB2-BD59-A6C34878D82A}">
                    <a16:rowId xmlns:a16="http://schemas.microsoft.com/office/drawing/2014/main" val="2413043030"/>
                  </a:ext>
                </a:extLst>
              </a:tr>
              <a:tr h="405048">
                <a:tc>
                  <a:txBody>
                    <a:bodyPr/>
                    <a:lstStyle/>
                    <a:p>
                      <a:pPr marL="0" indent="0" algn="ctr">
                        <a:spcBef>
                          <a:spcPts val="0"/>
                        </a:spcBef>
                        <a:spcAft>
                          <a:spcPts val="0"/>
                        </a:spcAft>
                      </a:pPr>
                      <a:r>
                        <a:rPr lang="en-US" sz="1400" b="0" dirty="0">
                          <a:solidFill>
                            <a:schemeClr val="tx1"/>
                          </a:solidFill>
                          <a:latin typeface="+mn-lt"/>
                        </a:rPr>
                        <a:t>Transatlantic Trade, including Slave Trade</a:t>
                      </a:r>
                    </a:p>
                  </a:txBody>
                  <a:tcPr marL="0" marR="0"/>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b="0" dirty="0">
                          <a:solidFill>
                            <a:schemeClr val="tx1"/>
                          </a:solidFill>
                          <a:latin typeface="+mn-lt"/>
                        </a:rPr>
                        <a:t> </a:t>
                      </a:r>
                      <a:r>
                        <a:rPr lang="en-US" sz="1500" b="0" i="1" dirty="0">
                          <a:solidFill>
                            <a:schemeClr val="tx1"/>
                          </a:solidFill>
                          <a:latin typeface="+mn-lt"/>
                        </a:rPr>
                        <a:t>Not Christian, emphasis on dark skin color and nakedness, Cursed by God</a:t>
                      </a:r>
                    </a:p>
                    <a:p>
                      <a:pPr marL="0" indent="0">
                        <a:spcBef>
                          <a:spcPts val="0"/>
                        </a:spcBef>
                        <a:spcAft>
                          <a:spcPts val="0"/>
                        </a:spcAft>
                        <a:buFont typeface="Arial" panose="020B0604020202020204" pitchFamily="34" charset="0"/>
                        <a:buChar char="•"/>
                      </a:pPr>
                      <a:r>
                        <a:rPr lang="en-US" sz="1500" b="0" dirty="0">
                          <a:solidFill>
                            <a:schemeClr val="tx1"/>
                          </a:solidFill>
                          <a:latin typeface="+mn-lt"/>
                        </a:rPr>
                        <a:t> </a:t>
                      </a:r>
                      <a:r>
                        <a:rPr lang="en-US" sz="1500" b="0" i="1" dirty="0">
                          <a:solidFill>
                            <a:schemeClr val="tx1"/>
                          </a:solidFill>
                          <a:latin typeface="+mn-lt"/>
                        </a:rPr>
                        <a:t>potent sexuality, bestial character, cannibalism, supposed physical similarities between Africans and apes, savage, lazy, superstitious, ferocious, and coward, as well as polite, and noble</a:t>
                      </a:r>
                    </a:p>
                  </a:txBody>
                  <a:tcPr marL="0" marR="0" marT="91440"/>
                </a:tc>
                <a:extLst>
                  <a:ext uri="{0D108BD9-81ED-4DB2-BD59-A6C34878D82A}">
                    <a16:rowId xmlns:a16="http://schemas.microsoft.com/office/drawing/2014/main" val="1188283537"/>
                  </a:ext>
                </a:extLst>
              </a:tr>
              <a:tr h="711582">
                <a:tc>
                  <a:txBody>
                    <a:bodyPr/>
                    <a:lstStyle/>
                    <a:p>
                      <a:pPr marL="0" indent="0" algn="ctr">
                        <a:spcBef>
                          <a:spcPts val="0"/>
                        </a:spcBef>
                        <a:spcAft>
                          <a:spcPts val="0"/>
                        </a:spcAft>
                      </a:pPr>
                      <a:r>
                        <a:rPr lang="en-US" sz="1400" b="0" dirty="0">
                          <a:solidFill>
                            <a:schemeClr val="tx1"/>
                          </a:solidFill>
                          <a:latin typeface="+mn-lt"/>
                        </a:rPr>
                        <a:t>Enlightenment, Science and Nation States </a:t>
                      </a:r>
                    </a:p>
                  </a:txBody>
                  <a:tcPr marL="0" marR="0">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b="0" dirty="0">
                          <a:ln w="0"/>
                          <a:solidFill>
                            <a:schemeClr val="tx1"/>
                          </a:solidFill>
                          <a:effectLst/>
                          <a:latin typeface="+mn-lt"/>
                        </a:rPr>
                        <a:t> Dehumanization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500" b="0" dirty="0">
                          <a:solidFill>
                            <a:schemeClr val="tx1"/>
                          </a:solidFill>
                          <a:latin typeface="+mn-lt"/>
                        </a:rPr>
                        <a:t> “Race theory” relates character traits and intelligence to “races” and justifies the hierarchization of races. Other races were seen as separate (that must not be mixed) and inferior</a:t>
                      </a:r>
                    </a:p>
                  </a:txBody>
                  <a:tcPr marL="0" marR="0" marT="91440">
                    <a:solidFill>
                      <a:schemeClr val="accent6">
                        <a:lumMod val="20000"/>
                        <a:lumOff val="80000"/>
                      </a:schemeClr>
                    </a:solidFill>
                  </a:tcPr>
                </a:tc>
                <a:extLst>
                  <a:ext uri="{0D108BD9-81ED-4DB2-BD59-A6C34878D82A}">
                    <a16:rowId xmlns:a16="http://schemas.microsoft.com/office/drawing/2014/main" val="3249114499"/>
                  </a:ext>
                </a:extLst>
              </a:tr>
              <a:tr h="526967">
                <a:tc>
                  <a:txBody>
                    <a:bodyPr/>
                    <a:lstStyle/>
                    <a:p>
                      <a:pPr marL="0" indent="0" algn="ctr">
                        <a:spcBef>
                          <a:spcPts val="0"/>
                        </a:spcBef>
                        <a:spcAft>
                          <a:spcPts val="0"/>
                        </a:spcAft>
                      </a:pPr>
                      <a:r>
                        <a:rPr lang="en-US" sz="1400" b="0" dirty="0">
                          <a:solidFill>
                            <a:schemeClr val="tx1"/>
                          </a:solidFill>
                          <a:latin typeface="+mn-lt"/>
                        </a:rPr>
                        <a:t>Independence of the USA</a:t>
                      </a:r>
                    </a:p>
                  </a:txBody>
                  <a:tcPr marL="0" marR="0"/>
                </a:tc>
                <a:tc>
                  <a:txBody>
                    <a:bodyPr/>
                    <a:lstStyle/>
                    <a:p>
                      <a:pPr marL="0" indent="0">
                        <a:spcBef>
                          <a:spcPts val="0"/>
                        </a:spcBef>
                        <a:spcAft>
                          <a:spcPts val="0"/>
                        </a:spcAft>
                        <a:buFont typeface="Arial" panose="020B0604020202020204" pitchFamily="34" charset="0"/>
                        <a:buChar char="•"/>
                      </a:pPr>
                      <a:r>
                        <a:rPr lang="en-US" sz="1500" b="0" dirty="0">
                          <a:solidFill>
                            <a:schemeClr val="tx1"/>
                          </a:solidFill>
                          <a:latin typeface="+mn-lt"/>
                        </a:rPr>
                        <a:t> Black people are seen as slaves</a:t>
                      </a:r>
                    </a:p>
                  </a:txBody>
                  <a:tcPr marL="0" marR="0" marT="91440"/>
                </a:tc>
                <a:extLst>
                  <a:ext uri="{0D108BD9-81ED-4DB2-BD59-A6C34878D82A}">
                    <a16:rowId xmlns:a16="http://schemas.microsoft.com/office/drawing/2014/main" val="574604408"/>
                  </a:ext>
                </a:extLst>
              </a:tr>
              <a:tr h="584117">
                <a:tc>
                  <a:txBody>
                    <a:bodyPr/>
                    <a:lstStyle/>
                    <a:p>
                      <a:pPr marL="0" indent="0" algn="ctr">
                        <a:spcBef>
                          <a:spcPts val="0"/>
                        </a:spcBef>
                        <a:spcAft>
                          <a:spcPts val="0"/>
                        </a:spcAft>
                      </a:pPr>
                      <a:r>
                        <a:rPr lang="en-US" sz="1400" b="0" dirty="0">
                          <a:solidFill>
                            <a:schemeClr val="tx1"/>
                          </a:solidFill>
                          <a:latin typeface="+mn-lt"/>
                        </a:rPr>
                        <a:t>U.S. after the Civil War (1861-1865)</a:t>
                      </a:r>
                    </a:p>
                  </a:txBody>
                  <a:tcPr marL="0" marR="0">
                    <a:solidFill>
                      <a:schemeClr val="accent6">
                        <a:lumMod val="20000"/>
                        <a:lumOff val="80000"/>
                      </a:schemeClr>
                    </a:solidFill>
                  </a:tcPr>
                </a:tc>
                <a:tc>
                  <a:txBody>
                    <a:bodyPr/>
                    <a:lstStyle/>
                    <a:p>
                      <a:pPr marL="0" indent="0">
                        <a:spcBef>
                          <a:spcPts val="0"/>
                        </a:spcBef>
                        <a:spcAft>
                          <a:spcPts val="0"/>
                        </a:spcAft>
                        <a:buFont typeface="Arial" panose="020B0604020202020204" pitchFamily="34" charset="0"/>
                        <a:buChar char="•"/>
                      </a:pPr>
                      <a:r>
                        <a:rPr lang="en-US" sz="1500" b="0" i="0" kern="1200" dirty="0">
                          <a:solidFill>
                            <a:schemeClr val="tx1"/>
                          </a:solidFill>
                          <a:effectLst/>
                          <a:latin typeface="+mn-lt"/>
                          <a:ea typeface="+mn-ea"/>
                          <a:cs typeface="+mn-cs"/>
                        </a:rPr>
                        <a:t> </a:t>
                      </a:r>
                      <a:r>
                        <a:rPr lang="en-US" sz="1500" b="0" dirty="0">
                          <a:solidFill>
                            <a:schemeClr val="tx1"/>
                          </a:solidFill>
                        </a:rPr>
                        <a:t> “The African American in antebellum times was, as the stereotype held, </a:t>
                      </a:r>
                      <a:r>
                        <a:rPr lang="en-US" sz="1500" b="0" i="1" dirty="0">
                          <a:solidFill>
                            <a:schemeClr val="tx1"/>
                          </a:solidFill>
                        </a:rPr>
                        <a:t>reliable, faithful, hardworking, malleable</a:t>
                      </a:r>
                      <a:r>
                        <a:rPr lang="en-US" sz="1500" b="0" dirty="0">
                          <a:solidFill>
                            <a:schemeClr val="tx1"/>
                          </a:solidFill>
                        </a:rPr>
                        <a:t>. Indeed, one entrusted one’s children, one’s property to such people. Now, of a sudden, the African American becomes </a:t>
                      </a:r>
                      <a:r>
                        <a:rPr lang="en-US" sz="1500" b="0" i="1" dirty="0">
                          <a:solidFill>
                            <a:schemeClr val="tx1"/>
                          </a:solidFill>
                        </a:rPr>
                        <a:t>demonized</a:t>
                      </a:r>
                      <a:r>
                        <a:rPr lang="en-US" sz="1500" b="0" dirty="0">
                          <a:solidFill>
                            <a:schemeClr val="tx1"/>
                          </a:solidFill>
                        </a:rPr>
                        <a:t>, a </a:t>
                      </a:r>
                      <a:r>
                        <a:rPr lang="en-US" sz="1500" b="0" i="1" dirty="0">
                          <a:solidFill>
                            <a:schemeClr val="tx1"/>
                          </a:solidFill>
                        </a:rPr>
                        <a:t>threat</a:t>
                      </a:r>
                      <a:r>
                        <a:rPr lang="en-US" sz="1500" b="0" dirty="0">
                          <a:solidFill>
                            <a:schemeClr val="tx1"/>
                          </a:solidFill>
                        </a:rPr>
                        <a:t>, </a:t>
                      </a:r>
                      <a:r>
                        <a:rPr lang="en-US" sz="1500" b="0" i="1" dirty="0">
                          <a:solidFill>
                            <a:schemeClr val="tx1"/>
                          </a:solidFill>
                        </a:rPr>
                        <a:t>a lascivious beast </a:t>
                      </a:r>
                      <a:r>
                        <a:rPr lang="en-US" sz="1500" b="0" dirty="0">
                          <a:solidFill>
                            <a:schemeClr val="tx1"/>
                          </a:solidFill>
                        </a:rPr>
                        <a:t>roaming the countryside of the South, ….” L. Lewis.</a:t>
                      </a:r>
                      <a:endParaRPr lang="en-US" sz="1500" b="0" dirty="0">
                        <a:solidFill>
                          <a:schemeClr val="tx1"/>
                        </a:solidFill>
                        <a:latin typeface="+mn-lt"/>
                      </a:endParaRPr>
                    </a:p>
                  </a:txBody>
                  <a:tcPr marL="0" marR="0" marT="91440">
                    <a:solidFill>
                      <a:schemeClr val="accent6">
                        <a:lumMod val="20000"/>
                        <a:lumOff val="80000"/>
                      </a:schemeClr>
                    </a:solidFill>
                  </a:tcPr>
                </a:tc>
                <a:extLst>
                  <a:ext uri="{0D108BD9-81ED-4DB2-BD59-A6C34878D82A}">
                    <a16:rowId xmlns:a16="http://schemas.microsoft.com/office/drawing/2014/main" val="851457355"/>
                  </a:ext>
                </a:extLst>
              </a:tr>
              <a:tr h="4317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mn-lt"/>
                        </a:rPr>
                        <a:t> U.S. after the Civil Rights Movement</a:t>
                      </a:r>
                    </a:p>
                  </a:txBody>
                  <a:tcPr marL="0" marR="0"/>
                </a:tc>
                <a:tc>
                  <a:txBody>
                    <a:bodyPr/>
                    <a:lstStyle/>
                    <a:p>
                      <a:pPr marL="0" indent="0">
                        <a:spcBef>
                          <a:spcPts val="0"/>
                        </a:spcBef>
                        <a:spcAft>
                          <a:spcPts val="0"/>
                        </a:spcAft>
                        <a:buFont typeface="Arial" panose="020B0604020202020204" pitchFamily="34" charset="0"/>
                        <a:buChar char="•"/>
                      </a:pPr>
                      <a:r>
                        <a:rPr lang="en-US" sz="1500" b="0" dirty="0">
                          <a:solidFill>
                            <a:schemeClr val="tx1"/>
                          </a:solidFill>
                          <a:latin typeface="+mn-lt"/>
                        </a:rPr>
                        <a:t> Racist action is illegal but racist attitudes still exist among many (openly among white nationalists).</a:t>
                      </a:r>
                    </a:p>
                    <a:p>
                      <a:pPr marL="0" indent="0">
                        <a:spcBef>
                          <a:spcPts val="0"/>
                        </a:spcBef>
                        <a:spcAft>
                          <a:spcPts val="0"/>
                        </a:spcAft>
                        <a:buFont typeface="Arial" panose="020B0604020202020204" pitchFamily="34" charset="0"/>
                        <a:buChar char="•"/>
                      </a:pPr>
                      <a:r>
                        <a:rPr lang="en-US" sz="1500" b="0" dirty="0">
                          <a:solidFill>
                            <a:schemeClr val="tx1"/>
                          </a:solidFill>
                          <a:latin typeface="+mn-lt"/>
                        </a:rPr>
                        <a:t> Disagreement in society on </a:t>
                      </a:r>
                      <a:r>
                        <a:rPr lang="en-US" sz="1500" b="0" i="1" dirty="0">
                          <a:solidFill>
                            <a:schemeClr val="tx1"/>
                          </a:solidFill>
                          <a:latin typeface="+mn-lt"/>
                        </a:rPr>
                        <a:t>how</a:t>
                      </a:r>
                      <a:r>
                        <a:rPr lang="en-US" sz="1500" b="0" dirty="0">
                          <a:solidFill>
                            <a:schemeClr val="tx1"/>
                          </a:solidFill>
                          <a:latin typeface="+mn-lt"/>
                        </a:rPr>
                        <a:t> to combat racism and “racial” inequity</a:t>
                      </a:r>
                    </a:p>
                  </a:txBody>
                  <a:tcPr marL="0" marR="0" marT="91440"/>
                </a:tc>
                <a:extLst>
                  <a:ext uri="{0D108BD9-81ED-4DB2-BD59-A6C34878D82A}">
                    <a16:rowId xmlns:a16="http://schemas.microsoft.com/office/drawing/2014/main" val="3578308154"/>
                  </a:ext>
                </a:extLst>
              </a:tr>
            </a:tbl>
          </a:graphicData>
        </a:graphic>
      </p:graphicFrame>
    </p:spTree>
    <p:extLst>
      <p:ext uri="{BB962C8B-B14F-4D97-AF65-F5344CB8AC3E}">
        <p14:creationId xmlns:p14="http://schemas.microsoft.com/office/powerpoint/2010/main" val="2516893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7F4DFD3D-9DFE-4846-B27F-7F4777668E8D}"/>
              </a:ext>
            </a:extLst>
          </p:cNvPr>
          <p:cNvGraphicFramePr>
            <a:graphicFrameLocks noGrp="1"/>
          </p:cNvGraphicFramePr>
          <p:nvPr>
            <p:extLst>
              <p:ext uri="{D42A27DB-BD31-4B8C-83A1-F6EECF244321}">
                <p14:modId xmlns:p14="http://schemas.microsoft.com/office/powerpoint/2010/main" val="600158911"/>
              </p:ext>
            </p:extLst>
          </p:nvPr>
        </p:nvGraphicFramePr>
        <p:xfrm>
          <a:off x="0" y="0"/>
          <a:ext cx="12192000" cy="6850112"/>
        </p:xfrm>
        <a:graphic>
          <a:graphicData uri="http://schemas.openxmlformats.org/drawingml/2006/table">
            <a:tbl>
              <a:tblPr firstRow="1" bandRow="1">
                <a:tableStyleId>{5C22544A-7EE6-4342-B048-85BDC9FD1C3A}</a:tableStyleId>
              </a:tblPr>
              <a:tblGrid>
                <a:gridCol w="1428750">
                  <a:extLst>
                    <a:ext uri="{9D8B030D-6E8A-4147-A177-3AD203B41FA5}">
                      <a16:colId xmlns:a16="http://schemas.microsoft.com/office/drawing/2014/main" val="195588208"/>
                    </a:ext>
                  </a:extLst>
                </a:gridCol>
                <a:gridCol w="5842000">
                  <a:extLst>
                    <a:ext uri="{9D8B030D-6E8A-4147-A177-3AD203B41FA5}">
                      <a16:colId xmlns:a16="http://schemas.microsoft.com/office/drawing/2014/main" val="4270998191"/>
                    </a:ext>
                  </a:extLst>
                </a:gridCol>
                <a:gridCol w="4921250">
                  <a:extLst>
                    <a:ext uri="{9D8B030D-6E8A-4147-A177-3AD203B41FA5}">
                      <a16:colId xmlns:a16="http://schemas.microsoft.com/office/drawing/2014/main" val="3918571484"/>
                    </a:ext>
                  </a:extLst>
                </a:gridCol>
              </a:tblGrid>
              <a:tr h="298530">
                <a:tc>
                  <a:txBody>
                    <a:bodyPr/>
                    <a:lstStyle/>
                    <a:p>
                      <a:r>
                        <a:rPr lang="en-US" sz="1100" dirty="0"/>
                        <a:t>Historical Period</a:t>
                      </a:r>
                    </a:p>
                  </a:txBody>
                  <a:tcPr/>
                </a:tc>
                <a:tc>
                  <a:txBody>
                    <a:bodyPr/>
                    <a:lstStyle/>
                    <a:p>
                      <a:r>
                        <a:rPr lang="en-US" sz="1100" dirty="0"/>
                        <a:t>Major real or perceived problems and ills of society</a:t>
                      </a:r>
                    </a:p>
                  </a:txBody>
                  <a:tcPr/>
                </a:tc>
                <a:tc>
                  <a:txBody>
                    <a:bodyPr/>
                    <a:lstStyle/>
                    <a:p>
                      <a:r>
                        <a:rPr lang="en-US" sz="1100" dirty="0"/>
                        <a:t>False accusations against Jews</a:t>
                      </a:r>
                    </a:p>
                  </a:txBody>
                  <a:tcPr/>
                </a:tc>
                <a:extLst>
                  <a:ext uri="{0D108BD9-81ED-4DB2-BD59-A6C34878D82A}">
                    <a16:rowId xmlns:a16="http://schemas.microsoft.com/office/drawing/2014/main" val="3306599604"/>
                  </a:ext>
                </a:extLst>
              </a:tr>
              <a:tr h="565636">
                <a:tc>
                  <a:txBody>
                    <a:bodyPr/>
                    <a:lstStyle/>
                    <a:p>
                      <a:pPr algn="ctr"/>
                      <a:r>
                        <a:rPr lang="en-US" sz="1100" dirty="0"/>
                        <a:t>Early Christianity in the tradition of Judaism</a:t>
                      </a:r>
                    </a:p>
                  </a:txBody>
                  <a:tcPr marL="45720" marR="45720"/>
                </a:tc>
                <a:tc>
                  <a:txBody>
                    <a:bodyPr/>
                    <a:lstStyle/>
                    <a:p>
                      <a:r>
                        <a:rPr lang="en-US" sz="1100" dirty="0"/>
                        <a:t>What is the true belief in the prophets and scripture?</a:t>
                      </a:r>
                    </a:p>
                    <a:p>
                      <a:r>
                        <a:rPr lang="en-US" sz="1100" dirty="0"/>
                        <a:t>What about the covenant with God?</a:t>
                      </a:r>
                    </a:p>
                  </a:txBody>
                  <a:tcPr/>
                </a:tc>
                <a:tc>
                  <a:txBody>
                    <a:bodyPr/>
                    <a:lstStyle/>
                    <a:p>
                      <a:r>
                        <a:rPr lang="en-US" sz="1100" dirty="0"/>
                        <a:t>“Jews killed Jesus Christ.” </a:t>
                      </a:r>
                      <a:r>
                        <a:rPr lang="en-US" sz="1100" dirty="0">
                          <a:sym typeface="Wingdings" panose="05000000000000000000" pitchFamily="2" charset="2"/>
                        </a:rPr>
                        <a:t> Jews reject truth and are evil.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“Jews have not accepted the new covenant and are therefore condemned to be dispersed and live in misery.”</a:t>
                      </a:r>
                    </a:p>
                  </a:txBody>
                  <a:tcPr/>
                </a:tc>
                <a:extLst>
                  <a:ext uri="{0D108BD9-81ED-4DB2-BD59-A6C34878D82A}">
                    <a16:rowId xmlns:a16="http://schemas.microsoft.com/office/drawing/2014/main" val="3551060607"/>
                  </a:ext>
                </a:extLst>
              </a:tr>
              <a:tr h="226067">
                <a:tc>
                  <a:txBody>
                    <a:bodyPr/>
                    <a:lstStyle/>
                    <a:p>
                      <a:pPr algn="ctr"/>
                      <a:r>
                        <a:rPr lang="en-US" sz="1100" dirty="0"/>
                        <a:t>Christianity separates from Judaism</a:t>
                      </a:r>
                    </a:p>
                  </a:txBody>
                  <a:tcPr marL="45720" marR="45720"/>
                </a:tc>
                <a:tc>
                  <a:txBody>
                    <a:bodyPr/>
                    <a:lstStyle/>
                    <a:p>
                      <a:r>
                        <a:rPr lang="en-US" sz="1100" dirty="0"/>
                        <a:t>Forming a Christian identity and canon of scripture.</a:t>
                      </a:r>
                    </a:p>
                  </a:txBody>
                  <a:tcPr/>
                </a:tc>
                <a:tc>
                  <a:txBody>
                    <a:bodyPr/>
                    <a:lstStyle/>
                    <a:p>
                      <a:r>
                        <a:rPr lang="en-US" sz="1100" dirty="0"/>
                        <a:t>“Jews are the enemies of Christians.”</a:t>
                      </a:r>
                    </a:p>
                  </a:txBody>
                  <a:tcPr/>
                </a:tc>
                <a:extLst>
                  <a:ext uri="{0D108BD9-81ED-4DB2-BD59-A6C34878D82A}">
                    <a16:rowId xmlns:a16="http://schemas.microsoft.com/office/drawing/2014/main" val="3563480606"/>
                  </a:ext>
                </a:extLst>
              </a:tr>
              <a:tr h="274320">
                <a:tc>
                  <a:txBody>
                    <a:bodyPr/>
                    <a:lstStyle/>
                    <a:p>
                      <a:pPr algn="ctr"/>
                      <a:r>
                        <a:rPr lang="en-US" sz="1100" dirty="0"/>
                        <a:t>Early Islam</a:t>
                      </a:r>
                    </a:p>
                  </a:txBody>
                  <a:tcPr marL="45720" marR="45720"/>
                </a:tc>
                <a:tc>
                  <a:txBody>
                    <a:bodyPr/>
                    <a:lstStyle/>
                    <a:p>
                      <a:r>
                        <a:rPr lang="en-US" sz="1100" dirty="0"/>
                        <a:t>The Quran has many stories that are similar but somewhat different from stories in the Bible.</a:t>
                      </a:r>
                    </a:p>
                  </a:txBody>
                  <a:tcPr/>
                </a:tc>
                <a:tc>
                  <a:txBody>
                    <a:bodyPr/>
                    <a:lstStyle/>
                    <a:p>
                      <a:r>
                        <a:rPr lang="en-US" sz="1100" dirty="0"/>
                        <a:t>“Jews and Christians falsified sacred scripture.” </a:t>
                      </a:r>
                      <a:r>
                        <a:rPr lang="en-US" sz="1100" dirty="0">
                          <a:sym typeface="Wingdings" panose="05000000000000000000" pitchFamily="2" charset="2"/>
                        </a:rPr>
                        <a:t> </a:t>
                      </a:r>
                      <a:r>
                        <a:rPr lang="en-US" sz="1100" dirty="0"/>
                        <a:t>They are liars.</a:t>
                      </a:r>
                    </a:p>
                  </a:txBody>
                  <a:tcPr/>
                </a:tc>
                <a:extLst>
                  <a:ext uri="{0D108BD9-81ED-4DB2-BD59-A6C34878D82A}">
                    <a16:rowId xmlns:a16="http://schemas.microsoft.com/office/drawing/2014/main" val="1643761310"/>
                  </a:ext>
                </a:extLst>
              </a:tr>
              <a:tr h="408515">
                <a:tc>
                  <a:txBody>
                    <a:bodyPr/>
                    <a:lstStyle/>
                    <a:p>
                      <a:pPr algn="ctr"/>
                      <a:r>
                        <a:rPr lang="en-US" sz="1100" dirty="0"/>
                        <a:t>Islamic  conquests</a:t>
                      </a:r>
                    </a:p>
                  </a:txBody>
                  <a:tcPr marL="45720" marR="45720"/>
                </a:tc>
                <a:tc>
                  <a:txBody>
                    <a:bodyPr/>
                    <a:lstStyle/>
                    <a:p>
                      <a:r>
                        <a:rPr lang="en-US" sz="1100" dirty="0"/>
                        <a:t>What to do with monotheistic minorities who do not convert?</a:t>
                      </a:r>
                    </a:p>
                  </a:txBody>
                  <a:tcPr/>
                </a:tc>
                <a:tc>
                  <a:txBody>
                    <a:bodyPr/>
                    <a:lstStyle/>
                    <a:p>
                      <a:r>
                        <a:rPr lang="en-US" sz="1100" dirty="0"/>
                        <a:t>Jews and Christians are religiously unclean (and should be separated and discriminated against)</a:t>
                      </a:r>
                    </a:p>
                  </a:txBody>
                  <a:tcPr/>
                </a:tc>
                <a:extLst>
                  <a:ext uri="{0D108BD9-81ED-4DB2-BD59-A6C34878D82A}">
                    <a16:rowId xmlns:a16="http://schemas.microsoft.com/office/drawing/2014/main" val="164557179"/>
                  </a:ext>
                </a:extLst>
              </a:tr>
              <a:tr h="0">
                <a:tc>
                  <a:txBody>
                    <a:bodyPr/>
                    <a:lstStyle/>
                    <a:p>
                      <a:pPr algn="ctr"/>
                      <a:r>
                        <a:rPr lang="en-US" sz="1100" dirty="0"/>
                        <a:t>Middle Ages, Crusades</a:t>
                      </a:r>
                    </a:p>
                  </a:txBody>
                  <a:tcPr marL="45720" marR="45720"/>
                </a:tc>
                <a:tc>
                  <a:txBody>
                    <a:bodyPr/>
                    <a:lstStyle/>
                    <a:p>
                      <a:r>
                        <a:rPr lang="en-US" sz="1100" dirty="0"/>
                        <a:t>Jerusalem must be liberated from the infidels by force.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ym typeface="Wingdings" panose="05000000000000000000" pitchFamily="2" charset="2"/>
                        </a:rPr>
                        <a:t> Served as justification for plunder and violence against Jews.</a:t>
                      </a:r>
                      <a:endParaRPr lang="en-US" sz="1100" dirty="0"/>
                    </a:p>
                  </a:txBody>
                  <a:tcPr/>
                </a:tc>
                <a:extLst>
                  <a:ext uri="{0D108BD9-81ED-4DB2-BD59-A6C34878D82A}">
                    <a16:rowId xmlns:a16="http://schemas.microsoft.com/office/drawing/2014/main" val="2413043030"/>
                  </a:ext>
                </a:extLst>
              </a:tr>
              <a:tr h="232330">
                <a:tc>
                  <a:txBody>
                    <a:bodyPr/>
                    <a:lstStyle/>
                    <a:p>
                      <a:pPr algn="ctr"/>
                      <a:r>
                        <a:rPr lang="en-US" sz="1100" dirty="0"/>
                        <a:t>Middle Ages. Theological debates</a:t>
                      </a:r>
                    </a:p>
                  </a:txBody>
                  <a:tcPr marL="45720" marR="45720"/>
                </a:tc>
                <a:tc>
                  <a:txBody>
                    <a:bodyPr/>
                    <a:lstStyle/>
                    <a:p>
                      <a:r>
                        <a:rPr lang="en-US" sz="1100" dirty="0"/>
                        <a:t>Doctrine of the Eucharist (the belief that Jesus is present in the Eucharist, not merely symbolically or metaphorically) and thus Christians drink Jesus’ blood in the communion and eat his flesh.</a:t>
                      </a:r>
                    </a:p>
                  </a:txBody>
                  <a:tcPr/>
                </a:tc>
                <a:tc>
                  <a:txBody>
                    <a:bodyPr/>
                    <a:lstStyle/>
                    <a:p>
                      <a:r>
                        <a:rPr lang="en-US" sz="1100" dirty="0"/>
                        <a:t>“Jews desecrate the hosts and perform rituals with human blood.”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“Jews abduct Christian children to perform rituals with human blood.”</a:t>
                      </a:r>
                    </a:p>
                  </a:txBody>
                  <a:tcPr/>
                </a:tc>
                <a:extLst>
                  <a:ext uri="{0D108BD9-81ED-4DB2-BD59-A6C34878D82A}">
                    <a16:rowId xmlns:a16="http://schemas.microsoft.com/office/drawing/2014/main" val="1188283537"/>
                  </a:ext>
                </a:extLst>
              </a:tr>
              <a:tr h="604737">
                <a:tc>
                  <a:txBody>
                    <a:bodyPr/>
                    <a:lstStyle/>
                    <a:p>
                      <a:pPr algn="ctr"/>
                      <a:r>
                        <a:rPr lang="en-US" sz="1100" dirty="0"/>
                        <a:t>Middle Ages. Increasing importance of finance</a:t>
                      </a:r>
                    </a:p>
                  </a:txBody>
                  <a:tcPr marL="45720" marR="45720"/>
                </a:tc>
                <a:tc>
                  <a:txBody>
                    <a:bodyPr/>
                    <a:lstStyle/>
                    <a:p>
                      <a:r>
                        <a:rPr lang="en-US" sz="1100" dirty="0"/>
                        <a:t>Financing becomes increasingly important. However, it is frowned upon and Jews are forced into this sector, exploiting their vulnerability (depts can be annulled by expulsing the Jews).</a:t>
                      </a:r>
                    </a:p>
                  </a:txBody>
                  <a:tcPr/>
                </a:tc>
                <a:tc>
                  <a:txBody>
                    <a:bodyPr/>
                    <a:lstStyle/>
                    <a:p>
                      <a:r>
                        <a:rPr lang="en-US" sz="1100" dirty="0"/>
                        <a:t>“Jews are greedy, immoral, and tight.”</a:t>
                      </a:r>
                    </a:p>
                  </a:txBody>
                  <a:tcPr/>
                </a:tc>
                <a:extLst>
                  <a:ext uri="{0D108BD9-81ED-4DB2-BD59-A6C34878D82A}">
                    <a16:rowId xmlns:a16="http://schemas.microsoft.com/office/drawing/2014/main" val="3249114499"/>
                  </a:ext>
                </a:extLst>
              </a:tr>
              <a:tr h="251393">
                <a:tc>
                  <a:txBody>
                    <a:bodyPr/>
                    <a:lstStyle/>
                    <a:p>
                      <a:pPr algn="ctr"/>
                      <a:r>
                        <a:rPr lang="en-US" sz="1100" dirty="0"/>
                        <a:t>Black Death</a:t>
                      </a:r>
                    </a:p>
                  </a:txBody>
                  <a:tcPr marL="45720" marR="45720"/>
                </a:tc>
                <a:tc>
                  <a:txBody>
                    <a:bodyPr/>
                    <a:lstStyle/>
                    <a:p>
                      <a:r>
                        <a:rPr lang="en-US" sz="1100" dirty="0"/>
                        <a:t>The inexplicable Plague</a:t>
                      </a:r>
                    </a:p>
                  </a:txBody>
                  <a:tcPr/>
                </a:tc>
                <a:tc>
                  <a:txBody>
                    <a:bodyPr/>
                    <a:lstStyle/>
                    <a:p>
                      <a:r>
                        <a:rPr lang="en-US" sz="1100" dirty="0"/>
                        <a:t>“Jews are responsible for the plague and poisoned wells.”</a:t>
                      </a:r>
                    </a:p>
                  </a:txBody>
                  <a:tcPr/>
                </a:tc>
                <a:extLst>
                  <a:ext uri="{0D108BD9-81ED-4DB2-BD59-A6C34878D82A}">
                    <a16:rowId xmlns:a16="http://schemas.microsoft.com/office/drawing/2014/main" val="574604408"/>
                  </a:ext>
                </a:extLst>
              </a:tr>
              <a:tr h="286827">
                <a:tc>
                  <a:txBody>
                    <a:bodyPr/>
                    <a:lstStyle/>
                    <a:p>
                      <a:pPr algn="ctr"/>
                      <a:r>
                        <a:rPr lang="en-US" sz="1100" dirty="0"/>
                        <a:t>Reconquista</a:t>
                      </a:r>
                    </a:p>
                  </a:txBody>
                  <a:tcPr marL="45720" marR="45720"/>
                </a:tc>
                <a:tc>
                  <a:txBody>
                    <a:bodyPr/>
                    <a:lstStyle/>
                    <a:p>
                      <a:r>
                        <a:rPr lang="en-US" sz="1100" dirty="0"/>
                        <a:t>Spanish Inquisition: Heresy is the biggest threat to Christianity. (And even the “blood” has to be pure: "</a:t>
                      </a:r>
                      <a:r>
                        <a:rPr lang="en-US" sz="1100" dirty="0" err="1"/>
                        <a:t>Limpieza</a:t>
                      </a:r>
                      <a:r>
                        <a:rPr lang="en-US" sz="1100" dirty="0"/>
                        <a:t> de </a:t>
                      </a:r>
                      <a:r>
                        <a:rPr lang="en-US" sz="1100" dirty="0" err="1"/>
                        <a:t>sangre</a:t>
                      </a:r>
                      <a:r>
                        <a:rPr lang="en-US" sz="1100" dirty="0"/>
                        <a:t>“)</a:t>
                      </a:r>
                    </a:p>
                  </a:txBody>
                  <a:tcPr/>
                </a:tc>
                <a:tc>
                  <a:txBody>
                    <a:bodyPr/>
                    <a:lstStyle/>
                    <a:p>
                      <a:r>
                        <a:rPr lang="en-US" sz="1100" dirty="0"/>
                        <a:t>Invention of “Jewish blood.” </a:t>
                      </a:r>
                    </a:p>
                  </a:txBody>
                  <a:tcPr/>
                </a:tc>
                <a:extLst>
                  <a:ext uri="{0D108BD9-81ED-4DB2-BD59-A6C34878D82A}">
                    <a16:rowId xmlns:a16="http://schemas.microsoft.com/office/drawing/2014/main" val="851457355"/>
                  </a:ext>
                </a:extLst>
              </a:tr>
              <a:tr h="181313">
                <a:tc>
                  <a:txBody>
                    <a:bodyPr/>
                    <a:lstStyle/>
                    <a:p>
                      <a:pPr algn="ctr"/>
                      <a:r>
                        <a:rPr lang="en-US" sz="1100" dirty="0"/>
                        <a:t> Reformation</a:t>
                      </a:r>
                    </a:p>
                  </a:txBody>
                  <a:tcPr marL="45720" marR="45720"/>
                </a:tc>
                <a:tc>
                  <a:txBody>
                    <a:bodyPr/>
                    <a:lstStyle/>
                    <a:p>
                      <a:r>
                        <a:rPr lang="en-US" sz="1100" dirty="0"/>
                        <a:t>True Christianity has to be defended against Papacy and other “enemies.”</a:t>
                      </a:r>
                    </a:p>
                  </a:txBody>
                  <a:tcPr/>
                </a:tc>
                <a:tc>
                  <a:txBody>
                    <a:bodyPr/>
                    <a:lstStyle/>
                    <a:p>
                      <a:r>
                        <a:rPr lang="en-US" sz="1100" dirty="0"/>
                        <a:t>“Jews are the enemies of Christians and cannot be converted.”</a:t>
                      </a:r>
                    </a:p>
                  </a:txBody>
                  <a:tcPr/>
                </a:tc>
                <a:extLst>
                  <a:ext uri="{0D108BD9-81ED-4DB2-BD59-A6C34878D82A}">
                    <a16:rowId xmlns:a16="http://schemas.microsoft.com/office/drawing/2014/main" val="3578308154"/>
                  </a:ext>
                </a:extLst>
              </a:tr>
              <a:tr h="428543">
                <a:tc>
                  <a:txBody>
                    <a:bodyPr/>
                    <a:lstStyle/>
                    <a:p>
                      <a:pPr algn="ctr"/>
                      <a:r>
                        <a:rPr lang="en-US" sz="1100" dirty="0"/>
                        <a:t>Enlightenment</a:t>
                      </a:r>
                    </a:p>
                  </a:txBody>
                  <a:tcPr marL="45720" marR="45720"/>
                </a:tc>
                <a:tc>
                  <a:txBody>
                    <a:bodyPr/>
                    <a:lstStyle/>
                    <a:p>
                      <a:r>
                        <a:rPr lang="en-US" sz="1100" dirty="0"/>
                        <a:t>Foundation of a new society and fight against the power of the Church and the aristocracy (= against the old order)</a:t>
                      </a:r>
                    </a:p>
                  </a:txBody>
                  <a:tcPr/>
                </a:tc>
                <a:tc>
                  <a:txBody>
                    <a:bodyPr/>
                    <a:lstStyle/>
                    <a:p>
                      <a:r>
                        <a:rPr lang="en-US" sz="1100" dirty="0"/>
                        <a:t>“Jews are backwards and ossified.”</a:t>
                      </a:r>
                    </a:p>
                    <a:p>
                      <a:r>
                        <a:rPr lang="en-US" sz="1100" dirty="0"/>
                        <a:t>“Judaism is the source of the Church’s evil.”</a:t>
                      </a:r>
                    </a:p>
                  </a:txBody>
                  <a:tcPr/>
                </a:tc>
                <a:extLst>
                  <a:ext uri="{0D108BD9-81ED-4DB2-BD59-A6C34878D82A}">
                    <a16:rowId xmlns:a16="http://schemas.microsoft.com/office/drawing/2014/main" val="1345210748"/>
                  </a:ext>
                </a:extLst>
              </a:tr>
              <a:tr h="604737">
                <a:tc>
                  <a:txBody>
                    <a:bodyPr/>
                    <a:lstStyle/>
                    <a:p>
                      <a:pPr algn="ctr"/>
                      <a:r>
                        <a:rPr lang="en-US" sz="1100" dirty="0"/>
                        <a:t>Nationalism</a:t>
                      </a:r>
                    </a:p>
                  </a:txBody>
                  <a:tcPr marL="45720" marR="4572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Who is part of the nation? Who is not part of the nation?</a:t>
                      </a:r>
                    </a:p>
                    <a:p>
                      <a:r>
                        <a:rPr lang="en-US" sz="1100" dirty="0"/>
                        <a:t>French model of the nation (all citizens born on French territory are French and equal) </a:t>
                      </a:r>
                    </a:p>
                    <a:p>
                      <a:r>
                        <a:rPr lang="en-US" sz="1100" dirty="0"/>
                        <a:t>German model of the nation: ethnicity </a:t>
                      </a:r>
                    </a:p>
                  </a:txBody>
                  <a:tcPr/>
                </a:tc>
                <a:tc>
                  <a:txBody>
                    <a:bodyPr/>
                    <a:lstStyle/>
                    <a:p>
                      <a:endParaRPr lang="en-US" sz="1100" dirty="0"/>
                    </a:p>
                    <a:p>
                      <a:r>
                        <a:rPr lang="en-US" sz="1100" dirty="0"/>
                        <a:t>French: Jews are not loyal citizens. They form a nation within the nation.</a:t>
                      </a:r>
                    </a:p>
                    <a:p>
                      <a:r>
                        <a:rPr lang="en-US" sz="1100" dirty="0"/>
                        <a:t>German: Jews cannot be German by “race”</a:t>
                      </a:r>
                    </a:p>
                  </a:txBody>
                  <a:tcPr/>
                </a:tc>
                <a:extLst>
                  <a:ext uri="{0D108BD9-81ED-4DB2-BD59-A6C34878D82A}">
                    <a16:rowId xmlns:a16="http://schemas.microsoft.com/office/drawing/2014/main" val="3136758969"/>
                  </a:ext>
                </a:extLst>
              </a:tr>
              <a:tr h="539685">
                <a:tc>
                  <a:txBody>
                    <a:bodyPr/>
                    <a:lstStyle/>
                    <a:p>
                      <a:pPr algn="ctr"/>
                      <a:r>
                        <a:rPr lang="en-US" sz="1100" dirty="0"/>
                        <a:t>Rapid global changes of societies</a:t>
                      </a:r>
                    </a:p>
                  </a:txBody>
                  <a:tcPr marL="45720" marR="45720"/>
                </a:tc>
                <a:tc>
                  <a:txBody>
                    <a:bodyPr/>
                    <a:lstStyle/>
                    <a:p>
                      <a:r>
                        <a:rPr lang="en-US" sz="1100" dirty="0"/>
                        <a:t>Economic, technological, and social changes happen quickly without cohesive planning. New models of society emerge, such as liberalism, communism, capitalism, and socialism.</a:t>
                      </a:r>
                    </a:p>
                  </a:txBody>
                  <a:tcPr/>
                </a:tc>
                <a:tc>
                  <a:txBody>
                    <a:bodyPr/>
                    <a:lstStyle/>
                    <a:p>
                      <a:r>
                        <a:rPr lang="en-US" sz="1100" dirty="0"/>
                        <a:t>Jews are blamed for changes and ideologies of the opposite camp, allegedly ruling the world secretly. </a:t>
                      </a:r>
                    </a:p>
                  </a:txBody>
                  <a:tcPr/>
                </a:tc>
                <a:extLst>
                  <a:ext uri="{0D108BD9-81ED-4DB2-BD59-A6C34878D82A}">
                    <a16:rowId xmlns:a16="http://schemas.microsoft.com/office/drawing/2014/main" val="3138351503"/>
                  </a:ext>
                </a:extLst>
              </a:tr>
              <a:tr h="408515">
                <a:tc>
                  <a:txBody>
                    <a:bodyPr/>
                    <a:lstStyle/>
                    <a:p>
                      <a:pPr algn="ctr"/>
                      <a:r>
                        <a:rPr lang="en-US" sz="1100" dirty="0"/>
                        <a:t>Nazism</a:t>
                      </a:r>
                    </a:p>
                  </a:txBody>
                  <a:tcPr marL="45720" marR="45720"/>
                </a:tc>
                <a:tc>
                  <a:txBody>
                    <a:bodyPr/>
                    <a:lstStyle/>
                    <a:p>
                      <a:r>
                        <a:rPr lang="en-US" sz="1100" dirty="0"/>
                        <a:t>Strive for world dominance  and homogenization of the German people</a:t>
                      </a:r>
                    </a:p>
                  </a:txBody>
                  <a:tcPr/>
                </a:tc>
                <a:tc>
                  <a:txBody>
                    <a:bodyPr/>
                    <a:lstStyle/>
                    <a:p>
                      <a:r>
                        <a:rPr lang="en-US" sz="1100" dirty="0"/>
                        <a:t>“Jews rule the world and are responsible for the decay of society.”</a:t>
                      </a:r>
                    </a:p>
                    <a:p>
                      <a:r>
                        <a:rPr lang="en-US" sz="1100" dirty="0"/>
                        <a:t>-Everything evil is Jewish &gt;  Jews must be  annihilated.</a:t>
                      </a:r>
                    </a:p>
                  </a:txBody>
                  <a:tcPr/>
                </a:tc>
                <a:extLst>
                  <a:ext uri="{0D108BD9-81ED-4DB2-BD59-A6C34878D82A}">
                    <a16:rowId xmlns:a16="http://schemas.microsoft.com/office/drawing/2014/main" val="3818413818"/>
                  </a:ext>
                </a:extLst>
              </a:tr>
              <a:tr h="565636">
                <a:tc>
                  <a:txBody>
                    <a:bodyPr/>
                    <a:lstStyle/>
                    <a:p>
                      <a:pPr algn="ctr"/>
                      <a:r>
                        <a:rPr lang="en-US" sz="1100" dirty="0"/>
                        <a:t>Post-WWII</a:t>
                      </a:r>
                    </a:p>
                  </a:txBody>
                  <a:tcPr marL="45720" marR="45720"/>
                </a:tc>
                <a:tc>
                  <a:txBody>
                    <a:bodyPr/>
                    <a:lstStyle/>
                    <a:p>
                      <a:r>
                        <a:rPr lang="en-US" sz="1100" dirty="0"/>
                        <a:t>Real and perceived ills of society and the world:</a:t>
                      </a:r>
                    </a:p>
                    <a:p>
                      <a:r>
                        <a:rPr lang="en-US" sz="1100" dirty="0"/>
                        <a:t>From the political left: Wars, colonialism, human rights violations, racism.</a:t>
                      </a:r>
                    </a:p>
                    <a:p>
                      <a:r>
                        <a:rPr lang="en-US" sz="1100" dirty="0"/>
                        <a:t>From the political right: Migration, liberalism, national history</a:t>
                      </a:r>
                    </a:p>
                  </a:txBody>
                  <a:tcPr/>
                </a:tc>
                <a:tc>
                  <a:txBody>
                    <a:bodyPr/>
                    <a:lstStyle/>
                    <a:p>
                      <a:pPr marL="0" indent="0">
                        <a:buFontTx/>
                        <a:buNone/>
                      </a:pPr>
                      <a:r>
                        <a:rPr lang="en-US" sz="1100" dirty="0"/>
                        <a:t>-Israel/Jews are colonialists, warmongers, racist, white nationalist.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 “Jews will not replace us.” Jews are responsible for liberalism (e.g. Soros is behind all liberal causes), Holocaust denial</a:t>
                      </a:r>
                    </a:p>
                  </a:txBody>
                  <a:tcPr/>
                </a:tc>
                <a:extLst>
                  <a:ext uri="{0D108BD9-81ED-4DB2-BD59-A6C34878D82A}">
                    <a16:rowId xmlns:a16="http://schemas.microsoft.com/office/drawing/2014/main" val="377231418"/>
                  </a:ext>
                </a:extLst>
              </a:tr>
            </a:tbl>
          </a:graphicData>
        </a:graphic>
      </p:graphicFrame>
    </p:spTree>
    <p:extLst>
      <p:ext uri="{BB962C8B-B14F-4D97-AF65-F5344CB8AC3E}">
        <p14:creationId xmlns:p14="http://schemas.microsoft.com/office/powerpoint/2010/main" val="226074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7F4DFD3D-9DFE-4846-B27F-7F4777668E8D}"/>
              </a:ext>
            </a:extLst>
          </p:cNvPr>
          <p:cNvGraphicFramePr>
            <a:graphicFrameLocks noGrp="1"/>
          </p:cNvGraphicFramePr>
          <p:nvPr>
            <p:extLst>
              <p:ext uri="{D42A27DB-BD31-4B8C-83A1-F6EECF244321}">
                <p14:modId xmlns:p14="http://schemas.microsoft.com/office/powerpoint/2010/main" val="1482854093"/>
              </p:ext>
            </p:extLst>
          </p:nvPr>
        </p:nvGraphicFramePr>
        <p:xfrm>
          <a:off x="25400" y="-10272"/>
          <a:ext cx="12192000" cy="6878544"/>
        </p:xfrm>
        <a:graphic>
          <a:graphicData uri="http://schemas.openxmlformats.org/drawingml/2006/table">
            <a:tbl>
              <a:tblPr firstRow="1" bandRow="1">
                <a:tableStyleId>{5C22544A-7EE6-4342-B048-85BDC9FD1C3A}</a:tableStyleId>
              </a:tblPr>
              <a:tblGrid>
                <a:gridCol w="4495800">
                  <a:extLst>
                    <a:ext uri="{9D8B030D-6E8A-4147-A177-3AD203B41FA5}">
                      <a16:colId xmlns:a16="http://schemas.microsoft.com/office/drawing/2014/main" val="195588208"/>
                    </a:ext>
                  </a:extLst>
                </a:gridCol>
                <a:gridCol w="7696200">
                  <a:extLst>
                    <a:ext uri="{9D8B030D-6E8A-4147-A177-3AD203B41FA5}">
                      <a16:colId xmlns:a16="http://schemas.microsoft.com/office/drawing/2014/main" val="3918571484"/>
                    </a:ext>
                  </a:extLst>
                </a:gridCol>
              </a:tblGrid>
              <a:tr h="331707">
                <a:tc>
                  <a:txBody>
                    <a:bodyPr/>
                    <a:lstStyle/>
                    <a:p>
                      <a:r>
                        <a:rPr lang="en-US" sz="2000" dirty="0"/>
                        <a:t>Historical Period</a:t>
                      </a:r>
                    </a:p>
                  </a:txBody>
                  <a:tcPr/>
                </a:tc>
                <a:tc>
                  <a:txBody>
                    <a:bodyPr/>
                    <a:lstStyle/>
                    <a:p>
                      <a:pPr algn="ctr"/>
                      <a:r>
                        <a:rPr lang="en-US" sz="2400" dirty="0"/>
                        <a:t>New False Accusations Against Jews</a:t>
                      </a:r>
                    </a:p>
                  </a:txBody>
                  <a:tcPr/>
                </a:tc>
                <a:extLst>
                  <a:ext uri="{0D108BD9-81ED-4DB2-BD59-A6C34878D82A}">
                    <a16:rowId xmlns:a16="http://schemas.microsoft.com/office/drawing/2014/main" val="3306599604"/>
                  </a:ext>
                </a:extLst>
              </a:tr>
              <a:tr h="482423">
                <a:tc>
                  <a:txBody>
                    <a:bodyPr/>
                    <a:lstStyle/>
                    <a:p>
                      <a:r>
                        <a:rPr lang="en-US" sz="1800" dirty="0"/>
                        <a:t>Early </a:t>
                      </a:r>
                      <a:r>
                        <a:rPr lang="en-US" sz="1800" b="1" dirty="0"/>
                        <a:t>Christianity</a:t>
                      </a:r>
                      <a:r>
                        <a:rPr lang="en-US" sz="1800" dirty="0"/>
                        <a:t> in the tradition of Judaism</a:t>
                      </a:r>
                    </a:p>
                  </a:txBody>
                  <a:tcPr/>
                </a:tc>
                <a:tc>
                  <a:txBody>
                    <a:bodyPr/>
                    <a:lstStyle/>
                    <a:p>
                      <a:endParaRPr lang="en-US" sz="1000" dirty="0"/>
                    </a:p>
                  </a:txBody>
                  <a:tcPr/>
                </a:tc>
                <a:extLst>
                  <a:ext uri="{0D108BD9-81ED-4DB2-BD59-A6C34878D82A}">
                    <a16:rowId xmlns:a16="http://schemas.microsoft.com/office/drawing/2014/main" val="3551060607"/>
                  </a:ext>
                </a:extLst>
              </a:tr>
              <a:tr h="296790">
                <a:tc>
                  <a:txBody>
                    <a:bodyPr/>
                    <a:lstStyle/>
                    <a:p>
                      <a:r>
                        <a:rPr lang="en-US" sz="1800" dirty="0"/>
                        <a:t>Christianity separates from Judaism</a:t>
                      </a:r>
                    </a:p>
                  </a:txBody>
                  <a:tcPr/>
                </a:tc>
                <a:tc>
                  <a:txBody>
                    <a:bodyPr/>
                    <a:lstStyle/>
                    <a:p>
                      <a:endParaRPr lang="en-US" sz="1000" dirty="0"/>
                    </a:p>
                  </a:txBody>
                  <a:tcPr/>
                </a:tc>
                <a:extLst>
                  <a:ext uri="{0D108BD9-81ED-4DB2-BD59-A6C34878D82A}">
                    <a16:rowId xmlns:a16="http://schemas.microsoft.com/office/drawing/2014/main" val="3563480606"/>
                  </a:ext>
                </a:extLst>
              </a:tr>
              <a:tr h="279332">
                <a:tc>
                  <a:txBody>
                    <a:bodyPr/>
                    <a:lstStyle/>
                    <a:p>
                      <a:r>
                        <a:rPr lang="en-US" sz="1800" dirty="0"/>
                        <a:t>Early </a:t>
                      </a:r>
                      <a:r>
                        <a:rPr lang="en-US" sz="1800" b="1" dirty="0"/>
                        <a:t>Islam</a:t>
                      </a:r>
                    </a:p>
                  </a:txBody>
                  <a:tcPr/>
                </a:tc>
                <a:tc>
                  <a:txBody>
                    <a:bodyPr/>
                    <a:lstStyle/>
                    <a:p>
                      <a:endParaRPr lang="en-US" sz="1000" dirty="0"/>
                    </a:p>
                  </a:txBody>
                  <a:tcPr/>
                </a:tc>
                <a:extLst>
                  <a:ext uri="{0D108BD9-81ED-4DB2-BD59-A6C34878D82A}">
                    <a16:rowId xmlns:a16="http://schemas.microsoft.com/office/drawing/2014/main" val="1643761310"/>
                  </a:ext>
                </a:extLst>
              </a:tr>
              <a:tr h="396898">
                <a:tc>
                  <a:txBody>
                    <a:bodyPr/>
                    <a:lstStyle/>
                    <a:p>
                      <a:r>
                        <a:rPr lang="en-US" sz="1800" dirty="0"/>
                        <a:t>Islamic  conquests</a:t>
                      </a:r>
                    </a:p>
                  </a:txBody>
                  <a:tcPr/>
                </a:tc>
                <a:tc>
                  <a:txBody>
                    <a:bodyPr/>
                    <a:lstStyle/>
                    <a:p>
                      <a:endParaRPr lang="en-US" sz="1000" dirty="0"/>
                    </a:p>
                  </a:txBody>
                  <a:tcPr/>
                </a:tc>
                <a:extLst>
                  <a:ext uri="{0D108BD9-81ED-4DB2-BD59-A6C34878D82A}">
                    <a16:rowId xmlns:a16="http://schemas.microsoft.com/office/drawing/2014/main" val="164557179"/>
                  </a:ext>
                </a:extLst>
              </a:tr>
              <a:tr h="279332">
                <a:tc>
                  <a:txBody>
                    <a:bodyPr/>
                    <a:lstStyle/>
                    <a:p>
                      <a:r>
                        <a:rPr lang="en-US" sz="1800" dirty="0"/>
                        <a:t>Middle Ages </a:t>
                      </a:r>
                      <a:r>
                        <a:rPr lang="en-US" sz="1800" b="1" dirty="0"/>
                        <a:t>Crusades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extLst>
                  <a:ext uri="{0D108BD9-81ED-4DB2-BD59-A6C34878D82A}">
                    <a16:rowId xmlns:a16="http://schemas.microsoft.com/office/drawing/2014/main" val="2413043030"/>
                  </a:ext>
                </a:extLst>
              </a:tr>
              <a:tr h="410999">
                <a:tc>
                  <a:txBody>
                    <a:bodyPr/>
                    <a:lstStyle/>
                    <a:p>
                      <a:r>
                        <a:rPr lang="en-US" sz="1800" dirty="0"/>
                        <a:t>Middle Ages. Theological debates</a:t>
                      </a:r>
                    </a:p>
                  </a:txBody>
                  <a:tcPr/>
                </a:tc>
                <a:tc>
                  <a:txBody>
                    <a:bodyPr/>
                    <a:lstStyle/>
                    <a:p>
                      <a:endParaRPr lang="en-US" sz="1000" dirty="0"/>
                    </a:p>
                  </a:txBody>
                  <a:tcPr/>
                </a:tc>
                <a:extLst>
                  <a:ext uri="{0D108BD9-81ED-4DB2-BD59-A6C34878D82A}">
                    <a16:rowId xmlns:a16="http://schemas.microsoft.com/office/drawing/2014/main" val="1188283537"/>
                  </a:ext>
                </a:extLst>
              </a:tr>
              <a:tr h="455527">
                <a:tc>
                  <a:txBody>
                    <a:bodyPr/>
                    <a:lstStyle/>
                    <a:p>
                      <a:r>
                        <a:rPr lang="en-US" sz="1800" dirty="0"/>
                        <a:t>Middle Ages. Increasing importance of finance</a:t>
                      </a:r>
                    </a:p>
                  </a:txBody>
                  <a:tcPr/>
                </a:tc>
                <a:tc>
                  <a:txBody>
                    <a:bodyPr/>
                    <a:lstStyle/>
                    <a:p>
                      <a:endParaRPr lang="en-US" sz="1000" dirty="0"/>
                    </a:p>
                  </a:txBody>
                  <a:tcPr/>
                </a:tc>
                <a:extLst>
                  <a:ext uri="{0D108BD9-81ED-4DB2-BD59-A6C34878D82A}">
                    <a16:rowId xmlns:a16="http://schemas.microsoft.com/office/drawing/2014/main" val="3249114499"/>
                  </a:ext>
                </a:extLst>
              </a:tr>
              <a:tr h="279332">
                <a:tc>
                  <a:txBody>
                    <a:bodyPr/>
                    <a:lstStyle/>
                    <a:p>
                      <a:r>
                        <a:rPr lang="en-US" sz="1800" b="1" dirty="0"/>
                        <a:t>Black Death</a:t>
                      </a:r>
                    </a:p>
                  </a:txBody>
                  <a:tcPr/>
                </a:tc>
                <a:tc>
                  <a:txBody>
                    <a:bodyPr/>
                    <a:lstStyle/>
                    <a:p>
                      <a:endParaRPr lang="en-US" sz="1000" dirty="0"/>
                    </a:p>
                  </a:txBody>
                  <a:tcPr/>
                </a:tc>
                <a:extLst>
                  <a:ext uri="{0D108BD9-81ED-4DB2-BD59-A6C34878D82A}">
                    <a16:rowId xmlns:a16="http://schemas.microsoft.com/office/drawing/2014/main" val="574604408"/>
                  </a:ext>
                </a:extLst>
              </a:tr>
              <a:tr h="318705">
                <a:tc>
                  <a:txBody>
                    <a:bodyPr/>
                    <a:lstStyle/>
                    <a:p>
                      <a:r>
                        <a:rPr lang="en-US" sz="1800" b="1" dirty="0"/>
                        <a:t>Reconquista</a:t>
                      </a:r>
                    </a:p>
                  </a:txBody>
                  <a:tcPr/>
                </a:tc>
                <a:tc>
                  <a:txBody>
                    <a:bodyPr/>
                    <a:lstStyle/>
                    <a:p>
                      <a:endParaRPr lang="en-US" sz="1000" dirty="0"/>
                    </a:p>
                  </a:txBody>
                  <a:tcPr/>
                </a:tc>
                <a:extLst>
                  <a:ext uri="{0D108BD9-81ED-4DB2-BD59-A6C34878D82A}">
                    <a16:rowId xmlns:a16="http://schemas.microsoft.com/office/drawing/2014/main" val="851457355"/>
                  </a:ext>
                </a:extLst>
              </a:tr>
              <a:tr h="325127">
                <a:tc>
                  <a:txBody>
                    <a:bodyPr/>
                    <a:lstStyle/>
                    <a:p>
                      <a:r>
                        <a:rPr lang="en-US" sz="1800" dirty="0"/>
                        <a:t> </a:t>
                      </a:r>
                      <a:r>
                        <a:rPr lang="en-US" sz="1800" b="1" dirty="0"/>
                        <a:t>Reformation</a:t>
                      </a:r>
                    </a:p>
                  </a:txBody>
                  <a:tcPr/>
                </a:tc>
                <a:tc>
                  <a:txBody>
                    <a:bodyPr/>
                    <a:lstStyle/>
                    <a:p>
                      <a:endParaRPr lang="en-US" sz="1000" dirty="0"/>
                    </a:p>
                  </a:txBody>
                  <a:tcPr/>
                </a:tc>
                <a:extLst>
                  <a:ext uri="{0D108BD9-81ED-4DB2-BD59-A6C34878D82A}">
                    <a16:rowId xmlns:a16="http://schemas.microsoft.com/office/drawing/2014/main" val="3578308154"/>
                  </a:ext>
                </a:extLst>
              </a:tr>
              <a:tr h="476168">
                <a:tc>
                  <a:txBody>
                    <a:bodyPr/>
                    <a:lstStyle/>
                    <a:p>
                      <a:r>
                        <a:rPr lang="en-US" sz="1800" b="1" dirty="0"/>
                        <a:t>Enlightenment</a:t>
                      </a:r>
                    </a:p>
                  </a:txBody>
                  <a:tcPr/>
                </a:tc>
                <a:tc>
                  <a:txBody>
                    <a:bodyPr/>
                    <a:lstStyle/>
                    <a:p>
                      <a:endParaRPr lang="en-US" sz="1000" dirty="0"/>
                    </a:p>
                  </a:txBody>
                  <a:tcPr/>
                </a:tc>
                <a:extLst>
                  <a:ext uri="{0D108BD9-81ED-4DB2-BD59-A6C34878D82A}">
                    <a16:rowId xmlns:a16="http://schemas.microsoft.com/office/drawing/2014/main" val="1345210748"/>
                  </a:ext>
                </a:extLst>
              </a:tr>
              <a:tr h="399265">
                <a:tc>
                  <a:txBody>
                    <a:bodyPr/>
                    <a:lstStyle/>
                    <a:p>
                      <a:r>
                        <a:rPr lang="en-US" sz="1800" b="1" dirty="0"/>
                        <a:t>Nationalism</a:t>
                      </a:r>
                    </a:p>
                  </a:txBody>
                  <a:tcPr/>
                </a:tc>
                <a:tc>
                  <a:txBody>
                    <a:bodyPr/>
                    <a:lstStyle/>
                    <a:p>
                      <a:endParaRPr lang="en-US" sz="1000" dirty="0"/>
                    </a:p>
                  </a:txBody>
                  <a:tcPr/>
                </a:tc>
                <a:extLst>
                  <a:ext uri="{0D108BD9-81ED-4DB2-BD59-A6C34878D82A}">
                    <a16:rowId xmlns:a16="http://schemas.microsoft.com/office/drawing/2014/main" val="3136758969"/>
                  </a:ext>
                </a:extLst>
              </a:tr>
              <a:tr h="599664">
                <a:tc>
                  <a:txBody>
                    <a:bodyPr/>
                    <a:lstStyle/>
                    <a:p>
                      <a:r>
                        <a:rPr lang="en-US" sz="1800" b="1" dirty="0"/>
                        <a:t>Rapid global changes of societies</a:t>
                      </a:r>
                    </a:p>
                  </a:txBody>
                  <a:tcPr/>
                </a:tc>
                <a:tc>
                  <a:txBody>
                    <a:bodyPr/>
                    <a:lstStyle/>
                    <a:p>
                      <a:endParaRPr lang="en-US" sz="1000" dirty="0"/>
                    </a:p>
                  </a:txBody>
                  <a:tcPr/>
                </a:tc>
                <a:extLst>
                  <a:ext uri="{0D108BD9-81ED-4DB2-BD59-A6C34878D82A}">
                    <a16:rowId xmlns:a16="http://schemas.microsoft.com/office/drawing/2014/main" val="3138351503"/>
                  </a:ext>
                </a:extLst>
              </a:tr>
              <a:tr h="361828">
                <a:tc>
                  <a:txBody>
                    <a:bodyPr/>
                    <a:lstStyle/>
                    <a:p>
                      <a:r>
                        <a:rPr lang="en-US" sz="1800" b="1" dirty="0"/>
                        <a:t>Nazism</a:t>
                      </a:r>
                    </a:p>
                  </a:txBody>
                  <a:tcPr/>
                </a:tc>
                <a:tc>
                  <a:txBody>
                    <a:bodyPr/>
                    <a:lstStyle/>
                    <a:p>
                      <a:endParaRPr lang="en-US" sz="1000" dirty="0"/>
                    </a:p>
                  </a:txBody>
                  <a:tcPr/>
                </a:tc>
                <a:extLst>
                  <a:ext uri="{0D108BD9-81ED-4DB2-BD59-A6C34878D82A}">
                    <a16:rowId xmlns:a16="http://schemas.microsoft.com/office/drawing/2014/main" val="3818413818"/>
                  </a:ext>
                </a:extLst>
              </a:tr>
              <a:tr h="521729">
                <a:tc>
                  <a:txBody>
                    <a:bodyPr/>
                    <a:lstStyle/>
                    <a:p>
                      <a:r>
                        <a:rPr lang="en-US" sz="1800" dirty="0"/>
                        <a:t>Post-WWII</a:t>
                      </a:r>
                    </a:p>
                    <a:p>
                      <a:endParaRPr lang="en-US" sz="1800" dirty="0"/>
                    </a:p>
                  </a:txBody>
                  <a:tcPr/>
                </a:tc>
                <a:tc>
                  <a:txBody>
                    <a:bodyPr/>
                    <a:lstStyle/>
                    <a:p>
                      <a:pPr marL="0" indent="0">
                        <a:buFontTx/>
                        <a:buNone/>
                      </a:pPr>
                      <a:endParaRPr lang="en-US" sz="1000" dirty="0"/>
                    </a:p>
                  </a:txBody>
                  <a:tcPr/>
                </a:tc>
                <a:extLst>
                  <a:ext uri="{0D108BD9-81ED-4DB2-BD59-A6C34878D82A}">
                    <a16:rowId xmlns:a16="http://schemas.microsoft.com/office/drawing/2014/main" val="377231418"/>
                  </a:ext>
                </a:extLst>
              </a:tr>
            </a:tbl>
          </a:graphicData>
        </a:graphic>
      </p:graphicFrame>
      <p:sp>
        <p:nvSpPr>
          <p:cNvPr id="4" name="Oval 3">
            <a:extLst>
              <a:ext uri="{FF2B5EF4-FFF2-40B4-BE49-F238E27FC236}">
                <a16:creationId xmlns:a16="http://schemas.microsoft.com/office/drawing/2014/main" id="{89587F79-DDE4-4B8E-9CC0-F271783AC243}"/>
              </a:ext>
            </a:extLst>
          </p:cNvPr>
          <p:cNvSpPr/>
          <p:nvPr/>
        </p:nvSpPr>
        <p:spPr bwMode="auto">
          <a:xfrm>
            <a:off x="4902200" y="381002"/>
            <a:ext cx="6756400" cy="6324599"/>
          </a:xfrm>
          <a:prstGeom prst="ellipse">
            <a:avLst/>
          </a:prstGeom>
          <a:solidFill>
            <a:schemeClr val="accent4">
              <a:lumMod val="20000"/>
              <a:lumOff val="80000"/>
              <a:alpha val="59000"/>
            </a:schemeClr>
          </a:solidFill>
          <a:ln w="9525" cap="flat" cmpd="sng" algn="ctr">
            <a:solidFill>
              <a:srgbClr val="FF0000"/>
            </a:solidFill>
            <a:prstDash val="solid"/>
            <a:round/>
            <a:headEnd type="none" w="med" len="med"/>
            <a:tailEnd type="none" w="med" len="med"/>
          </a:ln>
          <a:effectLst/>
        </p:spPr>
        <p:txBody>
          <a:bodyPr vert="horz" wrap="square" lIns="0" tIns="0" rIns="0" bIns="45720" numCol="1" rtlCol="0" anchor="t" anchorCtr="0" compatLnSpc="1">
            <a:prstTxWarp prst="textNoShape">
              <a:avLst/>
            </a:prstTxWarp>
          </a:bodyPr>
          <a:lstStyle/>
          <a:p>
            <a:pPr marL="0" marR="0" lvl="0" indent="0" algn="ctr" defTabSz="457200" rtl="0" eaLnBrk="0" fontAlgn="base" latinLnBrk="0" hangingPunct="0">
              <a:lnSpc>
                <a:spcPct val="100000"/>
              </a:lnSpc>
              <a:spcBef>
                <a:spcPct val="0"/>
              </a:spcBef>
              <a:spcAft>
                <a:spcPct val="0"/>
              </a:spcAft>
              <a:buClr>
                <a:srgbClr val="000000"/>
              </a:buClr>
              <a:buSzPct val="100000"/>
              <a:buFontTx/>
              <a:buNone/>
              <a:tabLst/>
              <a:defRPr/>
            </a:pPr>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Targeting </a:t>
            </a:r>
            <a:r>
              <a:rPr kumimoji="0" lang="en-US" sz="24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religion</a:t>
            </a:r>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24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Jews are evil,”</a:t>
            </a:r>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and “Jews are </a:t>
            </a:r>
            <a:r>
              <a:rPr kumimoji="0" lang="en-US" sz="24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enemies</a:t>
            </a:r>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a:t>
            </a:r>
          </a:p>
        </p:txBody>
      </p:sp>
      <p:sp>
        <p:nvSpPr>
          <p:cNvPr id="5" name="Oval 4">
            <a:extLst>
              <a:ext uri="{FF2B5EF4-FFF2-40B4-BE49-F238E27FC236}">
                <a16:creationId xmlns:a16="http://schemas.microsoft.com/office/drawing/2014/main" id="{E1B12FD4-8127-4172-A626-E13D9C26800E}"/>
              </a:ext>
            </a:extLst>
          </p:cNvPr>
          <p:cNvSpPr/>
          <p:nvPr/>
        </p:nvSpPr>
        <p:spPr bwMode="auto">
          <a:xfrm>
            <a:off x="3911600" y="2001520"/>
            <a:ext cx="8280400" cy="4704080"/>
          </a:xfrm>
          <a:prstGeom prst="ellipse">
            <a:avLst/>
          </a:prstGeom>
          <a:solidFill>
            <a:schemeClr val="accent4">
              <a:lumMod val="60000"/>
              <a:lumOff val="40000"/>
              <a:alpha val="6000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457200" rtl="0" eaLnBrk="0" fontAlgn="base" latinLnBrk="0" hangingPunct="0">
              <a:lnSpc>
                <a:spcPct val="100000"/>
              </a:lnSpc>
              <a:spcBef>
                <a:spcPct val="0"/>
              </a:spcBef>
              <a:spcAft>
                <a:spcPct val="0"/>
              </a:spcAft>
              <a:buClr>
                <a:srgbClr val="000000"/>
              </a:buClr>
              <a:buSzPct val="100000"/>
              <a:buFontTx/>
              <a:buNone/>
              <a:tabLst/>
              <a:defRPr/>
            </a:pPr>
            <a:r>
              <a:rPr kumimoji="0" lang="en-US" sz="24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Delusional</a:t>
            </a:r>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accusations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e.g. </a:t>
            </a:r>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blood libel, responsible for Black Death) </a:t>
            </a:r>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sym typeface="Wingdings" panose="05000000000000000000" pitchFamily="2" charset="2"/>
              </a:rPr>
              <a:t></a:t>
            </a:r>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pogroms.</a:t>
            </a:r>
          </a:p>
        </p:txBody>
      </p:sp>
      <p:sp>
        <p:nvSpPr>
          <p:cNvPr id="6" name="Oval 5">
            <a:extLst>
              <a:ext uri="{FF2B5EF4-FFF2-40B4-BE49-F238E27FC236}">
                <a16:creationId xmlns:a16="http://schemas.microsoft.com/office/drawing/2014/main" id="{9AB6DB80-2485-4560-B318-34695B55007A}"/>
              </a:ext>
            </a:extLst>
          </p:cNvPr>
          <p:cNvSpPr/>
          <p:nvPr/>
        </p:nvSpPr>
        <p:spPr bwMode="auto">
          <a:xfrm>
            <a:off x="5600697" y="3617186"/>
            <a:ext cx="5511802" cy="3200398"/>
          </a:xfrm>
          <a:prstGeom prst="ellipse">
            <a:avLst/>
          </a:prstGeom>
          <a:solidFill>
            <a:schemeClr val="accent2">
              <a:lumMod val="75000"/>
              <a:alpha val="44000"/>
            </a:schemeClr>
          </a:solidFill>
          <a:ln w="9525" cap="flat" cmpd="sng" algn="ctr">
            <a:solidFill>
              <a:srgbClr val="FF0000"/>
            </a:solidFill>
            <a:prstDash val="solid"/>
            <a:round/>
            <a:headEnd type="none" w="med" len="med"/>
            <a:tailEnd type="none" w="med" len="med"/>
          </a:ln>
          <a:effectLst/>
        </p:spPr>
        <p:txBody>
          <a:bodyPr vert="horz" wrap="square" lIns="91440" tIns="274320" rIns="91440" bIns="45720" numCol="1" rtlCol="0" anchor="t" anchorCtr="0" compatLnSpc="1">
            <a:prstTxWarp prst="textNoShape">
              <a:avLst/>
            </a:prstTxWarp>
          </a:bodyPr>
          <a:lstStyle/>
          <a:p>
            <a:pPr marL="0" marR="0" lvl="0" indent="0" algn="ctr" defTabSz="457200" rtl="0" eaLnBrk="0" fontAlgn="base" latinLnBrk="0" hangingPunct="0">
              <a:lnSpc>
                <a:spcPct val="100000"/>
              </a:lnSpc>
              <a:spcBef>
                <a:spcPct val="0"/>
              </a:spcBef>
              <a:spcAft>
                <a:spcPct val="0"/>
              </a:spcAft>
              <a:buClr>
                <a:srgbClr val="000000"/>
              </a:buClr>
              <a:buSzPct val="100000"/>
              <a:buFontTx/>
              <a:buNone/>
              <a:tabLst/>
              <a:defRPr/>
            </a:pP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Targeting</a:t>
            </a:r>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t>
            </a:r>
            <a:r>
              <a:rPr kumimoji="0" lang="en-US" sz="24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blood</a:t>
            </a:r>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 and </a:t>
            </a:r>
            <a:r>
              <a:rPr kumimoji="0" lang="en-US" sz="2400" b="1" i="0" u="none" strike="noStrike" kern="1200" cap="none" spc="0" normalizeH="0" baseline="0" noProof="0" dirty="0">
                <a:ln>
                  <a:noFill/>
                </a:ln>
                <a:solidFill>
                  <a:srgbClr val="FF0000"/>
                </a:solidFill>
                <a:effectLst/>
                <a:uLnTx/>
                <a:uFillTx/>
                <a:latin typeface="Arial" panose="020B0604020202020204" pitchFamily="34" charset="0"/>
                <a:ea typeface="+mn-ea"/>
                <a:cs typeface="+mn-cs"/>
              </a:rPr>
              <a:t>race </a:t>
            </a:r>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sym typeface="Wingdings" panose="05000000000000000000" pitchFamily="2" charset="2"/>
              </a:rPr>
              <a:t> most extreme violence</a:t>
            </a:r>
            <a:endPar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endParaRPr>
          </a:p>
        </p:txBody>
      </p:sp>
      <p:sp>
        <p:nvSpPr>
          <p:cNvPr id="8" name="Oval 7">
            <a:extLst>
              <a:ext uri="{FF2B5EF4-FFF2-40B4-BE49-F238E27FC236}">
                <a16:creationId xmlns:a16="http://schemas.microsoft.com/office/drawing/2014/main" id="{7BEC3A5A-CE73-4215-B7D3-3E1651CF2A35}"/>
              </a:ext>
            </a:extLst>
          </p:cNvPr>
          <p:cNvSpPr/>
          <p:nvPr/>
        </p:nvSpPr>
        <p:spPr bwMode="auto">
          <a:xfrm>
            <a:off x="2324100" y="6299200"/>
            <a:ext cx="9867900" cy="518384"/>
          </a:xfrm>
          <a:prstGeom prst="ellipse">
            <a:avLst/>
          </a:prstGeom>
          <a:solidFill>
            <a:srgbClr val="00B0F0">
              <a:alpha val="70000"/>
            </a:srgbClr>
          </a:solidFill>
          <a:ln w="9525" cap="flat" cmpd="sng" algn="ctr">
            <a:solidFill>
              <a:srgbClr val="FF0000"/>
            </a:solid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marL="0" marR="0" lvl="0" indent="0" algn="ctr" defTabSz="457200" rtl="0" eaLnBrk="0" fontAlgn="base" latinLnBrk="0" hangingPunct="0">
              <a:lnSpc>
                <a:spcPct val="100000"/>
              </a:lnSpc>
              <a:spcBef>
                <a:spcPct val="0"/>
              </a:spcBef>
              <a:spcAft>
                <a:spcPct val="0"/>
              </a:spcAft>
              <a:buClr>
                <a:srgbClr val="000000"/>
              </a:buClr>
              <a:buSzPct val="100000"/>
              <a:buFontTx/>
              <a:buNone/>
              <a:tabLst/>
              <a:defRPr/>
            </a:pP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Targeting </a:t>
            </a:r>
            <a:r>
              <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rPr>
              <a:t>Israel</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 and the </a:t>
            </a:r>
            <a:r>
              <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rPr>
              <a:t>Memory</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 of the Holocaust</a:t>
            </a:r>
            <a:endPar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76086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2044701" y="390582"/>
            <a:ext cx="4755683" cy="1039091"/>
          </a:xfrm>
          <a:prstGeom prst="rect">
            <a:avLst/>
          </a:prstGeom>
          <a:noFill/>
          <a:ln>
            <a:noFill/>
          </a:ln>
        </p:spPr>
        <p:txBody>
          <a:bodyPr spcFirstLastPara="1" vert="horz" wrap="square" lIns="91425" tIns="45700" rIns="91425" bIns="45700" numCol="1" anchor="ctr" anchorCtr="0" compatLnSpc="1">
            <a:prstTxWarp prst="textNoShape">
              <a:avLst/>
            </a:prstTxWarp>
            <a:noAutofit/>
          </a:bodyPr>
          <a:lstStyle/>
          <a:p>
            <a:r>
              <a:rPr lang="en-US" sz="2400" dirty="0"/>
              <a:t>Eric Ward, </a:t>
            </a:r>
            <a:r>
              <a:rPr lang="en-US" sz="2400" b="0" dirty="0"/>
              <a:t>Executive Director of Western States Center</a:t>
            </a:r>
            <a:br>
              <a:rPr lang="en-US" sz="1400" dirty="0"/>
            </a:br>
            <a:endParaRPr lang="en-US" sz="2400" dirty="0"/>
          </a:p>
        </p:txBody>
      </p:sp>
      <p:sp>
        <p:nvSpPr>
          <p:cNvPr id="156" name="Google Shape;156;p24"/>
          <p:cNvSpPr txBox="1">
            <a:spLocks noGrp="1"/>
          </p:cNvSpPr>
          <p:nvPr>
            <p:ph type="body" idx="1"/>
          </p:nvPr>
        </p:nvSpPr>
        <p:spPr>
          <a:xfrm>
            <a:off x="339365" y="1658274"/>
            <a:ext cx="7966435" cy="3942426"/>
          </a:xfrm>
          <a:prstGeom prst="rect">
            <a:avLst/>
          </a:prstGeom>
          <a:noFill/>
          <a:ln>
            <a:noFill/>
          </a:ln>
        </p:spPr>
        <p:txBody>
          <a:bodyPr spcFirstLastPara="1" vert="horz" wrap="square" lIns="91425" tIns="45700" rIns="91425" bIns="45700" numCol="1" anchor="t" anchorCtr="0" compatLnSpc="1">
            <a:prstTxWarp prst="textNoShape">
              <a:avLst/>
            </a:prstTxWarp>
            <a:normAutofit fontScale="92500" lnSpcReduction="20000"/>
          </a:bodyPr>
          <a:lstStyle/>
          <a:p>
            <a:pPr marL="0" indent="0">
              <a:buNone/>
            </a:pPr>
            <a:r>
              <a:rPr lang="en-US" sz="2800" i="1" dirty="0"/>
              <a:t>“American White nationalism […] is a revolutionary social movement committed to building a Whites only nation, and </a:t>
            </a:r>
            <a:r>
              <a:rPr lang="en-US" sz="2800" b="1" i="1" dirty="0"/>
              <a:t>antisemitism forms its theoretical core</a:t>
            </a:r>
            <a:r>
              <a:rPr lang="en-US" sz="2800" i="1" dirty="0"/>
              <a:t>.”</a:t>
            </a:r>
          </a:p>
          <a:p>
            <a:pPr marL="0" indent="0">
              <a:buNone/>
            </a:pPr>
            <a:endParaRPr lang="en-US" sz="2800" i="1" dirty="0"/>
          </a:p>
          <a:p>
            <a:pPr marL="0" lvl="0" indent="0" algn="l" rtl="0">
              <a:lnSpc>
                <a:spcPct val="100000"/>
              </a:lnSpc>
              <a:spcBef>
                <a:spcPts val="0"/>
              </a:spcBef>
              <a:spcAft>
                <a:spcPts val="0"/>
              </a:spcAft>
              <a:buSzPts val="1800"/>
              <a:buNone/>
            </a:pPr>
            <a:r>
              <a:rPr lang="en-US" sz="1800" i="1" dirty="0"/>
              <a:t>“</a:t>
            </a:r>
            <a:r>
              <a:rPr lang="en-US" sz="2600" i="1" dirty="0"/>
              <a:t>The successes of the civil rights movement created a terrible problem for White supremacist ideology. […]</a:t>
            </a:r>
            <a:endParaRPr lang="en-US" sz="1100" i="1" dirty="0"/>
          </a:p>
          <a:p>
            <a:pPr marL="0" lvl="0" indent="0" algn="l" rtl="0">
              <a:lnSpc>
                <a:spcPct val="100000"/>
              </a:lnSpc>
              <a:spcBef>
                <a:spcPts val="0"/>
              </a:spcBef>
              <a:spcAft>
                <a:spcPts val="0"/>
              </a:spcAft>
              <a:buSzPts val="1800"/>
              <a:buNone/>
            </a:pPr>
            <a:endParaRPr lang="en-US" sz="2600" i="1" dirty="0"/>
          </a:p>
          <a:p>
            <a:pPr marL="0" lvl="0" indent="0" algn="l" rtl="0">
              <a:lnSpc>
                <a:spcPct val="100000"/>
              </a:lnSpc>
              <a:spcBef>
                <a:spcPts val="0"/>
              </a:spcBef>
              <a:spcAft>
                <a:spcPts val="0"/>
              </a:spcAft>
              <a:buSzPts val="1800"/>
              <a:buNone/>
            </a:pPr>
            <a:r>
              <a:rPr lang="en-US" sz="2600" i="1" dirty="0"/>
              <a:t>How could a race of inferiors have unseated this power structure through organizing alone? For that matter, how could feminists and LGBTQ people have upended traditional gender relations […]?”</a:t>
            </a:r>
            <a:endParaRPr lang="en-US" sz="2600" dirty="0"/>
          </a:p>
        </p:txBody>
      </p:sp>
      <p:pic>
        <p:nvPicPr>
          <p:cNvPr id="157" name="Google Shape;157;p24">
            <a:hlinkClick r:id="rId3"/>
          </p:cNvPr>
          <p:cNvPicPr preferRelativeResize="0">
            <a:picLocks noGrp="1"/>
          </p:cNvPicPr>
          <p:nvPr>
            <p:ph type="pic" idx="2"/>
          </p:nvPr>
        </p:nvPicPr>
        <p:blipFill rotWithShape="1">
          <a:blip r:embed="rId4">
            <a:alphaModFix/>
          </a:blip>
          <a:srcRect l="42179" r="30033"/>
          <a:stretch/>
        </p:blipFill>
        <p:spPr>
          <a:xfrm>
            <a:off x="8621713" y="0"/>
            <a:ext cx="3570287" cy="6858000"/>
          </a:xfrm>
          <a:prstGeom prst="rect">
            <a:avLst/>
          </a:prstGeom>
          <a:noFill/>
          <a:ln>
            <a:noFill/>
          </a:ln>
        </p:spPr>
      </p:pic>
    </p:spTree>
    <p:extLst>
      <p:ext uri="{BB962C8B-B14F-4D97-AF65-F5344CB8AC3E}">
        <p14:creationId xmlns:p14="http://schemas.microsoft.com/office/powerpoint/2010/main" val="3888514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2489</Words>
  <Application>Microsoft Office PowerPoint</Application>
  <PresentationFormat>Widescreen</PresentationFormat>
  <Paragraphs>205</Paragraphs>
  <Slides>10</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Calibri Light</vt:lpstr>
      <vt:lpstr>Georgia Regular</vt:lpstr>
      <vt:lpstr>Noto Sans Symbols</vt:lpstr>
      <vt:lpstr>Times New Roman</vt:lpstr>
      <vt:lpstr>Wingdings</vt:lpstr>
      <vt:lpstr>Office Theme</vt:lpstr>
      <vt:lpstr>Main</vt:lpstr>
      <vt:lpstr>History of racism and antisemitism (US and Europe) and psychological mechanisms that favor prejudices and bias</vt:lpstr>
      <vt:lpstr>PowerPoint Presentation</vt:lpstr>
      <vt:lpstr>PowerPoint Presentation</vt:lpstr>
      <vt:lpstr>Psychological mechanisms that favor prejudices</vt:lpstr>
      <vt:lpstr>PowerPoint Presentation</vt:lpstr>
      <vt:lpstr>PowerPoint Presentation</vt:lpstr>
      <vt:lpstr>PowerPoint Presentation</vt:lpstr>
      <vt:lpstr>PowerPoint Presentation</vt:lpstr>
      <vt:lpstr>Eric Ward, Executive Director of Western States Center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Jikeli, Gunther</dc:creator>
  <cp:lastModifiedBy>Jikeli, Guenther</cp:lastModifiedBy>
  <cp:revision>17</cp:revision>
  <dcterms:created xsi:type="dcterms:W3CDTF">2021-01-24T20:50:09Z</dcterms:created>
  <dcterms:modified xsi:type="dcterms:W3CDTF">2023-01-15T15:46:24Z</dcterms:modified>
</cp:coreProperties>
</file>