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embeddedFontLst>
    <p:embeddedFont>
      <p:font typeface="Roboto"/>
      <p:regular r:id="rId36"/>
      <p:bold r:id="rId37"/>
      <p:italic r:id="rId38"/>
      <p:boldItalic r:id="rId39"/>
    </p:embeddedFont>
    <p:embeddedFont>
      <p:font typeface="Montserrat Black"/>
      <p:bold r:id="rId40"/>
      <p:boldItalic r:id="rId41"/>
    </p:embeddedFont>
    <p:embeddedFont>
      <p:font typeface="Merriweather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6" roundtripDataSignature="AMtx7mi4Sa7VrmHgbMoLVgbYiQuUzXrH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F923E72-16EE-4113-B843-EBBFDE052B89}">
  <a:tblStyle styleId="{AF923E72-16EE-4113-B843-EBBFDE052B8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Black-bold.fntdata"/><Relationship Id="rId20" Type="http://schemas.openxmlformats.org/officeDocument/2006/relationships/slide" Target="slides/slide14.xml"/><Relationship Id="rId42" Type="http://schemas.openxmlformats.org/officeDocument/2006/relationships/font" Target="fonts/Merriweather-regular.fntdata"/><Relationship Id="rId41" Type="http://schemas.openxmlformats.org/officeDocument/2006/relationships/font" Target="fonts/MontserratBlack-boldItalic.fntdata"/><Relationship Id="rId22" Type="http://schemas.openxmlformats.org/officeDocument/2006/relationships/slide" Target="slides/slide16.xml"/><Relationship Id="rId44" Type="http://schemas.openxmlformats.org/officeDocument/2006/relationships/font" Target="fonts/Merriweather-italic.fntdata"/><Relationship Id="rId21" Type="http://schemas.openxmlformats.org/officeDocument/2006/relationships/slide" Target="slides/slide15.xml"/><Relationship Id="rId43" Type="http://schemas.openxmlformats.org/officeDocument/2006/relationships/font" Target="fonts/Merriweather-bold.fntdata"/><Relationship Id="rId24" Type="http://schemas.openxmlformats.org/officeDocument/2006/relationships/slide" Target="slides/slide18.xml"/><Relationship Id="rId46" Type="http://customschemas.google.com/relationships/presentationmetadata" Target="metadata"/><Relationship Id="rId23" Type="http://schemas.openxmlformats.org/officeDocument/2006/relationships/slide" Target="slides/slide17.xml"/><Relationship Id="rId45" Type="http://schemas.openxmlformats.org/officeDocument/2006/relationships/font" Target="fonts/Merriweather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oboto-bold.fntdata"/><Relationship Id="rId14" Type="http://schemas.openxmlformats.org/officeDocument/2006/relationships/slide" Target="slides/slide8.xml"/><Relationship Id="rId36" Type="http://schemas.openxmlformats.org/officeDocument/2006/relationships/font" Target="fonts/Roboto-regular.fntdata"/><Relationship Id="rId17" Type="http://schemas.openxmlformats.org/officeDocument/2006/relationships/slide" Target="slides/slide11.xml"/><Relationship Id="rId39" Type="http://schemas.openxmlformats.org/officeDocument/2006/relationships/font" Target="fonts/Roboto-boldItalic.fntdata"/><Relationship Id="rId16" Type="http://schemas.openxmlformats.org/officeDocument/2006/relationships/slide" Target="slides/slide10.xml"/><Relationship Id="rId38" Type="http://schemas.openxmlformats.org/officeDocument/2006/relationships/font" Target="fonts/Roboto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53c2996db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53c2996db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53c2996db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153c2996db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53c2996db7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153c2996db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53c2996db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153c2996db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53c2996db7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53c2996db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53c2996db7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53c2996db7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53c2996db7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53c2996db7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53c2996db7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53c2996db7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53c2996db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53c2996db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53c2996db7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53c2996db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53c2996db7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53c2996db7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53c2996db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153c2996db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AUTOLAYOUT_3"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-3"/>
            <a:ext cx="914400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43"/>
          <p:cNvSpPr txBox="1"/>
          <p:nvPr>
            <p:ph type="ctrTitle"/>
          </p:nvPr>
        </p:nvSpPr>
        <p:spPr>
          <a:xfrm>
            <a:off x="436825" y="901200"/>
            <a:ext cx="4065900" cy="33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b="1" sz="3600">
                <a:solidFill>
                  <a:srgbClr val="42424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b="1" sz="3600">
                <a:solidFill>
                  <a:srgbClr val="42424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b="1" sz="3600">
                <a:solidFill>
                  <a:srgbClr val="42424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b="1" sz="3600">
                <a:solidFill>
                  <a:srgbClr val="42424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b="1" sz="3600">
                <a:solidFill>
                  <a:srgbClr val="42424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b="1" sz="3600">
                <a:solidFill>
                  <a:srgbClr val="42424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b="1" sz="3600">
                <a:solidFill>
                  <a:srgbClr val="42424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b="1" sz="3600">
                <a:solidFill>
                  <a:srgbClr val="42424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b="1" sz="3600">
                <a:solidFill>
                  <a:srgbClr val="424242"/>
                </a:solidFill>
              </a:defRPr>
            </a:lvl9pPr>
          </a:lstStyle>
          <a:p/>
        </p:txBody>
      </p:sp>
      <p:sp>
        <p:nvSpPr>
          <p:cNvPr id="12" name="Google Shape;12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" name="Google Shape;59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2" name="Google Shape;62;p5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3" name="Google Shape;63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6" name="Google Shape;66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5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0" name="Google Shape;70;p5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1" name="Google Shape;71;p5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Google Shape;72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75" name="Google Shape;75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8" name="Google Shape;78;p5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9" name="Google Shape;79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">
  <p:cSld name="AUTOLAYOUT_12">
    <p:bg>
      <p:bgPr>
        <a:solidFill>
          <a:srgbClr val="FFFFFF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Google Shape;15;p44"/>
          <p:cNvCxnSpPr/>
          <p:nvPr/>
        </p:nvCxnSpPr>
        <p:spPr>
          <a:xfrm>
            <a:off x="3027472" y="0"/>
            <a:ext cx="0" cy="5133300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</p:cxnSp>
      <p:sp>
        <p:nvSpPr>
          <p:cNvPr id="16" name="Google Shape;16;p44"/>
          <p:cNvSpPr/>
          <p:nvPr/>
        </p:nvSpPr>
        <p:spPr>
          <a:xfrm>
            <a:off x="0" y="0"/>
            <a:ext cx="3048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44"/>
          <p:cNvSpPr txBox="1"/>
          <p:nvPr>
            <p:ph type="title"/>
          </p:nvPr>
        </p:nvSpPr>
        <p:spPr>
          <a:xfrm>
            <a:off x="284100" y="307975"/>
            <a:ext cx="2479800" cy="42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44"/>
          <p:cNvSpPr txBox="1"/>
          <p:nvPr>
            <p:ph idx="1" type="body"/>
          </p:nvPr>
        </p:nvSpPr>
        <p:spPr>
          <a:xfrm>
            <a:off x="3381100" y="307975"/>
            <a:ext cx="5451300" cy="42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" name="Google Shape;19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AUTOLAYOUT_6">
    <p:bg>
      <p:bgPr>
        <a:solidFill>
          <a:srgbClr val="FFFFFF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45"/>
          <p:cNvSpPr/>
          <p:nvPr/>
        </p:nvSpPr>
        <p:spPr>
          <a:xfrm>
            <a:off x="-25" y="0"/>
            <a:ext cx="9144000" cy="1741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45"/>
          <p:cNvSpPr/>
          <p:nvPr/>
        </p:nvSpPr>
        <p:spPr>
          <a:xfrm>
            <a:off x="6551675" y="0"/>
            <a:ext cx="2592300" cy="1741500"/>
          </a:xfrm>
          <a:prstGeom prst="rect">
            <a:avLst/>
          </a:prstGeom>
          <a:solidFill>
            <a:srgbClr val="FFFFFF">
              <a:alpha val="2470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45"/>
          <p:cNvSpPr/>
          <p:nvPr/>
        </p:nvSpPr>
        <p:spPr>
          <a:xfrm rot="10800000">
            <a:off x="3991228" y="0"/>
            <a:ext cx="1727100" cy="1741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45"/>
          <p:cNvSpPr/>
          <p:nvPr/>
        </p:nvSpPr>
        <p:spPr>
          <a:xfrm rot="10800000">
            <a:off x="3991228" y="0"/>
            <a:ext cx="1727100" cy="1741500"/>
          </a:xfrm>
          <a:prstGeom prst="flowChartDelay">
            <a:avLst/>
          </a:prstGeom>
          <a:solidFill>
            <a:srgbClr val="FFFFFF">
              <a:alpha val="1176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45"/>
          <p:cNvSpPr/>
          <p:nvPr/>
        </p:nvSpPr>
        <p:spPr>
          <a:xfrm rot="10800000">
            <a:off x="4431837" y="0"/>
            <a:ext cx="1727100" cy="1741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45"/>
          <p:cNvSpPr/>
          <p:nvPr/>
        </p:nvSpPr>
        <p:spPr>
          <a:xfrm rot="10800000">
            <a:off x="4431837" y="0"/>
            <a:ext cx="1727100" cy="1741500"/>
          </a:xfrm>
          <a:prstGeom prst="flowChartDelay">
            <a:avLst/>
          </a:prstGeom>
          <a:solidFill>
            <a:srgbClr val="FFFFFF">
              <a:alpha val="180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5"/>
          <p:cNvSpPr/>
          <p:nvPr/>
        </p:nvSpPr>
        <p:spPr>
          <a:xfrm rot="10800000">
            <a:off x="4856511" y="0"/>
            <a:ext cx="1727100" cy="1741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45"/>
          <p:cNvSpPr/>
          <p:nvPr/>
        </p:nvSpPr>
        <p:spPr>
          <a:xfrm rot="10800000">
            <a:off x="4856511" y="0"/>
            <a:ext cx="1727100" cy="1741500"/>
          </a:xfrm>
          <a:prstGeom prst="flowChartDelay">
            <a:avLst/>
          </a:prstGeom>
          <a:solidFill>
            <a:srgbClr val="FFFFFF">
              <a:alpha val="2470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5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" name="Google Shape;31;p45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2" name="Google Shape;32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_13">
    <p:bg>
      <p:bgPr>
        <a:solidFill>
          <a:srgbClr val="FFFFFF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47"/>
          <p:cNvSpPr/>
          <p:nvPr/>
        </p:nvSpPr>
        <p:spPr>
          <a:xfrm>
            <a:off x="2140800" y="3781876"/>
            <a:ext cx="4862400" cy="124200"/>
          </a:xfrm>
          <a:prstGeom prst="rect">
            <a:avLst/>
          </a:prstGeom>
          <a:solidFill>
            <a:srgbClr val="2D31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47"/>
          <p:cNvSpPr/>
          <p:nvPr/>
        </p:nvSpPr>
        <p:spPr>
          <a:xfrm>
            <a:off x="2140800" y="1237413"/>
            <a:ext cx="4862400" cy="124200"/>
          </a:xfrm>
          <a:prstGeom prst="rect">
            <a:avLst/>
          </a:prstGeom>
          <a:solidFill>
            <a:srgbClr val="2D31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47"/>
          <p:cNvSpPr txBox="1"/>
          <p:nvPr>
            <p:ph type="title"/>
          </p:nvPr>
        </p:nvSpPr>
        <p:spPr>
          <a:xfrm>
            <a:off x="2140800" y="1630500"/>
            <a:ext cx="4862400" cy="18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ts val="4000"/>
              <a:buNone/>
              <a:defRPr b="1" sz="4000">
                <a:solidFill>
                  <a:srgbClr val="2D314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ts val="4000"/>
              <a:buNone/>
              <a:defRPr b="1" sz="4000">
                <a:solidFill>
                  <a:srgbClr val="2D314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ts val="4000"/>
              <a:buNone/>
              <a:defRPr b="1" sz="4000">
                <a:solidFill>
                  <a:srgbClr val="2D314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ts val="4000"/>
              <a:buNone/>
              <a:defRPr b="1" sz="4000">
                <a:solidFill>
                  <a:srgbClr val="2D314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ts val="4000"/>
              <a:buNone/>
              <a:defRPr b="1" sz="4000">
                <a:solidFill>
                  <a:srgbClr val="2D314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ts val="4000"/>
              <a:buNone/>
              <a:defRPr b="1" sz="4000">
                <a:solidFill>
                  <a:srgbClr val="2D314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ts val="4000"/>
              <a:buNone/>
              <a:defRPr b="1" sz="4000">
                <a:solidFill>
                  <a:srgbClr val="2D314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ts val="4000"/>
              <a:buNone/>
              <a:defRPr b="1" sz="4000">
                <a:solidFill>
                  <a:srgbClr val="2D314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ts val="4000"/>
              <a:buNone/>
              <a:defRPr b="1" sz="4000">
                <a:solidFill>
                  <a:srgbClr val="2D3142"/>
                </a:solidFill>
              </a:defRPr>
            </a:lvl9pPr>
          </a:lstStyle>
          <a:p/>
        </p:txBody>
      </p:sp>
      <p:sp>
        <p:nvSpPr>
          <p:cNvPr id="40" name="Google Shape;40;p4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D314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D314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D314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D314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D314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D314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D314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D314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D314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3" name="Google Shape;43;p4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4" name="Google Shape;44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7" name="Google Shape;47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" name="Google Shape;50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5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5" name="Google Shape;55;p5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6" name="Google Shape;56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ata.mendeley.com/datasets/znsxdctwtt/1?fbclid=IwAR1zUMZafIXwv5fnCk1fdJhOmdn7yyeBPJYi36MYLivn8SO2FZDaig4xfeU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3.jpg"/><Relationship Id="rId5" Type="http://schemas.openxmlformats.org/officeDocument/2006/relationships/image" Target="../media/image1.jpg"/><Relationship Id="rId6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researchgate.net/publication/338074295_Rice_Disease_Identification_and_Classification_by_Integrating_Support_Vector_Machine_With_Deep_Convolutional_Neural_Network?fbclid=IwAR3EN4oTUOURFd5JvsZQnKBPe7XFS6uBcuu3CTyTYwPXsrPJ5OU56S_vxPI" TargetMode="External"/><Relationship Id="rId4" Type="http://schemas.openxmlformats.org/officeDocument/2006/relationships/hyperlink" Target="https://www.ijert.org/rice-plant-disease-detection-and-classification-techniques-a-survey?fbclid=IwAR3rYGHdvRomR8AqHf_JK11COsVstIN46tgS7QfDbID5lkWR42mqH_BfuLE" TargetMode="External"/><Relationship Id="rId5" Type="http://schemas.openxmlformats.org/officeDocument/2006/relationships/hyperlink" Target="https://ieeexplore.ieee.org/document/9068096?fbclid=IwAR0rMyfw0UPCfW_D11QJikK-Qid7KvTN_4gJ6oLMDt638u89pxByZvzQFKo" TargetMode="External"/><Relationship Id="rId6" Type="http://schemas.openxmlformats.org/officeDocument/2006/relationships/hyperlink" Target="https://ieeexplore.ieee.org/document/9068096?fbclid=IwAR3LrKFFEXz7eG7NGVXwJ7uECZ7B2IJWuzwe0PxjEoTHSbdM4WVrSLmqtlc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researchgate.net/publication/355031837_Rice_Leaf_Disease_Recognition_using_Local_Threshold_Based_Segmentation_and_Deep_CNN" TargetMode="External"/><Relationship Id="rId4" Type="http://schemas.openxmlformats.org/officeDocument/2006/relationships/hyperlink" Target="https://pdfs.semanticscholar.org/613b/9088a8cdd91dee271d03d757f3aaac02f781.pdf?fbclid=IwAR3VzUaW7ugGRD-48eAILlWKA2VKaaJBj6znG45l3W_XBw_tAVi7LHFzZxA" TargetMode="External"/><Relationship Id="rId5" Type="http://schemas.openxmlformats.org/officeDocument/2006/relationships/hyperlink" Target="https://journal.uob.edu.bh/handle/123456789/4387" TargetMode="External"/><Relationship Id="rId6" Type="http://schemas.openxmlformats.org/officeDocument/2006/relationships/hyperlink" Target="https://www.researchgate.net/profile/Vimal-Shrivastava/publication/346344533_Rice_plant_disease_classification_using_color_features_a_machine_learning_paradigm/links/5fd2fe04a6fdcc697bf708ed/Rice-plant-disease-classification-using-color-features-a-machine-learning-paradigm.pdf" TargetMode="External"/><Relationship Id="rId7" Type="http://schemas.openxmlformats.org/officeDocument/2006/relationships/hyperlink" Target="https://ieeexplore.ieee.org/document/726791?fbclid=IwAR0dEnJuR6NPKIcfVQlwsSVE3gYHnXryFy6roY14lcM8jmVhSEWL24xXCzw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proceedings.neurips.cc/paper/2012/file/c399862d3b9d6b76c8436e924a68c45b-Paper.pdf?fbclid=IwAR2qUjfF5IgUnOpOyBHP7XYTWa67Nh0cS848f4RqPTO5AgWvJBDroKRa8dU" TargetMode="External"/><Relationship Id="rId4" Type="http://schemas.openxmlformats.org/officeDocument/2006/relationships/hyperlink" Target="https://www.researchgate.net/publication/265385906_Very_Deep_Convolutional_Networks_for_Large-Scale_Image_Recognition" TargetMode="External"/><Relationship Id="rId5" Type="http://schemas.openxmlformats.org/officeDocument/2006/relationships/hyperlink" Target="https://www.sciencedirect.com/science/article/abs/pii/S0957417421002116" TargetMode="External"/><Relationship Id="rId6" Type="http://schemas.openxmlformats.org/officeDocument/2006/relationships/hyperlink" Target="https://ieeexplore.ieee.org/document/9399342?fbclid=IwAR2RE5WDRLU6OlU5EJ9xywSGhgcmMYgUlc5BLtJcYmmNAgP8J4HjuFx9ND0" TargetMode="External"/><Relationship Id="rId7" Type="http://schemas.openxmlformats.org/officeDocument/2006/relationships/hyperlink" Target="https://www.sciencedirect.com/science/article/abs/pii/S1537511020300830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www.researchgate.net/publication/351411017_Real-Time_Object_Detection_Using_YOLO_A_Review?fbclid=IwAR238A2jUqAYRfLKcVY_p4zI7KyKuCft5IqcdTA9bzU-uRXHcV3KU7IhMes" TargetMode="External"/><Relationship Id="rId4" Type="http://schemas.openxmlformats.org/officeDocument/2006/relationships/hyperlink" Target="https://www.sciencedirect.com/science/article/abs/pii/S0925231217311384" TargetMode="External"/><Relationship Id="rId5" Type="http://schemas.openxmlformats.org/officeDocument/2006/relationships/hyperlink" Target="https://openaccess.thecvf.com/content_cvpr_2016/html/He_Deep_Residual_Learning_CVPR_2016_paper.html" TargetMode="External"/><Relationship Id="rId6" Type="http://schemas.openxmlformats.org/officeDocument/2006/relationships/hyperlink" Target="https://www.researchgate.net/publication/324961229_Deep_CNNs_for_microscopic_image_classification_by_exploiting_transfer_learning_and_feature_concatenation?fbclid=IwAR3UCL5o_CUedJ3jEhNxzmiYNTGttvTFPR-WOAHg4eZQxIzPu2gVWUz1PJo" TargetMode="External"/><Relationship Id="rId7" Type="http://schemas.openxmlformats.org/officeDocument/2006/relationships/hyperlink" Target="https://www.banglajol.info/index.php/BRJ/article/view/55177" TargetMode="External"/><Relationship Id="rId8" Type="http://schemas.openxmlformats.org/officeDocument/2006/relationships/hyperlink" Target="https://ieeexplore.ieee.org/abstract/document/9640694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458700" y="2052350"/>
            <a:ext cx="4709700" cy="28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240"/>
              <a:buNone/>
            </a:pPr>
            <a:r>
              <a:t/>
            </a:r>
            <a:endParaRPr b="0" sz="3540"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40"/>
              <a:buNone/>
            </a:pPr>
            <a:r>
              <a:rPr lang="en" sz="3540">
                <a:latin typeface="Georgia"/>
                <a:ea typeface="Georgia"/>
                <a:cs typeface="Georgia"/>
                <a:sym typeface="Georgia"/>
              </a:rPr>
              <a:t>Rice plant Disease Classification</a:t>
            </a:r>
            <a:endParaRPr sz="354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5" name="Google Shape;85;p1"/>
          <p:cNvSpPr txBox="1"/>
          <p:nvPr>
            <p:ph idx="12" type="sldNum"/>
          </p:nvPr>
        </p:nvSpPr>
        <p:spPr>
          <a:xfrm>
            <a:off x="8472458" y="4663217"/>
            <a:ext cx="54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24475" y="2093375"/>
            <a:ext cx="8494800" cy="27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47" name="Google Shape;147;p25"/>
          <p:cNvSpPr txBox="1"/>
          <p:nvPr>
            <p:ph type="title"/>
          </p:nvPr>
        </p:nvSpPr>
        <p:spPr>
          <a:xfrm>
            <a:off x="324475" y="148225"/>
            <a:ext cx="8494800" cy="140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>
                <a:latin typeface="Merriweather"/>
                <a:ea typeface="Merriweather"/>
                <a:cs typeface="Merriweather"/>
                <a:sym typeface="Merriweather"/>
              </a:rPr>
              <a:t>Data Acquisition :</a:t>
            </a:r>
            <a:endParaRPr sz="3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207575" y="1995425"/>
            <a:ext cx="8728800" cy="29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Dhan-Shomadhan: A dataset of 5 different harmful diseases of rice leaf called Brown Spot, Leaf Scaled, Rice Blast, Rice Tungro, Sheath Blight.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Dhan-Shomadhans dataset contains 1106 pictures in two different background variations named field background picture and white background picture.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Dhan-Shomadhans dataset can be used for rice leaf diseases classification, diseases detection using Computer Vision and Pattern Recognition for different rice leaf disease.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Website Link:”</a:t>
            </a:r>
            <a:r>
              <a:rPr lang="e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Dhan-Shomadhan: A Dataset of Rice Leaf Disease Classification for Bangladeshi Local Rice - Mendeley Data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”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49" name="Google Shape;14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53c2996db7_0_10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erriweather"/>
                <a:ea typeface="Merriweather"/>
                <a:cs typeface="Merriweather"/>
                <a:sym typeface="Merriweather"/>
              </a:rPr>
              <a:t>Dataset :</a:t>
            </a:r>
            <a:endParaRPr sz="3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55" name="Google Shape;155;g153c2996db7_0_10"/>
          <p:cNvSpPr txBox="1"/>
          <p:nvPr>
            <p:ph idx="1" type="body"/>
          </p:nvPr>
        </p:nvSpPr>
        <p:spPr>
          <a:xfrm>
            <a:off x="0" y="4635325"/>
            <a:ext cx="91440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  </a:t>
            </a:r>
            <a:r>
              <a:rPr b="1" lang="en" sz="1600">
                <a:solidFill>
                  <a:schemeClr val="dk1"/>
                </a:solidFill>
              </a:rPr>
              <a:t>                   Fig : Before Processing                                                           Fig : After Processing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g153c2996db7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175" y="1934575"/>
            <a:ext cx="809325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53c2996db7_0_21"/>
          <p:cNvSpPr txBox="1"/>
          <p:nvPr/>
        </p:nvSpPr>
        <p:spPr>
          <a:xfrm>
            <a:off x="124675" y="103925"/>
            <a:ext cx="4659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Data Distribution for testing</a:t>
            </a:r>
            <a:r>
              <a:rPr b="1" i="0" lang="en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b="1" i="0" lang="en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</a:t>
            </a:r>
            <a:endParaRPr b="1" i="0" sz="16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62" name="Google Shape;162;g153c2996db7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275" y="748925"/>
            <a:ext cx="8640399" cy="389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53c2996db7_0_54"/>
          <p:cNvSpPr txBox="1"/>
          <p:nvPr/>
        </p:nvSpPr>
        <p:spPr>
          <a:xfrm>
            <a:off x="124675" y="103925"/>
            <a:ext cx="2428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en" sz="1600">
                <a:latin typeface="Merriweather"/>
                <a:ea typeface="Merriweather"/>
                <a:cs typeface="Merriweather"/>
                <a:sym typeface="Merriweather"/>
              </a:rPr>
              <a:t>Methodology</a:t>
            </a:r>
            <a:r>
              <a:rPr b="1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:</a:t>
            </a:r>
            <a:endParaRPr b="1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68" name="Google Shape;168;g153c2996db7_0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1350" y="433800"/>
            <a:ext cx="4895598" cy="4557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324475" y="148225"/>
            <a:ext cx="8609100" cy="13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>
                <a:latin typeface="Merriweather"/>
                <a:ea typeface="Merriweather"/>
                <a:cs typeface="Merriweather"/>
                <a:sym typeface="Merriweather"/>
              </a:rPr>
              <a:t>Tools, Devices/Platforms</a:t>
            </a:r>
            <a:endParaRPr sz="3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8863450" y="311725"/>
            <a:ext cx="70200" cy="2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/>
          </a:p>
        </p:txBody>
      </p:sp>
      <p:pic>
        <p:nvPicPr>
          <p:cNvPr id="175" name="Google Shape;17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225" y="2053825"/>
            <a:ext cx="2517975" cy="29442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6" name="Google Shape;176;p27"/>
          <p:cNvPicPr preferRelativeResize="0"/>
          <p:nvPr/>
        </p:nvPicPr>
        <p:blipFill rotWithShape="1">
          <a:blip r:embed="rId4">
            <a:alphaModFix/>
          </a:blip>
          <a:srcRect b="15840" l="0" r="0" t="20743"/>
          <a:stretch/>
        </p:blipFill>
        <p:spPr>
          <a:xfrm>
            <a:off x="3038150" y="2053825"/>
            <a:ext cx="3146175" cy="13300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7" name="Google Shape;177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38150" y="3482550"/>
            <a:ext cx="3146175" cy="15155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8" name="Google Shape;178;p27"/>
          <p:cNvPicPr preferRelativeResize="0"/>
          <p:nvPr/>
        </p:nvPicPr>
        <p:blipFill rotWithShape="1">
          <a:blip r:embed="rId6">
            <a:alphaModFix/>
          </a:blip>
          <a:srcRect b="0" l="23081" r="24928" t="0"/>
          <a:stretch/>
        </p:blipFill>
        <p:spPr>
          <a:xfrm>
            <a:off x="6546275" y="2053825"/>
            <a:ext cx="2441851" cy="2944224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324475" y="148225"/>
            <a:ext cx="8494800" cy="137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>
                <a:latin typeface="Merriweather"/>
                <a:ea typeface="Merriweather"/>
                <a:cs typeface="Merriweather"/>
                <a:sym typeface="Merriweather"/>
              </a:rPr>
              <a:t>Result Analysis</a:t>
            </a:r>
            <a:endParaRPr sz="3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84" name="Google Shape;184;p29"/>
          <p:cNvSpPr txBox="1"/>
          <p:nvPr>
            <p:ph idx="1" type="body"/>
          </p:nvPr>
        </p:nvSpPr>
        <p:spPr>
          <a:xfrm>
            <a:off x="324600" y="1759325"/>
            <a:ext cx="8494800" cy="27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  </a:t>
            </a:r>
            <a:endParaRPr/>
          </a:p>
        </p:txBody>
      </p:sp>
      <p:graphicFrame>
        <p:nvGraphicFramePr>
          <p:cNvPr id="185" name="Google Shape;185;p29"/>
          <p:cNvGraphicFramePr/>
          <p:nvPr/>
        </p:nvGraphicFramePr>
        <p:xfrm>
          <a:off x="324475" y="2050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{AF923E72-16EE-4113-B843-EBBFDE052B89}</a:tableStyleId>
              </a:tblPr>
              <a:tblGrid>
                <a:gridCol w="4216650"/>
                <a:gridCol w="4216650"/>
              </a:tblGrid>
              <a:tr h="614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" sz="17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 Name</a:t>
                      </a:r>
                      <a:endParaRPr b="1" sz="1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" sz="17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 Accuracy</a:t>
                      </a:r>
                      <a:endParaRPr b="1" sz="1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KNN</a:t>
                      </a:r>
                      <a:endParaRPr b="1" sz="1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39%</a:t>
                      </a:r>
                      <a:endParaRPr sz="1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SVM</a:t>
                      </a:r>
                      <a:endParaRPr b="1" sz="1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43%</a:t>
                      </a:r>
                      <a:endParaRPr sz="1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Random Forest</a:t>
                      </a:r>
                      <a:endParaRPr b="1" sz="1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46%</a:t>
                      </a:r>
                      <a:endParaRPr sz="1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Adaboost</a:t>
                      </a:r>
                      <a:endParaRPr b="1" sz="1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39%</a:t>
                      </a:r>
                      <a:endParaRPr sz="1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Decision</a:t>
                      </a:r>
                      <a:r>
                        <a:rPr b="1" lang="en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Tree</a:t>
                      </a:r>
                      <a:endParaRPr b="1" sz="1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34%</a:t>
                      </a:r>
                      <a:endParaRPr sz="1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53c2996db7_0_41"/>
          <p:cNvSpPr txBox="1"/>
          <p:nvPr>
            <p:ph idx="4294967295" type="body"/>
          </p:nvPr>
        </p:nvSpPr>
        <p:spPr>
          <a:xfrm>
            <a:off x="324600" y="1286675"/>
            <a:ext cx="8494800" cy="27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  </a:t>
            </a:r>
            <a:endParaRPr/>
          </a:p>
        </p:txBody>
      </p:sp>
      <p:graphicFrame>
        <p:nvGraphicFramePr>
          <p:cNvPr id="191" name="Google Shape;191;g153c2996db7_0_41"/>
          <p:cNvGraphicFramePr/>
          <p:nvPr/>
        </p:nvGraphicFramePr>
        <p:xfrm>
          <a:off x="324475" y="1286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{AF923E72-16EE-4113-B843-EBBFDE052B89}</a:tableStyleId>
              </a:tblPr>
              <a:tblGrid>
                <a:gridCol w="2108325"/>
                <a:gridCol w="2108325"/>
                <a:gridCol w="2108325"/>
                <a:gridCol w="2108325"/>
              </a:tblGrid>
              <a:tr h="962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" sz="17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 Name</a:t>
                      </a:r>
                      <a:endParaRPr b="1" sz="1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Precision</a:t>
                      </a:r>
                      <a:endParaRPr b="1" sz="1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Recall</a:t>
                      </a:r>
                      <a:endParaRPr b="1" sz="1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F1 Score</a:t>
                      </a:r>
                      <a:endParaRPr b="1" sz="1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11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Brown Spot</a:t>
                      </a:r>
                      <a:endParaRPr b="1" sz="1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.60</a:t>
                      </a:r>
                      <a:endParaRPr sz="1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.17</a:t>
                      </a:r>
                      <a:endParaRPr sz="1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.26</a:t>
                      </a:r>
                      <a:endParaRPr sz="1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11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Leaf Sclaed</a:t>
                      </a:r>
                      <a:endParaRPr b="1" sz="1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.14</a:t>
                      </a:r>
                      <a:endParaRPr sz="1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.07</a:t>
                      </a:r>
                      <a:endParaRPr sz="1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.09</a:t>
                      </a:r>
                      <a:endParaRPr sz="1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11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Rice Blast</a:t>
                      </a:r>
                      <a:endParaRPr b="1" sz="1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.46</a:t>
                      </a:r>
                      <a:endParaRPr sz="1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.82</a:t>
                      </a:r>
                      <a:endParaRPr sz="1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.59</a:t>
                      </a:r>
                      <a:endParaRPr sz="1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11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Rice Tungro</a:t>
                      </a:r>
                      <a:endParaRPr b="1" sz="1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..36</a:t>
                      </a:r>
                      <a:endParaRPr sz="1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.33</a:t>
                      </a:r>
                      <a:endParaRPr sz="1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.35</a:t>
                      </a:r>
                      <a:endParaRPr sz="1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11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Shath Blight</a:t>
                      </a:r>
                      <a:endParaRPr b="1" sz="1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.60</a:t>
                      </a:r>
                      <a:endParaRPr sz="1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.57</a:t>
                      </a:r>
                      <a:endParaRPr sz="1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.58</a:t>
                      </a:r>
                      <a:endParaRPr sz="1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2" name="Google Shape;192;g153c2996db7_0_41"/>
          <p:cNvSpPr txBox="1"/>
          <p:nvPr/>
        </p:nvSpPr>
        <p:spPr>
          <a:xfrm>
            <a:off x="265800" y="86200"/>
            <a:ext cx="8612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Result Analysis for Random Forest :</a:t>
            </a:r>
            <a:endParaRPr sz="30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53c2996db7_3_0"/>
          <p:cNvSpPr txBox="1"/>
          <p:nvPr>
            <p:ph idx="4294967295" type="body"/>
          </p:nvPr>
        </p:nvSpPr>
        <p:spPr>
          <a:xfrm>
            <a:off x="324600" y="1759325"/>
            <a:ext cx="8494800" cy="27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  </a:t>
            </a:r>
            <a:endParaRPr/>
          </a:p>
        </p:txBody>
      </p:sp>
      <p:graphicFrame>
        <p:nvGraphicFramePr>
          <p:cNvPr id="198" name="Google Shape;198;g153c2996db7_3_0"/>
          <p:cNvGraphicFramePr/>
          <p:nvPr/>
        </p:nvGraphicFramePr>
        <p:xfrm>
          <a:off x="324475" y="124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{AF923E72-16EE-4113-B843-EBBFDE052B89}</a:tableStyleId>
              </a:tblPr>
              <a:tblGrid>
                <a:gridCol w="2108325"/>
                <a:gridCol w="2108325"/>
                <a:gridCol w="2108325"/>
                <a:gridCol w="2108325"/>
              </a:tblGrid>
              <a:tr h="959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" sz="17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 Name</a:t>
                      </a:r>
                      <a:endParaRPr b="1" sz="1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Precision</a:t>
                      </a:r>
                      <a:endParaRPr b="1" sz="1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Recall</a:t>
                      </a:r>
                      <a:endParaRPr b="1" sz="1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F1 Score</a:t>
                      </a:r>
                      <a:endParaRPr b="1" sz="1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Brown Spot</a:t>
                      </a:r>
                      <a:endParaRPr b="1" sz="1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.43</a:t>
                      </a:r>
                      <a:endParaRPr sz="1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.17</a:t>
                      </a:r>
                      <a:endParaRPr sz="1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.24</a:t>
                      </a:r>
                      <a:endParaRPr sz="1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Leaf Sclaed</a:t>
                      </a:r>
                      <a:endParaRPr b="1" sz="1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</a:t>
                      </a:r>
                      <a:endParaRPr sz="1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</a:t>
                      </a:r>
                      <a:endParaRPr sz="1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</a:t>
                      </a:r>
                      <a:endParaRPr sz="1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Rice Blast</a:t>
                      </a:r>
                      <a:endParaRPr b="1" sz="1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.45</a:t>
                      </a:r>
                      <a:endParaRPr sz="1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.68</a:t>
                      </a:r>
                      <a:endParaRPr sz="1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.54</a:t>
                      </a:r>
                      <a:endParaRPr sz="1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Rice Tungro</a:t>
                      </a:r>
                      <a:endParaRPr b="1" sz="1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.40</a:t>
                      </a:r>
                      <a:endParaRPr sz="1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.33</a:t>
                      </a:r>
                      <a:endParaRPr sz="1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.36</a:t>
                      </a:r>
                      <a:endParaRPr sz="1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Shath Blight</a:t>
                      </a:r>
                      <a:endParaRPr b="1" sz="1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.46</a:t>
                      </a:r>
                      <a:endParaRPr sz="1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.66</a:t>
                      </a:r>
                      <a:endParaRPr sz="1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.54</a:t>
                      </a:r>
                      <a:endParaRPr sz="1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9" name="Google Shape;199;g153c2996db7_3_0"/>
          <p:cNvSpPr txBox="1"/>
          <p:nvPr/>
        </p:nvSpPr>
        <p:spPr>
          <a:xfrm>
            <a:off x="324475" y="0"/>
            <a:ext cx="8353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Result Analysis for SVM</a:t>
            </a:r>
            <a:endParaRPr sz="30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53c2996db7_3_5"/>
          <p:cNvSpPr txBox="1"/>
          <p:nvPr/>
        </p:nvSpPr>
        <p:spPr>
          <a:xfrm>
            <a:off x="209425" y="0"/>
            <a:ext cx="8663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Result Analysis for Decision Tree</a:t>
            </a:r>
            <a:endParaRPr sz="30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05" name="Google Shape;205;g153c2996db7_3_5"/>
          <p:cNvSpPr txBox="1"/>
          <p:nvPr>
            <p:ph idx="4294967295" type="body"/>
          </p:nvPr>
        </p:nvSpPr>
        <p:spPr>
          <a:xfrm>
            <a:off x="324600" y="1759325"/>
            <a:ext cx="8494800" cy="27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  </a:t>
            </a:r>
            <a:endParaRPr/>
          </a:p>
        </p:txBody>
      </p:sp>
      <p:graphicFrame>
        <p:nvGraphicFramePr>
          <p:cNvPr id="206" name="Google Shape;206;g153c2996db7_3_5"/>
          <p:cNvGraphicFramePr/>
          <p:nvPr/>
        </p:nvGraphicFramePr>
        <p:xfrm>
          <a:off x="324475" y="1292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{AF923E72-16EE-4113-B843-EBBFDE052B89}</a:tableStyleId>
              </a:tblPr>
              <a:tblGrid>
                <a:gridCol w="2108325"/>
                <a:gridCol w="2108325"/>
                <a:gridCol w="2108325"/>
                <a:gridCol w="2108325"/>
              </a:tblGrid>
              <a:tr h="869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" sz="17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 Name</a:t>
                      </a:r>
                      <a:endParaRPr b="1" sz="1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Precision</a:t>
                      </a:r>
                      <a:endParaRPr b="1" sz="1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Recall</a:t>
                      </a:r>
                      <a:endParaRPr b="1" sz="1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F1 Score</a:t>
                      </a:r>
                      <a:endParaRPr b="1" sz="1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54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Brown Spot</a:t>
                      </a:r>
                      <a:endParaRPr b="1" sz="1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.25</a:t>
                      </a:r>
                      <a:endParaRPr sz="1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.06</a:t>
                      </a:r>
                      <a:endParaRPr sz="1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.09</a:t>
                      </a:r>
                      <a:endParaRPr sz="1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54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Leaf Sclaed</a:t>
                      </a:r>
                      <a:endParaRPr b="1" sz="1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.25</a:t>
                      </a:r>
                      <a:endParaRPr sz="1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.14</a:t>
                      </a:r>
                      <a:endParaRPr sz="1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.18</a:t>
                      </a:r>
                      <a:endParaRPr sz="1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54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Rice Blast</a:t>
                      </a:r>
                      <a:endParaRPr b="1" sz="1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.52</a:t>
                      </a:r>
                      <a:endParaRPr sz="1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.28</a:t>
                      </a:r>
                      <a:endParaRPr sz="1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.26</a:t>
                      </a:r>
                      <a:endParaRPr sz="1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54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Rice Tungro</a:t>
                      </a:r>
                      <a:endParaRPr b="1" sz="1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.36</a:t>
                      </a:r>
                      <a:endParaRPr sz="1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.21</a:t>
                      </a:r>
                      <a:endParaRPr sz="1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.26</a:t>
                      </a:r>
                      <a:endParaRPr sz="1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54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Shath Blight</a:t>
                      </a:r>
                      <a:endParaRPr b="1" sz="1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.32</a:t>
                      </a:r>
                      <a:endParaRPr sz="1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.73</a:t>
                      </a:r>
                      <a:endParaRPr sz="1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.42</a:t>
                      </a:r>
                      <a:endParaRPr sz="1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53c2996db7_3_10"/>
          <p:cNvSpPr txBox="1"/>
          <p:nvPr/>
        </p:nvSpPr>
        <p:spPr>
          <a:xfrm>
            <a:off x="324600" y="0"/>
            <a:ext cx="8595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Result Analysis for KNN</a:t>
            </a:r>
            <a:endParaRPr sz="30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12" name="Google Shape;212;g153c2996db7_3_10"/>
          <p:cNvSpPr txBox="1"/>
          <p:nvPr>
            <p:ph idx="4294967295" type="body"/>
          </p:nvPr>
        </p:nvSpPr>
        <p:spPr>
          <a:xfrm>
            <a:off x="324600" y="1759325"/>
            <a:ext cx="8494800" cy="27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  </a:t>
            </a:r>
            <a:endParaRPr/>
          </a:p>
        </p:txBody>
      </p:sp>
      <p:graphicFrame>
        <p:nvGraphicFramePr>
          <p:cNvPr id="213" name="Google Shape;213;g153c2996db7_3_10"/>
          <p:cNvGraphicFramePr/>
          <p:nvPr/>
        </p:nvGraphicFramePr>
        <p:xfrm>
          <a:off x="324475" y="1318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{AF923E72-16EE-4113-B843-EBBFDE052B89}</a:tableStyleId>
              </a:tblPr>
              <a:tblGrid>
                <a:gridCol w="2108325"/>
                <a:gridCol w="2108325"/>
                <a:gridCol w="2108325"/>
                <a:gridCol w="2108325"/>
              </a:tblGrid>
              <a:tr h="915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" sz="17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 Name</a:t>
                      </a:r>
                      <a:endParaRPr b="1" sz="1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Precision</a:t>
                      </a:r>
                      <a:endParaRPr b="1" sz="1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Recall</a:t>
                      </a:r>
                      <a:endParaRPr b="1" sz="1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F1 Score</a:t>
                      </a:r>
                      <a:endParaRPr b="1" sz="1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Brown Spot</a:t>
                      </a:r>
                      <a:endParaRPr b="1" sz="1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.25</a:t>
                      </a:r>
                      <a:endParaRPr sz="1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.17</a:t>
                      </a:r>
                      <a:endParaRPr sz="1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.20</a:t>
                      </a:r>
                      <a:endParaRPr sz="1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Leaf Sclaed</a:t>
                      </a:r>
                      <a:endParaRPr b="1" sz="1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.28</a:t>
                      </a:r>
                      <a:endParaRPr sz="1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.17</a:t>
                      </a:r>
                      <a:endParaRPr sz="1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.21</a:t>
                      </a:r>
                      <a:endParaRPr sz="1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Rice Blast</a:t>
                      </a:r>
                      <a:endParaRPr b="1" sz="1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.47</a:t>
                      </a:r>
                      <a:endParaRPr sz="1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.40</a:t>
                      </a:r>
                      <a:endParaRPr sz="1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.43</a:t>
                      </a:r>
                      <a:endParaRPr sz="1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Rice Tungro</a:t>
                      </a:r>
                      <a:endParaRPr b="1" sz="1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.31</a:t>
                      </a:r>
                      <a:endParaRPr sz="1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.54</a:t>
                      </a:r>
                      <a:endParaRPr sz="1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.39</a:t>
                      </a:r>
                      <a:endParaRPr sz="1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Shath Blight</a:t>
                      </a:r>
                      <a:endParaRPr b="1" sz="1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.47</a:t>
                      </a:r>
                      <a:endParaRPr sz="1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.52</a:t>
                      </a:r>
                      <a:endParaRPr sz="1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.49</a:t>
                      </a:r>
                      <a:endParaRPr sz="1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284100" y="307975"/>
            <a:ext cx="2479800" cy="42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800">
                <a:latin typeface="Merriweather"/>
                <a:ea typeface="Merriweather"/>
                <a:cs typeface="Merriweather"/>
                <a:sym typeface="Merriweather"/>
              </a:rPr>
              <a:t>Group Information</a:t>
            </a:r>
            <a:r>
              <a:rPr lang="en"/>
              <a:t> 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3309200" y="307975"/>
            <a:ext cx="5589600" cy="45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ct val="69924"/>
              <a:buNone/>
            </a:pPr>
            <a:r>
              <a:rPr b="1" lang="en" sz="2574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Submitted to :</a:t>
            </a:r>
            <a:endParaRPr b="1" sz="2574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ct val="93293"/>
              <a:buNone/>
            </a:pPr>
            <a:r>
              <a:rPr lang="en" sz="1929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Faisal Muhammad Shah</a:t>
            </a:r>
            <a:endParaRPr sz="1929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ct val="93293"/>
              <a:buNone/>
            </a:pPr>
            <a:r>
              <a:rPr lang="en" sz="1929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Sajib Kumar Saha Joy</a:t>
            </a:r>
            <a:endParaRPr sz="192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ct val="93293"/>
              <a:buNone/>
            </a:pPr>
            <a:r>
              <a:rPr lang="en" sz="192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and Engineering </a:t>
            </a:r>
            <a:endParaRPr sz="192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ct val="93293"/>
              <a:buNone/>
            </a:pPr>
            <a:r>
              <a:rPr lang="en" sz="192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Ahsanullah University of Science and Technology</a:t>
            </a:r>
            <a:endParaRPr sz="192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ct val="70378"/>
              <a:buNone/>
            </a:pPr>
            <a:r>
              <a:rPr b="1" lang="en" sz="2557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 :</a:t>
            </a:r>
            <a:r>
              <a:rPr b="1" lang="en" sz="2557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b="1" lang="en" sz="2299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2428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2428">
                <a:solidFill>
                  <a:schemeClr val="dk1"/>
                </a:solidFill>
              </a:rPr>
              <a:t>  </a:t>
            </a:r>
            <a:r>
              <a:rPr b="1" lang="en"/>
              <a:t>                                             07/09/2022</a:t>
            </a:r>
            <a:r>
              <a:rPr b="1" lang="en" u="sng"/>
              <a:t>            </a:t>
            </a:r>
            <a:endParaRPr b="1" u="sng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ct val="100000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180104106 Rumana Akter                                                                                             </a:t>
            </a:r>
            <a:endParaRPr b="1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ct val="100000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180104107 Ashif Reza                                              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ct val="100000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180104109 Asifur Rahim  </a:t>
            </a:r>
            <a:r>
              <a:rPr lang="en">
                <a:solidFill>
                  <a:schemeClr val="dk1"/>
                </a:solidFill>
              </a:rPr>
              <a:t>           </a:t>
            </a:r>
            <a:r>
              <a:rPr lang="en"/>
              <a:t>                 </a:t>
            </a:r>
            <a:endParaRPr/>
          </a:p>
        </p:txBody>
      </p:sp>
      <p:sp>
        <p:nvSpPr>
          <p:cNvPr id="92" name="Google Shape;9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53c2996db7_3_15"/>
          <p:cNvSpPr txBox="1"/>
          <p:nvPr/>
        </p:nvSpPr>
        <p:spPr>
          <a:xfrm>
            <a:off x="263100" y="0"/>
            <a:ext cx="8494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Result Analysis for Adaboost</a:t>
            </a:r>
            <a:endParaRPr sz="30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19" name="Google Shape;219;g153c2996db7_3_15"/>
          <p:cNvSpPr txBox="1"/>
          <p:nvPr>
            <p:ph idx="4294967295" type="body"/>
          </p:nvPr>
        </p:nvSpPr>
        <p:spPr>
          <a:xfrm>
            <a:off x="324600" y="1219650"/>
            <a:ext cx="8494800" cy="27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  </a:t>
            </a:r>
            <a:endParaRPr/>
          </a:p>
        </p:txBody>
      </p:sp>
      <p:graphicFrame>
        <p:nvGraphicFramePr>
          <p:cNvPr id="220" name="Google Shape;220;g153c2996db7_3_15"/>
          <p:cNvGraphicFramePr/>
          <p:nvPr/>
        </p:nvGraphicFramePr>
        <p:xfrm>
          <a:off x="324475" y="1389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{AF923E72-16EE-4113-B843-EBBFDE052B89}</a:tableStyleId>
              </a:tblPr>
              <a:tblGrid>
                <a:gridCol w="2108325"/>
                <a:gridCol w="2108325"/>
                <a:gridCol w="2108325"/>
                <a:gridCol w="2108325"/>
              </a:tblGrid>
              <a:tr h="88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" sz="17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 Name</a:t>
                      </a:r>
                      <a:endParaRPr b="1" sz="1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Precision</a:t>
                      </a:r>
                      <a:endParaRPr b="1" sz="1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Recall</a:t>
                      </a:r>
                      <a:endParaRPr b="1" sz="1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F1 Score</a:t>
                      </a:r>
                      <a:endParaRPr b="1" sz="1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Brown Spot</a:t>
                      </a:r>
                      <a:endParaRPr b="1" sz="1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.18</a:t>
                      </a:r>
                      <a:endParaRPr sz="1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.11</a:t>
                      </a:r>
                      <a:endParaRPr sz="1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.14</a:t>
                      </a:r>
                      <a:endParaRPr sz="1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Leaf Sclaed</a:t>
                      </a:r>
                      <a:endParaRPr b="1" sz="1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.17</a:t>
                      </a:r>
                      <a:endParaRPr sz="1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.14</a:t>
                      </a:r>
                      <a:endParaRPr sz="1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.15</a:t>
                      </a:r>
                      <a:endParaRPr sz="1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Rice Blast</a:t>
                      </a:r>
                      <a:endParaRPr b="1" sz="1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.44</a:t>
                      </a:r>
                      <a:endParaRPr sz="1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.62</a:t>
                      </a:r>
                      <a:endParaRPr sz="1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.52</a:t>
                      </a:r>
                      <a:endParaRPr sz="1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Rice Tungro</a:t>
                      </a:r>
                      <a:endParaRPr b="1" sz="1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.33</a:t>
                      </a:r>
                      <a:endParaRPr sz="1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.21</a:t>
                      </a:r>
                      <a:endParaRPr sz="1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.26</a:t>
                      </a:r>
                      <a:endParaRPr sz="1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Shath Blight</a:t>
                      </a:r>
                      <a:endParaRPr b="1" sz="1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.50</a:t>
                      </a:r>
                      <a:endParaRPr sz="1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.55</a:t>
                      </a:r>
                      <a:endParaRPr sz="1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.52</a:t>
                      </a:r>
                      <a:endParaRPr sz="17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53c2996db7_0_60"/>
          <p:cNvSpPr txBox="1"/>
          <p:nvPr/>
        </p:nvSpPr>
        <p:spPr>
          <a:xfrm>
            <a:off x="263100" y="0"/>
            <a:ext cx="8494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Comparison Analysis :</a:t>
            </a:r>
            <a:endParaRPr sz="30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26" name="Google Shape;226;g153c2996db7_0_60"/>
          <p:cNvSpPr txBox="1"/>
          <p:nvPr>
            <p:ph idx="4294967295" type="body"/>
          </p:nvPr>
        </p:nvSpPr>
        <p:spPr>
          <a:xfrm>
            <a:off x="324600" y="1219650"/>
            <a:ext cx="8494800" cy="27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  </a:t>
            </a:r>
            <a:endParaRPr/>
          </a:p>
        </p:txBody>
      </p:sp>
      <p:pic>
        <p:nvPicPr>
          <p:cNvPr id="227" name="Google Shape;227;g153c2996db7_0_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200" y="876400"/>
            <a:ext cx="8373700" cy="4037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53c2996db7_0_67"/>
          <p:cNvSpPr txBox="1"/>
          <p:nvPr/>
        </p:nvSpPr>
        <p:spPr>
          <a:xfrm>
            <a:off x="263100" y="0"/>
            <a:ext cx="8494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Comparison Analysis :</a:t>
            </a:r>
            <a:endParaRPr sz="30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33" name="Google Shape;233;g153c2996db7_0_67"/>
          <p:cNvSpPr txBox="1"/>
          <p:nvPr>
            <p:ph idx="4294967295" type="body"/>
          </p:nvPr>
        </p:nvSpPr>
        <p:spPr>
          <a:xfrm>
            <a:off x="324600" y="1219650"/>
            <a:ext cx="8494800" cy="27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  </a:t>
            </a:r>
            <a:endParaRPr/>
          </a:p>
        </p:txBody>
      </p:sp>
      <p:pic>
        <p:nvPicPr>
          <p:cNvPr id="234" name="Google Shape;234;g153c2996db7_0_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600" y="718375"/>
            <a:ext cx="8494800" cy="428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53c2996db7_0_74"/>
          <p:cNvSpPr txBox="1"/>
          <p:nvPr/>
        </p:nvSpPr>
        <p:spPr>
          <a:xfrm>
            <a:off x="263100" y="0"/>
            <a:ext cx="8494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Comparison Analysis :</a:t>
            </a:r>
            <a:endParaRPr sz="30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40" name="Google Shape;240;g153c2996db7_0_74"/>
          <p:cNvSpPr txBox="1"/>
          <p:nvPr>
            <p:ph idx="4294967295" type="body"/>
          </p:nvPr>
        </p:nvSpPr>
        <p:spPr>
          <a:xfrm>
            <a:off x="324600" y="1219650"/>
            <a:ext cx="8494800" cy="27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  </a:t>
            </a:r>
            <a:endParaRPr/>
          </a:p>
        </p:txBody>
      </p:sp>
      <p:pic>
        <p:nvPicPr>
          <p:cNvPr id="241" name="Google Shape;241;g153c2996db7_0_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025" y="790200"/>
            <a:ext cx="8261199" cy="413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5"/>
          <p:cNvSpPr txBox="1"/>
          <p:nvPr>
            <p:ph type="title"/>
          </p:nvPr>
        </p:nvSpPr>
        <p:spPr>
          <a:xfrm>
            <a:off x="324475" y="148225"/>
            <a:ext cx="8413200" cy="137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>
                <a:latin typeface="Merriweather"/>
                <a:ea typeface="Merriweather"/>
                <a:cs typeface="Merriweather"/>
                <a:sym typeface="Merriweather"/>
              </a:rPr>
              <a:t>Future Work :</a:t>
            </a:r>
            <a:endParaRPr sz="3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47" name="Google Shape;247;p35"/>
          <p:cNvSpPr txBox="1"/>
          <p:nvPr>
            <p:ph idx="1" type="body"/>
          </p:nvPr>
        </p:nvSpPr>
        <p:spPr>
          <a:xfrm>
            <a:off x="324475" y="1920450"/>
            <a:ext cx="8580600" cy="31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will also use the field background  images .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better accuracy we will try to use custom ensemble techniques 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Several Machine Learning Algorithms will be used for comparison purposes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will be taking datasets from other countries and merging them with our local dataset to enhance our testing accuracy and get superior performance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7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53" name="Google Shape;253;p37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54" name="Google Shape;254;p37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55" name="Google Shape;255;p37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56" name="Google Shape;256;p37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57" name="Google Shape;257;p37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58" name="Google Shape;258;p37"/>
          <p:cNvSpPr txBox="1"/>
          <p:nvPr>
            <p:ph type="title"/>
          </p:nvPr>
        </p:nvSpPr>
        <p:spPr>
          <a:xfrm>
            <a:off x="324475" y="148225"/>
            <a:ext cx="8494800" cy="138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59" name="Google Shape;259;p37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60" name="Google Shape;260;p37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61" name="Google Shape;261;p37"/>
          <p:cNvSpPr txBox="1"/>
          <p:nvPr>
            <p:ph type="title"/>
          </p:nvPr>
        </p:nvSpPr>
        <p:spPr>
          <a:xfrm>
            <a:off x="324475" y="148225"/>
            <a:ext cx="8494800" cy="140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>
                <a:latin typeface="Merriweather"/>
                <a:ea typeface="Merriweather"/>
                <a:cs typeface="Merriweather"/>
                <a:sym typeface="Merriweather"/>
              </a:rPr>
              <a:t>References :</a:t>
            </a:r>
            <a:endParaRPr sz="3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62" name="Google Shape;262;p37"/>
          <p:cNvSpPr txBox="1"/>
          <p:nvPr>
            <p:ph idx="1" type="body"/>
          </p:nvPr>
        </p:nvSpPr>
        <p:spPr>
          <a:xfrm>
            <a:off x="207575" y="1920450"/>
            <a:ext cx="8813700" cy="30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200"/>
              <a:t>[1] “Rice Disease Identification and Classification by Integrating and Classification by Integrating Support vector Machine with Deep Convolutional Neural Network,2019.”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(PDF) Rice Disease Identification and Classification by Integrating Support Vector Machine With Deep Convolutional Neural Network (researchgate.net)</a:t>
            </a:r>
            <a:r>
              <a:rPr lang="en" sz="1200"/>
              <a:t>””</a:t>
            </a:r>
            <a:endParaRPr sz="1200"/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200"/>
              <a:t>[2] “Rice Plant Disease Detection and Classification Techniques : A Survey” july-2021.” 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Rice Plant Disease Detection and Classification Techniques : A Survey – IJERT</a:t>
            </a:r>
            <a:r>
              <a:rPr lang="en" sz="1200"/>
              <a:t>” </a:t>
            </a:r>
            <a:endParaRPr sz="1200"/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200"/>
              <a:t>[3] “Rice Leaf Disease Detection Using Machine Learning Techniques</a:t>
            </a:r>
            <a:r>
              <a:rPr lang="en" sz="1200">
                <a:solidFill>
                  <a:srgbClr val="073763"/>
                </a:solidFill>
              </a:rPr>
              <a:t>.” </a:t>
            </a:r>
            <a:r>
              <a:rPr lang="en" sz="1200"/>
              <a:t>2019</a:t>
            </a:r>
            <a:r>
              <a:rPr lang="en" sz="1200">
                <a:solidFill>
                  <a:srgbClr val="073763"/>
                </a:solidFill>
              </a:rPr>
              <a:t> “</a:t>
            </a:r>
            <a:r>
              <a:rPr lang="en" sz="1200" u="sng">
                <a:solidFill>
                  <a:schemeClr val="hlink"/>
                </a:solidFill>
                <a:hlinkClick r:id="rId5"/>
              </a:rPr>
              <a:t>Rice Leaf Disease Detection Using Machine Learning Techniques | IEEE Conference Publication | IEEE Xplore</a:t>
            </a:r>
            <a:r>
              <a:rPr lang="en" sz="1200">
                <a:solidFill>
                  <a:srgbClr val="073763"/>
                </a:solidFill>
              </a:rPr>
              <a:t>”</a:t>
            </a:r>
            <a:endParaRPr sz="1200">
              <a:solidFill>
                <a:srgbClr val="073763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200"/>
              <a:t>[4] “Rice Blast Disease Detection and Classification Using Machine Learning Algorithm.”2021</a:t>
            </a:r>
            <a:r>
              <a:rPr lang="en" sz="1200">
                <a:solidFill>
                  <a:srgbClr val="073763"/>
                </a:solidFill>
              </a:rPr>
              <a:t> “</a:t>
            </a:r>
            <a:r>
              <a:rPr lang="en" sz="1100" u="sng">
                <a:solidFill>
                  <a:schemeClr val="hlink"/>
                </a:solidFill>
                <a:hlinkClick r:id="rId6"/>
              </a:rPr>
              <a:t>Rice Leaf Disease Detection Using Machine Learning Techniques | IEEE Conference Publication | IEEE Xplore</a:t>
            </a:r>
            <a:r>
              <a:rPr lang="en" sz="1200">
                <a:solidFill>
                  <a:srgbClr val="073763"/>
                </a:solidFill>
              </a:rPr>
              <a:t>”</a:t>
            </a:r>
            <a:endParaRPr sz="1200">
              <a:solidFill>
                <a:srgbClr val="07376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rgbClr val="07376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rgbClr val="07376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63" name="Google Shape;263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8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69" name="Google Shape;269;p38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70" name="Google Shape;270;p38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71" name="Google Shape;271;p38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72" name="Google Shape;272;p38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73" name="Google Shape;273;p38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74" name="Google Shape;274;p38"/>
          <p:cNvSpPr txBox="1"/>
          <p:nvPr>
            <p:ph type="title"/>
          </p:nvPr>
        </p:nvSpPr>
        <p:spPr>
          <a:xfrm>
            <a:off x="324475" y="148225"/>
            <a:ext cx="8494800" cy="138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75" name="Google Shape;275;p38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76" name="Google Shape;276;p38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77" name="Google Shape;277;p38"/>
          <p:cNvSpPr txBox="1"/>
          <p:nvPr>
            <p:ph type="title"/>
          </p:nvPr>
        </p:nvSpPr>
        <p:spPr>
          <a:xfrm>
            <a:off x="324475" y="148225"/>
            <a:ext cx="8494800" cy="140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>
                <a:latin typeface="Merriweather"/>
                <a:ea typeface="Merriweather"/>
                <a:cs typeface="Merriweather"/>
                <a:sym typeface="Merriweather"/>
              </a:rPr>
              <a:t>References :</a:t>
            </a:r>
            <a:endParaRPr sz="3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78" name="Google Shape;278;p38"/>
          <p:cNvSpPr txBox="1"/>
          <p:nvPr>
            <p:ph idx="1" type="body"/>
          </p:nvPr>
        </p:nvSpPr>
        <p:spPr>
          <a:xfrm>
            <a:off x="207575" y="1920450"/>
            <a:ext cx="8813700" cy="30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200">
                <a:solidFill>
                  <a:srgbClr val="073763"/>
                </a:solidFill>
              </a:rPr>
              <a:t>[5] ”</a:t>
            </a:r>
            <a:r>
              <a:rPr lang="en" sz="1200"/>
              <a:t>Rice Leaf Disease Recognition using Local Threshold Based Segmentation and Deep CNN.” 2021</a:t>
            </a:r>
            <a:r>
              <a:rPr lang="en" sz="1200">
                <a:solidFill>
                  <a:srgbClr val="073763"/>
                </a:solidFill>
              </a:rPr>
              <a:t> </a:t>
            </a:r>
            <a:r>
              <a:rPr lang="en" sz="11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(PDF) Rice Leaf Disease Recognition using Local Threshold Based Segmentation and Deep CNN (researchgate.net)</a:t>
            </a:r>
            <a:endParaRPr sz="1200"/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200"/>
              <a:t>[6] “Application of machine learning in detection of blast disease in South Indian rice crops.” 2019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. (semanticscholar.org)</a:t>
            </a:r>
            <a:r>
              <a:rPr lang="en" sz="1200">
                <a:solidFill>
                  <a:srgbClr val="073763"/>
                </a:solidFill>
              </a:rPr>
              <a:t>”</a:t>
            </a:r>
            <a:endParaRPr sz="1200">
              <a:solidFill>
                <a:srgbClr val="073763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73763"/>
                </a:solidFill>
              </a:rPr>
              <a:t>[7]”</a:t>
            </a:r>
            <a:r>
              <a:rPr lang="en" sz="1200"/>
              <a:t>Identification of Various Rice Plant Diseases Using Optimized Convolutional Neural Network.”2021”</a:t>
            </a:r>
            <a:r>
              <a:rPr lang="en" sz="1100" u="sng">
                <a:solidFill>
                  <a:schemeClr val="hlink"/>
                </a:solidFill>
                <a:hlinkClick r:id="rId5"/>
              </a:rPr>
              <a:t>Identification of Various Rice Plant Diseases Using Optimized Convolutional Neural Network (uob.edu.bh)</a:t>
            </a:r>
            <a:r>
              <a:rPr lang="en" sz="1200"/>
              <a:t>”</a:t>
            </a:r>
            <a:endParaRPr sz="1200"/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200"/>
              <a:t>[8]”Rice Plant Disease Classification Using Transfer Learning of Deep Convolutional Neural Network.”</a:t>
            </a:r>
            <a:r>
              <a:rPr lang="en" sz="1100" u="sng">
                <a:solidFill>
                  <a:schemeClr val="hlink"/>
                </a:solidFill>
                <a:hlinkClick r:id="rId6"/>
              </a:rPr>
              <a:t>Publications_DigiPrint (researchgate.net)</a:t>
            </a:r>
            <a:r>
              <a:rPr lang="en" sz="1200"/>
              <a:t>”</a:t>
            </a:r>
            <a:endParaRPr sz="1200"/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200"/>
              <a:t>[9]”</a:t>
            </a:r>
            <a:r>
              <a:rPr lang="en" sz="1200">
                <a:highlight>
                  <a:srgbClr val="FFFFFF"/>
                </a:highlight>
              </a:rPr>
              <a:t>Gradient-based learning applied to document recognition.”1998.”</a:t>
            </a:r>
            <a:r>
              <a:rPr lang="en" sz="1100" u="sng">
                <a:solidFill>
                  <a:schemeClr val="hlink"/>
                </a:solidFill>
                <a:hlinkClick r:id="rId7"/>
              </a:rPr>
              <a:t>Gradient-based learning applied to document recognition | IEEE Journals &amp; Magazine | IEEE Xplore</a:t>
            </a:r>
            <a:r>
              <a:rPr lang="en" sz="1200">
                <a:highlight>
                  <a:srgbClr val="FFFFFF"/>
                </a:highlight>
              </a:rPr>
              <a:t>”</a:t>
            </a:r>
            <a:endParaRPr sz="12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rgbClr val="07376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79" name="Google Shape;279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9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85" name="Google Shape;285;p39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86" name="Google Shape;286;p39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87" name="Google Shape;287;p39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88" name="Google Shape;288;p39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89" name="Google Shape;289;p39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90" name="Google Shape;290;p39"/>
          <p:cNvSpPr txBox="1"/>
          <p:nvPr>
            <p:ph type="title"/>
          </p:nvPr>
        </p:nvSpPr>
        <p:spPr>
          <a:xfrm>
            <a:off x="324475" y="148225"/>
            <a:ext cx="8494800" cy="138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91" name="Google Shape;291;p39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92" name="Google Shape;292;p39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93" name="Google Shape;293;p39"/>
          <p:cNvSpPr txBox="1"/>
          <p:nvPr>
            <p:ph type="title"/>
          </p:nvPr>
        </p:nvSpPr>
        <p:spPr>
          <a:xfrm>
            <a:off x="324475" y="148225"/>
            <a:ext cx="8494800" cy="140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>
                <a:latin typeface="Merriweather"/>
                <a:ea typeface="Merriweather"/>
                <a:cs typeface="Merriweather"/>
                <a:sym typeface="Merriweather"/>
              </a:rPr>
              <a:t>References :</a:t>
            </a:r>
            <a:endParaRPr sz="3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94" name="Google Shape;294;p39"/>
          <p:cNvSpPr txBox="1"/>
          <p:nvPr>
            <p:ph idx="1" type="body"/>
          </p:nvPr>
        </p:nvSpPr>
        <p:spPr>
          <a:xfrm>
            <a:off x="207575" y="1920450"/>
            <a:ext cx="8813700" cy="30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200"/>
              <a:t>[10]”ImageNet Classification with Deep Convolutional Neural Networks”2012,”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ImageNet Classification with Deep Convolutional Neural Networks (neurips.cc)</a:t>
            </a:r>
            <a:r>
              <a:rPr lang="en" sz="1200"/>
              <a:t>”</a:t>
            </a:r>
            <a:endParaRPr sz="1200"/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200"/>
              <a:t>[11]”</a:t>
            </a:r>
            <a:r>
              <a:rPr lang="en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Very Deep Convolutional Networks for Large-Scale Image Recognition”2014,”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Very Deep Convolutional Networks for Large-Scale Image Recognition (researchgate.net)</a:t>
            </a:r>
            <a:r>
              <a:rPr lang="en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”</a:t>
            </a:r>
            <a:endParaRPr sz="12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[12]”</a:t>
            </a:r>
            <a:r>
              <a:rPr lang="en" sz="1200">
                <a:solidFill>
                  <a:srgbClr val="505050"/>
                </a:solidFill>
              </a:rPr>
              <a:t>Rice diseases detection and classification using attention based neural network and bayesian optimization”2021”</a:t>
            </a:r>
            <a:r>
              <a:rPr lang="en" sz="1100" u="sng">
                <a:solidFill>
                  <a:schemeClr val="hlink"/>
                </a:solidFill>
                <a:hlinkClick r:id="rId5"/>
              </a:rPr>
              <a:t>Rice diseases detection and classification using attention based neural network and bayesian optimization - ScienceDirect</a:t>
            </a:r>
            <a:r>
              <a:rPr lang="en" sz="1200">
                <a:solidFill>
                  <a:srgbClr val="505050"/>
                </a:solidFill>
              </a:rPr>
              <a:t>”</a:t>
            </a:r>
            <a:endParaRPr sz="1200">
              <a:solidFill>
                <a:srgbClr val="50505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505050"/>
                </a:solidFill>
              </a:rPr>
              <a:t>[13]”</a:t>
            </a:r>
            <a:r>
              <a:rPr lang="en" sz="1200">
                <a:highlight>
                  <a:srgbClr val="FFFFFF"/>
                </a:highlight>
              </a:rPr>
              <a:t>Plant Disease Detection and Classification by Deep Learning—A Review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”2021,”</a:t>
            </a:r>
            <a:r>
              <a:rPr lang="en" sz="1100" u="sng">
                <a:solidFill>
                  <a:schemeClr val="hlink"/>
                </a:solidFill>
                <a:hlinkClick r:id="rId6"/>
              </a:rPr>
              <a:t>Plant Disease Detection and Classification by Deep Learning—A Review | IEEE Journals &amp; Magazine | IEEE Xplore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”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[14]”</a:t>
            </a:r>
            <a:r>
              <a:rPr lang="en" sz="1200">
                <a:solidFill>
                  <a:srgbClr val="505050"/>
                </a:solidFill>
              </a:rPr>
              <a:t>Identification and recognition of rice diseases and pests using convolutional neural networks”2020,”</a:t>
            </a:r>
            <a:r>
              <a:rPr lang="en" sz="1100" u="sng">
                <a:solidFill>
                  <a:schemeClr val="hlink"/>
                </a:solidFill>
                <a:hlinkClick r:id="rId7"/>
              </a:rPr>
              <a:t>Identification and recognition of rice diseases and pests using convolutional neural networks - ScienceDirect</a:t>
            </a:r>
            <a:r>
              <a:rPr lang="en" sz="1200">
                <a:solidFill>
                  <a:srgbClr val="505050"/>
                </a:solidFill>
              </a:rPr>
              <a:t>”</a:t>
            </a:r>
            <a:endParaRPr sz="1200">
              <a:solidFill>
                <a:srgbClr val="50505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rgbClr val="50505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rgbClr val="07376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95" name="Google Shape;295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0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01" name="Google Shape;301;p40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02" name="Google Shape;302;p40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03" name="Google Shape;303;p40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04" name="Google Shape;304;p40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05" name="Google Shape;305;p40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06" name="Google Shape;306;p40"/>
          <p:cNvSpPr txBox="1"/>
          <p:nvPr>
            <p:ph type="title"/>
          </p:nvPr>
        </p:nvSpPr>
        <p:spPr>
          <a:xfrm>
            <a:off x="324475" y="148225"/>
            <a:ext cx="8494800" cy="138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07" name="Google Shape;307;p40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08" name="Google Shape;308;p40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09" name="Google Shape;309;p40"/>
          <p:cNvSpPr txBox="1"/>
          <p:nvPr>
            <p:ph type="title"/>
          </p:nvPr>
        </p:nvSpPr>
        <p:spPr>
          <a:xfrm>
            <a:off x="324475" y="148225"/>
            <a:ext cx="8494800" cy="121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>
                <a:latin typeface="Merriweather"/>
                <a:ea typeface="Merriweather"/>
                <a:cs typeface="Merriweather"/>
                <a:sym typeface="Merriweather"/>
              </a:rPr>
              <a:t>References :</a:t>
            </a:r>
            <a:endParaRPr sz="3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10" name="Google Shape;310;p40"/>
          <p:cNvSpPr txBox="1"/>
          <p:nvPr>
            <p:ph idx="1" type="body"/>
          </p:nvPr>
        </p:nvSpPr>
        <p:spPr>
          <a:xfrm>
            <a:off x="129750" y="1754550"/>
            <a:ext cx="8884500" cy="30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200"/>
              <a:t>[15]”</a:t>
            </a:r>
            <a:r>
              <a:rPr lang="en" sz="1200">
                <a:highlight>
                  <a:srgbClr val="FFFFFF"/>
                </a:highlight>
              </a:rPr>
              <a:t>Real-Time Object Detection Using YOLO: A Review</a:t>
            </a:r>
            <a:r>
              <a:rPr lang="en" sz="1200">
                <a:solidFill>
                  <a:srgbClr val="111111"/>
                </a:solidFill>
                <a:highlight>
                  <a:srgbClr val="FFFFFF"/>
                </a:highlight>
              </a:rPr>
              <a:t>”</a:t>
            </a:r>
            <a:r>
              <a:rPr lang="en" sz="1200">
                <a:highlight>
                  <a:srgbClr val="FFFFFF"/>
                </a:highlight>
              </a:rPr>
              <a:t>2021</a:t>
            </a:r>
            <a:r>
              <a:rPr lang="en" sz="1200">
                <a:solidFill>
                  <a:srgbClr val="111111"/>
                </a:solidFill>
                <a:highlight>
                  <a:srgbClr val="FFFFFF"/>
                </a:highlight>
              </a:rPr>
              <a:t>,”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(PDF) Real-Time Object Detection Using YOLO: A Review (researchgate.net)</a:t>
            </a:r>
            <a:r>
              <a:rPr lang="en" sz="1200">
                <a:solidFill>
                  <a:srgbClr val="111111"/>
                </a:solidFill>
                <a:highlight>
                  <a:srgbClr val="FFFFFF"/>
                </a:highlight>
              </a:rPr>
              <a:t>”</a:t>
            </a:r>
            <a:endParaRPr sz="12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highlight>
                  <a:srgbClr val="FFFFFF"/>
                </a:highlight>
              </a:rPr>
              <a:t>[16]”Identification of rice diseases using deep convolutional neural networks”2017</a:t>
            </a:r>
            <a:r>
              <a:rPr lang="en" sz="1200">
                <a:solidFill>
                  <a:srgbClr val="111111"/>
                </a:solidFill>
                <a:highlight>
                  <a:srgbClr val="FFFFFF"/>
                </a:highlight>
              </a:rPr>
              <a:t>,”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Identification of rice diseases using deep convolutional neural networks - ScienceDirect</a:t>
            </a:r>
            <a:r>
              <a:rPr lang="en" sz="1200">
                <a:solidFill>
                  <a:srgbClr val="111111"/>
                </a:solidFill>
                <a:highlight>
                  <a:srgbClr val="FFFFFF"/>
                </a:highlight>
              </a:rPr>
              <a:t>”</a:t>
            </a:r>
            <a:endParaRPr sz="12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200"/>
              <a:t>[17]”Deep Residual Learning for Image Recognition”2016,”</a:t>
            </a:r>
            <a:r>
              <a:rPr lang="en" sz="1100" u="sng">
                <a:solidFill>
                  <a:schemeClr val="hlink"/>
                </a:solidFill>
                <a:hlinkClick r:id="rId5"/>
              </a:rPr>
              <a:t>CVPR 2016 Open Access Repository (thecvf.com)</a:t>
            </a:r>
            <a:r>
              <a:rPr lang="en" sz="1200"/>
              <a:t>”</a:t>
            </a:r>
            <a:endParaRPr sz="1200"/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200"/>
              <a:t>[18]”</a:t>
            </a:r>
            <a:r>
              <a:rPr lang="en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Deep CNNs for microscopic image classification by exploiting transfer learning and feature concatenation”2018,”</a:t>
            </a:r>
            <a:r>
              <a:rPr lang="en" sz="1100" u="sng">
                <a:solidFill>
                  <a:schemeClr val="hlink"/>
                </a:solidFill>
                <a:hlinkClick r:id="rId6"/>
              </a:rPr>
              <a:t>(PDF) Deep CNNs for microscopic image classification by exploiting transfer learning and feature concatenation (researchgate.net)</a:t>
            </a:r>
            <a:r>
              <a:rPr lang="en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”</a:t>
            </a:r>
            <a:endParaRPr sz="12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[19]”Strategy for Rice Disease Management in Bangladesh”2021,”</a:t>
            </a:r>
            <a:r>
              <a:rPr lang="en" sz="1100" u="sng">
                <a:solidFill>
                  <a:schemeClr val="hlink"/>
                </a:solidFill>
                <a:hlinkClick r:id="rId7"/>
              </a:rPr>
              <a:t>Strategy for Rice Disease Management in Bangladesh | Bangladesh Rice Journal (banglajol.info)</a:t>
            </a:r>
            <a:r>
              <a:rPr lang="en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”</a:t>
            </a:r>
            <a:endParaRPr sz="12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[20]”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Transfer Learning-based Plant Disease Detection and Diagnosis System using Xception”2021,”</a:t>
            </a:r>
            <a:r>
              <a:rPr lang="en" sz="1100" u="sng">
                <a:solidFill>
                  <a:schemeClr val="hlink"/>
                </a:solidFill>
                <a:hlinkClick r:id="rId8"/>
              </a:rPr>
              <a:t>Transfer Learning-based Plant Disease Detection and Diagnosis System using Xception | IEEE Conference Publication | IEEE Xplore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”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333333"/>
                </a:solidFill>
              </a:rPr>
              <a:t>”</a:t>
            </a:r>
            <a:endParaRPr sz="12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rgbClr val="50505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rgbClr val="07376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11" name="Google Shape;311;p40"/>
          <p:cNvSpPr txBox="1"/>
          <p:nvPr>
            <p:ph idx="12" type="sldNum"/>
          </p:nvPr>
        </p:nvSpPr>
        <p:spPr>
          <a:xfrm>
            <a:off x="8595308" y="47905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1"/>
          <p:cNvSpPr txBox="1"/>
          <p:nvPr>
            <p:ph type="title"/>
          </p:nvPr>
        </p:nvSpPr>
        <p:spPr>
          <a:xfrm>
            <a:off x="2140800" y="1630500"/>
            <a:ext cx="4862400" cy="18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317" name="Google Shape;317;p4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>
                <a:latin typeface="Merriweather"/>
                <a:ea typeface="Merriweather"/>
                <a:cs typeface="Merriweather"/>
                <a:sym typeface="Merriweather"/>
              </a:rPr>
              <a:t>Introduction </a:t>
            </a:r>
            <a:r>
              <a:rPr lang="en" sz="3000">
                <a:latin typeface="Merriweather"/>
                <a:ea typeface="Merriweather"/>
                <a:cs typeface="Merriweather"/>
                <a:sym typeface="Merriweather"/>
              </a:rPr>
              <a:t>:</a:t>
            </a:r>
            <a:endParaRPr/>
          </a:p>
        </p:txBody>
      </p:sp>
      <p:sp>
        <p:nvSpPr>
          <p:cNvPr id="98" name="Google Shape;98;p3"/>
          <p:cNvSpPr txBox="1"/>
          <p:nvPr>
            <p:ph idx="1" type="body"/>
          </p:nvPr>
        </p:nvSpPr>
        <p:spPr>
          <a:xfrm>
            <a:off x="260275" y="2020225"/>
            <a:ext cx="8742000" cy="30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❏"/>
            </a:pP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 an easier identification for detecting Rice plant diseases of Bangladesh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❏"/>
            </a:pP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 an effortless system for the identification of Rice plant diseases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❏"/>
            </a:pP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 with Bangladeshi Dataset that contains images of different rice plant diseases 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99" name="Google Shape;99;p3"/>
          <p:cNvSpPr txBox="1"/>
          <p:nvPr>
            <p:ph idx="12" type="sldNum"/>
          </p:nvPr>
        </p:nvSpPr>
        <p:spPr>
          <a:xfrm>
            <a:off x="8449233" y="45516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>
            <p:ph type="title"/>
          </p:nvPr>
        </p:nvSpPr>
        <p:spPr>
          <a:xfrm>
            <a:off x="324475" y="148225"/>
            <a:ext cx="8384700" cy="1373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80">
                <a:latin typeface="Merriweather"/>
                <a:ea typeface="Merriweather"/>
                <a:cs typeface="Merriweather"/>
                <a:sym typeface="Merriweather"/>
              </a:rPr>
              <a:t>Motivation : </a:t>
            </a:r>
            <a:endParaRPr sz="308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5" name="Google Shape;105;p4"/>
          <p:cNvSpPr txBox="1"/>
          <p:nvPr>
            <p:ph idx="1" type="body"/>
          </p:nvPr>
        </p:nvSpPr>
        <p:spPr>
          <a:xfrm>
            <a:off x="322050" y="2407725"/>
            <a:ext cx="8499900" cy="22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just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etection of rice plant disease is crucial for crop protection system.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Traditional visual observation methods are mostly inaccurate.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Laboratory testing requires time and can be expensive.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Insufficient research done on Bangladeshi rice plant diseases.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4"/>
          <p:cNvSpPr txBox="1"/>
          <p:nvPr>
            <p:ph idx="12" type="sldNum"/>
          </p:nvPr>
        </p:nvSpPr>
        <p:spPr>
          <a:xfrm>
            <a:off x="8509633" y="4688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"/>
          <p:cNvSpPr txBox="1"/>
          <p:nvPr>
            <p:ph type="title"/>
          </p:nvPr>
        </p:nvSpPr>
        <p:spPr>
          <a:xfrm>
            <a:off x="324475" y="148225"/>
            <a:ext cx="8753700" cy="147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>
                <a:latin typeface="Merriweather"/>
                <a:ea typeface="Merriweather"/>
                <a:cs typeface="Merriweather"/>
                <a:sym typeface="Merriweather"/>
              </a:rPr>
              <a:t>Literature Review :</a:t>
            </a:r>
            <a:endParaRPr sz="3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2" name="Google Shape;112;p10"/>
          <p:cNvSpPr txBox="1"/>
          <p:nvPr>
            <p:ph idx="1" type="body"/>
          </p:nvPr>
        </p:nvSpPr>
        <p:spPr>
          <a:xfrm>
            <a:off x="198300" y="1921075"/>
            <a:ext cx="8753700" cy="29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2000" u="sng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Paper 01 : </a:t>
            </a:r>
            <a:r>
              <a:rPr b="1" lang="en" sz="2000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Rice Leaf Disease Detection Using Machine Learning Techniques.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rgbClr val="A61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Author        : Kawcher Ahmed,Tasmia Rahman,Md irfanul Alam,Sifat Momen(NSU)</a:t>
            </a:r>
            <a:endParaRPr sz="1700">
              <a:solidFill>
                <a:srgbClr val="A61C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61C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trained using KNN, logistic regression, j48, naive bayes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hree rice plant diseases are detected here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400+ pictures are used here for training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Affected parts were separated using K-means clustering and SVM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extracting the features of an image, HOG was used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Achieved 96.77% accuracy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2"/>
          <p:cNvSpPr txBox="1"/>
          <p:nvPr>
            <p:ph type="title"/>
          </p:nvPr>
        </p:nvSpPr>
        <p:spPr>
          <a:xfrm>
            <a:off x="324475" y="148225"/>
            <a:ext cx="8753700" cy="147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>
                <a:latin typeface="Merriweather"/>
                <a:ea typeface="Merriweather"/>
                <a:cs typeface="Merriweather"/>
                <a:sym typeface="Merriweather"/>
              </a:rPr>
              <a:t>Literature Review :</a:t>
            </a:r>
            <a:endParaRPr sz="3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9" name="Google Shape;119;p12"/>
          <p:cNvSpPr txBox="1"/>
          <p:nvPr>
            <p:ph idx="1" type="body"/>
          </p:nvPr>
        </p:nvSpPr>
        <p:spPr>
          <a:xfrm>
            <a:off x="210700" y="1958250"/>
            <a:ext cx="8628300" cy="28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2000" u="sng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Paper 02 : </a:t>
            </a:r>
            <a:r>
              <a:rPr b="1" lang="en" sz="2000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Rice Blast Disease Detection and Classification Using Machine Learning Algorithm</a:t>
            </a:r>
            <a:r>
              <a:rPr b="1" lang="en" sz="1900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900">
              <a:solidFill>
                <a:srgbClr val="07376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rgbClr val="A61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Author        : S Ramesh and D.Vydeki (VIT Chennai)</a:t>
            </a:r>
            <a:endParaRPr sz="1700">
              <a:solidFill>
                <a:srgbClr val="A61C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A61C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❏"/>
            </a:pP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Images are classified using ANN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❏"/>
            </a:pP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K-Means Clustering is used for Image Segmentation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❏"/>
            </a:pP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Only one leaf disease is detected here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❏"/>
            </a:pP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300 leaf samples are taken as dataset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20" name="Google Shape;12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/>
          <p:nvPr>
            <p:ph type="title"/>
          </p:nvPr>
        </p:nvSpPr>
        <p:spPr>
          <a:xfrm>
            <a:off x="324475" y="148225"/>
            <a:ext cx="8753700" cy="147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>
                <a:latin typeface="Merriweather"/>
                <a:ea typeface="Merriweather"/>
                <a:cs typeface="Merriweather"/>
                <a:sym typeface="Merriweather"/>
              </a:rPr>
              <a:t>Literature Review :</a:t>
            </a:r>
            <a:endParaRPr sz="3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6" name="Google Shape;126;p16"/>
          <p:cNvSpPr txBox="1"/>
          <p:nvPr>
            <p:ph idx="1" type="body"/>
          </p:nvPr>
        </p:nvSpPr>
        <p:spPr>
          <a:xfrm>
            <a:off x="324475" y="1908675"/>
            <a:ext cx="8487600" cy="30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2000" u="sng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Paper 03 : </a:t>
            </a:r>
            <a:r>
              <a:rPr b="1" lang="en" sz="2000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 of machine learning in detection of blast disease in South Indian rice crops.</a:t>
            </a:r>
            <a:endParaRPr sz="2000">
              <a:solidFill>
                <a:srgbClr val="A61C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rgbClr val="A61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Author:    S Ramesh and D.Vydeki (VIT Chennai)</a:t>
            </a:r>
            <a:endParaRPr sz="1700">
              <a:solidFill>
                <a:srgbClr val="A61C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A61C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Detected Rice Blast disease using KNN and ANN classification techniques.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K-means Clustering is used for image segmentation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small dataset of 451 images is used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Detected only one type of disease(Rice Blast)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ANN classifier provides 99% accuracy for normal images and 100% for blast infected images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27" name="Google Shape;12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324475" y="148225"/>
            <a:ext cx="8753700" cy="147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>
                <a:latin typeface="Merriweather"/>
                <a:ea typeface="Merriweather"/>
                <a:cs typeface="Merriweather"/>
                <a:sym typeface="Merriweather"/>
              </a:rPr>
              <a:t>Literature Review :</a:t>
            </a:r>
            <a:endParaRPr sz="3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222900" y="1891100"/>
            <a:ext cx="87537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2000" u="sng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Paper 04 :</a:t>
            </a:r>
            <a:r>
              <a:rPr b="1" lang="en" sz="2000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Rice Plant Disease Classification Using Transfer Learning Of Deep Convolutional Neural Network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rgbClr val="A61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Author        : Vimal K. Shrivastava , Monoj K. Pradhan, Sonajharia Minz , Mahesh P. Thakur</a:t>
            </a:r>
            <a:endParaRPr sz="1700">
              <a:solidFill>
                <a:srgbClr val="A61C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700">
              <a:solidFill>
                <a:srgbClr val="07376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Deep convolutional Neural Network (CNN) as feature extractor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 Vector Machine (SVM) as a classifier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AlexNet deep CNN pre-trained on large ImageNet dataset was used for feature extraction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Accuracy of 91.37%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Small dataset of 619 images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Based on only 3 types of rice diseases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700">
              <a:solidFill>
                <a:srgbClr val="07376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34" name="Google Shape;13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53c2996db7_0_3"/>
          <p:cNvSpPr txBox="1"/>
          <p:nvPr>
            <p:ph type="title"/>
          </p:nvPr>
        </p:nvSpPr>
        <p:spPr>
          <a:xfrm>
            <a:off x="324475" y="148225"/>
            <a:ext cx="8753700" cy="147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>
                <a:latin typeface="Merriweather"/>
                <a:ea typeface="Merriweather"/>
                <a:cs typeface="Merriweather"/>
                <a:sym typeface="Merriweather"/>
              </a:rPr>
              <a:t>Literature Review :</a:t>
            </a:r>
            <a:endParaRPr sz="3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0" name="Google Shape;140;g153c2996db7_0_3"/>
          <p:cNvSpPr txBox="1"/>
          <p:nvPr>
            <p:ph idx="1" type="body"/>
          </p:nvPr>
        </p:nvSpPr>
        <p:spPr>
          <a:xfrm>
            <a:off x="185900" y="1921075"/>
            <a:ext cx="8753700" cy="29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2000" u="sng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Paper 05 : </a:t>
            </a:r>
            <a:r>
              <a:rPr b="1" lang="en" sz="2000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Rice Disease Identification and Classification by Integrating support vector machine with Deep Convolutional Neural Network</a:t>
            </a:r>
            <a:r>
              <a:rPr b="1" lang="en" sz="2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rgbClr val="A61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Author        :Md.jahid Hasan,Shamim Mahbub,Md.Shahin Alam,Md.Abu Nasim.</a:t>
            </a:r>
            <a:endParaRPr sz="1700">
              <a:solidFill>
                <a:srgbClr val="A61C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>
              <a:solidFill>
                <a:srgbClr val="A61C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hybrid network integrating Deep CNN with SVM for classification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are extracted using D-CNN and SVM classifier is trained with the features.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proposed model achieved 97.5 % accuracy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 sz="1700">
                <a:solidFill>
                  <a:schemeClr val="dk1"/>
                </a:solidFill>
              </a:rPr>
              <a:t> 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41" name="Google Shape;141;g153c2996db7_0_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