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56BC-18E4-1B1B-37BC-769477CC6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494E0-820A-838A-E48F-3CDBE171A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23784-1EC5-ED75-88BE-894062389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9F56-801F-45CE-9939-B6A092FAD9E2}" type="datetimeFigureOut">
              <a:rPr lang="en-MY" smtClean="0"/>
              <a:t>10/11/2022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F7532-C931-C19E-3053-230063DC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D537A-68D4-E8E9-C7DE-801F1BCA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0A07-B0A3-44FC-BA3A-3CA396CF37B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8792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7DFEA-1A4A-C701-5E3E-49746100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12746-CDA3-FEC7-7E27-C635A3396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D94DC-79A0-2F18-47F8-ACBBB4075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9F56-801F-45CE-9939-B6A092FAD9E2}" type="datetimeFigureOut">
              <a:rPr lang="en-MY" smtClean="0"/>
              <a:t>10/11/2022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92451-63FE-79F4-9F2C-054AD06D6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6DD12-D16B-FB99-4340-CE8710BEA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0A07-B0A3-44FC-BA3A-3CA396CF37B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8118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26A5B-4EEF-84FF-4D97-534F751C5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3C159-3F92-8FFB-85BD-ABA6A8B48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3A493-0D21-5843-F17D-09061EC9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9F56-801F-45CE-9939-B6A092FAD9E2}" type="datetimeFigureOut">
              <a:rPr lang="en-MY" smtClean="0"/>
              <a:t>10/11/2022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67FA9-760B-801B-E5C3-4F1826B9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94FBF-E07D-A28E-520A-F4A60F34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0A07-B0A3-44FC-BA3A-3CA396CF37B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8068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62A2-CEE8-8930-2F06-B377499D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1650B-13D5-0AF6-DEA0-AA958944B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C7367-A3AF-6470-AE7D-114DDB86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9F56-801F-45CE-9939-B6A092FAD9E2}" type="datetimeFigureOut">
              <a:rPr lang="en-MY" smtClean="0"/>
              <a:t>10/11/2022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E7D8D-D838-8FEC-3FE8-9ADAE625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90F20-8237-F265-FB7A-B47DCF2F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0A07-B0A3-44FC-BA3A-3CA396CF37B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9704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9922-3563-4451-9B31-1C884109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6448E-708E-E964-3F7F-7BBEC2B0E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B9550-F681-F9E3-8B4B-3118B1B9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9F56-801F-45CE-9939-B6A092FAD9E2}" type="datetimeFigureOut">
              <a:rPr lang="en-MY" smtClean="0"/>
              <a:t>10/11/2022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618FD-5FB5-0848-7C8C-2C5F6F751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36745-697D-1BC7-1F8A-587D9D7A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0A07-B0A3-44FC-BA3A-3CA396CF37B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5205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3D0B-E9FF-49E7-06DD-0DA8EED0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D9F08-4D0E-5175-91FD-9D4290183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C52D5-1E80-62D0-143E-55E860B0B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F063D-0D10-05AA-0A95-0F7D1ED27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9F56-801F-45CE-9939-B6A092FAD9E2}" type="datetimeFigureOut">
              <a:rPr lang="en-MY" smtClean="0"/>
              <a:t>10/11/2022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D0954-FEDA-A81D-9A43-EE058FE2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8BA4E-288F-7007-CC68-D9FDC26A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0A07-B0A3-44FC-BA3A-3CA396CF37B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1779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5E20-7CBD-A9DC-134A-64E259391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3D4BC-413E-B457-ABD8-2C6ED2491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86A03-49D2-2EFA-935A-819067673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2FE32-2855-2E8B-AFF0-2B1E2B004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95297-E5A2-601F-8FFC-656E94255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4777F8-385F-4D9D-4D45-E283EEC7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9F56-801F-45CE-9939-B6A092FAD9E2}" type="datetimeFigureOut">
              <a:rPr lang="en-MY" smtClean="0"/>
              <a:t>10/11/2022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18F5B3-1941-E8FD-4EB4-EC986B80F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C879E6-D977-13C2-8A98-B6E3F465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0A07-B0A3-44FC-BA3A-3CA396CF37B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2691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5A06-725D-3F25-4479-3DF58C08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FC203-6F33-6D7A-45EB-141710F25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9F56-801F-45CE-9939-B6A092FAD9E2}" type="datetimeFigureOut">
              <a:rPr lang="en-MY" smtClean="0"/>
              <a:t>10/11/2022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9E5A8-E4F4-C690-0617-5FDAE807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B4FA0-8457-9630-B194-DAD13F19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0A07-B0A3-44FC-BA3A-3CA396CF37B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5611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6BCB6-A624-C2DB-43D0-82886B41F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9F56-801F-45CE-9939-B6A092FAD9E2}" type="datetimeFigureOut">
              <a:rPr lang="en-MY" smtClean="0"/>
              <a:t>10/11/2022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C4994-410A-3659-CCCA-800F9003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BFB3C-F5E1-5C40-1BFE-AE901C67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0A07-B0A3-44FC-BA3A-3CA396CF37B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5679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F22D-F60C-F284-A841-A4DA0249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30E36-6C60-D6C4-DC1C-A0DCDD6DB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5F3EB-76FA-FF44-49E2-8EB30FC11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A19BE-6684-4E96-5831-29CE6E945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9F56-801F-45CE-9939-B6A092FAD9E2}" type="datetimeFigureOut">
              <a:rPr lang="en-MY" smtClean="0"/>
              <a:t>10/11/2022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6FBFC-C379-ECF8-18CB-971B7A0F7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5C09A-375F-5A1F-04FD-A6CE6E761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0A07-B0A3-44FC-BA3A-3CA396CF37B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2439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01488-C735-60D9-F30D-F10F34C3A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085BD-63B7-D832-1B78-83094B710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6F922-10FF-0664-4C19-26E477ACA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69A8F-C326-3F41-62E3-49CB2255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9F56-801F-45CE-9939-B6A092FAD9E2}" type="datetimeFigureOut">
              <a:rPr lang="en-MY" smtClean="0"/>
              <a:t>10/11/2022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B74BE-300F-3285-3FA2-3B2D6ADD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1828D-055B-A825-1BB1-5C90B009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0A07-B0A3-44FC-BA3A-3CA396CF37B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7180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DF5E-23FA-D5E8-D928-85A83F2EC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34B7F-081B-0D0A-EE97-46219F5EB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C9A13-3ACE-7B60-0A63-D0B0E64E4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B9F56-801F-45CE-9939-B6A092FAD9E2}" type="datetimeFigureOut">
              <a:rPr lang="en-MY" smtClean="0"/>
              <a:t>10/11/2022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4EA31-F55F-02DB-C081-2E71F8331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608DD-BC15-AF2B-1185-6C09E1B96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70A07-B0A3-44FC-BA3A-3CA396CF37B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2755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95BF86F-90C6-8329-16F8-7837F99A4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75976"/>
              </p:ext>
            </p:extLst>
          </p:nvPr>
        </p:nvGraphicFramePr>
        <p:xfrm>
          <a:off x="5560438" y="93973"/>
          <a:ext cx="1071123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1123">
                  <a:extLst>
                    <a:ext uri="{9D8B030D-6E8A-4147-A177-3AD203B41FA5}">
                      <a16:colId xmlns:a16="http://schemas.microsoft.com/office/drawing/2014/main" val="1677168991"/>
                    </a:ext>
                  </a:extLst>
                </a:gridCol>
              </a:tblGrid>
              <a:tr h="181462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Diagnosis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739977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Positive :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58964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Negative :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02751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82E2990-241C-7475-A3A5-56AF257F4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58608"/>
              </p:ext>
            </p:extLst>
          </p:nvPr>
        </p:nvGraphicFramePr>
        <p:xfrm>
          <a:off x="2370478" y="1712545"/>
          <a:ext cx="1071123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1123">
                  <a:extLst>
                    <a:ext uri="{9D8B030D-6E8A-4147-A177-3AD203B41FA5}">
                      <a16:colId xmlns:a16="http://schemas.microsoft.com/office/drawing/2014/main" val="1677168991"/>
                    </a:ext>
                  </a:extLst>
                </a:gridCol>
              </a:tblGrid>
              <a:tr h="181462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739977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Positive :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58964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Negative :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02751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5789BE-EDE5-201C-9843-E56AE91CC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577111"/>
              </p:ext>
            </p:extLst>
          </p:nvPr>
        </p:nvGraphicFramePr>
        <p:xfrm>
          <a:off x="8254663" y="1712545"/>
          <a:ext cx="1071123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1123">
                  <a:extLst>
                    <a:ext uri="{9D8B030D-6E8A-4147-A177-3AD203B41FA5}">
                      <a16:colId xmlns:a16="http://schemas.microsoft.com/office/drawing/2014/main" val="1677168991"/>
                    </a:ext>
                  </a:extLst>
                </a:gridCol>
              </a:tblGrid>
              <a:tr h="181462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739977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Positive :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58964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Negative :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027516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C40825-13EF-FA1D-1F05-44458053B02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906039" y="1008373"/>
            <a:ext cx="3189960" cy="7041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228872-9568-1DAF-7EA2-79784F8E590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095999" y="1008373"/>
            <a:ext cx="2694225" cy="7041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37A57C3-81C5-F777-BEB0-9396C316F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466160"/>
              </p:ext>
            </p:extLst>
          </p:nvPr>
        </p:nvGraphicFramePr>
        <p:xfrm>
          <a:off x="1299355" y="3158170"/>
          <a:ext cx="1071123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1123">
                  <a:extLst>
                    <a:ext uri="{9D8B030D-6E8A-4147-A177-3AD203B41FA5}">
                      <a16:colId xmlns:a16="http://schemas.microsoft.com/office/drawing/2014/main" val="1677168991"/>
                    </a:ext>
                  </a:extLst>
                </a:gridCol>
              </a:tblGrid>
              <a:tr h="181462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739977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Positive :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58964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Negative :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02751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B7FB0DA-79D4-7632-E976-842AA5D09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897104"/>
              </p:ext>
            </p:extLst>
          </p:nvPr>
        </p:nvGraphicFramePr>
        <p:xfrm>
          <a:off x="3441600" y="3160836"/>
          <a:ext cx="1071123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1123">
                  <a:extLst>
                    <a:ext uri="{9D8B030D-6E8A-4147-A177-3AD203B41FA5}">
                      <a16:colId xmlns:a16="http://schemas.microsoft.com/office/drawing/2014/main" val="1677168991"/>
                    </a:ext>
                  </a:extLst>
                </a:gridCol>
              </a:tblGrid>
              <a:tr h="181462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739977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Positive :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58964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Negative :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02751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BD700A0-4421-D8D8-81A5-7DCE19BC9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669068"/>
              </p:ext>
            </p:extLst>
          </p:nvPr>
        </p:nvGraphicFramePr>
        <p:xfrm>
          <a:off x="7184489" y="3191111"/>
          <a:ext cx="1071123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1123">
                  <a:extLst>
                    <a:ext uri="{9D8B030D-6E8A-4147-A177-3AD203B41FA5}">
                      <a16:colId xmlns:a16="http://schemas.microsoft.com/office/drawing/2014/main" val="1677168991"/>
                    </a:ext>
                  </a:extLst>
                </a:gridCol>
              </a:tblGrid>
              <a:tr h="181462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739977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Positive :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58964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Negative :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02751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3F1000F-0771-938A-88DB-B789F6E83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975528"/>
              </p:ext>
            </p:extLst>
          </p:nvPr>
        </p:nvGraphicFramePr>
        <p:xfrm>
          <a:off x="9325786" y="3191111"/>
          <a:ext cx="1071123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1123">
                  <a:extLst>
                    <a:ext uri="{9D8B030D-6E8A-4147-A177-3AD203B41FA5}">
                      <a16:colId xmlns:a16="http://schemas.microsoft.com/office/drawing/2014/main" val="1677168991"/>
                    </a:ext>
                  </a:extLst>
                </a:gridCol>
              </a:tblGrid>
              <a:tr h="181462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739977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Positive :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58964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Negative :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02751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A4A0FAC-C47C-D450-9403-38F9DA618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90400"/>
              </p:ext>
            </p:extLst>
          </p:nvPr>
        </p:nvGraphicFramePr>
        <p:xfrm>
          <a:off x="2370477" y="4832621"/>
          <a:ext cx="1071123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1123">
                  <a:extLst>
                    <a:ext uri="{9D8B030D-6E8A-4147-A177-3AD203B41FA5}">
                      <a16:colId xmlns:a16="http://schemas.microsoft.com/office/drawing/2014/main" val="1677168991"/>
                    </a:ext>
                  </a:extLst>
                </a:gridCol>
              </a:tblGrid>
              <a:tr h="181462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739977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Positive :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58964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Negative :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027516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D6E5202-B798-D532-D2D6-0E44BF394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642970"/>
              </p:ext>
            </p:extLst>
          </p:nvPr>
        </p:nvGraphicFramePr>
        <p:xfrm>
          <a:off x="4512722" y="4832621"/>
          <a:ext cx="1071123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1123">
                  <a:extLst>
                    <a:ext uri="{9D8B030D-6E8A-4147-A177-3AD203B41FA5}">
                      <a16:colId xmlns:a16="http://schemas.microsoft.com/office/drawing/2014/main" val="1677168991"/>
                    </a:ext>
                  </a:extLst>
                </a:gridCol>
              </a:tblGrid>
              <a:tr h="181462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739977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Positive :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58964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Negative :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02751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CA5C722-FB72-9663-08C4-ECC522F8E9E5}"/>
              </a:ext>
            </a:extLst>
          </p:cNvPr>
          <p:cNvSpPr txBox="1"/>
          <p:nvPr/>
        </p:nvSpPr>
        <p:spPr>
          <a:xfrm>
            <a:off x="5636642" y="1141325"/>
            <a:ext cx="918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Y" sz="1400" dirty="0"/>
              <a:t>Stiff Neck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DB09A5-C525-D788-7EB6-78C63F57D760}"/>
              </a:ext>
            </a:extLst>
          </p:cNvPr>
          <p:cNvSpPr txBox="1"/>
          <p:nvPr/>
        </p:nvSpPr>
        <p:spPr>
          <a:xfrm>
            <a:off x="6776151" y="4329155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Y" sz="1400" dirty="0"/>
              <a:t>Headache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64C561-6D28-9815-F9D1-5B35C1FC6087}"/>
              </a:ext>
            </a:extLst>
          </p:cNvPr>
          <p:cNvSpPr txBox="1"/>
          <p:nvPr/>
        </p:nvSpPr>
        <p:spPr>
          <a:xfrm>
            <a:off x="8496714" y="2771609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Y" sz="1400" dirty="0"/>
              <a:t>Spots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EA2B33-8D5B-8AC4-48CE-CA8D37EBC744}"/>
              </a:ext>
            </a:extLst>
          </p:cNvPr>
          <p:cNvSpPr txBox="1"/>
          <p:nvPr/>
        </p:nvSpPr>
        <p:spPr>
          <a:xfrm>
            <a:off x="1458306" y="4306506"/>
            <a:ext cx="753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400" dirty="0"/>
              <a:t>Positive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C541F2D-7495-F83C-56DF-FAD60C92F92D}"/>
              </a:ext>
            </a:extLst>
          </p:cNvPr>
          <p:cNvCxnSpPr>
            <a:cxnSpLocks/>
            <a:stCxn id="15" idx="2"/>
            <a:endCxn id="2" idx="0"/>
          </p:cNvCxnSpPr>
          <p:nvPr/>
        </p:nvCxnSpPr>
        <p:spPr>
          <a:xfrm>
            <a:off x="1834916" y="4072570"/>
            <a:ext cx="0" cy="2339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932EFB-C2AD-961A-97C0-3CF602988D1C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flipH="1">
            <a:off x="1834916" y="2626945"/>
            <a:ext cx="1071123" cy="5312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736DFFF-D306-93A9-1517-2C3063BC2758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2906039" y="2626945"/>
            <a:ext cx="1071122" cy="5338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468F1C3-FC1D-854F-3E7A-AF413D6D920B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8790224" y="2626945"/>
            <a:ext cx="1071123" cy="5641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99E8C60-D3BC-385F-FE8E-6ABA71A2FD0D}"/>
              </a:ext>
            </a:extLst>
          </p:cNvPr>
          <p:cNvSpPr txBox="1"/>
          <p:nvPr/>
        </p:nvSpPr>
        <p:spPr>
          <a:xfrm>
            <a:off x="4633906" y="5975651"/>
            <a:ext cx="82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400" dirty="0"/>
              <a:t>Negative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AFAAB14-5876-6922-960A-AAE1B91380D7}"/>
              </a:ext>
            </a:extLst>
          </p:cNvPr>
          <p:cNvCxnSpPr>
            <a:cxnSpLocks/>
            <a:stCxn id="20" idx="2"/>
            <a:endCxn id="50" idx="0"/>
          </p:cNvCxnSpPr>
          <p:nvPr/>
        </p:nvCxnSpPr>
        <p:spPr>
          <a:xfrm>
            <a:off x="5048283" y="5747021"/>
            <a:ext cx="0" cy="2286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F5DA358-3AF6-1E89-21E4-1EF2F0294097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flipH="1">
            <a:off x="7720050" y="2626945"/>
            <a:ext cx="1070174" cy="5641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20D1710-332E-3FBB-E0CA-025BA084B154}"/>
              </a:ext>
            </a:extLst>
          </p:cNvPr>
          <p:cNvSpPr txBox="1"/>
          <p:nvPr/>
        </p:nvSpPr>
        <p:spPr>
          <a:xfrm>
            <a:off x="3688975" y="4243948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Y" sz="1400" dirty="0"/>
              <a:t>Spots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6013596-2954-1940-542F-139DF7428BFD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2906038" y="4075236"/>
            <a:ext cx="1071123" cy="7573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1F43E64-C502-A0F2-5352-D290BBFDE491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3977161" y="4075236"/>
            <a:ext cx="1071122" cy="7573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956C9C-0A78-8031-ED18-C018A2C43F4C}"/>
              </a:ext>
            </a:extLst>
          </p:cNvPr>
          <p:cNvSpPr txBox="1"/>
          <p:nvPr/>
        </p:nvSpPr>
        <p:spPr>
          <a:xfrm>
            <a:off x="2449021" y="2783649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Y" sz="1400" dirty="0"/>
              <a:t>Headache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CF40C47-CC33-5F7B-C50E-E8015ADAF813}"/>
              </a:ext>
            </a:extLst>
          </p:cNvPr>
          <p:cNvSpPr txBox="1"/>
          <p:nvPr/>
        </p:nvSpPr>
        <p:spPr>
          <a:xfrm>
            <a:off x="9446970" y="4343814"/>
            <a:ext cx="82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400" dirty="0"/>
              <a:t>Negative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F4A7165-0721-BF04-2EC2-5816C3DA464C}"/>
              </a:ext>
            </a:extLst>
          </p:cNvPr>
          <p:cNvCxnSpPr>
            <a:cxnSpLocks/>
            <a:stCxn id="18" idx="2"/>
            <a:endCxn id="83" idx="0"/>
          </p:cNvCxnSpPr>
          <p:nvPr/>
        </p:nvCxnSpPr>
        <p:spPr>
          <a:xfrm>
            <a:off x="9861347" y="4105511"/>
            <a:ext cx="0" cy="2383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557B42E-A933-901B-124F-2CF8B464EEB0}"/>
              </a:ext>
            </a:extLst>
          </p:cNvPr>
          <p:cNvSpPr txBox="1"/>
          <p:nvPr/>
        </p:nvSpPr>
        <p:spPr>
          <a:xfrm>
            <a:off x="2529427" y="5976261"/>
            <a:ext cx="753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400" dirty="0"/>
              <a:t>Positive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9E81349-9949-5AD7-8028-B9351044D0C2}"/>
              </a:ext>
            </a:extLst>
          </p:cNvPr>
          <p:cNvCxnSpPr>
            <a:cxnSpLocks/>
            <a:stCxn id="19" idx="2"/>
            <a:endCxn id="90" idx="0"/>
          </p:cNvCxnSpPr>
          <p:nvPr/>
        </p:nvCxnSpPr>
        <p:spPr>
          <a:xfrm flipH="1">
            <a:off x="2906037" y="5747021"/>
            <a:ext cx="1" cy="2292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Table 103">
            <a:extLst>
              <a:ext uri="{FF2B5EF4-FFF2-40B4-BE49-F238E27FC236}">
                <a16:creationId xmlns:a16="http://schemas.microsoft.com/office/drawing/2014/main" id="{1ECE1EFD-A126-0D73-2F0D-F40068145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954169"/>
              </p:ext>
            </p:extLst>
          </p:nvPr>
        </p:nvGraphicFramePr>
        <p:xfrm>
          <a:off x="7183536" y="4832840"/>
          <a:ext cx="1071123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1123">
                  <a:extLst>
                    <a:ext uri="{9D8B030D-6E8A-4147-A177-3AD203B41FA5}">
                      <a16:colId xmlns:a16="http://schemas.microsoft.com/office/drawing/2014/main" val="1677168991"/>
                    </a:ext>
                  </a:extLst>
                </a:gridCol>
              </a:tblGrid>
              <a:tr h="181462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739977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Positive :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58964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Negative :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027516"/>
                  </a:ext>
                </a:extLst>
              </a:tr>
            </a:tbl>
          </a:graphicData>
        </a:graphic>
      </p:graphicFrame>
      <p:sp>
        <p:nvSpPr>
          <p:cNvPr id="105" name="TextBox 104">
            <a:extLst>
              <a:ext uri="{FF2B5EF4-FFF2-40B4-BE49-F238E27FC236}">
                <a16:creationId xmlns:a16="http://schemas.microsoft.com/office/drawing/2014/main" id="{713AAFFF-1E4A-CA71-F524-D3B74DF5481A}"/>
              </a:ext>
            </a:extLst>
          </p:cNvPr>
          <p:cNvSpPr txBox="1"/>
          <p:nvPr/>
        </p:nvSpPr>
        <p:spPr>
          <a:xfrm>
            <a:off x="7304720" y="5975870"/>
            <a:ext cx="82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400" dirty="0"/>
              <a:t>Negative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CA68F7E-A588-AD87-B718-B39451D74F1C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>
            <a:off x="7719097" y="5747240"/>
            <a:ext cx="0" cy="2286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4EF1169-D95A-C217-77D4-DED53B2DAD85}"/>
              </a:ext>
            </a:extLst>
          </p:cNvPr>
          <p:cNvCxnSpPr>
            <a:cxnSpLocks/>
            <a:stCxn id="17" idx="2"/>
            <a:endCxn id="104" idx="0"/>
          </p:cNvCxnSpPr>
          <p:nvPr/>
        </p:nvCxnSpPr>
        <p:spPr>
          <a:xfrm flipH="1">
            <a:off x="7719097" y="4105511"/>
            <a:ext cx="953" cy="7273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6DD18B7-856F-E583-A5EE-33341611A9C8}"/>
              </a:ext>
            </a:extLst>
          </p:cNvPr>
          <p:cNvSpPr txBox="1"/>
          <p:nvPr/>
        </p:nvSpPr>
        <p:spPr>
          <a:xfrm>
            <a:off x="99913" y="181841"/>
            <a:ext cx="185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b="1" dirty="0"/>
              <a:t>Gini Index </a:t>
            </a:r>
          </a:p>
        </p:txBody>
      </p:sp>
    </p:spTree>
    <p:extLst>
      <p:ext uri="{BB962C8B-B14F-4D97-AF65-F5344CB8AC3E}">
        <p14:creationId xmlns:p14="http://schemas.microsoft.com/office/powerpoint/2010/main" val="382372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95BF86F-90C6-8329-16F8-7837F99A4BB9}"/>
              </a:ext>
            </a:extLst>
          </p:cNvPr>
          <p:cNvGraphicFramePr>
            <a:graphicFrameLocks noGrp="1"/>
          </p:cNvGraphicFramePr>
          <p:nvPr/>
        </p:nvGraphicFramePr>
        <p:xfrm>
          <a:off x="5560438" y="93973"/>
          <a:ext cx="1071123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1123">
                  <a:extLst>
                    <a:ext uri="{9D8B030D-6E8A-4147-A177-3AD203B41FA5}">
                      <a16:colId xmlns:a16="http://schemas.microsoft.com/office/drawing/2014/main" val="1677168991"/>
                    </a:ext>
                  </a:extLst>
                </a:gridCol>
              </a:tblGrid>
              <a:tr h="181462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Diagnosis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739977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Positive :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58964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Negative :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02751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82E2990-241C-7475-A3A5-56AF257F4414}"/>
              </a:ext>
            </a:extLst>
          </p:cNvPr>
          <p:cNvGraphicFramePr>
            <a:graphicFrameLocks noGrp="1"/>
          </p:cNvGraphicFramePr>
          <p:nvPr/>
        </p:nvGraphicFramePr>
        <p:xfrm>
          <a:off x="2370478" y="1712545"/>
          <a:ext cx="1071123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1123">
                  <a:extLst>
                    <a:ext uri="{9D8B030D-6E8A-4147-A177-3AD203B41FA5}">
                      <a16:colId xmlns:a16="http://schemas.microsoft.com/office/drawing/2014/main" val="1677168991"/>
                    </a:ext>
                  </a:extLst>
                </a:gridCol>
              </a:tblGrid>
              <a:tr h="181462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739977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Positive :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58964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Negative :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02751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5789BE-EDE5-201C-9843-E56AE91CC0C1}"/>
              </a:ext>
            </a:extLst>
          </p:cNvPr>
          <p:cNvGraphicFramePr>
            <a:graphicFrameLocks noGrp="1"/>
          </p:cNvGraphicFramePr>
          <p:nvPr/>
        </p:nvGraphicFramePr>
        <p:xfrm>
          <a:off x="8254663" y="1712545"/>
          <a:ext cx="1071123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1123">
                  <a:extLst>
                    <a:ext uri="{9D8B030D-6E8A-4147-A177-3AD203B41FA5}">
                      <a16:colId xmlns:a16="http://schemas.microsoft.com/office/drawing/2014/main" val="1677168991"/>
                    </a:ext>
                  </a:extLst>
                </a:gridCol>
              </a:tblGrid>
              <a:tr h="181462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739977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Positive :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58964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Negative :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027516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C40825-13EF-FA1D-1F05-44458053B02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906039" y="1008373"/>
            <a:ext cx="3189960" cy="7041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228872-9568-1DAF-7EA2-79784F8E590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095999" y="1008373"/>
            <a:ext cx="2694225" cy="7041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37A57C3-81C5-F777-BEB0-9396C316F963}"/>
              </a:ext>
            </a:extLst>
          </p:cNvPr>
          <p:cNvGraphicFramePr>
            <a:graphicFrameLocks noGrp="1"/>
          </p:cNvGraphicFramePr>
          <p:nvPr/>
        </p:nvGraphicFramePr>
        <p:xfrm>
          <a:off x="1299355" y="3158170"/>
          <a:ext cx="1071123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1123">
                  <a:extLst>
                    <a:ext uri="{9D8B030D-6E8A-4147-A177-3AD203B41FA5}">
                      <a16:colId xmlns:a16="http://schemas.microsoft.com/office/drawing/2014/main" val="1677168991"/>
                    </a:ext>
                  </a:extLst>
                </a:gridCol>
              </a:tblGrid>
              <a:tr h="181462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739977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Positive :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58964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Negative :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02751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B7FB0DA-79D4-7632-E976-842AA5D09ED6}"/>
              </a:ext>
            </a:extLst>
          </p:cNvPr>
          <p:cNvGraphicFramePr>
            <a:graphicFrameLocks noGrp="1"/>
          </p:cNvGraphicFramePr>
          <p:nvPr/>
        </p:nvGraphicFramePr>
        <p:xfrm>
          <a:off x="3441600" y="3160836"/>
          <a:ext cx="1071123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1123">
                  <a:extLst>
                    <a:ext uri="{9D8B030D-6E8A-4147-A177-3AD203B41FA5}">
                      <a16:colId xmlns:a16="http://schemas.microsoft.com/office/drawing/2014/main" val="1677168991"/>
                    </a:ext>
                  </a:extLst>
                </a:gridCol>
              </a:tblGrid>
              <a:tr h="181462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739977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Positive :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58964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Negative :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02751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BD700A0-4421-D8D8-81A5-7DCE19BC9059}"/>
              </a:ext>
            </a:extLst>
          </p:cNvPr>
          <p:cNvGraphicFramePr>
            <a:graphicFrameLocks noGrp="1"/>
          </p:cNvGraphicFramePr>
          <p:nvPr/>
        </p:nvGraphicFramePr>
        <p:xfrm>
          <a:off x="7184489" y="3191111"/>
          <a:ext cx="1071123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1123">
                  <a:extLst>
                    <a:ext uri="{9D8B030D-6E8A-4147-A177-3AD203B41FA5}">
                      <a16:colId xmlns:a16="http://schemas.microsoft.com/office/drawing/2014/main" val="1677168991"/>
                    </a:ext>
                  </a:extLst>
                </a:gridCol>
              </a:tblGrid>
              <a:tr h="181462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739977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Positive :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58964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Negative :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02751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3F1000F-0771-938A-88DB-B789F6E83F64}"/>
              </a:ext>
            </a:extLst>
          </p:cNvPr>
          <p:cNvGraphicFramePr>
            <a:graphicFrameLocks noGrp="1"/>
          </p:cNvGraphicFramePr>
          <p:nvPr/>
        </p:nvGraphicFramePr>
        <p:xfrm>
          <a:off x="9325786" y="3191111"/>
          <a:ext cx="1071123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1123">
                  <a:extLst>
                    <a:ext uri="{9D8B030D-6E8A-4147-A177-3AD203B41FA5}">
                      <a16:colId xmlns:a16="http://schemas.microsoft.com/office/drawing/2014/main" val="1677168991"/>
                    </a:ext>
                  </a:extLst>
                </a:gridCol>
              </a:tblGrid>
              <a:tr h="181462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739977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Positive :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58964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Negative :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02751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A4A0FAC-C47C-D450-9403-38F9DA6185C0}"/>
              </a:ext>
            </a:extLst>
          </p:cNvPr>
          <p:cNvGraphicFramePr>
            <a:graphicFrameLocks noGrp="1"/>
          </p:cNvGraphicFramePr>
          <p:nvPr/>
        </p:nvGraphicFramePr>
        <p:xfrm>
          <a:off x="2370477" y="4832621"/>
          <a:ext cx="1071123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1123">
                  <a:extLst>
                    <a:ext uri="{9D8B030D-6E8A-4147-A177-3AD203B41FA5}">
                      <a16:colId xmlns:a16="http://schemas.microsoft.com/office/drawing/2014/main" val="1677168991"/>
                    </a:ext>
                  </a:extLst>
                </a:gridCol>
              </a:tblGrid>
              <a:tr h="181462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739977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Positive :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58964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Negative :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027516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D6E5202-B798-D532-D2D6-0E44BF39440E}"/>
              </a:ext>
            </a:extLst>
          </p:cNvPr>
          <p:cNvGraphicFramePr>
            <a:graphicFrameLocks noGrp="1"/>
          </p:cNvGraphicFramePr>
          <p:nvPr/>
        </p:nvGraphicFramePr>
        <p:xfrm>
          <a:off x="4512722" y="4832621"/>
          <a:ext cx="1071123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1123">
                  <a:extLst>
                    <a:ext uri="{9D8B030D-6E8A-4147-A177-3AD203B41FA5}">
                      <a16:colId xmlns:a16="http://schemas.microsoft.com/office/drawing/2014/main" val="1677168991"/>
                    </a:ext>
                  </a:extLst>
                </a:gridCol>
              </a:tblGrid>
              <a:tr h="181462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739977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Positive :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58964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Negative :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02751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CA5C722-FB72-9663-08C4-ECC522F8E9E5}"/>
              </a:ext>
            </a:extLst>
          </p:cNvPr>
          <p:cNvSpPr txBox="1"/>
          <p:nvPr/>
        </p:nvSpPr>
        <p:spPr>
          <a:xfrm>
            <a:off x="5636642" y="1141325"/>
            <a:ext cx="918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Y" sz="1400" dirty="0"/>
              <a:t>Stiff Neck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DB09A5-C525-D788-7EB6-78C63F57D760}"/>
              </a:ext>
            </a:extLst>
          </p:cNvPr>
          <p:cNvSpPr txBox="1"/>
          <p:nvPr/>
        </p:nvSpPr>
        <p:spPr>
          <a:xfrm>
            <a:off x="6776151" y="4329155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Y" sz="1400" dirty="0"/>
              <a:t>Headache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64C561-6D28-9815-F9D1-5B35C1FC6087}"/>
              </a:ext>
            </a:extLst>
          </p:cNvPr>
          <p:cNvSpPr txBox="1"/>
          <p:nvPr/>
        </p:nvSpPr>
        <p:spPr>
          <a:xfrm>
            <a:off x="8496714" y="2771609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Y" sz="1400" dirty="0"/>
              <a:t>Spots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EA2B33-8D5B-8AC4-48CE-CA8D37EBC744}"/>
              </a:ext>
            </a:extLst>
          </p:cNvPr>
          <p:cNvSpPr txBox="1"/>
          <p:nvPr/>
        </p:nvSpPr>
        <p:spPr>
          <a:xfrm>
            <a:off x="1458306" y="4306506"/>
            <a:ext cx="753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400" dirty="0"/>
              <a:t>Positive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C541F2D-7495-F83C-56DF-FAD60C92F92D}"/>
              </a:ext>
            </a:extLst>
          </p:cNvPr>
          <p:cNvCxnSpPr>
            <a:cxnSpLocks/>
            <a:stCxn id="15" idx="2"/>
            <a:endCxn id="2" idx="0"/>
          </p:cNvCxnSpPr>
          <p:nvPr/>
        </p:nvCxnSpPr>
        <p:spPr>
          <a:xfrm>
            <a:off x="1834916" y="4072570"/>
            <a:ext cx="0" cy="2339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932EFB-C2AD-961A-97C0-3CF602988D1C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flipH="1">
            <a:off x="1834916" y="2626945"/>
            <a:ext cx="1071123" cy="5312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736DFFF-D306-93A9-1517-2C3063BC2758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2906039" y="2626945"/>
            <a:ext cx="1071122" cy="5338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468F1C3-FC1D-854F-3E7A-AF413D6D920B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8790224" y="2626945"/>
            <a:ext cx="1071123" cy="5641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99E8C60-D3BC-385F-FE8E-6ABA71A2FD0D}"/>
              </a:ext>
            </a:extLst>
          </p:cNvPr>
          <p:cNvSpPr txBox="1"/>
          <p:nvPr/>
        </p:nvSpPr>
        <p:spPr>
          <a:xfrm>
            <a:off x="4633906" y="5975651"/>
            <a:ext cx="82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400" dirty="0"/>
              <a:t>Negative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AFAAB14-5876-6922-960A-AAE1B91380D7}"/>
              </a:ext>
            </a:extLst>
          </p:cNvPr>
          <p:cNvCxnSpPr>
            <a:cxnSpLocks/>
            <a:stCxn id="20" idx="2"/>
            <a:endCxn id="50" idx="0"/>
          </p:cNvCxnSpPr>
          <p:nvPr/>
        </p:nvCxnSpPr>
        <p:spPr>
          <a:xfrm>
            <a:off x="5048283" y="5747021"/>
            <a:ext cx="0" cy="2286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F5DA358-3AF6-1E89-21E4-1EF2F0294097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flipH="1">
            <a:off x="7720050" y="2626945"/>
            <a:ext cx="1070174" cy="5641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20D1710-332E-3FBB-E0CA-025BA084B154}"/>
              </a:ext>
            </a:extLst>
          </p:cNvPr>
          <p:cNvSpPr txBox="1"/>
          <p:nvPr/>
        </p:nvSpPr>
        <p:spPr>
          <a:xfrm>
            <a:off x="3688975" y="4243948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Y" sz="1400" dirty="0"/>
              <a:t>Spots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6013596-2954-1940-542F-139DF7428BFD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2906038" y="4075236"/>
            <a:ext cx="1071123" cy="7573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1F43E64-C502-A0F2-5352-D290BBFDE491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3977161" y="4075236"/>
            <a:ext cx="1071122" cy="7573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956C9C-0A78-8031-ED18-C018A2C43F4C}"/>
              </a:ext>
            </a:extLst>
          </p:cNvPr>
          <p:cNvSpPr txBox="1"/>
          <p:nvPr/>
        </p:nvSpPr>
        <p:spPr>
          <a:xfrm>
            <a:off x="2449021" y="2783649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Y" sz="1400" dirty="0"/>
              <a:t>Headache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CF40C47-CC33-5F7B-C50E-E8015ADAF813}"/>
              </a:ext>
            </a:extLst>
          </p:cNvPr>
          <p:cNvSpPr txBox="1"/>
          <p:nvPr/>
        </p:nvSpPr>
        <p:spPr>
          <a:xfrm>
            <a:off x="9446970" y="4343814"/>
            <a:ext cx="82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400" dirty="0"/>
              <a:t>Negative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F4A7165-0721-BF04-2EC2-5816C3DA464C}"/>
              </a:ext>
            </a:extLst>
          </p:cNvPr>
          <p:cNvCxnSpPr>
            <a:cxnSpLocks/>
            <a:stCxn id="18" idx="2"/>
            <a:endCxn id="83" idx="0"/>
          </p:cNvCxnSpPr>
          <p:nvPr/>
        </p:nvCxnSpPr>
        <p:spPr>
          <a:xfrm>
            <a:off x="9861347" y="4105511"/>
            <a:ext cx="0" cy="2383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557B42E-A933-901B-124F-2CF8B464EEB0}"/>
              </a:ext>
            </a:extLst>
          </p:cNvPr>
          <p:cNvSpPr txBox="1"/>
          <p:nvPr/>
        </p:nvSpPr>
        <p:spPr>
          <a:xfrm>
            <a:off x="2529427" y="5976261"/>
            <a:ext cx="753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400" dirty="0"/>
              <a:t>Positive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9E81349-9949-5AD7-8028-B9351044D0C2}"/>
              </a:ext>
            </a:extLst>
          </p:cNvPr>
          <p:cNvCxnSpPr>
            <a:cxnSpLocks/>
            <a:stCxn id="19" idx="2"/>
            <a:endCxn id="90" idx="0"/>
          </p:cNvCxnSpPr>
          <p:nvPr/>
        </p:nvCxnSpPr>
        <p:spPr>
          <a:xfrm flipH="1">
            <a:off x="2906037" y="5747021"/>
            <a:ext cx="1" cy="2292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Table 103">
            <a:extLst>
              <a:ext uri="{FF2B5EF4-FFF2-40B4-BE49-F238E27FC236}">
                <a16:creationId xmlns:a16="http://schemas.microsoft.com/office/drawing/2014/main" id="{1ECE1EFD-A126-0D73-2F0D-F40068145547}"/>
              </a:ext>
            </a:extLst>
          </p:cNvPr>
          <p:cNvGraphicFramePr>
            <a:graphicFrameLocks noGrp="1"/>
          </p:cNvGraphicFramePr>
          <p:nvPr/>
        </p:nvGraphicFramePr>
        <p:xfrm>
          <a:off x="7183536" y="4832840"/>
          <a:ext cx="1071123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1123">
                  <a:extLst>
                    <a:ext uri="{9D8B030D-6E8A-4147-A177-3AD203B41FA5}">
                      <a16:colId xmlns:a16="http://schemas.microsoft.com/office/drawing/2014/main" val="1677168991"/>
                    </a:ext>
                  </a:extLst>
                </a:gridCol>
              </a:tblGrid>
              <a:tr h="181462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739977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Positive :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58964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Negative :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027516"/>
                  </a:ext>
                </a:extLst>
              </a:tr>
            </a:tbl>
          </a:graphicData>
        </a:graphic>
      </p:graphicFrame>
      <p:sp>
        <p:nvSpPr>
          <p:cNvPr id="105" name="TextBox 104">
            <a:extLst>
              <a:ext uri="{FF2B5EF4-FFF2-40B4-BE49-F238E27FC236}">
                <a16:creationId xmlns:a16="http://schemas.microsoft.com/office/drawing/2014/main" id="{713AAFFF-1E4A-CA71-F524-D3B74DF5481A}"/>
              </a:ext>
            </a:extLst>
          </p:cNvPr>
          <p:cNvSpPr txBox="1"/>
          <p:nvPr/>
        </p:nvSpPr>
        <p:spPr>
          <a:xfrm>
            <a:off x="7304720" y="5975870"/>
            <a:ext cx="82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400" dirty="0"/>
              <a:t>Negative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CA68F7E-A588-AD87-B718-B39451D74F1C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>
            <a:off x="7719097" y="5747240"/>
            <a:ext cx="0" cy="2286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4EF1169-D95A-C217-77D4-DED53B2DAD85}"/>
              </a:ext>
            </a:extLst>
          </p:cNvPr>
          <p:cNvCxnSpPr>
            <a:cxnSpLocks/>
            <a:stCxn id="17" idx="2"/>
            <a:endCxn id="104" idx="0"/>
          </p:cNvCxnSpPr>
          <p:nvPr/>
        </p:nvCxnSpPr>
        <p:spPr>
          <a:xfrm flipH="1">
            <a:off x="7719097" y="4105511"/>
            <a:ext cx="953" cy="7273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6DD18B7-856F-E583-A5EE-33341611A9C8}"/>
              </a:ext>
            </a:extLst>
          </p:cNvPr>
          <p:cNvSpPr txBox="1"/>
          <p:nvPr/>
        </p:nvSpPr>
        <p:spPr>
          <a:xfrm>
            <a:off x="99913" y="181841"/>
            <a:ext cx="242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b="1" dirty="0"/>
              <a:t>Chi-squared Statistic</a:t>
            </a:r>
          </a:p>
        </p:txBody>
      </p:sp>
    </p:spTree>
    <p:extLst>
      <p:ext uri="{BB962C8B-B14F-4D97-AF65-F5344CB8AC3E}">
        <p14:creationId xmlns:p14="http://schemas.microsoft.com/office/powerpoint/2010/main" val="304679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2A2BCD1-DA31-BC8A-4B82-BAB3C4CF9B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5191755"/>
                  </p:ext>
                </p:extLst>
              </p:nvPr>
            </p:nvGraphicFramePr>
            <p:xfrm>
              <a:off x="182448" y="1323770"/>
              <a:ext cx="7714034" cy="132638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17030">
                      <a:extLst>
                        <a:ext uri="{9D8B030D-6E8A-4147-A177-3AD203B41FA5}">
                          <a16:colId xmlns:a16="http://schemas.microsoft.com/office/drawing/2014/main" val="543240360"/>
                        </a:ext>
                      </a:extLst>
                    </a:gridCol>
                    <a:gridCol w="3143627">
                      <a:extLst>
                        <a:ext uri="{9D8B030D-6E8A-4147-A177-3AD203B41FA5}">
                          <a16:colId xmlns:a16="http://schemas.microsoft.com/office/drawing/2014/main" val="2495244457"/>
                        </a:ext>
                      </a:extLst>
                    </a:gridCol>
                    <a:gridCol w="3253377">
                      <a:extLst>
                        <a:ext uri="{9D8B030D-6E8A-4147-A177-3AD203B41FA5}">
                          <a16:colId xmlns:a16="http://schemas.microsoft.com/office/drawing/2014/main" val="36846661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Headache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Positive [Observed (Expected)]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Negative [Observed (Expected)]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3570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4 (6 *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den>
                              </m:f>
                            </m:oMath>
                          </a14:m>
                          <a:r>
                            <a:rPr lang="en-MY" dirty="0"/>
                            <a:t> = 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2 (6 *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den>
                              </m:f>
                            </m:oMath>
                          </a14:m>
                          <a:r>
                            <a:rPr lang="en-MY" dirty="0"/>
                            <a:t>= 3)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0624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3 (8 *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den>
                              </m:f>
                            </m:oMath>
                          </a14:m>
                          <a:r>
                            <a:rPr lang="en-MY" dirty="0"/>
                            <a:t>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5 (8 *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den>
                              </m:f>
                            </m:oMath>
                          </a14:m>
                          <a:r>
                            <a:rPr lang="en-MY" dirty="0"/>
                            <a:t> = 4)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22443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2A2BCD1-DA31-BC8A-4B82-BAB3C4CF9B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5191755"/>
                  </p:ext>
                </p:extLst>
              </p:nvPr>
            </p:nvGraphicFramePr>
            <p:xfrm>
              <a:off x="182448" y="1323770"/>
              <a:ext cx="7714034" cy="132638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17030">
                      <a:extLst>
                        <a:ext uri="{9D8B030D-6E8A-4147-A177-3AD203B41FA5}">
                          <a16:colId xmlns:a16="http://schemas.microsoft.com/office/drawing/2014/main" val="543240360"/>
                        </a:ext>
                      </a:extLst>
                    </a:gridCol>
                    <a:gridCol w="3143627">
                      <a:extLst>
                        <a:ext uri="{9D8B030D-6E8A-4147-A177-3AD203B41FA5}">
                          <a16:colId xmlns:a16="http://schemas.microsoft.com/office/drawing/2014/main" val="2495244457"/>
                        </a:ext>
                      </a:extLst>
                    </a:gridCol>
                    <a:gridCol w="3253377">
                      <a:extLst>
                        <a:ext uri="{9D8B030D-6E8A-4147-A177-3AD203B41FA5}">
                          <a16:colId xmlns:a16="http://schemas.microsoft.com/office/drawing/2014/main" val="36846661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Headache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Positive [Observed (Expected)]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Negative [Observed (Expected)]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3570484"/>
                      </a:ext>
                    </a:extLst>
                  </a:tr>
                  <a:tr h="4777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973" t="-84615" r="-104062" b="-110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7453" t="-84615" r="-749" b="-1102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0624598"/>
                      </a:ext>
                    </a:extLst>
                  </a:tr>
                  <a:tr h="4777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973" t="-182278" r="-104062" b="-88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7453" t="-182278" r="-749" b="-88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2443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4272D6B-F36B-C288-79E4-B83BF9C64D53}"/>
              </a:ext>
            </a:extLst>
          </p:cNvPr>
          <p:cNvSpPr txBox="1"/>
          <p:nvPr/>
        </p:nvSpPr>
        <p:spPr>
          <a:xfrm>
            <a:off x="99913" y="181841"/>
            <a:ext cx="700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/>
              <a:t>Chi-squared Statistic : Root Node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990DB1F6-8691-F5D5-50C7-DEEB4FCC8F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1188552"/>
                  </p:ext>
                </p:extLst>
              </p:nvPr>
            </p:nvGraphicFramePr>
            <p:xfrm>
              <a:off x="182448" y="3261404"/>
              <a:ext cx="7714034" cy="132638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17030">
                      <a:extLst>
                        <a:ext uri="{9D8B030D-6E8A-4147-A177-3AD203B41FA5}">
                          <a16:colId xmlns:a16="http://schemas.microsoft.com/office/drawing/2014/main" val="543240360"/>
                        </a:ext>
                      </a:extLst>
                    </a:gridCol>
                    <a:gridCol w="3143627">
                      <a:extLst>
                        <a:ext uri="{9D8B030D-6E8A-4147-A177-3AD203B41FA5}">
                          <a16:colId xmlns:a16="http://schemas.microsoft.com/office/drawing/2014/main" val="2495244457"/>
                        </a:ext>
                      </a:extLst>
                    </a:gridCol>
                    <a:gridCol w="3253377">
                      <a:extLst>
                        <a:ext uri="{9D8B030D-6E8A-4147-A177-3AD203B41FA5}">
                          <a16:colId xmlns:a16="http://schemas.microsoft.com/office/drawing/2014/main" val="36846661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Spots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Positive [Observed (Expected)]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Negative [Observed (Expected)]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3570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5 (8 *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den>
                              </m:f>
                            </m:oMath>
                          </a14:m>
                          <a:r>
                            <a:rPr lang="en-MY" dirty="0"/>
                            <a:t>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3 (8 *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den>
                              </m:f>
                            </m:oMath>
                          </a14:m>
                          <a:r>
                            <a:rPr lang="en-MY" dirty="0"/>
                            <a:t>= 4)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0624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2 (6 *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den>
                              </m:f>
                            </m:oMath>
                          </a14:m>
                          <a:r>
                            <a:rPr lang="en-MY" dirty="0"/>
                            <a:t> = 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4 (6 *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den>
                              </m:f>
                            </m:oMath>
                          </a14:m>
                          <a:r>
                            <a:rPr lang="en-MY" dirty="0"/>
                            <a:t> = 3)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22443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990DB1F6-8691-F5D5-50C7-DEEB4FCC8F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1188552"/>
                  </p:ext>
                </p:extLst>
              </p:nvPr>
            </p:nvGraphicFramePr>
            <p:xfrm>
              <a:off x="182448" y="3261404"/>
              <a:ext cx="7714034" cy="132638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17030">
                      <a:extLst>
                        <a:ext uri="{9D8B030D-6E8A-4147-A177-3AD203B41FA5}">
                          <a16:colId xmlns:a16="http://schemas.microsoft.com/office/drawing/2014/main" val="543240360"/>
                        </a:ext>
                      </a:extLst>
                    </a:gridCol>
                    <a:gridCol w="3143627">
                      <a:extLst>
                        <a:ext uri="{9D8B030D-6E8A-4147-A177-3AD203B41FA5}">
                          <a16:colId xmlns:a16="http://schemas.microsoft.com/office/drawing/2014/main" val="2495244457"/>
                        </a:ext>
                      </a:extLst>
                    </a:gridCol>
                    <a:gridCol w="3253377">
                      <a:extLst>
                        <a:ext uri="{9D8B030D-6E8A-4147-A177-3AD203B41FA5}">
                          <a16:colId xmlns:a16="http://schemas.microsoft.com/office/drawing/2014/main" val="36846661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Spots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Positive [Observed (Expected)]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Negative [Observed (Expected)]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3570484"/>
                      </a:ext>
                    </a:extLst>
                  </a:tr>
                  <a:tr h="4777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973" t="-84615" r="-104062" b="-110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7453" t="-84615" r="-749" b="-1102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0624598"/>
                      </a:ext>
                    </a:extLst>
                  </a:tr>
                  <a:tr h="4777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973" t="-182278" r="-104062" b="-88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7453" t="-182278" r="-749" b="-88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2443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F6D9A7BE-DFAE-532F-4689-8441865F66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7939267"/>
                  </p:ext>
                </p:extLst>
              </p:nvPr>
            </p:nvGraphicFramePr>
            <p:xfrm>
              <a:off x="182448" y="5206912"/>
              <a:ext cx="7714034" cy="132638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17030">
                      <a:extLst>
                        <a:ext uri="{9D8B030D-6E8A-4147-A177-3AD203B41FA5}">
                          <a16:colId xmlns:a16="http://schemas.microsoft.com/office/drawing/2014/main" val="543240360"/>
                        </a:ext>
                      </a:extLst>
                    </a:gridCol>
                    <a:gridCol w="3143627">
                      <a:extLst>
                        <a:ext uri="{9D8B030D-6E8A-4147-A177-3AD203B41FA5}">
                          <a16:colId xmlns:a16="http://schemas.microsoft.com/office/drawing/2014/main" val="2495244457"/>
                        </a:ext>
                      </a:extLst>
                    </a:gridCol>
                    <a:gridCol w="3253377">
                      <a:extLst>
                        <a:ext uri="{9D8B030D-6E8A-4147-A177-3AD203B41FA5}">
                          <a16:colId xmlns:a16="http://schemas.microsoft.com/office/drawing/2014/main" val="36846661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Stiff Neck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Positive [Observed (Expected)]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Negative [Observed (Expected)]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3570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6 (8 *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den>
                              </m:f>
                            </m:oMath>
                          </a14:m>
                          <a:r>
                            <a:rPr lang="en-MY" dirty="0"/>
                            <a:t>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2 (8 *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den>
                              </m:f>
                            </m:oMath>
                          </a14:m>
                          <a:r>
                            <a:rPr lang="en-MY" dirty="0"/>
                            <a:t>= 4)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0624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  <a:r>
                            <a:rPr lang="en-MY"/>
                            <a:t> </a:t>
                          </a:r>
                          <a:r>
                            <a:rPr lang="en-MY" dirty="0"/>
                            <a:t>(6 *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den>
                              </m:f>
                            </m:oMath>
                          </a14:m>
                          <a:r>
                            <a:rPr lang="en-MY" dirty="0"/>
                            <a:t> = 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5 (6 *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den>
                              </m:f>
                            </m:oMath>
                          </a14:m>
                          <a:r>
                            <a:rPr lang="en-MY" dirty="0"/>
                            <a:t> = 3)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22443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F6D9A7BE-DFAE-532F-4689-8441865F66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7939267"/>
                  </p:ext>
                </p:extLst>
              </p:nvPr>
            </p:nvGraphicFramePr>
            <p:xfrm>
              <a:off x="182448" y="5206912"/>
              <a:ext cx="7714034" cy="132638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17030">
                      <a:extLst>
                        <a:ext uri="{9D8B030D-6E8A-4147-A177-3AD203B41FA5}">
                          <a16:colId xmlns:a16="http://schemas.microsoft.com/office/drawing/2014/main" val="543240360"/>
                        </a:ext>
                      </a:extLst>
                    </a:gridCol>
                    <a:gridCol w="3143627">
                      <a:extLst>
                        <a:ext uri="{9D8B030D-6E8A-4147-A177-3AD203B41FA5}">
                          <a16:colId xmlns:a16="http://schemas.microsoft.com/office/drawing/2014/main" val="2495244457"/>
                        </a:ext>
                      </a:extLst>
                    </a:gridCol>
                    <a:gridCol w="3253377">
                      <a:extLst>
                        <a:ext uri="{9D8B030D-6E8A-4147-A177-3AD203B41FA5}">
                          <a16:colId xmlns:a16="http://schemas.microsoft.com/office/drawing/2014/main" val="36846661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Stiff Neck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Positive [Observed (Expected)]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Negative [Observed (Expected)]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3570484"/>
                      </a:ext>
                    </a:extLst>
                  </a:tr>
                  <a:tr h="4777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1973" t="-84615" r="-104062" b="-110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7453" t="-84615" r="-749" b="-1102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0624598"/>
                      </a:ext>
                    </a:extLst>
                  </a:tr>
                  <a:tr h="4777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1973" t="-182278" r="-104062" b="-88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7453" t="-182278" r="-749" b="-88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2443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C26EC94-FDC2-8A9B-55DD-3ECA4152D728}"/>
                  </a:ext>
                </a:extLst>
              </p:cNvPr>
              <p:cNvSpPr txBox="1"/>
              <p:nvPr/>
            </p:nvSpPr>
            <p:spPr>
              <a:xfrm>
                <a:off x="182448" y="500373"/>
                <a:ext cx="2484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MY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𝑅𝑜𝑜𝑡</m:t>
                          </m:r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</m:e>
                      </m:d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=7/14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C26EC94-FDC2-8A9B-55DD-3ECA4152D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48" y="500373"/>
                <a:ext cx="2484206" cy="276999"/>
              </a:xfrm>
              <a:prstGeom prst="rect">
                <a:avLst/>
              </a:prstGeom>
              <a:blipFill>
                <a:blip r:embed="rId5"/>
                <a:stretch>
                  <a:fillRect l="-1966" t="-2174" r="-1966" b="-32609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728986-66D3-41AA-973B-E0B980BE4291}"/>
                  </a:ext>
                </a:extLst>
              </p:cNvPr>
              <p:cNvSpPr txBox="1"/>
              <p:nvPr/>
            </p:nvSpPr>
            <p:spPr>
              <a:xfrm>
                <a:off x="182448" y="748172"/>
                <a:ext cx="25531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MY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𝑅𝑜𝑜𝑡</m:t>
                          </m:r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</m:e>
                      </m:d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=7/14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728986-66D3-41AA-973B-E0B980BE4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48" y="748172"/>
                <a:ext cx="2553135" cy="276999"/>
              </a:xfrm>
              <a:prstGeom prst="rect">
                <a:avLst/>
              </a:prstGeom>
              <a:blipFill>
                <a:blip r:embed="rId6"/>
                <a:stretch>
                  <a:fillRect l="-1909" t="-4444" r="-1671" b="-3555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1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2A2BCD1-DA31-BC8A-4B82-BAB3C4CF9B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5400398"/>
                  </p:ext>
                </p:extLst>
              </p:nvPr>
            </p:nvGraphicFramePr>
            <p:xfrm>
              <a:off x="99913" y="1376812"/>
              <a:ext cx="7714034" cy="133324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17030">
                      <a:extLst>
                        <a:ext uri="{9D8B030D-6E8A-4147-A177-3AD203B41FA5}">
                          <a16:colId xmlns:a16="http://schemas.microsoft.com/office/drawing/2014/main" val="543240360"/>
                        </a:ext>
                      </a:extLst>
                    </a:gridCol>
                    <a:gridCol w="3143627">
                      <a:extLst>
                        <a:ext uri="{9D8B030D-6E8A-4147-A177-3AD203B41FA5}">
                          <a16:colId xmlns:a16="http://schemas.microsoft.com/office/drawing/2014/main" val="2495244457"/>
                        </a:ext>
                      </a:extLst>
                    </a:gridCol>
                    <a:gridCol w="3253377">
                      <a:extLst>
                        <a:ext uri="{9D8B030D-6E8A-4147-A177-3AD203B41FA5}">
                          <a16:colId xmlns:a16="http://schemas.microsoft.com/office/drawing/2014/main" val="36846661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Headache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Positive [Observed (Expected)]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Negative [Observed (Expected)]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3570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4 (4 *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oMath>
                          </a14:m>
                          <a:r>
                            <a:rPr lang="en-MY" dirty="0"/>
                            <a:t> = 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 (4 *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oMath>
                          </a14:m>
                          <a:r>
                            <a:rPr lang="en-MY" dirty="0"/>
                            <a:t> = 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0624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2 (4 *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oMath>
                          </a14:m>
                          <a:r>
                            <a:rPr lang="en-MY" dirty="0"/>
                            <a:t> = 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2 (4 *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oMath>
                          </a14:m>
                          <a:r>
                            <a:rPr lang="en-MY" dirty="0"/>
                            <a:t> = 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22443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2A2BCD1-DA31-BC8A-4B82-BAB3C4CF9B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5400398"/>
                  </p:ext>
                </p:extLst>
              </p:nvPr>
            </p:nvGraphicFramePr>
            <p:xfrm>
              <a:off x="99913" y="1376812"/>
              <a:ext cx="7714034" cy="133324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17030">
                      <a:extLst>
                        <a:ext uri="{9D8B030D-6E8A-4147-A177-3AD203B41FA5}">
                          <a16:colId xmlns:a16="http://schemas.microsoft.com/office/drawing/2014/main" val="543240360"/>
                        </a:ext>
                      </a:extLst>
                    </a:gridCol>
                    <a:gridCol w="3143627">
                      <a:extLst>
                        <a:ext uri="{9D8B030D-6E8A-4147-A177-3AD203B41FA5}">
                          <a16:colId xmlns:a16="http://schemas.microsoft.com/office/drawing/2014/main" val="2495244457"/>
                        </a:ext>
                      </a:extLst>
                    </a:gridCol>
                    <a:gridCol w="3253377">
                      <a:extLst>
                        <a:ext uri="{9D8B030D-6E8A-4147-A177-3AD203B41FA5}">
                          <a16:colId xmlns:a16="http://schemas.microsoft.com/office/drawing/2014/main" val="36846661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Headache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Positive [Observed (Expected)]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Negative [Observed (Expected)]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3570484"/>
                      </a:ext>
                    </a:extLst>
                  </a:tr>
                  <a:tr h="4812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054" t="-82500" r="-104264" b="-1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7266" t="-82500" r="-749" b="-10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0624598"/>
                      </a:ext>
                    </a:extLst>
                  </a:tr>
                  <a:tr h="4812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054" t="-184810" r="-104264" b="-88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7266" t="-184810" r="-749" b="-88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2443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4272D6B-F36B-C288-79E4-B83BF9C64D53}"/>
              </a:ext>
            </a:extLst>
          </p:cNvPr>
          <p:cNvSpPr txBox="1"/>
          <p:nvPr/>
        </p:nvSpPr>
        <p:spPr>
          <a:xfrm>
            <a:off x="99913" y="181841"/>
            <a:ext cx="700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/>
              <a:t>Chi-squared Statistic : Stiff Neck+ Node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990DB1F6-8691-F5D5-50C7-DEEB4FCC8F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3815508"/>
                  </p:ext>
                </p:extLst>
              </p:nvPr>
            </p:nvGraphicFramePr>
            <p:xfrm>
              <a:off x="99913" y="3314446"/>
              <a:ext cx="7714034" cy="133324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17030">
                      <a:extLst>
                        <a:ext uri="{9D8B030D-6E8A-4147-A177-3AD203B41FA5}">
                          <a16:colId xmlns:a16="http://schemas.microsoft.com/office/drawing/2014/main" val="543240360"/>
                        </a:ext>
                      </a:extLst>
                    </a:gridCol>
                    <a:gridCol w="3143627">
                      <a:extLst>
                        <a:ext uri="{9D8B030D-6E8A-4147-A177-3AD203B41FA5}">
                          <a16:colId xmlns:a16="http://schemas.microsoft.com/office/drawing/2014/main" val="2495244457"/>
                        </a:ext>
                      </a:extLst>
                    </a:gridCol>
                    <a:gridCol w="3253377">
                      <a:extLst>
                        <a:ext uri="{9D8B030D-6E8A-4147-A177-3AD203B41FA5}">
                          <a16:colId xmlns:a16="http://schemas.microsoft.com/office/drawing/2014/main" val="36846661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Spots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Positive [Observed (Expected)]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Negative [Observed (Expected)]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3570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4 (5 *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oMath>
                          </a14:m>
                          <a:r>
                            <a:rPr lang="en-MY" dirty="0"/>
                            <a:t> = 3.75)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 (5 *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oMath>
                          </a14:m>
                          <a:r>
                            <a:rPr lang="en-MY" dirty="0"/>
                            <a:t> = 1.25)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0624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2 (3 *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oMath>
                          </a14:m>
                          <a:r>
                            <a:rPr lang="en-MY" dirty="0"/>
                            <a:t> = 2.25)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 (3 *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oMath>
                          </a14:m>
                          <a:r>
                            <a:rPr lang="en-MY" dirty="0"/>
                            <a:t> = 0.75)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22443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990DB1F6-8691-F5D5-50C7-DEEB4FCC8F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3815508"/>
                  </p:ext>
                </p:extLst>
              </p:nvPr>
            </p:nvGraphicFramePr>
            <p:xfrm>
              <a:off x="99913" y="3314446"/>
              <a:ext cx="7714034" cy="133324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17030">
                      <a:extLst>
                        <a:ext uri="{9D8B030D-6E8A-4147-A177-3AD203B41FA5}">
                          <a16:colId xmlns:a16="http://schemas.microsoft.com/office/drawing/2014/main" val="543240360"/>
                        </a:ext>
                      </a:extLst>
                    </a:gridCol>
                    <a:gridCol w="3143627">
                      <a:extLst>
                        <a:ext uri="{9D8B030D-6E8A-4147-A177-3AD203B41FA5}">
                          <a16:colId xmlns:a16="http://schemas.microsoft.com/office/drawing/2014/main" val="2495244457"/>
                        </a:ext>
                      </a:extLst>
                    </a:gridCol>
                    <a:gridCol w="3253377">
                      <a:extLst>
                        <a:ext uri="{9D8B030D-6E8A-4147-A177-3AD203B41FA5}">
                          <a16:colId xmlns:a16="http://schemas.microsoft.com/office/drawing/2014/main" val="36846661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Spots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Positive [Observed (Expected)]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Negative [Observed (Expected)]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3570484"/>
                      </a:ext>
                    </a:extLst>
                  </a:tr>
                  <a:tr h="4812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2054" t="-82500" r="-104264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7266" t="-82500" r="-749" b="-10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0624598"/>
                      </a:ext>
                    </a:extLst>
                  </a:tr>
                  <a:tr h="4812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2054" t="-184810" r="-104264" b="-7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7266" t="-184810" r="-749" b="-75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2443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177575-6E51-4192-1ECD-D3E06BF7BFB9}"/>
                  </a:ext>
                </a:extLst>
              </p:cNvPr>
              <p:cNvSpPr txBox="1"/>
              <p:nvPr/>
            </p:nvSpPr>
            <p:spPr>
              <a:xfrm>
                <a:off x="172288" y="495425"/>
                <a:ext cx="31444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MY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𝑆𝑡𝑖𝑓𝑓</m:t>
                          </m:r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𝑁𝑒𝑐𝑘</m:t>
                          </m:r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+ =</m:t>
                          </m:r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</m:e>
                      </m:d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=6/8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177575-6E51-4192-1ECD-D3E06BF7B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88" y="495425"/>
                <a:ext cx="3144451" cy="276999"/>
              </a:xfrm>
              <a:prstGeom prst="rect">
                <a:avLst/>
              </a:prstGeom>
              <a:blipFill>
                <a:blip r:embed="rId4"/>
                <a:stretch>
                  <a:fillRect l="-1163" t="-2174" r="-1550" b="-32609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7DF7A-EDC0-14B1-C49B-5D228A3E5642}"/>
                  </a:ext>
                </a:extLst>
              </p:cNvPr>
              <p:cNvSpPr txBox="1"/>
              <p:nvPr/>
            </p:nvSpPr>
            <p:spPr>
              <a:xfrm>
                <a:off x="172288" y="743224"/>
                <a:ext cx="3213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MY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𝑆𝑡𝑖𝑓𝑓</m:t>
                          </m:r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𝑁𝑒𝑐𝑘</m:t>
                          </m:r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+ =</m:t>
                          </m:r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</m:e>
                      </m:d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=2/8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7DF7A-EDC0-14B1-C49B-5D228A3E5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88" y="743224"/>
                <a:ext cx="3213380" cy="276999"/>
              </a:xfrm>
              <a:prstGeom prst="rect">
                <a:avLst/>
              </a:prstGeom>
              <a:blipFill>
                <a:blip r:embed="rId5"/>
                <a:stretch>
                  <a:fillRect l="-1139" t="-2222" r="-1518" b="-3555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869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2A2BCD1-DA31-BC8A-4B82-BAB3C4CF9B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0061197"/>
                  </p:ext>
                </p:extLst>
              </p:nvPr>
            </p:nvGraphicFramePr>
            <p:xfrm>
              <a:off x="99913" y="1376812"/>
              <a:ext cx="7714034" cy="13407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17030">
                      <a:extLst>
                        <a:ext uri="{9D8B030D-6E8A-4147-A177-3AD203B41FA5}">
                          <a16:colId xmlns:a16="http://schemas.microsoft.com/office/drawing/2014/main" val="543240360"/>
                        </a:ext>
                      </a:extLst>
                    </a:gridCol>
                    <a:gridCol w="3143627">
                      <a:extLst>
                        <a:ext uri="{9D8B030D-6E8A-4147-A177-3AD203B41FA5}">
                          <a16:colId xmlns:a16="http://schemas.microsoft.com/office/drawing/2014/main" val="2495244457"/>
                        </a:ext>
                      </a:extLst>
                    </a:gridCol>
                    <a:gridCol w="3253377">
                      <a:extLst>
                        <a:ext uri="{9D8B030D-6E8A-4147-A177-3AD203B41FA5}">
                          <a16:colId xmlns:a16="http://schemas.microsoft.com/office/drawing/2014/main" val="36846661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Headache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Positive [Observed (Expected)]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Negative [Observed (Expected)]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3570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 (2 *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oMath>
                          </a14:m>
                          <a:r>
                            <a:rPr lang="en-MY" dirty="0"/>
                            <a:t> = 0.333)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2 (2 *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oMath>
                          </a14:m>
                          <a:r>
                            <a:rPr lang="en-MY" dirty="0"/>
                            <a:t> = 1.67)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0624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 (4 *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oMath>
                          </a14:m>
                          <a:r>
                            <a:rPr lang="en-MY" dirty="0"/>
                            <a:t> = 0.667)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3 (4 *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oMath>
                          </a14:m>
                          <a:r>
                            <a:rPr lang="en-MY" dirty="0"/>
                            <a:t> = 3.33)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22443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2A2BCD1-DA31-BC8A-4B82-BAB3C4CF9B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0061197"/>
                  </p:ext>
                </p:extLst>
              </p:nvPr>
            </p:nvGraphicFramePr>
            <p:xfrm>
              <a:off x="99913" y="1376812"/>
              <a:ext cx="7714034" cy="13407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17030">
                      <a:extLst>
                        <a:ext uri="{9D8B030D-6E8A-4147-A177-3AD203B41FA5}">
                          <a16:colId xmlns:a16="http://schemas.microsoft.com/office/drawing/2014/main" val="543240360"/>
                        </a:ext>
                      </a:extLst>
                    </a:gridCol>
                    <a:gridCol w="3143627">
                      <a:extLst>
                        <a:ext uri="{9D8B030D-6E8A-4147-A177-3AD203B41FA5}">
                          <a16:colId xmlns:a16="http://schemas.microsoft.com/office/drawing/2014/main" val="2495244457"/>
                        </a:ext>
                      </a:extLst>
                    </a:gridCol>
                    <a:gridCol w="3253377">
                      <a:extLst>
                        <a:ext uri="{9D8B030D-6E8A-4147-A177-3AD203B41FA5}">
                          <a16:colId xmlns:a16="http://schemas.microsoft.com/office/drawing/2014/main" val="36846661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Headache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Positive [Observed (Expected)]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Negative [Observed (Expected)]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3570484"/>
                      </a:ext>
                    </a:extLst>
                  </a:tr>
                  <a:tr h="484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054" t="-82500" r="-104264" b="-1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7266" t="-82500" r="-749" b="-10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0624598"/>
                      </a:ext>
                    </a:extLst>
                  </a:tr>
                  <a:tr h="484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054" t="-182500" r="-104264" b="-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7266" t="-182500" r="-749" b="-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2443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4272D6B-F36B-C288-79E4-B83BF9C64D53}"/>
              </a:ext>
            </a:extLst>
          </p:cNvPr>
          <p:cNvSpPr txBox="1"/>
          <p:nvPr/>
        </p:nvSpPr>
        <p:spPr>
          <a:xfrm>
            <a:off x="99913" y="181841"/>
            <a:ext cx="700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/>
              <a:t>Chi-squared Statistic : Stiff Neck- Node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990DB1F6-8691-F5D5-50C7-DEEB4FCC8F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2246190"/>
                  </p:ext>
                </p:extLst>
              </p:nvPr>
            </p:nvGraphicFramePr>
            <p:xfrm>
              <a:off x="99913" y="3314446"/>
              <a:ext cx="7714034" cy="13407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17030">
                      <a:extLst>
                        <a:ext uri="{9D8B030D-6E8A-4147-A177-3AD203B41FA5}">
                          <a16:colId xmlns:a16="http://schemas.microsoft.com/office/drawing/2014/main" val="543240360"/>
                        </a:ext>
                      </a:extLst>
                    </a:gridCol>
                    <a:gridCol w="3143627">
                      <a:extLst>
                        <a:ext uri="{9D8B030D-6E8A-4147-A177-3AD203B41FA5}">
                          <a16:colId xmlns:a16="http://schemas.microsoft.com/office/drawing/2014/main" val="2495244457"/>
                        </a:ext>
                      </a:extLst>
                    </a:gridCol>
                    <a:gridCol w="3253377">
                      <a:extLst>
                        <a:ext uri="{9D8B030D-6E8A-4147-A177-3AD203B41FA5}">
                          <a16:colId xmlns:a16="http://schemas.microsoft.com/office/drawing/2014/main" val="36846661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Spots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Positive [Observed (Expected)]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Negative [Observed (Expected)]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3570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 (3 *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oMath>
                          </a14:m>
                          <a:r>
                            <a:rPr lang="en-MY" dirty="0"/>
                            <a:t> = 0.5)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2 (3 *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oMath>
                          </a14:m>
                          <a:r>
                            <a:rPr lang="en-MY" dirty="0"/>
                            <a:t> = 2.5)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0624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 (3 *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oMath>
                          </a14:m>
                          <a:r>
                            <a:rPr lang="en-MY" dirty="0"/>
                            <a:t> =</a:t>
                          </a:r>
                          <a:r>
                            <a:rPr lang="en-MY" baseline="0" dirty="0"/>
                            <a:t> 0.</a:t>
                          </a:r>
                          <a:r>
                            <a:rPr lang="en-MY" dirty="0"/>
                            <a:t>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3 (3 *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oMath>
                          </a14:m>
                          <a:r>
                            <a:rPr lang="en-MY" dirty="0"/>
                            <a:t> = 2.5)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22443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990DB1F6-8691-F5D5-50C7-DEEB4FCC8F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2246190"/>
                  </p:ext>
                </p:extLst>
              </p:nvPr>
            </p:nvGraphicFramePr>
            <p:xfrm>
              <a:off x="99913" y="3314446"/>
              <a:ext cx="7714034" cy="13407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17030">
                      <a:extLst>
                        <a:ext uri="{9D8B030D-6E8A-4147-A177-3AD203B41FA5}">
                          <a16:colId xmlns:a16="http://schemas.microsoft.com/office/drawing/2014/main" val="543240360"/>
                        </a:ext>
                      </a:extLst>
                    </a:gridCol>
                    <a:gridCol w="3143627">
                      <a:extLst>
                        <a:ext uri="{9D8B030D-6E8A-4147-A177-3AD203B41FA5}">
                          <a16:colId xmlns:a16="http://schemas.microsoft.com/office/drawing/2014/main" val="2495244457"/>
                        </a:ext>
                      </a:extLst>
                    </a:gridCol>
                    <a:gridCol w="3253377">
                      <a:extLst>
                        <a:ext uri="{9D8B030D-6E8A-4147-A177-3AD203B41FA5}">
                          <a16:colId xmlns:a16="http://schemas.microsoft.com/office/drawing/2014/main" val="36846661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Spots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Positive [Observed (Expected)]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Negative [Observed (Expected)]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3570484"/>
                      </a:ext>
                    </a:extLst>
                  </a:tr>
                  <a:tr h="484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2054" t="-82500" r="-104264" b="-1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7266" t="-82500" r="-749" b="-10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0624598"/>
                      </a:ext>
                    </a:extLst>
                  </a:tr>
                  <a:tr h="484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2054" t="-182500" r="-104264" b="-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7266" t="-182500" r="-749" b="-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2443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4E1FE0-196C-33E3-AC50-2CA1C8F6A724}"/>
                  </a:ext>
                </a:extLst>
              </p:cNvPr>
              <p:cNvSpPr txBox="1"/>
              <p:nvPr/>
            </p:nvSpPr>
            <p:spPr>
              <a:xfrm>
                <a:off x="172288" y="494434"/>
                <a:ext cx="31444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MY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𝑆𝑡𝑖𝑓𝑓</m:t>
                          </m:r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𝑁𝑒𝑐𝑘</m:t>
                          </m:r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− =</m:t>
                          </m:r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</m:e>
                      </m:d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=1/6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4E1FE0-196C-33E3-AC50-2CA1C8F6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88" y="494434"/>
                <a:ext cx="3144451" cy="276999"/>
              </a:xfrm>
              <a:prstGeom prst="rect">
                <a:avLst/>
              </a:prstGeom>
              <a:blipFill>
                <a:blip r:embed="rId4"/>
                <a:stretch>
                  <a:fillRect l="-1163" t="-2174" r="-1550" b="-32609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4B9941-9AE9-55B6-7CF1-779AACAD04FC}"/>
                  </a:ext>
                </a:extLst>
              </p:cNvPr>
              <p:cNvSpPr txBox="1"/>
              <p:nvPr/>
            </p:nvSpPr>
            <p:spPr>
              <a:xfrm>
                <a:off x="172288" y="742233"/>
                <a:ext cx="3213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MY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𝑆𝑡𝑖𝑓𝑓</m:t>
                          </m:r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𝑁𝑒𝑐𝑘</m:t>
                          </m:r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− =</m:t>
                          </m:r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</m:e>
                      </m:d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=5/6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4B9941-9AE9-55B6-7CF1-779AACAD0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88" y="742233"/>
                <a:ext cx="3213380" cy="276999"/>
              </a:xfrm>
              <a:prstGeom prst="rect">
                <a:avLst/>
              </a:prstGeom>
              <a:blipFill>
                <a:blip r:embed="rId5"/>
                <a:stretch>
                  <a:fillRect l="-1139" t="-2222" r="-1518" b="-3555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99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2200</TotalTime>
  <Words>538</Words>
  <Application>Microsoft Office PowerPoint</Application>
  <PresentationFormat>Widescreen</PresentationFormat>
  <Paragraphs>154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 Jien Wei</dc:creator>
  <cp:lastModifiedBy>Lim Jien Wei</cp:lastModifiedBy>
  <cp:revision>12</cp:revision>
  <dcterms:created xsi:type="dcterms:W3CDTF">2022-11-06T18:45:29Z</dcterms:created>
  <dcterms:modified xsi:type="dcterms:W3CDTF">2022-11-10T14:35:42Z</dcterms:modified>
</cp:coreProperties>
</file>