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9" r:id="rId2"/>
    <p:sldId id="368" r:id="rId3"/>
    <p:sldId id="352" r:id="rId4"/>
    <p:sldId id="354" r:id="rId5"/>
    <p:sldId id="300" r:id="rId6"/>
    <p:sldId id="358" r:id="rId7"/>
    <p:sldId id="360" r:id="rId8"/>
    <p:sldId id="366" r:id="rId9"/>
    <p:sldId id="362" r:id="rId10"/>
    <p:sldId id="361" r:id="rId11"/>
    <p:sldId id="348" r:id="rId12"/>
    <p:sldId id="343" r:id="rId13"/>
    <p:sldId id="344" r:id="rId14"/>
    <p:sldId id="367" r:id="rId15"/>
    <p:sldId id="346" r:id="rId16"/>
    <p:sldId id="365" r:id="rId17"/>
    <p:sldId id="363" r:id="rId18"/>
    <p:sldId id="369" r:id="rId19"/>
    <p:sldId id="357" r:id="rId2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Chuo" initials="TC" lastIdx="1" clrIdx="0">
    <p:extLst>
      <p:ext uri="{19B8F6BF-5375-455C-9EA6-DF929625EA0E}">
        <p15:presenceInfo xmlns:p15="http://schemas.microsoft.com/office/powerpoint/2012/main" userId="15b04b4c3c86f3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33CCFF"/>
    <a:srgbClr val="9BADC4"/>
    <a:srgbClr val="FF66CC"/>
    <a:srgbClr val="47494D"/>
    <a:srgbClr val="FFC000"/>
    <a:srgbClr val="8B85BF"/>
    <a:srgbClr val="3399FF"/>
    <a:srgbClr val="E1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6" autoAdjust="0"/>
    <p:restoredTop sz="97217" autoAdjust="0"/>
  </p:normalViewPr>
  <p:slideViewPr>
    <p:cSldViewPr>
      <p:cViewPr varScale="1">
        <p:scale>
          <a:sx n="106" d="100"/>
          <a:sy n="106" d="100"/>
        </p:scale>
        <p:origin x="13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1290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0E928-1E07-4C91-B2ED-4E319EBA1D21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8C43D-57D4-4451-8E99-3EFAB04CF9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41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332656"/>
            <a:ext cx="7776864" cy="864096"/>
          </a:xfrm>
        </p:spPr>
        <p:txBody>
          <a:bodyPr anchor="ctr"/>
          <a:lstStyle>
            <a:lvl1pPr>
              <a:defRPr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980728"/>
          </a:xfrm>
        </p:spPr>
        <p:txBody>
          <a:bodyPr anchor="ctr"/>
          <a:lstStyle>
            <a:lvl1pPr>
              <a:defRPr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7401"/>
            <a:ext cx="10972800" cy="5073427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baseline="0">
                <a:latin typeface="+mj-ea"/>
                <a:ea typeface="+mj-ea"/>
                <a:cs typeface="Times New Roman" panose="02020603050405020304" pitchFamily="18" charset="0"/>
              </a:defRPr>
            </a:lvl1pPr>
            <a:lvl2pPr>
              <a:defRPr sz="2000"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defRPr sz="1800">
                <a:latin typeface="+mj-ea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latin typeface="+mj-ea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latin typeface="+mj-ea"/>
                <a:ea typeface="+mj-ea"/>
                <a:cs typeface="Times New Roman" panose="02020603050405020304" pitchFamily="18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472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accent5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924944"/>
            <a:ext cx="10801200" cy="980728"/>
          </a:xfrm>
        </p:spPr>
        <p:txBody>
          <a:bodyPr anchor="ctr"/>
          <a:lstStyle>
            <a:lvl1pPr>
              <a:lnSpc>
                <a:spcPct val="100000"/>
              </a:lnSpc>
              <a:defRPr sz="66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7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rgbClr val="FFCCF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924944"/>
            <a:ext cx="10801200" cy="980728"/>
          </a:xfrm>
        </p:spPr>
        <p:txBody>
          <a:bodyPr anchor="ctr"/>
          <a:lstStyle>
            <a:lvl1pPr>
              <a:lnSpc>
                <a:spcPct val="100000"/>
              </a:lnSpc>
              <a:defRPr sz="6600" b="1">
                <a:solidFill>
                  <a:srgbClr val="FFCC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7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200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35361" y="645333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中山企管 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R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：商務數據分析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(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2020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春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)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zh-TW" altLang="en-US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168341" y="6453336"/>
            <a:ext cx="2688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Unit06</a:t>
            </a:r>
            <a:r>
              <a:rPr lang="zh-TW" altLang="en-US" sz="1000" kern="12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  <a:cs typeface="+mn-cs"/>
              </a:rPr>
              <a:t> 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P.</a:t>
            </a:r>
            <a:fld id="{97DB3A49-F316-47D1-A5B6-BC112A9BDBF6}" type="slidenum">
              <a:rPr lang="zh-TW" altLang="en-US" sz="100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pPr algn="r"/>
              <a:t>‹#›</a:t>
            </a:fld>
            <a:endParaRPr lang="zh-TW" altLang="en-US" sz="1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50.png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listbr/brazilian-ecommerc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ic1.squarespace.com/static/54bf3241e4b0f0d81bf7ff36/t/55e9494fe4b011aed10e48e5/1441352015658/probability_cheatsheet.pdf" TargetMode="External"/><Relationship Id="rId3" Type="http://schemas.openxmlformats.org/officeDocument/2006/relationships/image" Target="../media/image220.png"/><Relationship Id="rId7" Type="http://schemas.openxmlformats.org/officeDocument/2006/relationships/image" Target="../media/image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IPSUR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74682" y="2636912"/>
            <a:ext cx="1033388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800" dirty="0" smtClean="0">
                <a:solidFill>
                  <a:schemeClr val="accent1"/>
                </a:solidFill>
                <a:latin typeface="+mj-ea"/>
                <a:ea typeface="+mj-ea"/>
              </a:rPr>
              <a:t>第六周</a:t>
            </a:r>
            <a:endParaRPr lang="en-US" altLang="zh-TW" sz="28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4400" b="1" dirty="0" smtClean="0">
                <a:solidFill>
                  <a:schemeClr val="accent1"/>
                </a:solidFill>
                <a:latin typeface="+mj-ea"/>
                <a:ea typeface="+mj-ea"/>
              </a:rPr>
              <a:t>機率</a:t>
            </a:r>
            <a:r>
              <a:rPr lang="en-US" altLang="zh-TW" sz="4400" b="1" dirty="0" smtClean="0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zh-TW" altLang="en-US" sz="4400" b="1" dirty="0" smtClean="0">
                <a:solidFill>
                  <a:schemeClr val="accent1"/>
                </a:solidFill>
                <a:latin typeface="+mj-ea"/>
                <a:ea typeface="+mj-ea"/>
              </a:rPr>
              <a:t>分佈</a:t>
            </a:r>
            <a:r>
              <a:rPr lang="en-US" altLang="zh-TW" sz="4400" b="1" dirty="0" smtClean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  <a:r>
              <a:rPr lang="zh-TW" altLang="en-US" sz="4400" b="1" dirty="0" smtClean="0">
                <a:solidFill>
                  <a:schemeClr val="accent1"/>
                </a:solidFill>
                <a:latin typeface="+mj-ea"/>
                <a:ea typeface="+mj-ea"/>
              </a:rPr>
              <a:t>的商務應用</a:t>
            </a:r>
            <a:endParaRPr lang="en-US" altLang="zh-TW" sz="44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99456" y="5589240"/>
            <a:ext cx="993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卓</a:t>
            </a:r>
            <a:r>
              <a:rPr lang="zh-TW" altLang="en-US" dirty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雍然 </a:t>
            </a:r>
            <a:r>
              <a:rPr lang="zh-TW" altLang="en-US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中山大學 </a:t>
            </a:r>
            <a:r>
              <a:rPr lang="zh-TW" altLang="en-US" dirty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管理學術研究中心</a:t>
            </a:r>
            <a:endParaRPr lang="en-US" altLang="zh-TW" dirty="0">
              <a:solidFill>
                <a:schemeClr val="accent1"/>
              </a:solidFill>
              <a:latin typeface="+mj-lt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tonychuo@mail.nsysu.edu.tw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74682" y="757084"/>
            <a:ext cx="10333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u="sng" dirty="0" smtClean="0">
                <a:solidFill>
                  <a:schemeClr val="accent1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sz="2800" u="sng" dirty="0" smtClean="0">
                <a:solidFill>
                  <a:schemeClr val="accent1"/>
                </a:solidFill>
                <a:ea typeface="標楷體" panose="03000509000000000000" pitchFamily="65" charset="-120"/>
              </a:rPr>
              <a:t>：商務數據分析 </a:t>
            </a:r>
            <a:r>
              <a:rPr lang="en-US" altLang="zh-TW" sz="2400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en-US" altLang="zh-TW" sz="2400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2020</a:t>
            </a:r>
            <a:r>
              <a:rPr lang="zh-TW" altLang="en-US" sz="2400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春</a:t>
            </a:r>
            <a:r>
              <a:rPr lang="en-US" altLang="zh-TW" sz="2400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endParaRPr lang="en-US" altLang="zh-TW" sz="2400" u="sng" dirty="0" smtClean="0">
              <a:solidFill>
                <a:schemeClr val="accent1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lvl="0" algn="ctr"/>
            <a:r>
              <a:rPr lang="zh-TW" altLang="en-US" sz="1400" dirty="0">
                <a:solidFill>
                  <a:srgbClr val="6076B4"/>
                </a:solidFill>
                <a:ea typeface="標楷體" panose="03000509000000000000" pitchFamily="65" charset="-120"/>
              </a:rPr>
              <a:t>國立中山大學 </a:t>
            </a:r>
            <a:r>
              <a:rPr lang="zh-TW" altLang="en-US" sz="1400" dirty="0" smtClean="0">
                <a:solidFill>
                  <a:srgbClr val="6076B4"/>
                </a:solidFill>
                <a:ea typeface="標楷體" panose="03000509000000000000" pitchFamily="65" charset="-120"/>
              </a:rPr>
              <a:t>管理學院</a:t>
            </a:r>
            <a:endParaRPr lang="en-US" altLang="zh-TW" sz="4400" u="sng" dirty="0">
              <a:solidFill>
                <a:srgbClr val="6076B4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39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548680"/>
            <a:ext cx="7776864" cy="864096"/>
          </a:xfrm>
        </p:spPr>
        <p:txBody>
          <a:bodyPr/>
          <a:lstStyle/>
          <a:p>
            <a:r>
              <a:rPr lang="zh-TW" altLang="en-US" dirty="0" smtClean="0"/>
              <a:t>西方的知識</a:t>
            </a:r>
            <a:r>
              <a:rPr lang="zh-TW" altLang="en-US" dirty="0"/>
              <a:t>論</a:t>
            </a:r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007684" y="2132856"/>
            <a:ext cx="1701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Arial Rounded MT Bold" panose="020F0704030504030204" pitchFamily="34" charset="0"/>
                <a:ea typeface="+mj-ea"/>
              </a:rPr>
              <a:t>實證</a:t>
            </a:r>
            <a:r>
              <a:rPr lang="en-US" altLang="zh-TW" sz="2400" b="1" dirty="0" smtClean="0">
                <a:latin typeface="Arial Rounded MT Bold" panose="020F0704030504030204" pitchFamily="34" charset="0"/>
                <a:ea typeface="+mj-ea"/>
              </a:rPr>
              <a:t>Empirics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07684" y="4005064"/>
            <a:ext cx="1701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理論</a:t>
            </a:r>
            <a:r>
              <a:rPr lang="en-US" altLang="zh-TW" sz="2400" b="1" dirty="0" smtClean="0">
                <a:latin typeface="Arial Rounded MT Bold" panose="020F0704030504030204" pitchFamily="34" charset="0"/>
                <a:ea typeface="+mj-ea"/>
              </a:rPr>
              <a:t>Theoretic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175952" y="2284515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Arial Rounded MT Bold" panose="020F0704030504030204" pitchFamily="34" charset="0"/>
                <a:ea typeface="+mj-ea"/>
              </a:rPr>
              <a:t>Concept without Percept is Empty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172999" y="4158952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Arial Rounded MT Bold" panose="020F0704030504030204" pitchFamily="34" charset="0"/>
                <a:ea typeface="+mj-ea"/>
              </a:rPr>
              <a:t>Percept without Concept is Blind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60751" y="2132856"/>
            <a:ext cx="2058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經驗</a:t>
            </a:r>
            <a:endParaRPr lang="en-US" altLang="zh-TW" sz="2400" b="1" dirty="0" smtClean="0">
              <a:latin typeface="Arial Rounded MT Bold" panose="020F0704030504030204" pitchFamily="34" charset="0"/>
              <a:ea typeface="+mj-ea"/>
            </a:endParaRPr>
          </a:p>
          <a:p>
            <a:pPr algn="ctr"/>
            <a:r>
              <a:rPr lang="en-US" altLang="zh-TW" sz="2400" b="1" dirty="0" smtClean="0">
                <a:latin typeface="Arial Rounded MT Bold" panose="020F0704030504030204" pitchFamily="34" charset="0"/>
                <a:ea typeface="+mj-ea"/>
              </a:rPr>
              <a:t>Experience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39416" y="4005064"/>
            <a:ext cx="1701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理性</a:t>
            </a:r>
            <a:r>
              <a:rPr lang="en-US" altLang="zh-TW" sz="2400" b="1" dirty="0" smtClean="0">
                <a:latin typeface="Arial Rounded MT Bold" panose="020F0704030504030204" pitchFamily="34" charset="0"/>
                <a:ea typeface="+mj-ea"/>
              </a:rPr>
              <a:t>Ration</a:t>
            </a:r>
          </a:p>
        </p:txBody>
      </p:sp>
    </p:spTree>
    <p:extLst>
      <p:ext uri="{BB962C8B-B14F-4D97-AF65-F5344CB8AC3E}">
        <p14:creationId xmlns:p14="http://schemas.microsoft.com/office/powerpoint/2010/main" val="386756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8394010" y="774128"/>
            <a:ext cx="2917200" cy="5257175"/>
            <a:chOff x="8394010" y="774128"/>
            <a:chExt cx="2917200" cy="5257175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4010" y="3604289"/>
              <a:ext cx="2917200" cy="2427014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9144724" y="36024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rial Rounded MT Bold" panose="020F0704030504030204" pitchFamily="34" charset="0"/>
                  <a:ea typeface="+mj-ea"/>
                </a:rPr>
                <a:t>模擬結果</a:t>
              </a:r>
              <a:endParaRPr lang="en-US" sz="2400" b="1" dirty="0" smtClean="0">
                <a:latin typeface="Arial Rounded MT Bold" panose="020F0704030504030204" pitchFamily="34" charset="0"/>
                <a:ea typeface="+mj-ea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9016397" y="77412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rial Rounded MT Bold" panose="020F0704030504030204" pitchFamily="34" charset="0"/>
                  <a:ea typeface="+mj-ea"/>
                </a:rPr>
                <a:t>程式模擬</a:t>
              </a:r>
              <a:endParaRPr lang="en-US" sz="2400" b="1" dirty="0" smtClean="0">
                <a:latin typeface="Arial Rounded MT Bold" panose="020F0704030504030204" pitchFamily="34" charset="0"/>
                <a:ea typeface="+mj-ea"/>
              </a:endParaRPr>
            </a:p>
          </p:txBody>
        </p:sp>
        <p:pic>
          <p:nvPicPr>
            <p:cNvPr id="1028" name="Picture 4" descr="ãr studio screenshotãçåçæå°çµæ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022" y="1302385"/>
              <a:ext cx="2128522" cy="1580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/>
            <p:cNvSpPr txBox="1"/>
            <p:nvPr/>
          </p:nvSpPr>
          <p:spPr>
            <a:xfrm>
              <a:off x="9395754" y="5692253"/>
              <a:ext cx="91371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b="1" dirty="0" smtClean="0">
                  <a:latin typeface="Arial Rounded MT Bold" panose="020F0704030504030204" pitchFamily="34" charset="0"/>
                  <a:ea typeface="+mj-ea"/>
                </a:rPr>
                <a:t>match?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911424" y="703814"/>
            <a:ext cx="2917200" cy="5327489"/>
            <a:chOff x="911424" y="703814"/>
            <a:chExt cx="2917200" cy="532748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646" y="839023"/>
              <a:ext cx="2359968" cy="2359968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1341856" y="70381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rial Rounded MT Bold" panose="020F0704030504030204" pitchFamily="34" charset="0"/>
                  <a:ea typeface="+mj-ea"/>
                </a:rPr>
                <a:t>實驗、觀察</a:t>
              </a:r>
              <a:endParaRPr lang="en-US" sz="2400" b="1" dirty="0" smtClean="0">
                <a:latin typeface="Arial Rounded MT Bold" panose="020F0704030504030204" pitchFamily="34" charset="0"/>
                <a:ea typeface="+mj-ea"/>
              </a:endParaRPr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1424" y="3604289"/>
              <a:ext cx="2917200" cy="2427014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1662138" y="36024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rial Rounded MT Bold" panose="020F0704030504030204" pitchFamily="34" charset="0"/>
                  <a:ea typeface="+mj-ea"/>
                </a:rPr>
                <a:t>實證數據</a:t>
              </a:r>
              <a:endParaRPr lang="en-US" sz="2400" b="1" dirty="0" smtClean="0">
                <a:latin typeface="Arial Rounded MT Bold" panose="020F0704030504030204" pitchFamily="34" charset="0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1312272" y="5692253"/>
                  <a:ext cx="192155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𝒃𝒊𝒏𝒐𝒎</m:t>
                        </m:r>
                        <m:r>
                          <a:rPr lang="en-US" altLang="zh-TW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?[</m:t>
                        </m:r>
                        <m:r>
                          <a:rPr lang="en-US" altLang="zh-TW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  <m:r>
                          <a:rPr lang="en-US" altLang="zh-TW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?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, </m:t>
                        </m:r>
                        <m:r>
                          <a:rPr lang="en-US" altLang="zh-TW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𝒑</m:t>
                        </m:r>
                        <m:r>
                          <a:rPr lang="en-US" altLang="zh-TW" sz="20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?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]</m:t>
                        </m:r>
                      </m:oMath>
                    </m:oMathPara>
                  </a14:m>
                  <a:endParaRPr lang="en-US" sz="2000" b="1" dirty="0" smtClean="0"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272" y="5692253"/>
                  <a:ext cx="192155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40" r="-4444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群組 4"/>
          <p:cNvGrpSpPr/>
          <p:nvPr/>
        </p:nvGrpSpPr>
        <p:grpSpPr>
          <a:xfrm>
            <a:off x="4461082" y="703814"/>
            <a:ext cx="3147086" cy="5533498"/>
            <a:chOff x="4461082" y="703814"/>
            <a:chExt cx="3147086" cy="5533498"/>
          </a:xfrm>
        </p:grpSpPr>
        <p:pic>
          <p:nvPicPr>
            <p:cNvPr id="1026" name="Picture 2" descr="ãmathematiciansãçåçæå°çµæ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082" y="1075504"/>
              <a:ext cx="2715038" cy="2034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5110715" y="7038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rial Rounded MT Bold" panose="020F0704030504030204" pitchFamily="34" charset="0"/>
                  <a:ea typeface="+mj-ea"/>
                </a:rPr>
                <a:t>數學推論</a:t>
              </a:r>
              <a:endParaRPr lang="en-US" sz="2400" b="1" dirty="0" smtClean="0">
                <a:latin typeface="Arial Rounded MT Bold" panose="020F0704030504030204" pitchFamily="34" charset="0"/>
                <a:ea typeface="+mj-ea"/>
              </a:endParaRP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11824" y="3573016"/>
              <a:ext cx="3024336" cy="2427014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5236141" y="36024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rial Rounded MT Bold" panose="020F0704030504030204" pitchFamily="34" charset="0"/>
                  <a:ea typeface="+mj-ea"/>
                </a:rPr>
                <a:t>理論分布</a:t>
              </a:r>
              <a:endParaRPr lang="en-US" sz="2400" b="1" dirty="0" smtClean="0">
                <a:latin typeface="Arial Rounded MT Bold" panose="020F0704030504030204" pitchFamily="34" charset="0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4730585" y="5598987"/>
                  <a:ext cx="28775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𝒃𝒊𝒏𝒐𝒎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[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𝟏𝟎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, 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𝒑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.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]</m:t>
                        </m:r>
                      </m:oMath>
                    </m:oMathPara>
                  </a14:m>
                  <a:endParaRPr lang="en-US" sz="2000" b="1" dirty="0" smtClean="0"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585" y="5598987"/>
                  <a:ext cx="287758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059" r="-2119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字方塊 20"/>
            <p:cNvSpPr txBox="1"/>
            <p:nvPr/>
          </p:nvSpPr>
          <p:spPr>
            <a:xfrm>
              <a:off x="4938623" y="589875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Arial Rounded MT Bold" panose="020F0704030504030204" pitchFamily="34" charset="0"/>
                  <a:ea typeface="+mj-ea"/>
                </a:rPr>
                <a:t>分布</a:t>
              </a:r>
              <a:endParaRPr lang="en-US" sz="1600" b="1" dirty="0" smtClean="0">
                <a:latin typeface="Arial Rounded MT Bold" panose="020F0704030504030204" pitchFamily="34" charset="0"/>
                <a:ea typeface="+mj-ea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169376" y="589875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latin typeface="Arial Rounded MT Bold" panose="020F0704030504030204" pitchFamily="34" charset="0"/>
                  <a:ea typeface="+mj-ea"/>
                </a:rPr>
                <a:t>參數</a:t>
              </a:r>
              <a:endParaRPr lang="en-US" sz="1600" b="1" dirty="0" smtClean="0">
                <a:latin typeface="Arial Rounded MT Bold" panose="020F070403050403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7503" y="2143430"/>
            <a:ext cx="6096995" cy="2543756"/>
          </a:xfrm>
        </p:spPr>
        <p:txBody>
          <a:bodyPr/>
          <a:lstStyle/>
          <a:p>
            <a:r>
              <a:rPr lang="zh-TW" altLang="en-US" sz="2800" dirty="0" smtClean="0"/>
              <a:t>期中專案準備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dirty="0" smtClean="0"/>
              <a:t>OLIST</a:t>
            </a:r>
            <a:r>
              <a:rPr lang="zh-TW" altLang="en-US" sz="5400" dirty="0" smtClean="0"/>
              <a:t>資料</a:t>
            </a:r>
            <a:r>
              <a:rPr lang="zh-TW" altLang="en-US" sz="5400" dirty="0"/>
              <a:t>集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507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91944" y="476672"/>
            <a:ext cx="5112568" cy="864096"/>
          </a:xfrm>
        </p:spPr>
        <p:txBody>
          <a:bodyPr/>
          <a:lstStyle/>
          <a:p>
            <a:r>
              <a:rPr lang="zh-TW" altLang="en-US" sz="4000" dirty="0"/>
              <a:t>資料</a:t>
            </a:r>
            <a:r>
              <a:rPr lang="zh-TW" altLang="en-US" sz="4000" dirty="0" smtClean="0"/>
              <a:t>探索技巧</a:t>
            </a:r>
            <a:endParaRPr lang="en-US" sz="4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591944" y="1412776"/>
            <a:ext cx="5616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程式語言、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基本</a:t>
            </a:r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語法</a:t>
            </a:r>
            <a:endParaRPr lang="en-US" altLang="zh-TW" sz="2400" dirty="0" smtClean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程式、文件、協作、發表工具  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簡單統計量、分類記數、統計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簡單</a:t>
            </a: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統計圖形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概論機率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集群分析與尺度縮減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相關性與線性回歸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互動圖形 </a:t>
            </a:r>
            <a:endParaRPr lang="en-US" altLang="zh-TW" sz="24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669363" y="548680"/>
            <a:ext cx="4218416" cy="5177444"/>
            <a:chOff x="551384" y="627820"/>
            <a:chExt cx="4218416" cy="517744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384" y="1203883"/>
              <a:ext cx="4218416" cy="4601381"/>
            </a:xfrm>
            <a:prstGeom prst="rect">
              <a:avLst/>
            </a:prstGeom>
          </p:spPr>
        </p:pic>
        <p:sp>
          <p:nvSpPr>
            <p:cNvPr id="5" name="標題 1"/>
            <p:cNvSpPr txBox="1">
              <a:spLocks/>
            </p:cNvSpPr>
            <p:nvPr/>
          </p:nvSpPr>
          <p:spPr>
            <a:xfrm>
              <a:off x="551384" y="627820"/>
              <a:ext cx="4218416" cy="640940"/>
            </a:xfrm>
            <a:prstGeom prst="rect">
              <a:avLst/>
            </a:prstGeom>
            <a:solidFill>
              <a:srgbClr val="47494D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2"/>
                  </a:solidFill>
                  <a:effectLst>
                    <a:outerShdw blurRad="63500" dist="38100" dir="5400000" algn="t" rotWithShape="0">
                      <a:prstClr val="black">
                        <a:alpha val="25000"/>
                      </a:prstClr>
                    </a:outerShdw>
                  </a:effectLst>
                  <a:latin typeface="Arial Rounded MT Bold" panose="020F0704030504030204" pitchFamily="34" charset="0"/>
                  <a:ea typeface="+mj-ea"/>
                  <a:cs typeface="Times New Roman" panose="02020603050405020304" pitchFamily="18" charset="0"/>
                </a:defRPr>
              </a:lvl1pPr>
            </a:lstStyle>
            <a:p>
              <a:r>
                <a:rPr lang="zh-TW" altLang="en-US" sz="3200" dirty="0" smtClean="0">
                  <a:solidFill>
                    <a:schemeClr val="bg2"/>
                  </a:solidFill>
                </a:rPr>
                <a:t>期中專案</a:t>
              </a:r>
              <a:endParaRPr lang="en-US" sz="3200" dirty="0">
                <a:solidFill>
                  <a:schemeClr val="bg2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97246" y="5870140"/>
            <a:ext cx="4762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 Rounded MT Bold" panose="020F0704030504030204" pitchFamily="34" charset="0"/>
                <a:hlinkClick r:id="rId3"/>
              </a:rPr>
              <a:t>https://www.kaggle.com/olistbr/brazilian-ecommerce</a:t>
            </a:r>
            <a:endParaRPr lang="en-US" sz="14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3799" y="548680"/>
            <a:ext cx="5472608" cy="864096"/>
          </a:xfrm>
        </p:spPr>
        <p:txBody>
          <a:bodyPr/>
          <a:lstStyle/>
          <a:p>
            <a:pPr algn="l"/>
            <a:r>
              <a:rPr lang="en-US" dirty="0" smtClean="0"/>
              <a:t>OLIST E-Comm.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95400" y="1484784"/>
            <a:ext cx="9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 Rounded MT Bold" panose="020F0704030504030204" pitchFamily="34" charset="0"/>
              </a:rPr>
              <a:t>is </a:t>
            </a:r>
            <a:r>
              <a:rPr lang="en-US" dirty="0">
                <a:latin typeface="Arial Rounded MT Bold" panose="020F0704030504030204" pitchFamily="34" charset="0"/>
              </a:rPr>
              <a:t>a large department store within marketplaces.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 Rounded MT Bold" panose="020F0704030504030204" pitchFamily="34" charset="0"/>
              </a:rPr>
              <a:t>is </a:t>
            </a:r>
            <a:r>
              <a:rPr lang="en-US" dirty="0">
                <a:latin typeface="Arial Rounded MT Bold" panose="020F0704030504030204" pitchFamily="34" charset="0"/>
              </a:rPr>
              <a:t>connected to the main e-</a:t>
            </a:r>
            <a:r>
              <a:rPr lang="en-US" dirty="0" err="1">
                <a:latin typeface="Arial Rounded MT Bold" panose="020F0704030504030204" pitchFamily="34" charset="0"/>
              </a:rPr>
              <a:t>commerces</a:t>
            </a:r>
            <a:r>
              <a:rPr lang="en-US" dirty="0">
                <a:latin typeface="Arial Rounded MT Bold" panose="020F0704030504030204" pitchFamily="34" charset="0"/>
              </a:rPr>
              <a:t> of Brazil.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 Rounded MT Bold" panose="020F0704030504030204" pitchFamily="34" charset="0"/>
              </a:rPr>
              <a:t>is </a:t>
            </a:r>
            <a:r>
              <a:rPr lang="en-US" dirty="0">
                <a:latin typeface="Arial Rounded MT Bold" panose="020F0704030504030204" pitchFamily="34" charset="0"/>
              </a:rPr>
              <a:t>does not buy products.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 Rounded MT Bold" panose="020F0704030504030204" pitchFamily="34" charset="0"/>
              </a:rPr>
              <a:t>is </a:t>
            </a:r>
            <a:r>
              <a:rPr lang="en-US" dirty="0">
                <a:latin typeface="Arial Rounded MT Bold" panose="020F0704030504030204" pitchFamily="34" charset="0"/>
              </a:rPr>
              <a:t>does not keep products in stock.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 Rounded MT Bold" panose="020F0704030504030204" pitchFamily="34" charset="0"/>
              </a:rPr>
              <a:t>is </a:t>
            </a:r>
            <a:r>
              <a:rPr lang="en-US" dirty="0">
                <a:latin typeface="Arial Rounded MT Bold" panose="020F0704030504030204" pitchFamily="34" charset="0"/>
              </a:rPr>
              <a:t>does not carry out shipping of any products offered in its store.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 Rounded MT Bold" panose="020F0704030504030204" pitchFamily="34" charset="0"/>
              </a:rPr>
              <a:t>All products are sold and shipped by the thousands of </a:t>
            </a:r>
            <a:r>
              <a:rPr lang="en-US" dirty="0" smtClean="0">
                <a:latin typeface="Arial Rounded MT Bold" panose="020F0704030504030204" pitchFamily="34" charset="0"/>
              </a:rPr>
              <a:t>shopkeepers.</a:t>
            </a: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 Rounded MT Bold" panose="020F0704030504030204" pitchFamily="34" charset="0"/>
              </a:rPr>
              <a:t>Participant </a:t>
            </a:r>
            <a:r>
              <a:rPr lang="en-US" dirty="0">
                <a:latin typeface="Arial Rounded MT Bold" panose="020F0704030504030204" pitchFamily="34" charset="0"/>
              </a:rPr>
              <a:t>shopkeeper is responsible for separating, packing, and taking products to the logistics operator.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 Rounded MT Bold" panose="020F0704030504030204" pitchFamily="34" charset="0"/>
              </a:rPr>
              <a:t>Her strength lies in union of all participating shopkeepers, who are selling physical products.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6040" y="764704"/>
            <a:ext cx="5591944" cy="23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0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9" y="260648"/>
            <a:ext cx="8208911" cy="864096"/>
          </a:xfrm>
        </p:spPr>
        <p:txBody>
          <a:bodyPr/>
          <a:lstStyle/>
          <a:p>
            <a:r>
              <a:rPr lang="zh-TW" altLang="en-US" dirty="0" smtClean="0"/>
              <a:t>關聯式資料集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196752"/>
            <a:ext cx="8208912" cy="493987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312005" y="1455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產品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32304" y="28233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廠商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32304" y="59492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區碼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67808" y="59492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顧客地址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90901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訂單項目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51765" y="28940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訂單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31704" y="14551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付款記錄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63552" y="28600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顧客留言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991544" y="3321726"/>
            <a:ext cx="405880" cy="46166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ea typeface="+mj-ea"/>
              </a:rPr>
              <a:t>R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491162" y="2919794"/>
            <a:ext cx="428322" cy="46166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ea typeface="+mj-ea"/>
              </a:rPr>
              <a:t>O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251721" y="2919794"/>
            <a:ext cx="280846" cy="46166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ea typeface="+mj-ea"/>
              </a:rPr>
              <a:t>I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594582" y="3327375"/>
            <a:ext cx="389850" cy="46166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ea typeface="+mj-ea"/>
              </a:rPr>
              <a:t>S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295443" y="5240500"/>
            <a:ext cx="412292" cy="46166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ea typeface="+mj-ea"/>
              </a:rPr>
              <a:t>C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350803" y="1462024"/>
            <a:ext cx="389850" cy="46166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ea typeface="+mj-ea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9298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945216" cy="864096"/>
          </a:xfrm>
        </p:spPr>
        <p:txBody>
          <a:bodyPr/>
          <a:lstStyle/>
          <a:p>
            <a:r>
              <a:rPr lang="en-US" dirty="0" smtClean="0"/>
              <a:t>data schema - the olist data set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24744"/>
            <a:ext cx="9430109" cy="49685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71464" y="3580237"/>
            <a:ext cx="370614" cy="46166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ea typeface="+mj-ea"/>
              </a:rPr>
              <a:t>L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21543" y="3393330"/>
            <a:ext cx="428322" cy="46166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ea typeface="+mj-ea"/>
              </a:rPr>
              <a:t>Q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401796" y="31624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Arial Rounded MT Bold" panose="020F0704030504030204" pitchFamily="34" charset="0"/>
                <a:ea typeface="+mj-ea"/>
              </a:rPr>
              <a:t>廠商申請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35704" y="31624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核准廠商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172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2996952"/>
            <a:ext cx="7776864" cy="864096"/>
          </a:xfrm>
        </p:spPr>
        <p:txBody>
          <a:bodyPr/>
          <a:lstStyle/>
          <a:p>
            <a:r>
              <a:rPr lang="en-US" altLang="zh-TW" sz="5400" dirty="0" smtClean="0"/>
              <a:t>BACKUP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656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332656"/>
            <a:ext cx="7776864" cy="1008112"/>
          </a:xfrm>
        </p:spPr>
        <p:txBody>
          <a:bodyPr/>
          <a:lstStyle/>
          <a:p>
            <a:r>
              <a:rPr lang="zh-TW" altLang="en-US" dirty="0">
                <a:solidFill>
                  <a:srgbClr val="2F5897"/>
                </a:solidFill>
              </a:rPr>
              <a:t>隨機變數</a:t>
            </a:r>
            <a:r>
              <a:rPr lang="zh-TW" altLang="en-US" dirty="0" smtClean="0">
                <a:solidFill>
                  <a:srgbClr val="2F5897"/>
                </a:solidFill>
              </a:rPr>
              <a:t>的代數運算公</a:t>
            </a:r>
            <a:r>
              <a:rPr lang="zh-TW" altLang="en-US" dirty="0">
                <a:solidFill>
                  <a:srgbClr val="2F5897"/>
                </a:solidFill>
              </a:rPr>
              <a:t>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83432" y="1484784"/>
                <a:ext cx="14530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𝒄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𝒄</m:t>
                      </m:r>
                    </m:oMath>
                  </m:oMathPara>
                </a14:m>
                <a:endParaRPr lang="en-US" sz="2800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1484784"/>
                <a:ext cx="145309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983432" y="2260501"/>
                <a:ext cx="39360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𝑬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𝒃𝑿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𝒂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𝑿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en-US" sz="2800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2260501"/>
                <a:ext cx="393607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983432" y="3036218"/>
                <a:ext cx="50245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𝑬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𝒂𝑿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𝒃𝒀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𝒂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𝑿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𝒀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en-US" sz="2800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3036218"/>
                <a:ext cx="502451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983432" y="3789040"/>
                <a:ext cx="18987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𝑽𝒂𝒓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𝒄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en-US" sz="2800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3789040"/>
                <a:ext cx="189872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983432" y="4564757"/>
                <a:ext cx="4203395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𝑽𝒂𝒓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𝒃𝑿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𝒂𝒓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𝑿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en-US" sz="2800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4564757"/>
                <a:ext cx="4203395" cy="4406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983432" y="5340474"/>
                <a:ext cx="9143016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𝑽𝒂𝒓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𝒂𝑿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𝒃𝒀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𝒂𝒓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𝒂𝒓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𝒂𝒃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𝑪𝒐𝒗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𝑿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𝒀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en-US" sz="2800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5340474"/>
                <a:ext cx="9143016" cy="44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7536160" y="1454006"/>
            <a:ext cx="286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ea typeface="+mj-ea"/>
                <a:hlinkClick r:id="rId8"/>
              </a:rPr>
              <a:t>Prob. Cheat Sheet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82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548680"/>
            <a:ext cx="10972800" cy="980728"/>
          </a:xfrm>
        </p:spPr>
        <p:txBody>
          <a:bodyPr/>
          <a:lstStyle/>
          <a:p>
            <a:r>
              <a:rPr lang="en-US" altLang="zh-TW" sz="4000" b="0" dirty="0" smtClean="0">
                <a:latin typeface="Arial Rounded MT Bold" panose="020F0704030504030204" pitchFamily="34" charset="0"/>
              </a:rPr>
              <a:t>Intro. Probability and Statistics Using R</a:t>
            </a:r>
            <a:br>
              <a:rPr lang="en-US" altLang="zh-TW" sz="4000" b="0" dirty="0" smtClean="0">
                <a:latin typeface="Arial Rounded MT Bold" panose="020F0704030504030204" pitchFamily="34" charset="0"/>
              </a:rPr>
            </a:br>
            <a:r>
              <a:rPr lang="en-US" sz="1800" b="0" dirty="0">
                <a:latin typeface="Consolas" panose="020B0609020204030204" pitchFamily="49" charset="0"/>
                <a:hlinkClick r:id="rId2"/>
              </a:rPr>
              <a:t>https://cran.r-project.org/web/packages/IPSUR/index.html</a:t>
            </a:r>
            <a:endParaRPr lang="en-US" sz="1800" b="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1424" y="1844824"/>
            <a:ext cx="540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Arial Rounded MT Bold" panose="020F0704030504030204" pitchFamily="34" charset="0"/>
              </a:rPr>
              <a:t>Intro. </a:t>
            </a:r>
            <a:r>
              <a:rPr lang="en-US" sz="2400" dirty="0">
                <a:latin typeface="Arial Rounded MT Bold" panose="020F0704030504030204" pitchFamily="34" charset="0"/>
              </a:rPr>
              <a:t>Probability and Statistics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Arial Rounded MT Bold" panose="020F0704030504030204" pitchFamily="34" charset="0"/>
              </a:rPr>
              <a:t>Introduction </a:t>
            </a:r>
            <a:r>
              <a:rPr lang="en-US" sz="2400" dirty="0">
                <a:latin typeface="Arial Rounded MT Bold" panose="020F0704030504030204" pitchFamily="34" charset="0"/>
              </a:rPr>
              <a:t>to 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 Rounded MT Bold" panose="020F0704030504030204" pitchFamily="34" charset="0"/>
              </a:rPr>
              <a:t>Data Description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Arial Rounded MT Bold" panose="020F07040305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Arial Rounded MT Bold" panose="020F0704030504030204" pitchFamily="34" charset="0"/>
              </a:rPr>
              <a:t>Probability </a:t>
            </a:r>
            <a:endParaRPr lang="en-US" sz="2400" dirty="0">
              <a:latin typeface="Arial Rounded MT Bold" panose="020F07040305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 Rounded MT Bold" panose="020F0704030504030204" pitchFamily="34" charset="0"/>
              </a:rPr>
              <a:t>Discrete Distributions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 Rounded MT Bold" panose="020F0704030504030204" pitchFamily="34" charset="0"/>
              </a:rPr>
              <a:t>Continuous Distributions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Multivariate Distributions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9BADC4"/>
                </a:solidFill>
                <a:latin typeface="Arial Rounded MT Bold" panose="020F0704030504030204" pitchFamily="34" charset="0"/>
              </a:rPr>
              <a:t>Sampling Distributions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9BADC4"/>
                </a:solidFill>
                <a:latin typeface="Arial Rounded MT Bold" panose="020F0704030504030204" pitchFamily="34" charset="0"/>
              </a:rPr>
              <a:t>Estimation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9BADC4"/>
                </a:solidFill>
                <a:latin typeface="Arial Rounded MT Bold" panose="020F0704030504030204" pitchFamily="34" charset="0"/>
              </a:rPr>
              <a:t>Hypothesis </a:t>
            </a:r>
            <a:r>
              <a:rPr lang="en-US" sz="2400" dirty="0" smtClean="0">
                <a:solidFill>
                  <a:srgbClr val="9BADC4"/>
                </a:solidFill>
                <a:latin typeface="Arial Rounded MT Bold" panose="020F0704030504030204" pitchFamily="34" charset="0"/>
              </a:rPr>
              <a:t>Testing</a:t>
            </a:r>
            <a:endParaRPr lang="en-US" sz="2400" dirty="0">
              <a:solidFill>
                <a:srgbClr val="9BADC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00056" y="1844824"/>
            <a:ext cx="48965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indent="-539750">
              <a:buFont typeface="+mj-lt"/>
              <a:buAutoNum type="arabicPeriod" startAt="11"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Simple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Linear Regression</a:t>
            </a:r>
          </a:p>
          <a:p>
            <a:pPr marL="539750" indent="-539750">
              <a:buFont typeface="+mj-lt"/>
              <a:buAutoNum type="arabicPeriod" startAt="11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Multiple Linear Regression</a:t>
            </a:r>
          </a:p>
          <a:p>
            <a:pPr marL="539750" indent="-539750">
              <a:buFont typeface="+mj-lt"/>
              <a:buAutoNum type="arabicPeriod" startAt="11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Non-parametric Statistics</a:t>
            </a:r>
          </a:p>
          <a:p>
            <a:pPr marL="539750" indent="-539750">
              <a:buFont typeface="+mj-lt"/>
              <a:buAutoNum type="arabicPeriod" startAt="11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Resampling Methods</a:t>
            </a:r>
          </a:p>
          <a:p>
            <a:pPr marL="539750" indent="-539750">
              <a:buFont typeface="+mj-lt"/>
              <a:buAutoNum type="arabicPeriod" startAt="11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Categorical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405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404664"/>
            <a:ext cx="5400600" cy="1008112"/>
          </a:xfrm>
        </p:spPr>
        <p:txBody>
          <a:bodyPr/>
          <a:lstStyle/>
          <a:p>
            <a:pPr algn="l"/>
            <a:r>
              <a:rPr lang="en-US" altLang="zh-TW" dirty="0" smtClean="0">
                <a:solidFill>
                  <a:srgbClr val="2F5897"/>
                </a:solidFill>
              </a:rPr>
              <a:t>Review</a:t>
            </a:r>
            <a:r>
              <a:rPr lang="zh-TW" altLang="en-US" dirty="0" smtClean="0">
                <a:solidFill>
                  <a:srgbClr val="2F5897"/>
                </a:solidFill>
              </a:rPr>
              <a:t>：</a:t>
            </a:r>
            <a:r>
              <a:rPr lang="zh-TW" altLang="en-US" dirty="0" smtClean="0">
                <a:solidFill>
                  <a:srgbClr val="2F5897"/>
                </a:solidFill>
              </a:rPr>
              <a:t>機率</a:t>
            </a:r>
            <a:r>
              <a:rPr lang="zh-TW" altLang="en-US" dirty="0">
                <a:solidFill>
                  <a:srgbClr val="2F5897"/>
                </a:solidFill>
              </a:rPr>
              <a:t>概論</a:t>
            </a:r>
            <a:endParaRPr lang="zh-TW" altLang="en-US" dirty="0">
              <a:solidFill>
                <a:srgbClr val="2F5897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67408" y="1484784"/>
            <a:ext cx="57606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b="1" dirty="0">
                <a:latin typeface="+mj-ea"/>
                <a:ea typeface="+mj-ea"/>
              </a:rPr>
              <a:t>機率是什麼</a:t>
            </a:r>
            <a:r>
              <a:rPr lang="zh-TW" altLang="en-US" sz="2000" b="1" dirty="0" smtClean="0">
                <a:latin typeface="+mj-ea"/>
                <a:ea typeface="+mj-ea"/>
              </a:rPr>
              <a:t>？  </a:t>
            </a:r>
            <a:r>
              <a:rPr lang="zh-TW" altLang="en-US" sz="2000" b="1" dirty="0" smtClean="0">
                <a:latin typeface="+mj-ea"/>
                <a:ea typeface="+mj-ea"/>
              </a:rPr>
              <a:t>為甚麼要學機率？</a:t>
            </a:r>
            <a:endParaRPr lang="en-US" altLang="zh-TW" sz="20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b="1" dirty="0" smtClean="0">
                <a:latin typeface="+mj-ea"/>
                <a:ea typeface="+mj-ea"/>
              </a:rPr>
              <a:t>隨機變數是</a:t>
            </a:r>
            <a:r>
              <a:rPr lang="zh-TW" altLang="en-US" sz="2000" b="1" dirty="0">
                <a:latin typeface="+mj-ea"/>
                <a:ea typeface="+mj-ea"/>
              </a:rPr>
              <a:t>什麼？  為</a:t>
            </a:r>
            <a:r>
              <a:rPr lang="zh-TW" altLang="en-US" sz="2000" b="1" dirty="0" smtClean="0">
                <a:latin typeface="+mj-ea"/>
                <a:ea typeface="+mj-ea"/>
              </a:rPr>
              <a:t>甚麼需要</a:t>
            </a:r>
            <a:r>
              <a:rPr lang="zh-TW" altLang="en-US" sz="2000" b="1" dirty="0">
                <a:latin typeface="+mj-ea"/>
                <a:ea typeface="+mj-ea"/>
              </a:rPr>
              <a:t>隨機變數</a:t>
            </a:r>
            <a:r>
              <a:rPr lang="zh-TW" altLang="en-US" sz="2000" b="1" dirty="0" smtClean="0">
                <a:latin typeface="+mj-ea"/>
                <a:ea typeface="+mj-ea"/>
              </a:rPr>
              <a:t>？</a:t>
            </a:r>
            <a:endParaRPr lang="en-US" altLang="zh-TW" sz="20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sz="2000" b="1" dirty="0" smtClean="0">
                <a:latin typeface="+mj-ea"/>
                <a:ea typeface="+mj-ea"/>
              </a:rPr>
              <a:t>(</a:t>
            </a:r>
            <a:r>
              <a:rPr lang="zh-TW" altLang="en-US" sz="2000" b="1" dirty="0">
                <a:latin typeface="+mj-ea"/>
                <a:ea typeface="+mj-ea"/>
              </a:rPr>
              <a:t>機率</a:t>
            </a:r>
            <a:r>
              <a:rPr lang="en-US" altLang="zh-TW" sz="2000" b="1" dirty="0" smtClean="0">
                <a:latin typeface="+mj-ea"/>
                <a:ea typeface="+mj-ea"/>
              </a:rPr>
              <a:t>)</a:t>
            </a:r>
            <a:r>
              <a:rPr lang="zh-TW" altLang="en-US" sz="2000" b="1" dirty="0" smtClean="0">
                <a:latin typeface="+mj-ea"/>
                <a:ea typeface="+mj-ea"/>
              </a:rPr>
              <a:t>分佈是</a:t>
            </a:r>
            <a:r>
              <a:rPr lang="zh-TW" altLang="en-US" sz="2000" b="1" dirty="0">
                <a:latin typeface="+mj-ea"/>
                <a:ea typeface="+mj-ea"/>
              </a:rPr>
              <a:t>什麼？  為</a:t>
            </a:r>
            <a:r>
              <a:rPr lang="zh-TW" altLang="en-US" sz="2000" b="1" dirty="0" smtClean="0">
                <a:latin typeface="+mj-ea"/>
                <a:ea typeface="+mj-ea"/>
              </a:rPr>
              <a:t>甚麼要學</a:t>
            </a:r>
            <a:r>
              <a:rPr lang="en-US" altLang="zh-TW" sz="2000" b="1" dirty="0">
                <a:latin typeface="+mj-ea"/>
                <a:ea typeface="+mj-ea"/>
              </a:rPr>
              <a:t>(</a:t>
            </a:r>
            <a:r>
              <a:rPr lang="zh-TW" altLang="en-US" sz="2000" b="1" dirty="0">
                <a:latin typeface="+mj-ea"/>
                <a:ea typeface="+mj-ea"/>
              </a:rPr>
              <a:t>機率</a:t>
            </a:r>
            <a:r>
              <a:rPr lang="en-US" altLang="zh-TW" sz="2000" b="1" dirty="0">
                <a:latin typeface="+mj-ea"/>
                <a:ea typeface="+mj-ea"/>
              </a:rPr>
              <a:t>)</a:t>
            </a:r>
            <a:r>
              <a:rPr lang="zh-TW" altLang="en-US" sz="2000" b="1" dirty="0">
                <a:latin typeface="+mj-ea"/>
                <a:ea typeface="+mj-ea"/>
              </a:rPr>
              <a:t>分佈？</a:t>
            </a:r>
            <a:endParaRPr lang="en-US" altLang="zh-TW" sz="2000" b="1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b="1" dirty="0">
                <a:latin typeface="+mj-ea"/>
                <a:ea typeface="+mj-ea"/>
              </a:rPr>
              <a:t>隨機</a:t>
            </a:r>
            <a:r>
              <a:rPr lang="zh-TW" altLang="en-US" sz="2000" b="1" dirty="0" smtClean="0">
                <a:latin typeface="+mj-ea"/>
                <a:ea typeface="+mj-ea"/>
              </a:rPr>
              <a:t>變數</a:t>
            </a:r>
            <a:r>
              <a:rPr lang="en-US" altLang="zh-TW" sz="2000" b="1" dirty="0" smtClean="0">
                <a:latin typeface="+mj-ea"/>
                <a:ea typeface="+mj-ea"/>
              </a:rPr>
              <a:t>(</a:t>
            </a:r>
            <a:r>
              <a:rPr lang="zh-TW" altLang="en-US" sz="2000" b="1" dirty="0" smtClean="0">
                <a:latin typeface="+mj-ea"/>
                <a:ea typeface="+mj-ea"/>
              </a:rPr>
              <a:t>分佈</a:t>
            </a:r>
            <a:r>
              <a:rPr lang="en-US" altLang="zh-TW" sz="2000" b="1" dirty="0" smtClean="0">
                <a:latin typeface="+mj-ea"/>
                <a:ea typeface="+mj-ea"/>
              </a:rPr>
              <a:t>)</a:t>
            </a:r>
            <a:r>
              <a:rPr lang="zh-TW" altLang="en-US" sz="2000" b="1" dirty="0" smtClean="0">
                <a:latin typeface="+mj-ea"/>
                <a:ea typeface="+mj-ea"/>
              </a:rPr>
              <a:t>的分類方法</a:t>
            </a:r>
            <a:endParaRPr lang="en-US" altLang="zh-TW" sz="2000" b="1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b="1" dirty="0" smtClean="0">
                <a:latin typeface="+mj-ea"/>
                <a:ea typeface="+mj-ea"/>
              </a:rPr>
              <a:t>離散</a:t>
            </a:r>
            <a:r>
              <a:rPr lang="en-US" altLang="zh-TW" sz="2000" b="1" dirty="0" smtClean="0">
                <a:latin typeface="+mj-ea"/>
                <a:ea typeface="+mj-ea"/>
              </a:rPr>
              <a:t>(</a:t>
            </a:r>
            <a:r>
              <a:rPr lang="zh-TW" altLang="en-US" sz="2000" b="1" dirty="0" smtClean="0">
                <a:latin typeface="+mj-ea"/>
                <a:ea typeface="+mj-ea"/>
              </a:rPr>
              <a:t>類別、次數</a:t>
            </a:r>
            <a:r>
              <a:rPr lang="en-US" altLang="zh-TW" sz="2000" b="1" dirty="0" smtClean="0">
                <a:latin typeface="+mj-ea"/>
                <a:ea typeface="+mj-ea"/>
              </a:rPr>
              <a:t>)</a:t>
            </a:r>
            <a:r>
              <a:rPr lang="zh-TW" altLang="en-US" sz="2000" b="1" dirty="0" smtClean="0">
                <a:latin typeface="+mj-ea"/>
                <a:ea typeface="+mj-ea"/>
              </a:rPr>
              <a:t> </a:t>
            </a:r>
            <a:r>
              <a:rPr lang="en-US" altLang="zh-TW" sz="2000" b="1" dirty="0" smtClean="0">
                <a:latin typeface="+mj-ea"/>
                <a:ea typeface="+mj-ea"/>
                <a:sym typeface="Wingdings" panose="05000000000000000000" pitchFamily="2" charset="2"/>
              </a:rPr>
              <a:t></a:t>
            </a:r>
            <a:r>
              <a:rPr lang="zh-TW" altLang="en-US" sz="2000" b="1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zh-TW" altLang="en-US" sz="2000" b="1" dirty="0" smtClean="0">
                <a:latin typeface="+mj-ea"/>
                <a:ea typeface="+mj-ea"/>
              </a:rPr>
              <a:t>連續</a:t>
            </a:r>
            <a:r>
              <a:rPr lang="en-US" altLang="zh-TW" sz="2000" b="1" dirty="0" smtClean="0">
                <a:latin typeface="+mj-ea"/>
                <a:ea typeface="+mj-ea"/>
              </a:rPr>
              <a:t>(</a:t>
            </a:r>
            <a:r>
              <a:rPr lang="zh-TW" altLang="en-US" sz="2000" b="1" dirty="0" smtClean="0">
                <a:latin typeface="+mj-ea"/>
                <a:ea typeface="+mj-ea"/>
              </a:rPr>
              <a:t>數值</a:t>
            </a:r>
            <a:r>
              <a:rPr lang="en-US" altLang="zh-TW" sz="2000" b="1" dirty="0" smtClean="0">
                <a:latin typeface="+mj-ea"/>
                <a:ea typeface="+mj-ea"/>
              </a:rPr>
              <a:t>)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b="1" dirty="0" smtClean="0">
                <a:latin typeface="+mj-ea"/>
                <a:ea typeface="+mj-ea"/>
              </a:rPr>
              <a:t>直條圖 </a:t>
            </a:r>
            <a:r>
              <a:rPr lang="en-US" altLang="zh-TW" sz="2000" b="1" dirty="0" smtClean="0">
                <a:latin typeface="+mj-ea"/>
                <a:ea typeface="+mj-ea"/>
                <a:sym typeface="Wingdings" panose="05000000000000000000" pitchFamily="2" charset="2"/>
              </a:rPr>
              <a:t></a:t>
            </a:r>
            <a:r>
              <a:rPr lang="zh-TW" altLang="en-US" sz="2000" b="1" dirty="0" smtClean="0">
                <a:latin typeface="+mj-ea"/>
                <a:ea typeface="+mj-ea"/>
                <a:sym typeface="Wingdings" panose="05000000000000000000" pitchFamily="2" charset="2"/>
              </a:rPr>
              <a:t> 直方圖、密度函數 </a:t>
            </a:r>
            <a:endParaRPr lang="en-US" altLang="zh-TW" sz="2000" b="1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b="1" dirty="0" smtClean="0">
                <a:latin typeface="+mj-ea"/>
                <a:ea typeface="+mj-ea"/>
              </a:rPr>
              <a:t>頻率</a:t>
            </a:r>
            <a:r>
              <a:rPr lang="en-US" altLang="zh-TW" sz="2000" b="1" dirty="0" smtClean="0">
                <a:latin typeface="+mj-ea"/>
                <a:ea typeface="+mj-ea"/>
              </a:rPr>
              <a:t>(</a:t>
            </a:r>
            <a:r>
              <a:rPr lang="zh-TW" altLang="en-US" sz="2000" b="1" dirty="0" smtClean="0">
                <a:latin typeface="+mj-ea"/>
                <a:ea typeface="+mj-ea"/>
              </a:rPr>
              <a:t>次數</a:t>
            </a:r>
            <a:r>
              <a:rPr lang="en-US" altLang="zh-TW" sz="2000" b="1" dirty="0" smtClean="0">
                <a:latin typeface="+mj-ea"/>
                <a:ea typeface="+mj-ea"/>
              </a:rPr>
              <a:t>)</a:t>
            </a:r>
            <a:r>
              <a:rPr lang="zh-TW" altLang="en-US" sz="2000" b="1" dirty="0" smtClean="0">
                <a:latin typeface="+mj-ea"/>
                <a:ea typeface="+mj-ea"/>
              </a:rPr>
              <a:t>、機率 </a:t>
            </a:r>
            <a:r>
              <a:rPr lang="en-US" altLang="zh-TW" sz="2000" b="1" dirty="0" smtClean="0">
                <a:latin typeface="+mj-ea"/>
                <a:ea typeface="+mj-ea"/>
                <a:sym typeface="Wingdings" panose="05000000000000000000" pitchFamily="2" charset="2"/>
              </a:rPr>
              <a:t></a:t>
            </a:r>
            <a:r>
              <a:rPr lang="zh-TW" altLang="en-US" sz="2000" b="1" dirty="0" smtClean="0">
                <a:latin typeface="+mj-ea"/>
                <a:ea typeface="+mj-ea"/>
                <a:sym typeface="Wingdings" panose="05000000000000000000" pitchFamily="2" charset="2"/>
              </a:rPr>
              <a:t> 機率密度</a:t>
            </a:r>
            <a:endParaRPr lang="en-US" altLang="zh-TW" sz="2000" b="1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b="1" dirty="0" smtClean="0">
                <a:latin typeface="+mj-ea"/>
                <a:ea typeface="+mj-ea"/>
                <a:sym typeface="Wingdings" panose="05000000000000000000" pitchFamily="2" charset="2"/>
              </a:rPr>
              <a:t>實證分佈  </a:t>
            </a:r>
            <a:r>
              <a:rPr lang="en-US" altLang="zh-TW" sz="2000" b="1" dirty="0" smtClean="0">
                <a:latin typeface="+mj-ea"/>
                <a:ea typeface="+mj-ea"/>
                <a:sym typeface="Wingdings" panose="05000000000000000000" pitchFamily="2" charset="2"/>
              </a:rPr>
              <a:t></a:t>
            </a:r>
            <a:r>
              <a:rPr lang="zh-TW" altLang="en-US" sz="2000" b="1" dirty="0" smtClean="0">
                <a:latin typeface="+mj-ea"/>
                <a:ea typeface="+mj-ea"/>
                <a:sym typeface="Wingdings" panose="05000000000000000000" pitchFamily="2" charset="2"/>
              </a:rPr>
              <a:t>  理論分佈</a:t>
            </a:r>
            <a:endParaRPr lang="en-US" altLang="zh-TW" sz="2000" b="1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b="1" dirty="0" smtClean="0">
                <a:latin typeface="+mj-ea"/>
                <a:ea typeface="+mj-ea"/>
                <a:sym typeface="Wingdings" panose="05000000000000000000" pitchFamily="2" charset="2"/>
              </a:rPr>
              <a:t>機率</a:t>
            </a:r>
            <a:r>
              <a:rPr lang="en-US" altLang="zh-TW" sz="2000" b="1" dirty="0" smtClean="0">
                <a:latin typeface="+mj-ea"/>
                <a:ea typeface="+mj-ea"/>
                <a:sym typeface="Wingdings" panose="05000000000000000000" pitchFamily="2" charset="2"/>
              </a:rPr>
              <a:t>(</a:t>
            </a:r>
            <a:r>
              <a:rPr lang="zh-TW" altLang="en-US" sz="2000" b="1" dirty="0" smtClean="0">
                <a:latin typeface="+mj-ea"/>
                <a:ea typeface="+mj-ea"/>
                <a:sym typeface="Wingdings" panose="05000000000000000000" pitchFamily="2" charset="2"/>
              </a:rPr>
              <a:t>密度</a:t>
            </a:r>
            <a:r>
              <a:rPr lang="en-US" altLang="zh-TW" sz="2000" b="1" dirty="0" smtClean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r>
              <a:rPr lang="zh-TW" altLang="en-US" sz="2000" b="1" dirty="0" smtClean="0">
                <a:latin typeface="+mj-ea"/>
                <a:ea typeface="+mj-ea"/>
                <a:sym typeface="Wingdings" panose="05000000000000000000" pitchFamily="2" charset="2"/>
              </a:rPr>
              <a:t>函數：</a:t>
            </a:r>
            <a:r>
              <a:rPr lang="en-US" altLang="zh-TW" sz="20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pdf</a:t>
            </a:r>
            <a:r>
              <a:rPr lang="zh-TW" altLang="en-US" sz="20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、</a:t>
            </a:r>
            <a:r>
              <a:rPr lang="en-US" altLang="zh-TW" sz="20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cdf</a:t>
            </a:r>
            <a:endParaRPr lang="en-US" altLang="zh-TW" sz="2000" b="1" dirty="0" smtClean="0">
              <a:latin typeface="Arial Rounded MT Bold" panose="020F0704030504030204" pitchFamily="34" charset="0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836712"/>
            <a:ext cx="4995555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332656"/>
            <a:ext cx="7776864" cy="100811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2F5897"/>
                </a:solidFill>
              </a:rPr>
              <a:t>機率</a:t>
            </a:r>
            <a:r>
              <a:rPr lang="zh-TW" altLang="en-US" dirty="0">
                <a:solidFill>
                  <a:srgbClr val="2F5897"/>
                </a:solidFill>
              </a:rPr>
              <a:t>分布</a:t>
            </a:r>
            <a:r>
              <a:rPr lang="zh-TW" altLang="en-US" dirty="0" smtClean="0">
                <a:solidFill>
                  <a:srgbClr val="2F5897"/>
                </a:solidFill>
              </a:rPr>
              <a:t>功能的語法</a:t>
            </a:r>
            <a:endParaRPr lang="zh-TW" altLang="en-US" dirty="0">
              <a:solidFill>
                <a:srgbClr val="2F5897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7285" y="2038196"/>
            <a:ext cx="107291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dbinom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(x, size, 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prob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 …)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變數值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 點機率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(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密度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), pdf</a:t>
            </a:r>
            <a:endParaRPr lang="en-US" altLang="zh-TW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pbinom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(q, size, </a:t>
            </a: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prob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…)</a:t>
            </a:r>
            <a:r>
              <a:rPr lang="zh-TW" alt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變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數值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累計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機率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 </a:t>
            </a: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cdf</a:t>
            </a:r>
            <a:endParaRPr lang="en-US" altLang="zh-TW" sz="2400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qbinom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(p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 size, 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prob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…)</a:t>
            </a:r>
            <a:r>
              <a:rPr lang="zh-TW" alt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累計機率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 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變數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(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臨界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)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值</a:t>
            </a:r>
            <a:endParaRPr lang="en-US" altLang="zh-TW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rbinom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(n, size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 </a:t>
            </a: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prob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理論抽樣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 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理論分佈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 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結果向量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</a:t>
            </a:r>
            <a:endParaRPr lang="en-US" altLang="zh-TW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922" y="2303441"/>
            <a:ext cx="167825" cy="2639036"/>
          </a:xfrm>
          <a:prstGeom prst="rect">
            <a:avLst/>
          </a:prstGeom>
          <a:solidFill>
            <a:srgbClr val="FFC000">
              <a:alpha val="30196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1951524" y="2303441"/>
            <a:ext cx="167825" cy="2639036"/>
          </a:xfrm>
          <a:prstGeom prst="rect">
            <a:avLst/>
          </a:prstGeom>
          <a:solidFill>
            <a:srgbClr val="FFC000">
              <a:alpha val="30196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951854" y="2303441"/>
            <a:ext cx="791561" cy="2639036"/>
          </a:xfrm>
          <a:prstGeom prst="rect">
            <a:avLst/>
          </a:prstGeom>
          <a:solidFill>
            <a:schemeClr val="accent5">
              <a:lumMod val="40000"/>
              <a:lumOff val="60000"/>
              <a:alpha val="30196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2455580" y="2311424"/>
            <a:ext cx="1668089" cy="2639036"/>
          </a:xfrm>
          <a:prstGeom prst="rect">
            <a:avLst/>
          </a:prstGeom>
          <a:solidFill>
            <a:schemeClr val="accent5">
              <a:lumMod val="40000"/>
              <a:lumOff val="60000"/>
              <a:alpha val="30196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132192" y="1124744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+mj-ea"/>
              </a:rPr>
              <a:t>機率分布</a:t>
            </a:r>
            <a:endParaRPr lang="en-US" sz="20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23392" y="1124744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2000" b="1" dirty="0" smtClean="0">
                <a:solidFill>
                  <a:schemeClr val="accent3"/>
                </a:solidFill>
                <a:latin typeface="Arial Rounded MT Bold" panose="020F0704030504030204" pitchFamily="34" charset="0"/>
                <a:ea typeface="+mj-ea"/>
              </a:rPr>
              <a:t>功能</a:t>
            </a:r>
            <a:endParaRPr lang="en-US" sz="2000" b="1" dirty="0" smtClean="0">
              <a:solidFill>
                <a:schemeClr val="accent3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781284" y="1124744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2000" b="1" dirty="0" smtClean="0">
                <a:solidFill>
                  <a:schemeClr val="accent3"/>
                </a:solidFill>
                <a:latin typeface="Arial Rounded MT Bold" panose="020F0704030504030204" pitchFamily="34" charset="0"/>
                <a:ea typeface="+mj-ea"/>
              </a:rPr>
              <a:t>功能參數</a:t>
            </a:r>
            <a:endParaRPr lang="en-US" sz="2000" b="1" dirty="0" smtClean="0">
              <a:solidFill>
                <a:schemeClr val="accent3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074182" y="1124744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+mj-ea"/>
              </a:rPr>
              <a:t>分布參數</a:t>
            </a:r>
            <a:endParaRPr lang="en-US" sz="20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585325" y="5013176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b="1" dirty="0">
                <a:solidFill>
                  <a:srgbClr val="92D050"/>
                </a:solidFill>
                <a:latin typeface="Arial Rounded MT Bold" panose="020F0704030504030204" pitchFamily="34" charset="0"/>
                <a:ea typeface="+mj-ea"/>
              </a:rPr>
              <a:t>實驗次數</a:t>
            </a:r>
            <a:endParaRPr lang="en-US" sz="2000" b="1" dirty="0" smtClean="0">
              <a:solidFill>
                <a:srgbClr val="92D050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21845" y="5013176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92D050"/>
                </a:solidFill>
                <a:latin typeface="Arial Rounded MT Bold" panose="020F0704030504030204" pitchFamily="34" charset="0"/>
                <a:ea typeface="+mj-ea"/>
              </a:rPr>
              <a:t>成功機率</a:t>
            </a:r>
            <a:endParaRPr lang="en-US" sz="2000" b="1" dirty="0" smtClean="0">
              <a:solidFill>
                <a:srgbClr val="92D050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101441" y="5013176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92D050"/>
                </a:solidFill>
                <a:latin typeface="Arial Rounded MT Bold" panose="020F0704030504030204" pitchFamily="34" charset="0"/>
                <a:ea typeface="+mj-ea"/>
              </a:rPr>
              <a:t>二項分布</a:t>
            </a:r>
            <a:endParaRPr lang="en-US" sz="2000" b="1" dirty="0" smtClean="0">
              <a:solidFill>
                <a:srgbClr val="92D050"/>
              </a:solidFill>
              <a:latin typeface="Arial Rounded MT Bold" panose="020F07040305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4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60648"/>
            <a:ext cx="10729192" cy="864096"/>
          </a:xfrm>
        </p:spPr>
        <p:txBody>
          <a:bodyPr/>
          <a:lstStyle/>
          <a:p>
            <a:r>
              <a:rPr lang="zh-TW" altLang="en-US" dirty="0"/>
              <a:t>理論</a:t>
            </a:r>
            <a:r>
              <a:rPr lang="zh-TW" altLang="en-US" dirty="0" smtClean="0"/>
              <a:t>分布：重要</a:t>
            </a:r>
            <a:r>
              <a:rPr lang="zh-TW" altLang="en-US" dirty="0"/>
              <a:t>的離散</a:t>
            </a:r>
            <a:r>
              <a:rPr lang="zh-TW" altLang="en-US" dirty="0" smtClean="0"/>
              <a:t>機率分布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312024" y="2668842"/>
                <a:ext cx="1793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+mj-ea"/>
                        </a:rPr>
                        <m:t>𝒃𝒊𝒏𝒐𝒎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+mj-ea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+mj-ea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+mj-ea"/>
                        </a:rPr>
                        <m:t>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</m:oMath>
                  </m:oMathPara>
                </a14:m>
                <a:endParaRPr lang="en-US" sz="2400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2668842"/>
                <a:ext cx="1793761" cy="369332"/>
              </a:xfrm>
              <a:prstGeom prst="rect">
                <a:avLst/>
              </a:prstGeom>
              <a:blipFill>
                <a:blip r:embed="rId2"/>
                <a:stretch>
                  <a:fillRect l="-4746" r="-2373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8105785" y="2505332"/>
            <a:ext cx="2843030" cy="525584"/>
            <a:chOff x="8105785" y="3049466"/>
            <a:chExt cx="2843030" cy="525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9259250" y="3205718"/>
                  <a:ext cx="16895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𝒏𝒐𝒓𝒎</m:t>
                      </m:r>
                      <m:r>
                        <a:rPr lang="en-US" sz="24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r>
                        <a:rPr lang="en-US" sz="24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𝝈</m:t>
                      </m:r>
                      <m:r>
                        <a:rPr lang="en-US" sz="24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</m:oMath>
                  </a14:m>
                  <a:r>
                    <a:rPr lang="en-US" sz="2400" b="1" dirty="0" smtClean="0">
                      <a:solidFill>
                        <a:srgbClr val="FF9900"/>
                      </a:solidFill>
                      <a:latin typeface="Arial Rounded MT Bold" panose="020F0704030504030204" pitchFamily="34" charset="0"/>
                      <a:ea typeface="+mj-ea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250" y="3205718"/>
                  <a:ext cx="168956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61" r="-3610" b="-3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單箭頭接點 14"/>
            <p:cNvCxnSpPr>
              <a:stCxn id="8" idx="3"/>
              <a:endCxn id="9" idx="1"/>
            </p:cNvCxnSpPr>
            <p:nvPr/>
          </p:nvCxnSpPr>
          <p:spPr>
            <a:xfrm flipV="1">
              <a:off x="8105785" y="3390384"/>
              <a:ext cx="1153465" cy="725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8277360" y="3049466"/>
                  <a:ext cx="692818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TW" altLang="en-US" sz="1400" b="1" dirty="0" smtClean="0">
                      <a:solidFill>
                        <a:srgbClr val="FF9900"/>
                      </a:solidFill>
                      <a:latin typeface="Arial Rounded MT Bold" panose="020F0704030504030204" pitchFamily="34" charset="0"/>
                      <a:ea typeface="+mj-ea"/>
                    </a:rPr>
                    <a:t>很大</a:t>
                  </a:r>
                  <a:endParaRPr lang="en-US" sz="1400" b="1" dirty="0" smtClean="0">
                    <a:solidFill>
                      <a:srgbClr val="FF9900"/>
                    </a:solidFill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7360" y="3049466"/>
                  <a:ext cx="692818" cy="362984"/>
                </a:xfrm>
                <a:prstGeom prst="rect">
                  <a:avLst/>
                </a:prstGeom>
                <a:blipFill>
                  <a:blip r:embed="rId7"/>
                  <a:stretch>
                    <a:fillRect r="-177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群組 4"/>
          <p:cNvGrpSpPr/>
          <p:nvPr/>
        </p:nvGrpSpPr>
        <p:grpSpPr>
          <a:xfrm>
            <a:off x="3285392" y="1268760"/>
            <a:ext cx="3847845" cy="1365199"/>
            <a:chOff x="3285392" y="1812894"/>
            <a:chExt cx="3847845" cy="1365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285392" y="1812894"/>
                  <a:ext cx="24215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𝒑𝒐𝒊𝒔𝒔𝒐𝒏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[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𝝀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𝒏𝒑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]</m:t>
                        </m:r>
                      </m:oMath>
                    </m:oMathPara>
                  </a14:m>
                  <a:endParaRPr lang="en-US" sz="2400" b="1" dirty="0" smtClean="0"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392" y="1812894"/>
                  <a:ext cx="242156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290" r="-2519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單箭頭接點 10"/>
            <p:cNvCxnSpPr/>
            <p:nvPr/>
          </p:nvCxnSpPr>
          <p:spPr>
            <a:xfrm flipH="1" flipV="1">
              <a:off x="5638538" y="2177492"/>
              <a:ext cx="1367675" cy="1000601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 rot="2156713">
                  <a:off x="5885780" y="2430070"/>
                  <a:ext cx="1247457" cy="332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TW" altLang="en-US" sz="1200" b="1" dirty="0">
                      <a:solidFill>
                        <a:srgbClr val="92D050"/>
                      </a:solidFill>
                      <a:latin typeface="Arial Rounded MT Bold" panose="020F0704030504030204" pitchFamily="34" charset="0"/>
                      <a:ea typeface="+mj-ea"/>
                    </a:rPr>
                    <a:t>很</a:t>
                  </a:r>
                  <a:r>
                    <a:rPr lang="zh-TW" altLang="en-US" sz="1200" b="1" dirty="0" smtClean="0">
                      <a:solidFill>
                        <a:srgbClr val="92D050"/>
                      </a:solidFill>
                      <a:latin typeface="Arial Rounded MT Bold" panose="020F0704030504030204" pitchFamily="34" charset="0"/>
                      <a:ea typeface="+mj-ea"/>
                    </a:rPr>
                    <a:t>大、</a:t>
                  </a:r>
                  <a:r>
                    <a:rPr lang="en-US" sz="1200" b="1" dirty="0">
                      <a:solidFill>
                        <a:srgbClr val="92D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a14:m>
                  <a:r>
                    <a:rPr lang="zh-TW" altLang="en-US" sz="1200" b="1" dirty="0" smtClean="0">
                      <a:solidFill>
                        <a:srgbClr val="92D050"/>
                      </a:solidFill>
                      <a:latin typeface="Arial Rounded MT Bold" panose="020F0704030504030204" pitchFamily="34" charset="0"/>
                      <a:ea typeface="+mj-ea"/>
                    </a:rPr>
                    <a:t>很</a:t>
                  </a:r>
                  <a:r>
                    <a:rPr lang="zh-TW" altLang="en-US" sz="1200" b="1" dirty="0">
                      <a:solidFill>
                        <a:srgbClr val="92D050"/>
                      </a:solidFill>
                      <a:latin typeface="Arial Rounded MT Bold" panose="020F0704030504030204" pitchFamily="34" charset="0"/>
                      <a:ea typeface="+mj-ea"/>
                    </a:rPr>
                    <a:t>小</a:t>
                  </a:r>
                  <a:endParaRPr lang="en-US" altLang="zh-TW" sz="1200" b="1" dirty="0" smtClean="0">
                    <a:solidFill>
                      <a:srgbClr val="92D050"/>
                    </a:solidFill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6713">
                  <a:off x="5885780" y="2430070"/>
                  <a:ext cx="1247457" cy="332912"/>
                </a:xfrm>
                <a:prstGeom prst="rect">
                  <a:avLst/>
                </a:prstGeom>
                <a:blipFill>
                  <a:blip r:embed="rId9"/>
                  <a:stretch>
                    <a:fillRect b="-1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/>
          <p:cNvGrpSpPr/>
          <p:nvPr/>
        </p:nvGrpSpPr>
        <p:grpSpPr>
          <a:xfrm>
            <a:off x="3834932" y="3015458"/>
            <a:ext cx="2729603" cy="1143486"/>
            <a:chOff x="3834932" y="3559592"/>
            <a:chExt cx="2729603" cy="1143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834932" y="4333746"/>
                  <a:ext cx="13224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𝒈𝒆𝒐𝒎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[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]</m:t>
                        </m:r>
                      </m:oMath>
                    </m:oMathPara>
                  </a14:m>
                  <a:endParaRPr lang="en-US" sz="2400" b="1" dirty="0" smtClean="0"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932" y="4333746"/>
                  <a:ext cx="132247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295" r="-5069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單箭頭接點 11"/>
            <p:cNvCxnSpPr>
              <a:endCxn id="6" idx="3"/>
            </p:cNvCxnSpPr>
            <p:nvPr/>
          </p:nvCxnSpPr>
          <p:spPr>
            <a:xfrm flipH="1">
              <a:off x="5157410" y="3559592"/>
              <a:ext cx="1175543" cy="958820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 rot="19132207">
              <a:off x="5456539" y="39607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b="1" dirty="0" smtClean="0">
                  <a:solidFill>
                    <a:srgbClr val="33CCFF"/>
                  </a:solidFill>
                  <a:latin typeface="Arial Rounded MT Bold" panose="020F0704030504030204" pitchFamily="34" charset="0"/>
                  <a:ea typeface="+mj-ea"/>
                </a:rPr>
                <a:t>第一次發生前</a:t>
              </a:r>
              <a:endParaRPr lang="en-US" altLang="zh-TW" sz="1200" b="1" dirty="0" smtClean="0">
                <a:solidFill>
                  <a:srgbClr val="33CCFF"/>
                </a:solidFill>
                <a:latin typeface="Arial Rounded MT Bold" panose="020F0704030504030204" pitchFamily="34" charset="0"/>
                <a:ea typeface="+mj-ea"/>
              </a:endParaRPr>
            </a:p>
            <a:p>
              <a:pPr algn="ctr"/>
              <a:r>
                <a:rPr lang="zh-TW" altLang="en-US" sz="1200" b="1" dirty="0" smtClean="0">
                  <a:solidFill>
                    <a:srgbClr val="33CCFF"/>
                  </a:solidFill>
                  <a:latin typeface="Arial Rounded MT Bold" panose="020F0704030504030204" pitchFamily="34" charset="0"/>
                  <a:ea typeface="+mj-ea"/>
                </a:rPr>
                <a:t>的失敗次數</a:t>
              </a:r>
              <a:endParaRPr lang="en-US" sz="1200" b="1" dirty="0" smtClean="0">
                <a:solidFill>
                  <a:srgbClr val="33CCFF"/>
                </a:solidFill>
                <a:latin typeface="Arial Rounded MT Bold" panose="020F0704030504030204" pitchFamily="34" charset="0"/>
                <a:ea typeface="+mj-ea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834680" y="1665925"/>
            <a:ext cx="2846558" cy="2392559"/>
            <a:chOff x="834680" y="2210059"/>
            <a:chExt cx="2846558" cy="23925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/>
                <p:cNvSpPr txBox="1"/>
                <p:nvPr/>
              </p:nvSpPr>
              <p:spPr>
                <a:xfrm>
                  <a:off x="834680" y="3200500"/>
                  <a:ext cx="19572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𝒏𝒃𝒊𝒏𝒐𝒎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[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]</m:t>
                        </m:r>
                      </m:oMath>
                    </m:oMathPara>
                  </a14:m>
                  <a:endParaRPr lang="en-US" sz="2400" b="1" dirty="0" smtClean="0"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80" y="3200500"/>
                  <a:ext cx="195726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5296" r="-3115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單箭頭接點 23"/>
            <p:cNvCxnSpPr/>
            <p:nvPr/>
          </p:nvCxnSpPr>
          <p:spPr>
            <a:xfrm flipH="1" flipV="1">
              <a:off x="2278075" y="3626426"/>
              <a:ext cx="1403163" cy="891986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字方塊 24"/>
                <p:cNvSpPr txBox="1"/>
                <p:nvPr/>
              </p:nvSpPr>
              <p:spPr>
                <a:xfrm rot="1977400">
                  <a:off x="2358507" y="4085040"/>
                  <a:ext cx="1087156" cy="5175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1200" b="1" dirty="0" smtClean="0">
                      <a:solidFill>
                        <a:srgbClr val="33CCFF"/>
                      </a:solidFill>
                      <a:latin typeface="Arial Rounded MT Bold" panose="020F0704030504030204" pitchFamily="34" charset="0"/>
                      <a:ea typeface="+mj-ea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TW" altLang="en-US" sz="1200" b="1" dirty="0" smtClean="0">
                      <a:solidFill>
                        <a:srgbClr val="33CCFF"/>
                      </a:solidFill>
                      <a:latin typeface="Arial Rounded MT Bold" panose="020F0704030504030204" pitchFamily="34" charset="0"/>
                      <a:ea typeface="+mj-ea"/>
                    </a:rPr>
                    <a:t>次發生前</a:t>
                  </a:r>
                  <a:endParaRPr lang="en-US" altLang="zh-TW" sz="1200" b="1" dirty="0" smtClean="0">
                    <a:solidFill>
                      <a:srgbClr val="33CCFF"/>
                    </a:solidFill>
                    <a:latin typeface="Arial Rounded MT Bold" panose="020F0704030504030204" pitchFamily="34" charset="0"/>
                    <a:ea typeface="+mj-ea"/>
                  </a:endParaRPr>
                </a:p>
                <a:p>
                  <a:pPr algn="ctr"/>
                  <a:r>
                    <a:rPr lang="zh-TW" altLang="en-US" sz="1200" b="1" dirty="0" smtClean="0">
                      <a:solidFill>
                        <a:srgbClr val="33CCFF"/>
                      </a:solidFill>
                      <a:latin typeface="Arial Rounded MT Bold" panose="020F0704030504030204" pitchFamily="34" charset="0"/>
                      <a:ea typeface="+mj-ea"/>
                    </a:rPr>
                    <a:t>的失敗次數</a:t>
                  </a:r>
                  <a:endParaRPr lang="en-US" sz="1200" b="1" dirty="0" smtClean="0">
                    <a:solidFill>
                      <a:srgbClr val="33CCFF"/>
                    </a:solidFill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7400">
                  <a:off x="2358507" y="4085040"/>
                  <a:ext cx="1087156" cy="51757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/>
            <p:cNvCxnSpPr/>
            <p:nvPr/>
          </p:nvCxnSpPr>
          <p:spPr>
            <a:xfrm flipH="1">
              <a:off x="2278074" y="2210059"/>
              <a:ext cx="990128" cy="968034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 rot="18958928">
                  <a:off x="1926044" y="2249493"/>
                  <a:ext cx="1389611" cy="4675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𝑽𝒂𝒓</m:t>
                        </m:r>
                        <m:d>
                          <m:dPr>
                            <m:ctrlPr>
                              <a:rPr lang="en-US" altLang="zh-TW" sz="12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TW" sz="12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𝑿</m:t>
                            </m:r>
                          </m:e>
                        </m:d>
                        <m:r>
                          <a:rPr lang="en-US" altLang="zh-TW" sz="12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altLang="zh-TW" sz="12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𝝁</m:t>
                        </m:r>
                        <m:r>
                          <a:rPr lang="en-US" altLang="zh-TW" sz="12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12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1200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200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a:rPr lang="en-US" altLang="zh-TW" sz="1200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12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den>
                        </m:f>
                      </m:oMath>
                    </m:oMathPara>
                  </a14:m>
                  <a:endParaRPr lang="en-US" sz="1200" b="1" dirty="0" smtClean="0">
                    <a:solidFill>
                      <a:srgbClr val="92D050"/>
                    </a:solidFill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58928">
                  <a:off x="1926044" y="2249493"/>
                  <a:ext cx="1389611" cy="46756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809085" y="4636063"/>
                <a:ext cx="7922362" cy="1431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altLang="zh-TW" b="1" dirty="0" smtClean="0">
                    <a:latin typeface="Arial Rounded MT Bold" panose="020F0704030504030204" pitchFamily="34" charset="0"/>
                    <a:ea typeface="+mj-ea"/>
                  </a:rPr>
                  <a:t>Binomial[n</a:t>
                </a:r>
                <a:r>
                  <a:rPr lang="en-US" altLang="zh-TW" b="1" dirty="0">
                    <a:latin typeface="Arial Rounded MT Bold" panose="020F0704030504030204" pitchFamily="34" charset="0"/>
                    <a:ea typeface="+mj-ea"/>
                  </a:rPr>
                  <a:t>, p]: 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重複發生機率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為</a:t>
                </a:r>
                <a:r>
                  <a:rPr lang="en-US" altLang="zh-TW" b="1" dirty="0">
                    <a:latin typeface="Arial Rounded MT Bold" panose="020F0704030504030204" pitchFamily="34" charset="0"/>
                    <a:ea typeface="+mj-ea"/>
                  </a:rPr>
                  <a:t>p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的實驗</a:t>
                </a:r>
                <a:r>
                  <a:rPr lang="en-US" altLang="zh-TW" b="1" dirty="0">
                    <a:latin typeface="Arial Rounded MT Bold" panose="020F0704030504030204" pitchFamily="34" charset="0"/>
                    <a:ea typeface="+mj-ea"/>
                  </a:rPr>
                  <a:t>n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次，</a:t>
                </a:r>
                <a:r>
                  <a:rPr lang="zh-TW" altLang="en-US" b="1" dirty="0" smtClean="0">
                    <a:latin typeface="Arial Rounded MT Bold" panose="020F0704030504030204" pitchFamily="34" charset="0"/>
                    <a:ea typeface="+mj-ea"/>
                  </a:rPr>
                  <a:t>其發生次數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的分佈</a:t>
                </a:r>
              </a:p>
              <a:p>
                <a:pPr marL="285750" indent="-285750">
                  <a:spcBef>
                    <a:spcPts val="6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altLang="zh-TW" b="1" dirty="0" smtClean="0">
                    <a:latin typeface="Arial Rounded MT Bold" panose="020F0704030504030204" pitchFamily="34" charset="0"/>
                    <a:ea typeface="+mj-ea"/>
                  </a:rPr>
                  <a:t>Geometric[p</a:t>
                </a:r>
                <a:r>
                  <a:rPr lang="en-US" altLang="zh-TW" b="1" dirty="0">
                    <a:latin typeface="Arial Rounded MT Bold" panose="020F0704030504030204" pitchFamily="34" charset="0"/>
                    <a:ea typeface="+mj-ea"/>
                  </a:rPr>
                  <a:t>]: 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重複發生機率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為</a:t>
                </a:r>
                <a:r>
                  <a:rPr lang="en-US" altLang="zh-TW" b="1" dirty="0">
                    <a:latin typeface="Arial Rounded MT Bold" panose="020F0704030504030204" pitchFamily="34" charset="0"/>
                    <a:ea typeface="+mj-ea"/>
                  </a:rPr>
                  <a:t>p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的實驗，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第一次發生前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失敗次數的分佈</a:t>
                </a:r>
              </a:p>
              <a:p>
                <a:pPr marL="285750" indent="-285750">
                  <a:spcBef>
                    <a:spcPts val="6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altLang="zh-TW" b="1" dirty="0" err="1" smtClean="0">
                    <a:latin typeface="Arial Rounded MT Bold" panose="020F0704030504030204" pitchFamily="34" charset="0"/>
                    <a:ea typeface="+mj-ea"/>
                  </a:rPr>
                  <a:t>NBinomial</a:t>
                </a:r>
                <a:r>
                  <a:rPr lang="en-US" altLang="zh-TW" b="1" dirty="0" smtClean="0">
                    <a:latin typeface="Arial Rounded MT Bold" panose="020F0704030504030204" pitchFamily="34" charset="0"/>
                    <a:ea typeface="+mj-ea"/>
                  </a:rPr>
                  <a:t>[n</a:t>
                </a:r>
                <a:r>
                  <a:rPr lang="en-US" altLang="zh-TW" b="1" dirty="0">
                    <a:latin typeface="Arial Rounded MT Bold" panose="020F0704030504030204" pitchFamily="34" charset="0"/>
                    <a:ea typeface="+mj-ea"/>
                  </a:rPr>
                  <a:t>, p]: 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重複發生機率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為</a:t>
                </a:r>
                <a:r>
                  <a:rPr lang="en-US" altLang="zh-TW" b="1" dirty="0">
                    <a:latin typeface="Arial Rounded MT Bold" panose="020F0704030504030204" pitchFamily="34" charset="0"/>
                    <a:ea typeface="+mj-ea"/>
                  </a:rPr>
                  <a:t>p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的實驗，第</a:t>
                </a:r>
                <a:r>
                  <a:rPr lang="en-US" altLang="zh-TW" b="1" dirty="0">
                    <a:latin typeface="Arial Rounded MT Bold" panose="020F0704030504030204" pitchFamily="34" charset="0"/>
                    <a:ea typeface="+mj-ea"/>
                  </a:rPr>
                  <a:t>n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次發生前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失敗次數的分佈</a:t>
                </a:r>
              </a:p>
              <a:p>
                <a:pPr marL="285750" indent="-285750">
                  <a:spcBef>
                    <a:spcPts val="6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altLang="zh-TW" b="1" dirty="0" smtClean="0">
                    <a:latin typeface="Arial Rounded MT Bold" panose="020F0704030504030204" pitchFamily="34" charset="0"/>
                    <a:ea typeface="+mj-ea"/>
                  </a:rPr>
                  <a:t>Poisson[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TW" b="1" dirty="0" smtClean="0">
                    <a:latin typeface="Arial Rounded MT Bold" panose="020F0704030504030204" pitchFamily="34" charset="0"/>
                    <a:ea typeface="+mj-ea"/>
                  </a:rPr>
                  <a:t>]: 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期望值</a:t>
                </a:r>
                <a:r>
                  <a:rPr lang="zh-TW" altLang="en-US" b="1" dirty="0" smtClean="0">
                    <a:latin typeface="Arial Rounded MT Bold" panose="020F0704030504030204" pitchFamily="34" charset="0"/>
                    <a:ea typeface="+mj-ea"/>
                  </a:rPr>
                  <a:t>為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+mj-ea"/>
                      </a:rPr>
                      <m:t>𝝀</m:t>
                    </m:r>
                  </m:oMath>
                </a14:m>
                <a:r>
                  <a:rPr lang="zh-TW" altLang="en-US" b="1" dirty="0" smtClean="0">
                    <a:latin typeface="Arial Rounded MT Bold" panose="020F0704030504030204" pitchFamily="34" charset="0"/>
                    <a:ea typeface="+mj-ea"/>
                  </a:rPr>
                  <a:t>的稀少事件</a:t>
                </a:r>
                <a:r>
                  <a:rPr lang="zh-TW" altLang="en-US" b="1" dirty="0">
                    <a:latin typeface="Arial Rounded MT Bold" panose="020F0704030504030204" pitchFamily="34" charset="0"/>
                    <a:ea typeface="+mj-ea"/>
                  </a:rPr>
                  <a:t>發生次數的分佈</a:t>
                </a:r>
                <a:endParaRPr lang="en-US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85" y="4636063"/>
                <a:ext cx="7922362" cy="1431161"/>
              </a:xfrm>
              <a:prstGeom prst="rect">
                <a:avLst/>
              </a:prstGeom>
              <a:blipFill>
                <a:blip r:embed="rId14"/>
                <a:stretch>
                  <a:fillRect l="-539" t="-2991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37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5400" y="332656"/>
            <a:ext cx="107291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1600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第六周  </a:t>
            </a:r>
            <a:r>
              <a:rPr lang="en-US" altLang="zh-TW" sz="1600" dirty="0" smtClean="0">
                <a:solidFill>
                  <a:schemeClr val="accent1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sz="1600" dirty="0">
                <a:solidFill>
                  <a:schemeClr val="accent1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：機率</a:t>
            </a:r>
            <a:r>
              <a:rPr lang="en-US" altLang="zh-TW" sz="1600" dirty="0">
                <a:solidFill>
                  <a:schemeClr val="accent1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chemeClr val="accent1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分佈</a:t>
            </a:r>
            <a:r>
              <a:rPr lang="en-US" altLang="zh-TW" sz="1600" dirty="0">
                <a:solidFill>
                  <a:schemeClr val="accent1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solidFill>
                  <a:schemeClr val="accent1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的商務應用</a:t>
            </a:r>
            <a:endParaRPr lang="en-US" altLang="zh-TW" sz="1600" dirty="0" smtClean="0">
              <a:solidFill>
                <a:schemeClr val="accent1"/>
              </a:solidFill>
              <a:latin typeface="+mj-lt"/>
              <a:ea typeface="標楷體" panose="03000509000000000000" pitchFamily="65" charset="-120"/>
            </a:endParaRPr>
          </a:p>
          <a:p>
            <a:pPr algn="ctr">
              <a:spcAft>
                <a:spcPts val="600"/>
              </a:spcAft>
            </a:pPr>
            <a:r>
              <a:rPr lang="zh-TW" altLang="en-US" sz="4400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單元大綱 </a:t>
            </a:r>
            <a:endParaRPr lang="en-US" altLang="zh-TW" sz="4400" dirty="0" smtClean="0">
              <a:solidFill>
                <a:schemeClr val="accent1"/>
              </a:solidFill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87488" y="1628800"/>
            <a:ext cx="475252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TW" altLang="en-US" b="1" dirty="0">
                <a:latin typeface="+mj-ea"/>
                <a:ea typeface="+mj-ea"/>
              </a:rPr>
              <a:t>連續機率的應用</a:t>
            </a: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>
                <a:latin typeface="+mj-ea"/>
                <a:ea typeface="+mj-ea"/>
              </a:rPr>
              <a:t>案例：老忠實賭局</a:t>
            </a: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>
                <a:latin typeface="+mj-ea"/>
                <a:ea typeface="+mj-ea"/>
              </a:rPr>
              <a:t>案例：價量關係與價格策略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TW" altLang="en-US" b="1" dirty="0" smtClean="0">
                <a:latin typeface="+mj-ea"/>
                <a:ea typeface="+mj-ea"/>
              </a:rPr>
              <a:t>離散機率的應用</a:t>
            </a: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+mj-ea"/>
                <a:ea typeface="+mj-ea"/>
              </a:rPr>
              <a:t>案例</a:t>
            </a:r>
            <a:r>
              <a:rPr lang="zh-TW" altLang="en-US" sz="1600" dirty="0" smtClean="0">
                <a:latin typeface="+mj-ea"/>
                <a:ea typeface="+mj-ea"/>
              </a:rPr>
              <a:t>：被馬踢死的次數</a:t>
            </a:r>
            <a:endParaRPr lang="en-US" altLang="zh-TW" sz="1600" dirty="0" smtClean="0">
              <a:latin typeface="+mj-ea"/>
              <a:ea typeface="+mj-ea"/>
            </a:endParaRP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>
                <a:latin typeface="+mj-ea"/>
                <a:ea typeface="+mj-ea"/>
              </a:rPr>
              <a:t>案例</a:t>
            </a:r>
            <a:r>
              <a:rPr lang="zh-TW" altLang="en-US" sz="1600" dirty="0" smtClean="0">
                <a:latin typeface="+mj-ea"/>
                <a:ea typeface="+mj-ea"/>
              </a:rPr>
              <a:t>：文章使用某字詞的次數</a:t>
            </a:r>
            <a:endParaRPr lang="en-US" altLang="zh-TW" sz="1600" dirty="0">
              <a:latin typeface="+mj-ea"/>
              <a:ea typeface="+mj-ea"/>
            </a:endParaRP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>
                <a:latin typeface="+mj-ea"/>
                <a:ea typeface="+mj-ea"/>
              </a:rPr>
              <a:t>案例</a:t>
            </a:r>
            <a:r>
              <a:rPr lang="zh-TW" altLang="en-US" sz="1600" dirty="0" smtClean="0">
                <a:latin typeface="+mj-ea"/>
                <a:ea typeface="+mj-ea"/>
              </a:rPr>
              <a:t>：擲爻的次數</a:t>
            </a:r>
            <a:endParaRPr lang="en-US" altLang="zh-TW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TW" altLang="en-US" b="1" dirty="0" smtClean="0">
                <a:latin typeface="+mj-ea"/>
                <a:ea typeface="+mj-ea"/>
              </a:rPr>
              <a:t>商業</a:t>
            </a:r>
            <a:r>
              <a:rPr lang="zh-TW" altLang="en-US" b="1" dirty="0" smtClean="0">
                <a:latin typeface="+mj-ea"/>
                <a:ea typeface="+mj-ea"/>
              </a:rPr>
              <a:t>數據分析的基本步驟</a:t>
            </a:r>
            <a:endParaRPr lang="zh-TW" altLang="en-US" sz="1600" dirty="0">
              <a:latin typeface="+mj-ea"/>
              <a:ea typeface="+mj-ea"/>
            </a:endParaRP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+mj-ea"/>
                <a:ea typeface="+mj-ea"/>
              </a:rPr>
              <a:t>實證數據、理論模型</a:t>
            </a:r>
            <a:endParaRPr lang="zh-TW" altLang="en-US" sz="1600" dirty="0">
              <a:latin typeface="+mj-ea"/>
              <a:ea typeface="+mj-ea"/>
            </a:endParaRP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+mj-ea"/>
                <a:ea typeface="+mj-ea"/>
              </a:rPr>
              <a:t>推論、預測</a:t>
            </a:r>
            <a:endParaRPr lang="en-US" altLang="zh-TW" sz="1600" dirty="0" smtClean="0">
              <a:latin typeface="+mj-ea"/>
              <a:ea typeface="+mj-ea"/>
            </a:endParaRP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+mj-ea"/>
                <a:ea typeface="+mj-ea"/>
              </a:rPr>
              <a:t>模擬、規劃</a:t>
            </a:r>
            <a:endParaRPr lang="zh-TW" altLang="en-US" sz="1600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19936" y="1628800"/>
            <a:ext cx="525658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TW" altLang="en-US" b="1" dirty="0" smtClean="0">
                <a:latin typeface="Arial Rounded MT Bold" panose="020F0704030504030204" pitchFamily="34" charset="0"/>
                <a:ea typeface="+mj-ea"/>
              </a:rPr>
              <a:t>期中資料個案 </a:t>
            </a:r>
            <a:r>
              <a:rPr lang="en-US" altLang="zh-TW" b="1" dirty="0" smtClean="0">
                <a:latin typeface="Arial Rounded MT Bold" panose="020F0704030504030204" pitchFamily="34" charset="0"/>
                <a:ea typeface="+mj-ea"/>
              </a:rPr>
              <a:t>OLIST</a:t>
            </a:r>
            <a:r>
              <a:rPr lang="zh-TW" altLang="en-US" b="1" dirty="0" smtClean="0">
                <a:latin typeface="Arial Rounded MT Bold" panose="020F0704030504030204" pitchFamily="34" charset="0"/>
                <a:ea typeface="+mj-ea"/>
              </a:rPr>
              <a:t> 資料集</a:t>
            </a:r>
            <a:endParaRPr lang="en-US" altLang="zh-TW" b="1" dirty="0">
              <a:latin typeface="Arial Rounded MT Bold" panose="020F0704030504030204" pitchFamily="34" charset="0"/>
              <a:ea typeface="+mj-ea"/>
            </a:endParaRP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+mj-ea"/>
                <a:ea typeface="+mj-ea"/>
              </a:rPr>
              <a:t>資料讀取</a:t>
            </a:r>
            <a:endParaRPr lang="en-US" altLang="zh-TW" sz="1600" dirty="0" smtClean="0">
              <a:latin typeface="+mj-ea"/>
              <a:ea typeface="+mj-ea"/>
            </a:endParaRP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+mj-ea"/>
                <a:ea typeface="+mj-ea"/>
              </a:rPr>
              <a:t>資料框連結</a:t>
            </a:r>
            <a:endParaRPr lang="en-US" altLang="zh-TW" sz="1600" dirty="0" smtClean="0">
              <a:latin typeface="+mj-ea"/>
              <a:ea typeface="+mj-ea"/>
            </a:endParaRP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+mj-ea"/>
                <a:ea typeface="+mj-ea"/>
              </a:rPr>
              <a:t>資料</a:t>
            </a:r>
            <a:r>
              <a:rPr lang="zh-TW" altLang="en-US" sz="1600" dirty="0">
                <a:latin typeface="+mj-ea"/>
                <a:ea typeface="+mj-ea"/>
              </a:rPr>
              <a:t>彙整</a:t>
            </a:r>
            <a:endParaRPr lang="en-US" altLang="zh-TW" sz="1600" dirty="0" smtClean="0">
              <a:latin typeface="+mj-ea"/>
              <a:ea typeface="+mj-ea"/>
            </a:endParaRPr>
          </a:p>
          <a:p>
            <a:pPr marL="630238" indent="-26987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+mj-ea"/>
                <a:ea typeface="+mj-ea"/>
              </a:rPr>
              <a:t>資料</a:t>
            </a:r>
            <a:r>
              <a:rPr lang="zh-TW" altLang="en-US" sz="1600" dirty="0">
                <a:latin typeface="+mj-ea"/>
                <a:ea typeface="+mj-ea"/>
              </a:rPr>
              <a:t>儲存</a:t>
            </a:r>
          </a:p>
        </p:txBody>
      </p:sp>
    </p:spTree>
    <p:extLst>
      <p:ext uri="{BB962C8B-B14F-4D97-AF65-F5344CB8AC3E}">
        <p14:creationId xmlns:p14="http://schemas.microsoft.com/office/powerpoint/2010/main" val="9620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38449" y="2016242"/>
            <a:ext cx="8115102" cy="2798132"/>
          </a:xfrm>
        </p:spPr>
        <p:txBody>
          <a:bodyPr/>
          <a:lstStyle/>
          <a:p>
            <a:r>
              <a:rPr lang="zh-TW" altLang="en-US" sz="6000" dirty="0" smtClean="0"/>
              <a:t>機率的商務應用案例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866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980728"/>
          </a:xfrm>
        </p:spPr>
        <p:txBody>
          <a:bodyPr/>
          <a:lstStyle/>
          <a:p>
            <a:r>
              <a:rPr lang="zh-TW" altLang="en-US" sz="4800" dirty="0"/>
              <a:t>機率的商務應用案例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9456" y="1457401"/>
            <a:ext cx="9217024" cy="4347863"/>
          </a:xfrm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C00000"/>
              </a:buClr>
            </a:pPr>
            <a:r>
              <a:rPr lang="zh-TW" alt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簡單比例</a:t>
            </a:r>
            <a:r>
              <a:rPr lang="en-US" altLang="zh-TW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機率</a:t>
            </a:r>
            <a:r>
              <a:rPr lang="en-US" altLang="zh-TW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：新產品的市佔率估計</a:t>
            </a:r>
            <a:endParaRPr lang="en-US" altLang="zh-TW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444500" indent="-444500">
              <a:lnSpc>
                <a:spcPct val="150000"/>
              </a:lnSpc>
              <a:buClr>
                <a:srgbClr val="C00000"/>
              </a:buClr>
            </a:pPr>
            <a:r>
              <a:rPr lang="zh-TW" alt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實證分佈：老忠實的噴發時間</a:t>
            </a:r>
            <a:endParaRPr lang="en-US" altLang="zh-TW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444500" indent="-444500">
              <a:lnSpc>
                <a:spcPct val="150000"/>
              </a:lnSpc>
              <a:buClr>
                <a:srgbClr val="C00000"/>
              </a:buClr>
            </a:pPr>
            <a:r>
              <a:rPr lang="zh-TW" alt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理論分布：</a:t>
            </a:r>
            <a:endParaRPr lang="en-US" altLang="zh-TW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1079500" lvl="1" indent="-452438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被馬踢死的保險</a:t>
            </a:r>
            <a:r>
              <a:rPr lang="en-US" altLang="zh-TW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: Poisson Distribution</a:t>
            </a:r>
          </a:p>
          <a:p>
            <a:pPr marL="1079500" lvl="1" indent="-452438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聯邦文件的字詞</a:t>
            </a:r>
            <a:r>
              <a:rPr lang="en-US" altLang="zh-TW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: Negative Binominal</a:t>
            </a:r>
          </a:p>
          <a:p>
            <a:pPr marL="1079500" lvl="1" indent="-452438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擲爻的次數 </a:t>
            </a:r>
            <a:r>
              <a:rPr lang="en-US" altLang="zh-TW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Negative Binominal</a:t>
            </a:r>
          </a:p>
          <a:p>
            <a:pPr marL="1079500" lvl="1" indent="-452438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價格反應函數、願付價格的分佈、最佳定價</a:t>
            </a:r>
            <a:endParaRPr lang="en-US" altLang="zh-TW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55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38449" y="2016242"/>
            <a:ext cx="8115102" cy="2798132"/>
          </a:xfrm>
        </p:spPr>
        <p:txBody>
          <a:bodyPr/>
          <a:lstStyle/>
          <a:p>
            <a:r>
              <a:rPr lang="zh-TW" altLang="en-US" sz="6000" smtClean="0"/>
              <a:t>數據、模型、推論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664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408" y="260648"/>
            <a:ext cx="10453482" cy="1150113"/>
          </a:xfrm>
        </p:spPr>
        <p:txBody>
          <a:bodyPr/>
          <a:lstStyle/>
          <a:p>
            <a:r>
              <a:rPr lang="en-US" altLang="zh-TW" sz="2400" dirty="0" smtClean="0"/>
              <a:t>Models as Concepts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模型：簡化的想像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855569" y="2850105"/>
            <a:ext cx="615553" cy="1872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2800" b="1" dirty="0" smtClean="0">
                <a:latin typeface="Arial Rounded MT Bold" panose="020F0704030504030204" pitchFamily="34" charset="0"/>
                <a:ea typeface="+mj-ea"/>
              </a:rPr>
              <a:t>目標族群</a:t>
            </a:r>
            <a:endParaRPr lang="en-US" altLang="zh-TW" sz="2800" b="1" dirty="0" smtClean="0">
              <a:latin typeface="Arial Rounded MT Bold" panose="020F0704030504030204" pitchFamily="34" charset="0"/>
              <a:ea typeface="+mj-ea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86" y="1831704"/>
            <a:ext cx="4680519" cy="179122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12" y="4302071"/>
            <a:ext cx="4666793" cy="1791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294658" y="1970796"/>
                <a:ext cx="1123384" cy="784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𝑲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𝒉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658" y="1970796"/>
                <a:ext cx="1123384" cy="78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294658" y="4437112"/>
                <a:ext cx="1496820" cy="784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658" y="4437112"/>
                <a:ext cx="1496820" cy="78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752184" y="1855900"/>
                <a:ext cx="310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FF0000"/>
                    </a:solidFill>
                    <a:ea typeface="+mj-ea"/>
                  </a:rPr>
                  <a:t>方法參數</a:t>
                </a:r>
                <a:r>
                  <a:rPr lang="zh-TW" altLang="en-US" sz="2400" b="1" dirty="0">
                    <a:ea typeface="+mj-ea"/>
                  </a:rPr>
                  <a:t>：</a:t>
                </a:r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+mj-ea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𝑲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𝒕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𝑵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184" y="1855900"/>
                <a:ext cx="3101747" cy="369332"/>
              </a:xfrm>
              <a:prstGeom prst="rect">
                <a:avLst/>
              </a:prstGeom>
              <a:blipFill>
                <a:blip r:embed="rId6"/>
                <a:stretch>
                  <a:fillRect l="-6090" t="-22951" r="-3536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752184" y="2411596"/>
                <a:ext cx="3468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rgbClr val="00B0F0"/>
                    </a:solidFill>
                    <a:ea typeface="+mj-ea"/>
                  </a:rPr>
                  <a:t>模型係數</a:t>
                </a:r>
                <a:r>
                  <a:rPr lang="zh-TW" altLang="en-US" sz="2400" b="1" dirty="0">
                    <a:ea typeface="+mj-ea"/>
                  </a:rPr>
                  <a:t>：</a:t>
                </a:r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+mj-ea"/>
                      </a:rPr>
                      <m:t>{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184" y="2411596"/>
                <a:ext cx="3468706" cy="369332"/>
              </a:xfrm>
              <a:prstGeom prst="rect">
                <a:avLst/>
              </a:prstGeom>
              <a:blipFill>
                <a:blip r:embed="rId7"/>
                <a:stretch>
                  <a:fillRect l="-5448" t="-25000" b="-5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1670993" y="1556792"/>
            <a:ext cx="475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latin typeface="Arial Rounded MT Bold" panose="020F0704030504030204" pitchFamily="34" charset="0"/>
                <a:ea typeface="+mj-ea"/>
              </a:rPr>
              <a:t>方法一：直方</a:t>
            </a:r>
            <a:r>
              <a:rPr lang="zh-TW" altLang="en-US" sz="1400" b="1" dirty="0">
                <a:latin typeface="Arial Rounded MT Bold" panose="020F0704030504030204" pitchFamily="34" charset="0"/>
                <a:ea typeface="+mj-ea"/>
              </a:rPr>
              <a:t>圖</a:t>
            </a:r>
            <a:endParaRPr lang="en-US" sz="1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670993" y="4042148"/>
            <a:ext cx="475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latin typeface="Arial Rounded MT Bold" panose="020F0704030504030204" pitchFamily="34" charset="0"/>
                <a:ea typeface="+mj-ea"/>
              </a:rPr>
              <a:t>方法二：平滑密度函數</a:t>
            </a:r>
            <a:endParaRPr lang="en-US" sz="1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6" name="五邊形 25"/>
          <p:cNvSpPr/>
          <p:nvPr/>
        </p:nvSpPr>
        <p:spPr>
          <a:xfrm>
            <a:off x="1098413" y="2861911"/>
            <a:ext cx="1508684" cy="1872208"/>
          </a:xfrm>
          <a:prstGeom prst="homePlate">
            <a:avLst/>
          </a:prstGeom>
          <a:solidFill>
            <a:srgbClr val="FFCCFF">
              <a:alpha val="50196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67408" y="2861911"/>
            <a:ext cx="615553" cy="1872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2800" b="1" dirty="0" smtClean="0">
                <a:latin typeface="Arial Rounded MT Bold" panose="020F0704030504030204" pitchFamily="34" charset="0"/>
                <a:ea typeface="+mj-ea"/>
              </a:rPr>
              <a:t>樣本資料</a:t>
            </a:r>
            <a:endParaRPr lang="en-US" altLang="zh-TW" sz="28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7" name="五邊形 26"/>
          <p:cNvSpPr/>
          <p:nvPr/>
        </p:nvSpPr>
        <p:spPr>
          <a:xfrm>
            <a:off x="5984503" y="2861911"/>
            <a:ext cx="1231106" cy="1872208"/>
          </a:xfrm>
          <a:prstGeom prst="homePlate">
            <a:avLst/>
          </a:prstGeom>
          <a:solidFill>
            <a:srgbClr val="FFCCFF">
              <a:alpha val="50196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54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9050">
          <a:solidFill>
            <a:schemeClr val="bg1">
              <a:lumMod val="6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bg1">
              <a:lumMod val="6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latin typeface="Arial Rounded MT Bold" panose="020F0704030504030204" pitchFamily="34" charset="0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36473</TotalTime>
  <Words>836</Words>
  <Application>Microsoft Office PowerPoint</Application>
  <PresentationFormat>寬螢幕</PresentationFormat>
  <Paragraphs>168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4" baseType="lpstr">
      <vt:lpstr>微軟正黑體</vt:lpstr>
      <vt:lpstr>新細明體</vt:lpstr>
      <vt:lpstr>標楷體</vt:lpstr>
      <vt:lpstr>Arial</vt:lpstr>
      <vt:lpstr>Arial Black</vt:lpstr>
      <vt:lpstr>Arial Rounded MT Bold</vt:lpstr>
      <vt:lpstr>Calibri</vt:lpstr>
      <vt:lpstr>Cambria</vt:lpstr>
      <vt:lpstr>Cambria Math</vt:lpstr>
      <vt:lpstr>Consolas</vt:lpstr>
      <vt:lpstr>Courier New</vt:lpstr>
      <vt:lpstr>Maiandra GD</vt:lpstr>
      <vt:lpstr>Times New Roman</vt:lpstr>
      <vt:lpstr>Wingdings</vt:lpstr>
      <vt:lpstr>高階主管</vt:lpstr>
      <vt:lpstr>PowerPoint 簡報</vt:lpstr>
      <vt:lpstr>Review：機率概論</vt:lpstr>
      <vt:lpstr>機率分布功能的語法</vt:lpstr>
      <vt:lpstr>理論分布：重要的離散機率分布</vt:lpstr>
      <vt:lpstr>PowerPoint 簡報</vt:lpstr>
      <vt:lpstr>機率的商務應用案例</vt:lpstr>
      <vt:lpstr>機率的商務應用案例</vt:lpstr>
      <vt:lpstr>數據、模型、推論</vt:lpstr>
      <vt:lpstr>Models as Concepts 模型：簡化的想像</vt:lpstr>
      <vt:lpstr>西方的知識論</vt:lpstr>
      <vt:lpstr>PowerPoint 簡報</vt:lpstr>
      <vt:lpstr>期中專案準備 OLIST資料集</vt:lpstr>
      <vt:lpstr>資料探索技巧</vt:lpstr>
      <vt:lpstr>OLIST E-Comm.</vt:lpstr>
      <vt:lpstr>關聯式資料集</vt:lpstr>
      <vt:lpstr>data schema - the olist data set</vt:lpstr>
      <vt:lpstr>BACKUP</vt:lpstr>
      <vt:lpstr>隨機變數的代數運算公式</vt:lpstr>
      <vt:lpstr>Intro. Probability and Statistics Using R https://cran.r-project.org/web/packages/IPSUR/index.html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Tony Chuo</cp:lastModifiedBy>
  <cp:revision>1810</cp:revision>
  <cp:lastPrinted>2018-08-29T05:11:40Z</cp:lastPrinted>
  <dcterms:created xsi:type="dcterms:W3CDTF">2013-10-30T19:17:01Z</dcterms:created>
  <dcterms:modified xsi:type="dcterms:W3CDTF">2020-04-05T12:27:39Z</dcterms:modified>
</cp:coreProperties>
</file>