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68" r:id="rId2"/>
    <p:sldId id="354" r:id="rId3"/>
    <p:sldId id="352" r:id="rId4"/>
    <p:sldId id="300" r:id="rId5"/>
    <p:sldId id="299" r:id="rId6"/>
    <p:sldId id="387" r:id="rId7"/>
    <p:sldId id="390" r:id="rId8"/>
    <p:sldId id="375" r:id="rId9"/>
    <p:sldId id="369" r:id="rId10"/>
    <p:sldId id="377" r:id="rId11"/>
    <p:sldId id="381" r:id="rId12"/>
    <p:sldId id="382" r:id="rId13"/>
    <p:sldId id="383" r:id="rId14"/>
    <p:sldId id="386" r:id="rId15"/>
    <p:sldId id="378" r:id="rId16"/>
    <p:sldId id="393" r:id="rId17"/>
    <p:sldId id="391" r:id="rId18"/>
    <p:sldId id="392" r:id="rId19"/>
    <p:sldId id="376" r:id="rId20"/>
    <p:sldId id="379" r:id="rId21"/>
    <p:sldId id="380" r:id="rId22"/>
    <p:sldId id="353" r:id="rId23"/>
    <p:sldId id="389" r:id="rId24"/>
    <p:sldId id="367" r:id="rId2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Chuo" initials="TC" lastIdx="1" clrIdx="0">
    <p:extLst>
      <p:ext uri="{19B8F6BF-5375-455C-9EA6-DF929625EA0E}">
        <p15:presenceInfo xmlns:p15="http://schemas.microsoft.com/office/powerpoint/2012/main" userId="15b04b4c3c86f3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33CCFF"/>
    <a:srgbClr val="63891F"/>
    <a:srgbClr val="E68422"/>
    <a:srgbClr val="FF0000"/>
    <a:srgbClr val="FFCCFF"/>
    <a:srgbClr val="FF9900"/>
    <a:srgbClr val="9BADC4"/>
    <a:srgbClr val="47494D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2" autoAdjust="0"/>
    <p:restoredTop sz="97217" autoAdjust="0"/>
  </p:normalViewPr>
  <p:slideViewPr>
    <p:cSldViewPr>
      <p:cViewPr varScale="1">
        <p:scale>
          <a:sx n="108" d="100"/>
          <a:sy n="108" d="100"/>
        </p:scale>
        <p:origin x="126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1290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0E928-1E07-4C91-B2ED-4E319EBA1D21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8C43D-57D4-4451-8E99-3EFAB04CF9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41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332656"/>
            <a:ext cx="7776864" cy="864096"/>
          </a:xfrm>
        </p:spPr>
        <p:txBody>
          <a:bodyPr anchor="ctr"/>
          <a:lstStyle>
            <a:lvl1pPr>
              <a:defRPr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980728"/>
          </a:xfrm>
        </p:spPr>
        <p:txBody>
          <a:bodyPr anchor="ctr"/>
          <a:lstStyle>
            <a:lvl1pPr>
              <a:defRPr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7401"/>
            <a:ext cx="10972800" cy="5073427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baseline="0">
                <a:latin typeface="+mj-ea"/>
                <a:ea typeface="+mj-ea"/>
                <a:cs typeface="Times New Roman" panose="02020603050405020304" pitchFamily="18" charset="0"/>
              </a:defRPr>
            </a:lvl1pPr>
            <a:lvl2pPr>
              <a:defRPr sz="2000"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defRPr sz="1800">
                <a:latin typeface="+mj-ea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latin typeface="+mj-ea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latin typeface="+mj-ea"/>
                <a:ea typeface="+mj-ea"/>
                <a:cs typeface="Times New Roman" panose="02020603050405020304" pitchFamily="18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472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accent5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924944"/>
            <a:ext cx="10801200" cy="980728"/>
          </a:xfrm>
        </p:spPr>
        <p:txBody>
          <a:bodyPr anchor="ctr"/>
          <a:lstStyle>
            <a:lvl1pPr>
              <a:lnSpc>
                <a:spcPct val="100000"/>
              </a:lnSpc>
              <a:defRPr sz="66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7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rgbClr val="FFCCF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924944"/>
            <a:ext cx="10801200" cy="980728"/>
          </a:xfrm>
        </p:spPr>
        <p:txBody>
          <a:bodyPr anchor="ctr"/>
          <a:lstStyle>
            <a:lvl1pPr>
              <a:lnSpc>
                <a:spcPct val="100000"/>
              </a:lnSpc>
              <a:defRPr sz="6600" b="1">
                <a:solidFill>
                  <a:srgbClr val="FFCC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7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09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200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35361" y="645333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中山企管 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R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：商務數據分析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(2020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春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)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168341" y="6453336"/>
            <a:ext cx="2688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Unit07</a:t>
            </a:r>
            <a:r>
              <a:rPr lang="zh-TW" altLang="en-US" sz="1000" kern="12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  <a:cs typeface="+mn-cs"/>
              </a:rPr>
              <a:t> 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P.</a:t>
            </a:r>
            <a:fld id="{97DB3A49-F316-47D1-A5B6-BC112A9BDBF6}" type="slidenum">
              <a:rPr lang="zh-TW" altLang="en-US" sz="100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pPr algn="r"/>
              <a:t>‹#›</a:t>
            </a:fld>
            <a:endParaRPr lang="zh-TW" altLang="en-US" sz="1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1" r:id="rId3"/>
    <p:sldLayoutId id="2147483652" r:id="rId4"/>
    <p:sldLayoutId id="2147483654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Relationship Id="rId1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list.com/" TargetMode="External"/><Relationship Id="rId2" Type="http://schemas.openxmlformats.org/officeDocument/2006/relationships/hyperlink" Target="https://www.kaggle.com/olistbr/brazilian-ecommerc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channel/UCAkk44tj-6OlD_Xrs4HsKWA" TargetMode="External"/><Relationship Id="rId4" Type="http://schemas.openxmlformats.org/officeDocument/2006/relationships/hyperlink" Target="https://bap.cm.nsysu.edu.tw/?page_id=1668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38449" y="2016242"/>
            <a:ext cx="8115102" cy="2798132"/>
          </a:xfrm>
        </p:spPr>
        <p:txBody>
          <a:bodyPr/>
          <a:lstStyle/>
          <a:p>
            <a:r>
              <a:rPr lang="zh-TW" altLang="en-US" sz="6000" dirty="0" smtClean="0"/>
              <a:t>機率與分析方法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7374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2143430"/>
            <a:ext cx="7416823" cy="2543756"/>
          </a:xfrm>
        </p:spPr>
        <p:txBody>
          <a:bodyPr/>
          <a:lstStyle/>
          <a:p>
            <a:r>
              <a:rPr lang="en-US" altLang="zh-TW" sz="2800" dirty="0" smtClean="0"/>
              <a:t>UNIT07A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5400" dirty="0"/>
              <a:t>集群分析與尺度縮減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90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2611817" y="1249596"/>
            <a:ext cx="6048672" cy="4536505"/>
            <a:chOff x="1331640" y="1628800"/>
            <a:chExt cx="6048672" cy="453650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1628800"/>
              <a:ext cx="6048672" cy="453650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331640" y="3518213"/>
              <a:ext cx="144016" cy="846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015776" y="6021289"/>
              <a:ext cx="84425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標題 1"/>
          <p:cNvSpPr txBox="1">
            <a:spLocks/>
          </p:cNvSpPr>
          <p:nvPr/>
        </p:nvSpPr>
        <p:spPr>
          <a:xfrm>
            <a:off x="2124990" y="260648"/>
            <a:ext cx="7869560" cy="79208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區隔變數、變數空間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135560" y="1196752"/>
            <a:ext cx="786956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TW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65858" y="1242920"/>
            <a:ext cx="23391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2800" u="sng" dirty="0" smtClean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分群的原則</a:t>
            </a:r>
            <a:endParaRPr lang="en-US" altLang="zh-TW" sz="2800" u="sng" dirty="0" smtClean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00000"/>
              </a:lnSpc>
            </a:pPr>
            <a:r>
              <a:rPr lang="zh-TW" altLang="en-US" sz="2800" dirty="0" smtClean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減少</a:t>
            </a:r>
            <a:r>
              <a:rPr lang="zh-TW" altLang="en-US" sz="28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群內距離</a:t>
            </a:r>
            <a:endParaRPr lang="en-US" altLang="zh-TW" sz="2800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增加群間距離</a:t>
            </a:r>
            <a:endParaRPr lang="en-US" altLang="zh-TW" sz="2800" dirty="0">
              <a:solidFill>
                <a:srgbClr val="7030A0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3745" y="1249596"/>
            <a:ext cx="1972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距離</a:t>
            </a:r>
            <a:r>
              <a:rPr lang="en-US" altLang="zh-TW" sz="28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差異</a:t>
            </a:r>
            <a:endParaRPr lang="en-US" altLang="zh-TW" sz="2800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120844" y="5838943"/>
                <a:ext cx="554126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X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844" y="5838943"/>
                <a:ext cx="5541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330618" y="3546341"/>
                <a:ext cx="56239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X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618" y="3546341"/>
                <a:ext cx="56239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761321" y="5792776"/>
            <a:ext cx="1972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變數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尺度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33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40" y="1490366"/>
            <a:ext cx="7200800" cy="4879048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2135560" y="270252"/>
            <a:ext cx="7869560" cy="121453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階層式集群分析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Hierarchical Clustering Analysis</a:t>
            </a:r>
            <a:endParaRPr lang="en-US" altLang="zh-TW" sz="48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79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135560" y="270252"/>
            <a:ext cx="7869560" cy="121453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尺度縮減 </a:t>
            </a:r>
            <a:r>
              <a:rPr lang="en-US" altLang="zh-TW" sz="4800" dirty="0">
                <a:latin typeface="Arial Black" panose="020B0A0402010202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+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資料視覺化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Dimension Reduction &amp; Data Visualization </a:t>
            </a:r>
            <a:endParaRPr lang="en-US" altLang="zh-TW" sz="48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71664" y="1484784"/>
            <a:ext cx="5544616" cy="48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124744"/>
            <a:ext cx="8208912" cy="5395984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2063552" y="188640"/>
            <a:ext cx="7869560" cy="100811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32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Dimension Reduction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9 Clusters by 6 Segmentation Factors</a:t>
            </a:r>
            <a:endParaRPr lang="en-US" altLang="zh-TW" sz="44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070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2143430"/>
            <a:ext cx="7416823" cy="2543756"/>
          </a:xfrm>
        </p:spPr>
        <p:txBody>
          <a:bodyPr/>
          <a:lstStyle/>
          <a:p>
            <a:r>
              <a:rPr lang="en-US" altLang="zh-TW" sz="2800" dirty="0" smtClean="0"/>
              <a:t>UNIT07B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5400" dirty="0"/>
              <a:t>集群分析</a:t>
            </a:r>
            <a:r>
              <a:rPr lang="zh-TW" altLang="en-US" sz="5400" dirty="0" smtClean="0"/>
              <a:t>案例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5400" dirty="0" smtClean="0"/>
              <a:t>航空公司</a:t>
            </a:r>
            <a:r>
              <a:rPr lang="zh-TW" altLang="en-US" sz="5400" dirty="0"/>
              <a:t>的市場區隔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5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7503" y="2143430"/>
            <a:ext cx="6096995" cy="2543756"/>
          </a:xfrm>
        </p:spPr>
        <p:txBody>
          <a:bodyPr/>
          <a:lstStyle/>
          <a:p>
            <a:r>
              <a:rPr lang="en-US" altLang="zh-TW" sz="2800" dirty="0" smtClean="0"/>
              <a:t>OLIST01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5400" dirty="0" smtClean="0"/>
              <a:t>資料清</a:t>
            </a:r>
            <a:r>
              <a:rPr lang="zh-TW" altLang="en-US" sz="5400" dirty="0"/>
              <a:t>理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587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9" y="260648"/>
            <a:ext cx="8208911" cy="864096"/>
          </a:xfrm>
        </p:spPr>
        <p:txBody>
          <a:bodyPr/>
          <a:lstStyle/>
          <a:p>
            <a:r>
              <a:rPr lang="zh-TW" altLang="en-US" dirty="0" smtClean="0"/>
              <a:t>關聯式資料集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196752"/>
            <a:ext cx="8208912" cy="493987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312005" y="1455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產品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32304" y="28233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廠商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32304" y="59492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區碼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67808" y="59492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顧客地址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90901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訂單項目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51765" y="28940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訂單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31704" y="14551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付款記錄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63552" y="28600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顧客留言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991544" y="3321726"/>
            <a:ext cx="405880" cy="46166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ea typeface="+mj-ea"/>
              </a:rPr>
              <a:t>R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491162" y="2919794"/>
            <a:ext cx="428322" cy="46166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ea typeface="+mj-ea"/>
              </a:rPr>
              <a:t>O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251721" y="2919794"/>
            <a:ext cx="280846" cy="46166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ea typeface="+mj-ea"/>
              </a:rPr>
              <a:t>I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594582" y="3327375"/>
            <a:ext cx="389850" cy="46166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ea typeface="+mj-ea"/>
              </a:rPr>
              <a:t>S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295443" y="5240500"/>
            <a:ext cx="412292" cy="46166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ea typeface="+mj-ea"/>
              </a:rPr>
              <a:t>C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350803" y="1462024"/>
            <a:ext cx="389850" cy="46166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ea typeface="+mj-ea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2304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945216" cy="864096"/>
          </a:xfrm>
        </p:spPr>
        <p:txBody>
          <a:bodyPr/>
          <a:lstStyle/>
          <a:p>
            <a:r>
              <a:rPr lang="en-US" dirty="0" smtClean="0"/>
              <a:t>data schema - the olist data set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24744"/>
            <a:ext cx="9430109" cy="49685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71464" y="3580237"/>
            <a:ext cx="370614" cy="46166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ea typeface="+mj-ea"/>
              </a:rPr>
              <a:t>L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21543" y="3393330"/>
            <a:ext cx="428322" cy="46166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ea typeface="+mj-ea"/>
              </a:rPr>
              <a:t>Q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401796" y="31624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Arial Rounded MT Bold" panose="020F0704030504030204" pitchFamily="34" charset="0"/>
                <a:ea typeface="+mj-ea"/>
              </a:rPr>
              <a:t>廠商申請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35704" y="31624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核准廠商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71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7503" y="2143430"/>
            <a:ext cx="6096995" cy="2543756"/>
          </a:xfrm>
        </p:spPr>
        <p:txBody>
          <a:bodyPr/>
          <a:lstStyle/>
          <a:p>
            <a:r>
              <a:rPr lang="en-US" altLang="zh-TW" sz="2800" dirty="0" smtClean="0"/>
              <a:t>OLIST02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5400" dirty="0" smtClean="0"/>
              <a:t>多變數的比較分析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590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60648"/>
            <a:ext cx="10729192" cy="864096"/>
          </a:xfrm>
        </p:spPr>
        <p:txBody>
          <a:bodyPr/>
          <a:lstStyle/>
          <a:p>
            <a:r>
              <a:rPr lang="zh-TW" altLang="en-US" dirty="0"/>
              <a:t>理論</a:t>
            </a:r>
            <a:r>
              <a:rPr lang="zh-TW" altLang="en-US" dirty="0" smtClean="0"/>
              <a:t>分布：重要</a:t>
            </a:r>
            <a:r>
              <a:rPr lang="zh-TW" altLang="en-US" dirty="0"/>
              <a:t>的離散</a:t>
            </a:r>
            <a:r>
              <a:rPr lang="zh-TW" altLang="en-US" dirty="0" smtClean="0"/>
              <a:t>機率分布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312024" y="2668842"/>
                <a:ext cx="1793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+mj-ea"/>
                        </a:rPr>
                        <m:t>𝒃𝒊𝒏𝒐𝒎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+mj-ea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+mj-ea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+mj-ea"/>
                        </a:rPr>
                        <m:t>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</m:oMath>
                  </m:oMathPara>
                </a14:m>
                <a:endParaRPr lang="en-US" sz="2400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2668842"/>
                <a:ext cx="1793761" cy="369332"/>
              </a:xfrm>
              <a:prstGeom prst="rect">
                <a:avLst/>
              </a:prstGeom>
              <a:blipFill>
                <a:blip r:embed="rId2"/>
                <a:stretch>
                  <a:fillRect l="-4746" r="-2373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8105785" y="2505332"/>
            <a:ext cx="2843030" cy="525584"/>
            <a:chOff x="8105785" y="3049466"/>
            <a:chExt cx="2843030" cy="525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9259250" y="3205718"/>
                  <a:ext cx="16895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𝒏𝒐𝒓𝒎</m:t>
                      </m:r>
                      <m:r>
                        <a:rPr lang="en-US" sz="24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r>
                        <a:rPr lang="en-US" sz="24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𝝈</m:t>
                      </m:r>
                      <m:r>
                        <a:rPr lang="en-US" sz="24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</m:oMath>
                  </a14:m>
                  <a:r>
                    <a:rPr lang="en-US" sz="2400" b="1" dirty="0" smtClean="0">
                      <a:solidFill>
                        <a:srgbClr val="FF9900"/>
                      </a:solidFill>
                      <a:latin typeface="Arial Rounded MT Bold" panose="020F0704030504030204" pitchFamily="34" charset="0"/>
                      <a:ea typeface="+mj-ea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250" y="3205718"/>
                  <a:ext cx="168956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61" r="-3610" b="-3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單箭頭接點 14"/>
            <p:cNvCxnSpPr>
              <a:stCxn id="8" idx="3"/>
              <a:endCxn id="9" idx="1"/>
            </p:cNvCxnSpPr>
            <p:nvPr/>
          </p:nvCxnSpPr>
          <p:spPr>
            <a:xfrm flipV="1">
              <a:off x="8105785" y="3390384"/>
              <a:ext cx="1153465" cy="725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8277360" y="3049466"/>
                  <a:ext cx="692818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TW" altLang="en-US" sz="1400" b="1" dirty="0" smtClean="0">
                      <a:solidFill>
                        <a:srgbClr val="FF9900"/>
                      </a:solidFill>
                      <a:latin typeface="Arial Rounded MT Bold" panose="020F0704030504030204" pitchFamily="34" charset="0"/>
                      <a:ea typeface="+mj-ea"/>
                    </a:rPr>
                    <a:t>很大</a:t>
                  </a:r>
                  <a:endParaRPr lang="en-US" sz="1400" b="1" dirty="0" smtClean="0">
                    <a:solidFill>
                      <a:srgbClr val="FF9900"/>
                    </a:solidFill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7360" y="3049466"/>
                  <a:ext cx="692818" cy="362984"/>
                </a:xfrm>
                <a:prstGeom prst="rect">
                  <a:avLst/>
                </a:prstGeom>
                <a:blipFill>
                  <a:blip r:embed="rId7"/>
                  <a:stretch>
                    <a:fillRect r="-177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群組 4"/>
          <p:cNvGrpSpPr/>
          <p:nvPr/>
        </p:nvGrpSpPr>
        <p:grpSpPr>
          <a:xfrm>
            <a:off x="3285392" y="1268760"/>
            <a:ext cx="3847845" cy="1365199"/>
            <a:chOff x="3285392" y="1812894"/>
            <a:chExt cx="3847845" cy="1365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285392" y="1812894"/>
                  <a:ext cx="24215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𝒑𝒐𝒊𝒔𝒔𝒐𝒏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[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𝝀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𝒏𝒑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]</m:t>
                        </m:r>
                      </m:oMath>
                    </m:oMathPara>
                  </a14:m>
                  <a:endParaRPr lang="en-US" sz="2400" b="1" dirty="0" smtClean="0"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392" y="1812894"/>
                  <a:ext cx="242156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290" r="-2519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單箭頭接點 10"/>
            <p:cNvCxnSpPr/>
            <p:nvPr/>
          </p:nvCxnSpPr>
          <p:spPr>
            <a:xfrm flipH="1" flipV="1">
              <a:off x="5638538" y="2177492"/>
              <a:ext cx="1367675" cy="1000601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 rot="2156713">
                  <a:off x="5885780" y="2430070"/>
                  <a:ext cx="1247457" cy="332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TW" altLang="en-US" sz="1200" b="1" dirty="0">
                      <a:solidFill>
                        <a:srgbClr val="92D050"/>
                      </a:solidFill>
                      <a:latin typeface="Arial Rounded MT Bold" panose="020F0704030504030204" pitchFamily="34" charset="0"/>
                      <a:ea typeface="+mj-ea"/>
                    </a:rPr>
                    <a:t>很</a:t>
                  </a:r>
                  <a:r>
                    <a:rPr lang="zh-TW" altLang="en-US" sz="1200" b="1" dirty="0" smtClean="0">
                      <a:solidFill>
                        <a:srgbClr val="92D050"/>
                      </a:solidFill>
                      <a:latin typeface="Arial Rounded MT Bold" panose="020F0704030504030204" pitchFamily="34" charset="0"/>
                      <a:ea typeface="+mj-ea"/>
                    </a:rPr>
                    <a:t>大、</a:t>
                  </a:r>
                  <a:r>
                    <a:rPr lang="en-US" sz="1200" b="1" dirty="0">
                      <a:solidFill>
                        <a:srgbClr val="92D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a14:m>
                  <a:r>
                    <a:rPr lang="zh-TW" altLang="en-US" sz="1200" b="1" dirty="0" smtClean="0">
                      <a:solidFill>
                        <a:srgbClr val="92D050"/>
                      </a:solidFill>
                      <a:latin typeface="Arial Rounded MT Bold" panose="020F0704030504030204" pitchFamily="34" charset="0"/>
                      <a:ea typeface="+mj-ea"/>
                    </a:rPr>
                    <a:t>很</a:t>
                  </a:r>
                  <a:r>
                    <a:rPr lang="zh-TW" altLang="en-US" sz="1200" b="1" dirty="0">
                      <a:solidFill>
                        <a:srgbClr val="92D050"/>
                      </a:solidFill>
                      <a:latin typeface="Arial Rounded MT Bold" panose="020F0704030504030204" pitchFamily="34" charset="0"/>
                      <a:ea typeface="+mj-ea"/>
                    </a:rPr>
                    <a:t>小</a:t>
                  </a:r>
                  <a:endParaRPr lang="en-US" altLang="zh-TW" sz="1200" b="1" dirty="0" smtClean="0">
                    <a:solidFill>
                      <a:srgbClr val="92D050"/>
                    </a:solidFill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6713">
                  <a:off x="5885780" y="2430070"/>
                  <a:ext cx="1247457" cy="332912"/>
                </a:xfrm>
                <a:prstGeom prst="rect">
                  <a:avLst/>
                </a:prstGeom>
                <a:blipFill>
                  <a:blip r:embed="rId9"/>
                  <a:stretch>
                    <a:fillRect b="-1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/>
          <p:cNvGrpSpPr/>
          <p:nvPr/>
        </p:nvGrpSpPr>
        <p:grpSpPr>
          <a:xfrm>
            <a:off x="3834932" y="3015458"/>
            <a:ext cx="2729604" cy="1143486"/>
            <a:chOff x="3834932" y="3559592"/>
            <a:chExt cx="2729604" cy="1143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834932" y="4333746"/>
                  <a:ext cx="13224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𝒈𝒆𝒐𝒎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[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]</m:t>
                        </m:r>
                      </m:oMath>
                    </m:oMathPara>
                  </a14:m>
                  <a:endParaRPr lang="en-US" sz="2400" b="1" dirty="0" smtClean="0"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932" y="4333746"/>
                  <a:ext cx="132247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295" r="-5069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單箭頭接點 11"/>
            <p:cNvCxnSpPr>
              <a:endCxn id="6" idx="3"/>
            </p:cNvCxnSpPr>
            <p:nvPr/>
          </p:nvCxnSpPr>
          <p:spPr>
            <a:xfrm flipH="1">
              <a:off x="5157410" y="3559592"/>
              <a:ext cx="1175543" cy="958820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 rot="19132207">
              <a:off x="5456540" y="39607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b="1" dirty="0" smtClean="0">
                  <a:solidFill>
                    <a:srgbClr val="33CCFF"/>
                  </a:solidFill>
                  <a:latin typeface="Arial Rounded MT Bold" panose="020F0704030504030204" pitchFamily="34" charset="0"/>
                  <a:ea typeface="+mj-ea"/>
                </a:rPr>
                <a:t>第一次成功前</a:t>
              </a:r>
              <a:endParaRPr lang="en-US" altLang="zh-TW" sz="1200" b="1" dirty="0" smtClean="0">
                <a:solidFill>
                  <a:srgbClr val="33CCFF"/>
                </a:solidFill>
                <a:latin typeface="Arial Rounded MT Bold" panose="020F0704030504030204" pitchFamily="34" charset="0"/>
                <a:ea typeface="+mj-ea"/>
              </a:endParaRPr>
            </a:p>
            <a:p>
              <a:pPr algn="ctr"/>
              <a:r>
                <a:rPr lang="zh-TW" altLang="en-US" sz="1200" b="1" dirty="0" smtClean="0">
                  <a:solidFill>
                    <a:srgbClr val="33CCFF"/>
                  </a:solidFill>
                  <a:latin typeface="Arial Rounded MT Bold" panose="020F0704030504030204" pitchFamily="34" charset="0"/>
                  <a:ea typeface="+mj-ea"/>
                </a:rPr>
                <a:t>的失敗次數</a:t>
              </a:r>
              <a:endParaRPr lang="en-US" sz="1200" b="1" dirty="0" smtClean="0">
                <a:solidFill>
                  <a:srgbClr val="33CCFF"/>
                </a:solidFill>
                <a:latin typeface="Arial Rounded MT Bold" panose="020F0704030504030204" pitchFamily="34" charset="0"/>
                <a:ea typeface="+mj-ea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834680" y="1665925"/>
            <a:ext cx="2846558" cy="2392559"/>
            <a:chOff x="834680" y="2210059"/>
            <a:chExt cx="2846558" cy="23925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/>
                <p:cNvSpPr txBox="1"/>
                <p:nvPr/>
              </p:nvSpPr>
              <p:spPr>
                <a:xfrm>
                  <a:off x="834680" y="3200500"/>
                  <a:ext cx="19572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𝒏𝒃𝒊𝒏𝒐𝒎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[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]</m:t>
                        </m:r>
                      </m:oMath>
                    </m:oMathPara>
                  </a14:m>
                  <a:endParaRPr lang="en-US" sz="2400" b="1" dirty="0" smtClean="0"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80" y="3200500"/>
                  <a:ext cx="195726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5296" r="-3115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單箭頭接點 23"/>
            <p:cNvCxnSpPr/>
            <p:nvPr/>
          </p:nvCxnSpPr>
          <p:spPr>
            <a:xfrm flipH="1" flipV="1">
              <a:off x="2278075" y="3626426"/>
              <a:ext cx="1403163" cy="891986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 rot="1977400">
                  <a:off x="2358508" y="4085040"/>
                  <a:ext cx="1087156" cy="5175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1200" b="1" dirty="0" smtClean="0">
                      <a:solidFill>
                        <a:srgbClr val="33CCFF"/>
                      </a:solidFill>
                      <a:latin typeface="Arial Rounded MT Bold" panose="020F0704030504030204" pitchFamily="34" charset="0"/>
                      <a:ea typeface="+mj-ea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TW" altLang="en-US" sz="1200" b="1" dirty="0" smtClean="0">
                      <a:solidFill>
                        <a:srgbClr val="33CCFF"/>
                      </a:solidFill>
                      <a:latin typeface="Arial Rounded MT Bold" panose="020F0704030504030204" pitchFamily="34" charset="0"/>
                      <a:ea typeface="+mj-ea"/>
                    </a:rPr>
                    <a:t>次成功前</a:t>
                  </a:r>
                  <a:endParaRPr lang="en-US" altLang="zh-TW" sz="1200" b="1" dirty="0" smtClean="0">
                    <a:solidFill>
                      <a:srgbClr val="33CCFF"/>
                    </a:solidFill>
                    <a:latin typeface="Arial Rounded MT Bold" panose="020F0704030504030204" pitchFamily="34" charset="0"/>
                    <a:ea typeface="+mj-ea"/>
                  </a:endParaRPr>
                </a:p>
                <a:p>
                  <a:pPr algn="ctr"/>
                  <a:r>
                    <a:rPr lang="zh-TW" altLang="en-US" sz="1200" b="1" dirty="0" smtClean="0">
                      <a:solidFill>
                        <a:srgbClr val="33CCFF"/>
                      </a:solidFill>
                      <a:latin typeface="Arial Rounded MT Bold" panose="020F0704030504030204" pitchFamily="34" charset="0"/>
                      <a:ea typeface="+mj-ea"/>
                    </a:rPr>
                    <a:t>的失敗次數</a:t>
                  </a:r>
                  <a:endParaRPr lang="en-US" sz="1200" b="1" dirty="0" smtClean="0">
                    <a:solidFill>
                      <a:srgbClr val="33CCFF"/>
                    </a:solidFill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7400">
                  <a:off x="2358508" y="4085040"/>
                  <a:ext cx="1087156" cy="51757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/>
            <p:cNvCxnSpPr/>
            <p:nvPr/>
          </p:nvCxnSpPr>
          <p:spPr>
            <a:xfrm flipH="1">
              <a:off x="2278074" y="2210059"/>
              <a:ext cx="990128" cy="968034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 rot="18958928">
                  <a:off x="1926044" y="2249493"/>
                  <a:ext cx="1389611" cy="4675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𝑽𝒂𝒓</m:t>
                        </m:r>
                        <m:d>
                          <m:dPr>
                            <m:ctrlPr>
                              <a:rPr lang="en-US" altLang="zh-TW" sz="12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TW" sz="12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𝑿</m:t>
                            </m:r>
                          </m:e>
                        </m:d>
                        <m:r>
                          <a:rPr lang="en-US" altLang="zh-TW" sz="12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altLang="zh-TW" sz="12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𝝁</m:t>
                        </m:r>
                        <m:r>
                          <a:rPr lang="en-US" altLang="zh-TW" sz="12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12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1200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200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a:rPr lang="en-US" altLang="zh-TW" sz="1200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12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den>
                        </m:f>
                      </m:oMath>
                    </m:oMathPara>
                  </a14:m>
                  <a:endParaRPr lang="en-US" sz="1200" b="1" dirty="0" smtClean="0">
                    <a:solidFill>
                      <a:srgbClr val="92D050"/>
                    </a:solidFill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58928">
                  <a:off x="1926044" y="2249493"/>
                  <a:ext cx="1389611" cy="46756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09085" y="4636063"/>
                <a:ext cx="7644272" cy="1431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altLang="zh-TW" b="1" dirty="0" smtClean="0">
                    <a:latin typeface="Arial Rounded MT Bold" panose="020F0704030504030204" pitchFamily="34" charset="0"/>
                    <a:ea typeface="+mj-ea"/>
                  </a:rPr>
                  <a:t>Binomial[n</a:t>
                </a:r>
                <a:r>
                  <a:rPr lang="en-US" altLang="zh-TW" b="1" dirty="0">
                    <a:latin typeface="Arial Rounded MT Bold" panose="020F0704030504030204" pitchFamily="34" charset="0"/>
                    <a:ea typeface="+mj-ea"/>
                  </a:rPr>
                  <a:t>, p]: 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重複機率為</a:t>
                </a:r>
                <a:r>
                  <a:rPr lang="en-US" altLang="zh-TW" b="1" dirty="0">
                    <a:latin typeface="Arial Rounded MT Bold" panose="020F0704030504030204" pitchFamily="34" charset="0"/>
                    <a:ea typeface="+mj-ea"/>
                  </a:rPr>
                  <a:t>p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的實驗</a:t>
                </a:r>
                <a:r>
                  <a:rPr lang="en-US" altLang="zh-TW" b="1" dirty="0">
                    <a:latin typeface="Arial Rounded MT Bold" panose="020F0704030504030204" pitchFamily="34" charset="0"/>
                    <a:ea typeface="+mj-ea"/>
                  </a:rPr>
                  <a:t>n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次，其成功次數的分佈</a:t>
                </a:r>
              </a:p>
              <a:p>
                <a:pPr marL="285750" indent="-285750">
                  <a:spcBef>
                    <a:spcPts val="6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altLang="zh-TW" b="1" dirty="0" smtClean="0">
                    <a:latin typeface="Arial Rounded MT Bold" panose="020F0704030504030204" pitchFamily="34" charset="0"/>
                    <a:ea typeface="+mj-ea"/>
                  </a:rPr>
                  <a:t>Geometric[p</a:t>
                </a:r>
                <a:r>
                  <a:rPr lang="en-US" altLang="zh-TW" b="1" dirty="0">
                    <a:latin typeface="Arial Rounded MT Bold" panose="020F0704030504030204" pitchFamily="34" charset="0"/>
                    <a:ea typeface="+mj-ea"/>
                  </a:rPr>
                  <a:t>]: 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重複機率為</a:t>
                </a:r>
                <a:r>
                  <a:rPr lang="en-US" altLang="zh-TW" b="1" dirty="0">
                    <a:latin typeface="Arial Rounded MT Bold" panose="020F0704030504030204" pitchFamily="34" charset="0"/>
                    <a:ea typeface="+mj-ea"/>
                  </a:rPr>
                  <a:t>p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的實驗，第一次成功前失敗次數的分佈</a:t>
                </a:r>
              </a:p>
              <a:p>
                <a:pPr marL="285750" indent="-285750">
                  <a:spcBef>
                    <a:spcPts val="6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altLang="zh-TW" b="1" dirty="0" err="1" smtClean="0">
                    <a:latin typeface="Arial Rounded MT Bold" panose="020F0704030504030204" pitchFamily="34" charset="0"/>
                    <a:ea typeface="+mj-ea"/>
                  </a:rPr>
                  <a:t>NBinomial</a:t>
                </a:r>
                <a:r>
                  <a:rPr lang="en-US" altLang="zh-TW" b="1" dirty="0" smtClean="0">
                    <a:latin typeface="Arial Rounded MT Bold" panose="020F0704030504030204" pitchFamily="34" charset="0"/>
                    <a:ea typeface="+mj-ea"/>
                  </a:rPr>
                  <a:t>[n</a:t>
                </a:r>
                <a:r>
                  <a:rPr lang="en-US" altLang="zh-TW" b="1" dirty="0">
                    <a:latin typeface="Arial Rounded MT Bold" panose="020F0704030504030204" pitchFamily="34" charset="0"/>
                    <a:ea typeface="+mj-ea"/>
                  </a:rPr>
                  <a:t>, p]: 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重複機率為</a:t>
                </a:r>
                <a:r>
                  <a:rPr lang="en-US" altLang="zh-TW" b="1" dirty="0">
                    <a:latin typeface="Arial Rounded MT Bold" panose="020F0704030504030204" pitchFamily="34" charset="0"/>
                    <a:ea typeface="+mj-ea"/>
                  </a:rPr>
                  <a:t>p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的實驗，第</a:t>
                </a:r>
                <a:r>
                  <a:rPr lang="en-US" altLang="zh-TW" b="1" dirty="0">
                    <a:latin typeface="Arial Rounded MT Bold" panose="020F0704030504030204" pitchFamily="34" charset="0"/>
                    <a:ea typeface="+mj-ea"/>
                  </a:rPr>
                  <a:t>n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次成功前失敗次數的分佈</a:t>
                </a:r>
              </a:p>
              <a:p>
                <a:pPr marL="285750" indent="-285750">
                  <a:spcBef>
                    <a:spcPts val="6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altLang="zh-TW" b="1" dirty="0" smtClean="0">
                    <a:latin typeface="Arial Rounded MT Bold" panose="020F0704030504030204" pitchFamily="34" charset="0"/>
                    <a:ea typeface="+mj-ea"/>
                  </a:rPr>
                  <a:t>Poisson[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TW" b="1" dirty="0" smtClean="0">
                    <a:latin typeface="Arial Rounded MT Bold" panose="020F0704030504030204" pitchFamily="34" charset="0"/>
                    <a:ea typeface="+mj-ea"/>
                  </a:rPr>
                  <a:t>]: 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期望值</a:t>
                </a:r>
                <a:r>
                  <a:rPr lang="zh-TW" altLang="en-US" b="1" dirty="0" smtClean="0">
                    <a:latin typeface="Arial Rounded MT Bold" panose="020F0704030504030204" pitchFamily="34" charset="0"/>
                    <a:ea typeface="+mj-ea"/>
                  </a:rPr>
                  <a:t>為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+mj-ea"/>
                      </a:rPr>
                      <m:t>𝝀</m:t>
                    </m:r>
                  </m:oMath>
                </a14:m>
                <a:r>
                  <a:rPr lang="zh-TW" altLang="en-US" b="1" dirty="0" smtClean="0">
                    <a:latin typeface="Arial Rounded MT Bold" panose="020F0704030504030204" pitchFamily="34" charset="0"/>
                    <a:ea typeface="+mj-ea"/>
                  </a:rPr>
                  <a:t>的稀少事件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發生次數的分佈</a:t>
                </a:r>
                <a:endParaRPr lang="en-US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85" y="4636063"/>
                <a:ext cx="7644272" cy="1431161"/>
              </a:xfrm>
              <a:prstGeom prst="rect">
                <a:avLst/>
              </a:prstGeom>
              <a:blipFill>
                <a:blip r:embed="rId14"/>
                <a:stretch>
                  <a:fillRect l="-558" t="-2991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3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2143430"/>
            <a:ext cx="7416823" cy="2543756"/>
          </a:xfrm>
        </p:spPr>
        <p:txBody>
          <a:bodyPr/>
          <a:lstStyle/>
          <a:p>
            <a:r>
              <a:rPr lang="en-US" altLang="zh-TW" sz="2800" dirty="0" smtClean="0"/>
              <a:t>OLIST03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5400" dirty="0"/>
              <a:t>熱圖與集群分析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240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2143430"/>
            <a:ext cx="7416823" cy="2543756"/>
          </a:xfrm>
        </p:spPr>
        <p:txBody>
          <a:bodyPr/>
          <a:lstStyle/>
          <a:p>
            <a:r>
              <a:rPr lang="en-US" altLang="zh-TW" sz="2800" dirty="0" smtClean="0"/>
              <a:t>HEATMAP.RMD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5400" dirty="0" smtClean="0"/>
              <a:t>全互動式的熱圖工具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941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292171"/>
            <a:ext cx="7776864" cy="100811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期中資料分析競賽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27448" y="1300283"/>
            <a:ext cx="856564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Data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E-Commerce 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  <a:hlinkClick r:id="rId2"/>
              </a:rPr>
              <a:t>Public Dataset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by Olist</a:t>
            </a:r>
            <a:endParaRPr lang="en-US" altLang="zh-TW" sz="16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Not-so-Big, Somewhat Complicated, Commercial Data </a:t>
            </a:r>
          </a:p>
          <a:p>
            <a:pPr marL="800100" lvl="1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sz="1600" dirty="0" err="1">
                <a:latin typeface="Arial Rounded MT Bold" panose="020F0704030504030204" pitchFamily="34" charset="0"/>
                <a:ea typeface="標楷體" panose="03000509000000000000" pitchFamily="65" charset="-120"/>
                <a:hlinkClick r:id="rId3"/>
              </a:rPr>
              <a:t>Olist</a:t>
            </a:r>
            <a:r>
              <a:rPr lang="en-US" altLang="zh-TW" sz="1600" dirty="0" err="1">
                <a:latin typeface="Arial Rounded MT Bold" panose="020F0704030504030204" pitchFamily="34" charset="0"/>
                <a:ea typeface="標楷體" panose="03000509000000000000" pitchFamily="65" charset="-120"/>
              </a:rPr>
              <a:t>'s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Missions and 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Objectives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Objective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 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Practice Data Processing and Exploration in Real Commercial Data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Mission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Explore the Data and Present Business Insights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比賽型式：每一組準備一段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8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分鐘的影片配合投影片和網頁筆記，呈現你的</a:t>
            </a:r>
            <a:endParaRPr lang="en-US" altLang="zh-TW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分析程序、主要發現和商業意涵</a:t>
            </a:r>
            <a:endParaRPr lang="en-US" altLang="zh-TW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小組互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評</a:t>
            </a:r>
            <a:endParaRPr lang="en-US" altLang="zh-TW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影片首映會 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11/06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18:20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dirty="0">
                <a:solidFill>
                  <a:srgbClr val="FF66CC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獎金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  <a:hlinkClick r:id="rId4"/>
              </a:rPr>
              <a:t>作品發表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  <a:hlinkClick r:id="rId5"/>
              </a:rPr>
              <a:t>推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  <a:hlinkClick r:id="rId5"/>
              </a:rPr>
              <a:t>播</a:t>
            </a:r>
            <a:endParaRPr lang="zh-TW" altLang="en-US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buClr>
                <a:srgbClr val="8B85BF"/>
              </a:buClr>
            </a:pPr>
            <a:endParaRPr lang="en-US" altLang="zh-TW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07968" y="4077072"/>
            <a:ext cx="2016224" cy="13388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9388" indent="-179388">
              <a:lnSpc>
                <a:spcPct val="150000"/>
              </a:lnSpc>
              <a:buClr>
                <a:srgbClr val="FF99FF"/>
              </a:buClr>
              <a:buFont typeface="Wingdings" panose="05000000000000000000" pitchFamily="2" charset="2"/>
              <a:buChar char="§"/>
            </a:pPr>
            <a:r>
              <a:rPr lang="zh-TW" altLang="en-US" dirty="0">
                <a:solidFill>
                  <a:srgbClr val="7030A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第一名 </a:t>
            </a:r>
            <a:r>
              <a:rPr lang="en-US" altLang="zh-TW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$4,000</a:t>
            </a:r>
            <a:endParaRPr lang="en-US" altLang="zh-TW" dirty="0">
              <a:solidFill>
                <a:srgbClr val="7030A0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179388" indent="-179388">
              <a:lnSpc>
                <a:spcPct val="150000"/>
              </a:lnSpc>
              <a:buClr>
                <a:srgbClr val="FF99FF"/>
              </a:buClr>
              <a:buFont typeface="Wingdings" panose="05000000000000000000" pitchFamily="2" charset="2"/>
              <a:buChar char="§"/>
            </a:pPr>
            <a:r>
              <a:rPr lang="zh-TW" altLang="en-US" dirty="0">
                <a:solidFill>
                  <a:srgbClr val="7030A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第二名 </a:t>
            </a:r>
            <a:r>
              <a:rPr lang="en-US" altLang="zh-TW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$3,000</a:t>
            </a:r>
            <a:endParaRPr lang="en-US" altLang="zh-TW" dirty="0">
              <a:solidFill>
                <a:srgbClr val="7030A0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179388" indent="-179388">
              <a:lnSpc>
                <a:spcPct val="150000"/>
              </a:lnSpc>
              <a:buClr>
                <a:srgbClr val="FF99FF"/>
              </a:buClr>
              <a:buFont typeface="Wingdings" panose="05000000000000000000" pitchFamily="2" charset="2"/>
              <a:buChar char="§"/>
            </a:pPr>
            <a:r>
              <a:rPr lang="zh-TW" altLang="en-US" dirty="0">
                <a:solidFill>
                  <a:srgbClr val="7030A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第三名 </a:t>
            </a:r>
            <a:r>
              <a:rPr lang="en-US" altLang="zh-TW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$2,000</a:t>
            </a:r>
            <a:endParaRPr lang="en-US" altLang="zh-TW" dirty="0">
              <a:solidFill>
                <a:srgbClr val="7030A0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432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5400" y="318979"/>
            <a:ext cx="10729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方法、參數、模型、係數</a:t>
            </a:r>
            <a:endParaRPr lang="en-US" altLang="zh-TW" sz="44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432" y="1196752"/>
            <a:ext cx="3744416" cy="294242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077039" y="4515957"/>
            <a:ext cx="84157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sz="2000" b="1" dirty="0" smtClean="0">
                <a:solidFill>
                  <a:srgbClr val="E68422"/>
                </a:solidFill>
                <a:ea typeface="+mj-ea"/>
              </a:rPr>
              <a:t>直方圖</a:t>
            </a:r>
            <a:r>
              <a:rPr lang="en-US" altLang="zh-TW" sz="2000" b="1" dirty="0" smtClean="0">
                <a:ea typeface="+mj-ea"/>
              </a:rPr>
              <a:t>:</a:t>
            </a:r>
            <a:endParaRPr lang="en-US" sz="16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29658" y="5482033"/>
            <a:ext cx="16110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sz="2000" b="1" dirty="0" smtClean="0">
                <a:solidFill>
                  <a:srgbClr val="E68422"/>
                </a:solidFill>
                <a:ea typeface="+mj-ea"/>
              </a:rPr>
              <a:t>平滑密度函數</a:t>
            </a:r>
            <a:r>
              <a:rPr lang="en-US" altLang="zh-TW" sz="2000" b="1" dirty="0" smtClean="0">
                <a:ea typeface="+mj-ea"/>
              </a:rPr>
              <a:t>:</a:t>
            </a:r>
            <a:endParaRPr lang="en-US" b="1" dirty="0" smtClean="0">
              <a:latin typeface="Arial Rounded MT Bold" panose="020F0704030504030204" pitchFamily="34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764099" y="5402271"/>
                <a:ext cx="27216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rgbClr val="00B0F0"/>
                    </a:solidFill>
                    <a:ea typeface="+mj-ea"/>
                  </a:rPr>
                  <a:t>係數</a:t>
                </a:r>
                <a:r>
                  <a:rPr lang="zh-TW" altLang="en-US" sz="2400" b="1" dirty="0">
                    <a:ea typeface="+mj-ea"/>
                  </a:rPr>
                  <a:t>：</a:t>
                </a:r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+mj-ea"/>
                      </a:rPr>
                      <m:t>{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099" y="5402271"/>
                <a:ext cx="2721642" cy="369332"/>
              </a:xfrm>
              <a:prstGeom prst="rect">
                <a:avLst/>
              </a:prstGeom>
              <a:blipFill>
                <a:blip r:embed="rId3"/>
                <a:stretch>
                  <a:fillRect l="-6951" t="-22951" r="-4484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012684" y="4276192"/>
                <a:ext cx="1123384" cy="7843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𝑲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𝒉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684" y="4276192"/>
                <a:ext cx="1123384" cy="78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990624" y="5243762"/>
                <a:ext cx="1496820" cy="7843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624" y="5243762"/>
                <a:ext cx="1496820" cy="78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7152812" y="2779030"/>
            <a:ext cx="1944216" cy="994102"/>
            <a:chOff x="3371815" y="2643135"/>
            <a:chExt cx="1944216" cy="994102"/>
          </a:xfrm>
        </p:grpSpPr>
        <p:pic>
          <p:nvPicPr>
            <p:cNvPr id="20" name="Picture 4" descr="Gears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7193" y="2643135"/>
              <a:ext cx="1325468" cy="99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流程圖: 人工作業 20"/>
            <p:cNvSpPr/>
            <p:nvPr/>
          </p:nvSpPr>
          <p:spPr>
            <a:xfrm>
              <a:off x="3371815" y="2708920"/>
              <a:ext cx="1944216" cy="900100"/>
            </a:xfrm>
            <a:prstGeom prst="flowChartManualOperation">
              <a:avLst/>
            </a:prstGeom>
            <a:noFill/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TW" i="1" dirty="0">
                <a:solidFill>
                  <a:schemeClr val="bg1"/>
                </a:solidFill>
                <a:latin typeface="Cambria Math"/>
              </a:endParaRPr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8124920" y="2418990"/>
            <a:ext cx="0" cy="36004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8124920" y="3868896"/>
            <a:ext cx="0" cy="36004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70702" y="1490678"/>
            <a:ext cx="1908436" cy="859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b="0" i="1" dirty="0" smtClean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33" name="文字方塊 32"/>
          <p:cNvSpPr txBox="1"/>
          <p:nvPr/>
        </p:nvSpPr>
        <p:spPr>
          <a:xfrm flipH="1">
            <a:off x="7375019" y="1697705"/>
            <a:ext cx="149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b="1" dirty="0" smtClean="0">
                <a:latin typeface="+mj-ea"/>
                <a:ea typeface="+mj-ea"/>
              </a:rPr>
              <a:t>資料</a:t>
            </a:r>
            <a:r>
              <a:rPr lang="en-US" altLang="zh-TW" sz="2000" b="1" dirty="0" smtClean="0">
                <a:latin typeface="+mj-ea"/>
                <a:ea typeface="+mj-ea"/>
              </a:rPr>
              <a:t>(</a:t>
            </a:r>
            <a:r>
              <a:rPr lang="en-US" altLang="zh-TW" sz="2000" dirty="0" smtClean="0">
                <a:latin typeface="Arial Rounded MT Bold" panose="020F0704030504030204" pitchFamily="34" charset="0"/>
              </a:rPr>
              <a:t>Data)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rot="5400000">
            <a:off x="9129775" y="3170645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 flipH="1">
            <a:off x="5749402" y="2965944"/>
            <a:ext cx="1499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b="1" dirty="0" smtClean="0">
                <a:solidFill>
                  <a:srgbClr val="E68422"/>
                </a:solidFill>
                <a:latin typeface="+mj-ea"/>
                <a:ea typeface="+mj-ea"/>
              </a:rPr>
              <a:t>方法</a:t>
            </a:r>
            <a:r>
              <a:rPr lang="en-US" altLang="zh-TW" sz="2000" b="1" dirty="0" smtClean="0">
                <a:solidFill>
                  <a:srgbClr val="E68422"/>
                </a:solidFill>
                <a:latin typeface="+mj-ea"/>
                <a:ea typeface="+mj-ea"/>
              </a:rPr>
              <a:t>(</a:t>
            </a:r>
            <a:r>
              <a:rPr lang="en-US" altLang="zh-TW" sz="2000" dirty="0" smtClean="0">
                <a:solidFill>
                  <a:srgbClr val="E68422"/>
                </a:solidFill>
                <a:latin typeface="Arial Rounded MT Bold" panose="020F0704030504030204" pitchFamily="34" charset="0"/>
              </a:rPr>
              <a:t>Method)</a:t>
            </a:r>
            <a:endParaRPr lang="zh-TW" altLang="en-US" sz="2400" dirty="0">
              <a:solidFill>
                <a:srgbClr val="E6842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 flipH="1">
            <a:off x="9234897" y="2965945"/>
            <a:ext cx="1823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參數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zh-TW" sz="2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Parameter)</a:t>
            </a:r>
            <a:endParaRPr lang="zh-TW" altLang="en-US" sz="2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70702" y="4267294"/>
            <a:ext cx="1908436" cy="1112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b="0" i="1" dirty="0" smtClean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43" name="文字方塊 42"/>
          <p:cNvSpPr txBox="1"/>
          <p:nvPr/>
        </p:nvSpPr>
        <p:spPr>
          <a:xfrm flipH="1">
            <a:off x="7375019" y="4474321"/>
            <a:ext cx="1499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+mj-ea"/>
                <a:ea typeface="+mj-ea"/>
              </a:rPr>
              <a:t>模型</a:t>
            </a:r>
            <a:r>
              <a:rPr lang="en-US" altLang="zh-TW" sz="2000" b="1" dirty="0" smtClean="0">
                <a:latin typeface="+mj-ea"/>
                <a:ea typeface="+mj-ea"/>
              </a:rPr>
              <a:t>(</a:t>
            </a:r>
            <a:r>
              <a:rPr lang="en-US" altLang="zh-TW" sz="2000" dirty="0" smtClean="0">
                <a:latin typeface="Arial Rounded MT Bold" panose="020F0704030504030204" pitchFamily="34" charset="0"/>
              </a:rPr>
              <a:t>Model)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332656"/>
            <a:ext cx="7776864" cy="100811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2F5897"/>
                </a:solidFill>
              </a:rPr>
              <a:t>機率</a:t>
            </a:r>
            <a:r>
              <a:rPr lang="zh-TW" altLang="en-US" dirty="0">
                <a:solidFill>
                  <a:srgbClr val="2F5897"/>
                </a:solidFill>
              </a:rPr>
              <a:t>分布</a:t>
            </a:r>
            <a:r>
              <a:rPr lang="zh-TW" altLang="en-US" dirty="0" smtClean="0">
                <a:solidFill>
                  <a:srgbClr val="2F5897"/>
                </a:solidFill>
              </a:rPr>
              <a:t>功能的語法</a:t>
            </a:r>
            <a:endParaRPr lang="zh-TW" altLang="en-US" dirty="0">
              <a:solidFill>
                <a:srgbClr val="2F5897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7285" y="2038196"/>
            <a:ext cx="107291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dbinom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(x, size, 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prob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 …)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變數值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 點機率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(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密度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), pdf</a:t>
            </a:r>
            <a:endParaRPr lang="en-US" altLang="zh-TW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pbinom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(q, size, </a:t>
            </a: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prob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…)</a:t>
            </a:r>
            <a:r>
              <a:rPr lang="zh-TW" alt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變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數值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累計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機率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 </a:t>
            </a: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cdf</a:t>
            </a:r>
            <a:endParaRPr lang="en-US" altLang="zh-TW" sz="2400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qbinom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(p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 size, 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prob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…)</a:t>
            </a:r>
            <a:r>
              <a:rPr lang="zh-TW" alt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累計機率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 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變數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(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臨界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)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值</a:t>
            </a:r>
            <a:endParaRPr lang="en-US" altLang="zh-TW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rbinom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(n, size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 </a:t>
            </a: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prob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理論抽樣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 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理論分佈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 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結果向量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</a:t>
            </a:r>
            <a:endParaRPr lang="en-US" altLang="zh-TW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922" y="2303441"/>
            <a:ext cx="167825" cy="2639036"/>
          </a:xfrm>
          <a:prstGeom prst="rect">
            <a:avLst/>
          </a:prstGeom>
          <a:solidFill>
            <a:srgbClr val="FFC000">
              <a:alpha val="30196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1951524" y="2303441"/>
            <a:ext cx="167825" cy="2639036"/>
          </a:xfrm>
          <a:prstGeom prst="rect">
            <a:avLst/>
          </a:prstGeom>
          <a:solidFill>
            <a:srgbClr val="FFC000">
              <a:alpha val="30196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951854" y="2303441"/>
            <a:ext cx="791561" cy="2639036"/>
          </a:xfrm>
          <a:prstGeom prst="rect">
            <a:avLst/>
          </a:prstGeom>
          <a:solidFill>
            <a:schemeClr val="accent5">
              <a:lumMod val="40000"/>
              <a:lumOff val="60000"/>
              <a:alpha val="30196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2455580" y="2311424"/>
            <a:ext cx="1668089" cy="2639036"/>
          </a:xfrm>
          <a:prstGeom prst="rect">
            <a:avLst/>
          </a:prstGeom>
          <a:solidFill>
            <a:schemeClr val="accent5">
              <a:lumMod val="40000"/>
              <a:lumOff val="60000"/>
              <a:alpha val="30196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132192" y="1124744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+mj-ea"/>
              </a:rPr>
              <a:t>機率分布</a:t>
            </a:r>
            <a:endParaRPr lang="en-US" sz="20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23392" y="1124744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2000" b="1" dirty="0" smtClean="0">
                <a:solidFill>
                  <a:schemeClr val="accent3"/>
                </a:solidFill>
                <a:latin typeface="Arial Rounded MT Bold" panose="020F0704030504030204" pitchFamily="34" charset="0"/>
                <a:ea typeface="+mj-ea"/>
              </a:rPr>
              <a:t>功能</a:t>
            </a:r>
            <a:endParaRPr lang="en-US" sz="2000" b="1" dirty="0" smtClean="0">
              <a:solidFill>
                <a:schemeClr val="accent3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781284" y="1124744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2000" b="1" dirty="0" smtClean="0">
                <a:solidFill>
                  <a:schemeClr val="accent3"/>
                </a:solidFill>
                <a:latin typeface="Arial Rounded MT Bold" panose="020F0704030504030204" pitchFamily="34" charset="0"/>
                <a:ea typeface="+mj-ea"/>
              </a:rPr>
              <a:t>功能參數</a:t>
            </a:r>
            <a:endParaRPr lang="en-US" sz="2000" b="1" dirty="0" smtClean="0">
              <a:solidFill>
                <a:schemeClr val="accent3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074182" y="1124744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+mj-ea"/>
              </a:rPr>
              <a:t>分布參數</a:t>
            </a:r>
            <a:endParaRPr lang="en-US" sz="20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585325" y="5013176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b="1" dirty="0">
                <a:solidFill>
                  <a:srgbClr val="92D050"/>
                </a:solidFill>
                <a:latin typeface="Arial Rounded MT Bold" panose="020F0704030504030204" pitchFamily="34" charset="0"/>
                <a:ea typeface="+mj-ea"/>
              </a:rPr>
              <a:t>實驗次數</a:t>
            </a:r>
            <a:endParaRPr lang="en-US" sz="2000" b="1" dirty="0" smtClean="0">
              <a:solidFill>
                <a:srgbClr val="92D050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21845" y="5013176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92D050"/>
                </a:solidFill>
                <a:latin typeface="Arial Rounded MT Bold" panose="020F0704030504030204" pitchFamily="34" charset="0"/>
                <a:ea typeface="+mj-ea"/>
              </a:rPr>
              <a:t>成功機率</a:t>
            </a:r>
            <a:endParaRPr lang="en-US" sz="2000" b="1" dirty="0" smtClean="0">
              <a:solidFill>
                <a:srgbClr val="92D050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101441" y="5013176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92D050"/>
                </a:solidFill>
                <a:latin typeface="Arial Rounded MT Bold" panose="020F0704030504030204" pitchFamily="34" charset="0"/>
                <a:ea typeface="+mj-ea"/>
              </a:rPr>
              <a:t>二項分布</a:t>
            </a:r>
            <a:endParaRPr lang="en-US" sz="2000" b="1" dirty="0" smtClean="0">
              <a:solidFill>
                <a:srgbClr val="92D050"/>
              </a:solidFill>
              <a:latin typeface="Arial Rounded MT Bold" panose="020F07040305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4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5400" y="332656"/>
            <a:ext cx="10729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4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機率分佈的</a:t>
            </a:r>
            <a:r>
              <a:rPr lang="zh-TW" altLang="en-US" sz="4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商務</a:t>
            </a:r>
            <a:r>
              <a:rPr lang="zh-TW" altLang="en-US" sz="44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endParaRPr lang="en-US" altLang="zh-TW" sz="1600" b="1" dirty="0" smtClean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71464" y="1196752"/>
            <a:ext cx="460851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機率的商業應用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新產品市占率估計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離散機率分佈</a:t>
            </a: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案例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：被馬踢死的次數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案例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：文章使用某字詞的次數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案例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：擲爻的次數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連續機率分佈</a:t>
            </a: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案例：價量關係與價格策略</a:t>
            </a: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案例：老忠實賭局</a:t>
            </a: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12024" y="1196752"/>
            <a:ext cx="4608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商業數據分析的基本步驟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數據、模型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估計、預測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模擬、規劃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20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74682" y="2636912"/>
            <a:ext cx="1033388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800" dirty="0" smtClean="0">
                <a:solidFill>
                  <a:schemeClr val="accent1"/>
                </a:solidFill>
                <a:latin typeface="+mj-ea"/>
                <a:ea typeface="+mj-ea"/>
              </a:rPr>
              <a:t>第七周</a:t>
            </a:r>
            <a:endParaRPr lang="en-US" altLang="zh-TW" sz="28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4400" b="1" dirty="0" smtClean="0">
                <a:solidFill>
                  <a:schemeClr val="accent1"/>
                </a:solidFill>
                <a:latin typeface="+mj-ea"/>
                <a:ea typeface="+mj-ea"/>
              </a:rPr>
              <a:t>多變數空間的探索</a:t>
            </a:r>
            <a:endParaRPr lang="en-US" altLang="zh-TW" sz="44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99456" y="5589240"/>
            <a:ext cx="993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卓</a:t>
            </a:r>
            <a:r>
              <a:rPr lang="zh-TW" altLang="en-US" dirty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雍然 </a:t>
            </a:r>
            <a:r>
              <a:rPr lang="zh-TW" altLang="en-US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中山大學 </a:t>
            </a:r>
            <a:r>
              <a:rPr lang="zh-TW" altLang="en-US" dirty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管理學術研究中心</a:t>
            </a:r>
            <a:endParaRPr lang="en-US" altLang="zh-TW" dirty="0">
              <a:solidFill>
                <a:schemeClr val="accent1"/>
              </a:solidFill>
              <a:latin typeface="+mj-lt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tonychuo@mail.nsysu.edu.tw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74682" y="757084"/>
            <a:ext cx="10333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u="sng" dirty="0" smtClean="0">
                <a:solidFill>
                  <a:schemeClr val="accent1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sz="2800" u="sng" dirty="0" smtClean="0">
                <a:solidFill>
                  <a:schemeClr val="accent1"/>
                </a:solidFill>
                <a:ea typeface="標楷體" panose="03000509000000000000" pitchFamily="65" charset="-120"/>
              </a:rPr>
              <a:t>：商務數據分析 </a:t>
            </a:r>
            <a:r>
              <a:rPr lang="en-US" altLang="zh-TW" sz="2400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(2020</a:t>
            </a:r>
            <a:r>
              <a:rPr lang="zh-TW" altLang="en-US" sz="2400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春</a:t>
            </a:r>
            <a:r>
              <a:rPr lang="en-US" altLang="zh-TW" sz="2400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</a:p>
          <a:p>
            <a:pPr lvl="0" algn="ctr"/>
            <a:r>
              <a:rPr lang="zh-TW" altLang="en-US" sz="1400" dirty="0">
                <a:solidFill>
                  <a:srgbClr val="6076B4"/>
                </a:solidFill>
                <a:ea typeface="標楷體" panose="03000509000000000000" pitchFamily="65" charset="-120"/>
              </a:rPr>
              <a:t>國立中山大學 </a:t>
            </a:r>
            <a:r>
              <a:rPr lang="zh-TW" altLang="en-US" sz="1400" dirty="0" smtClean="0">
                <a:solidFill>
                  <a:srgbClr val="6076B4"/>
                </a:solidFill>
                <a:ea typeface="標楷體" panose="03000509000000000000" pitchFamily="65" charset="-120"/>
              </a:rPr>
              <a:t>管理學院</a:t>
            </a:r>
            <a:endParaRPr lang="en-US" altLang="zh-TW" sz="4400" u="sng" dirty="0">
              <a:solidFill>
                <a:srgbClr val="6076B4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39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1055440" y="1740872"/>
            <a:ext cx="9361040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+mj-ea"/>
              </a:rPr>
              <a:t>從</a:t>
            </a:r>
            <a:r>
              <a:rPr lang="zh-TW" altLang="en-US" sz="2400" dirty="0">
                <a:latin typeface="Arial Rounded MT Bold" panose="020F0704030504030204" pitchFamily="34" charset="0"/>
                <a:ea typeface="+mj-ea"/>
              </a:rPr>
              <a:t>單變數到多變數</a:t>
            </a:r>
          </a:p>
          <a:p>
            <a:pPr marL="268288" indent="-268288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+mj-ea"/>
              </a:rPr>
              <a:t>多</a:t>
            </a:r>
            <a:r>
              <a:rPr lang="zh-TW" altLang="en-US" sz="2400" dirty="0">
                <a:latin typeface="Arial Rounded MT Bold" panose="020F0704030504030204" pitchFamily="34" charset="0"/>
                <a:ea typeface="+mj-ea"/>
              </a:rPr>
              <a:t>變數的資料框：多尺度空間</a:t>
            </a:r>
          </a:p>
          <a:p>
            <a:pPr marL="268288" indent="-268288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+mj-ea"/>
              </a:rPr>
              <a:t>集</a:t>
            </a:r>
            <a:r>
              <a:rPr lang="zh-TW" altLang="en-US" sz="2400" dirty="0">
                <a:latin typeface="Arial Rounded MT Bold" panose="020F0704030504030204" pitchFamily="34" charset="0"/>
                <a:ea typeface="+mj-ea"/>
              </a:rPr>
              <a:t>群分析與尺度縮減 </a:t>
            </a:r>
            <a:r>
              <a:rPr lang="en-US" altLang="zh-TW" sz="2400" dirty="0">
                <a:latin typeface="Arial Rounded MT Bold" panose="020F0704030504030204" pitchFamily="34" charset="0"/>
                <a:ea typeface="+mj-ea"/>
              </a:rPr>
              <a:t>(unit07A)</a:t>
            </a:r>
          </a:p>
          <a:p>
            <a:pPr marL="268288" indent="-268288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+mj-ea"/>
              </a:rPr>
              <a:t>集</a:t>
            </a:r>
            <a:r>
              <a:rPr lang="zh-TW" altLang="en-US" sz="2400" dirty="0">
                <a:latin typeface="Arial Rounded MT Bold" panose="020F0704030504030204" pitchFamily="34" charset="0"/>
                <a:ea typeface="+mj-ea"/>
              </a:rPr>
              <a:t>群分析案例：顧客分群、市場區隔 </a:t>
            </a:r>
            <a:r>
              <a:rPr lang="en-US" altLang="zh-TW" sz="2400" dirty="0">
                <a:latin typeface="Arial Rounded MT Bold" panose="020F0704030504030204" pitchFamily="34" charset="0"/>
                <a:ea typeface="+mj-ea"/>
              </a:rPr>
              <a:t>(unit07B)</a:t>
            </a:r>
            <a:endParaRPr lang="en-US" altLang="zh-TW" sz="2400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5400" y="536193"/>
            <a:ext cx="107291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1600" dirty="0" smtClean="0">
                <a:solidFill>
                  <a:schemeClr val="accent1"/>
                </a:solidFill>
                <a:latin typeface="+mj-ea"/>
                <a:ea typeface="+mj-ea"/>
              </a:rPr>
              <a:t>第七周  多變數空間</a:t>
            </a:r>
            <a:r>
              <a:rPr lang="zh-TW" altLang="en-US" sz="1600" dirty="0">
                <a:solidFill>
                  <a:schemeClr val="accent1"/>
                </a:solidFill>
                <a:latin typeface="+mj-ea"/>
                <a:ea typeface="+mj-ea"/>
              </a:rPr>
              <a:t>的探索</a:t>
            </a:r>
            <a:endParaRPr lang="en-US" altLang="zh-TW" sz="16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>
              <a:spcAft>
                <a:spcPts val="600"/>
              </a:spcAft>
            </a:pPr>
            <a:r>
              <a:rPr lang="zh-TW" altLang="en-US" sz="4400" b="1" dirty="0" smtClean="0">
                <a:solidFill>
                  <a:schemeClr val="accent1"/>
                </a:solidFill>
                <a:latin typeface="+mj-ea"/>
                <a:ea typeface="+mj-ea"/>
              </a:rPr>
              <a:t>單元大綱 </a:t>
            </a:r>
            <a:endParaRPr lang="en-US" altLang="zh-TW" sz="44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44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1055440" y="1700808"/>
            <a:ext cx="9361040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+mj-ea"/>
              </a:rPr>
              <a:t>資料</a:t>
            </a:r>
            <a:r>
              <a:rPr lang="zh-TW" altLang="en-US" sz="2400" dirty="0">
                <a:latin typeface="Arial Rounded MT Bold" panose="020F0704030504030204" pitchFamily="34" charset="0"/>
                <a:ea typeface="+mj-ea"/>
              </a:rPr>
              <a:t>整理 </a:t>
            </a:r>
            <a:r>
              <a:rPr lang="en-US" altLang="zh-TW" sz="2400" dirty="0">
                <a:latin typeface="Arial Rounded MT Bold" panose="020F0704030504030204" pitchFamily="34" charset="0"/>
                <a:ea typeface="+mj-ea"/>
              </a:rPr>
              <a:t>(olist01)</a:t>
            </a:r>
          </a:p>
          <a:p>
            <a:pPr marL="268288" indent="-268288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+mj-ea"/>
              </a:rPr>
              <a:t>視覺化</a:t>
            </a:r>
            <a:r>
              <a:rPr lang="zh-TW" altLang="en-US" sz="2400" dirty="0">
                <a:latin typeface="Arial Rounded MT Bold" panose="020F0704030504030204" pitchFamily="34" charset="0"/>
                <a:ea typeface="+mj-ea"/>
              </a:rPr>
              <a:t>工具：動態泡泡圖 </a:t>
            </a:r>
            <a:r>
              <a:rPr lang="en-US" altLang="zh-TW" sz="2400" dirty="0">
                <a:latin typeface="Arial Rounded MT Bold" panose="020F0704030504030204" pitchFamily="34" charset="0"/>
                <a:ea typeface="+mj-ea"/>
              </a:rPr>
              <a:t>(olist02)</a:t>
            </a:r>
          </a:p>
          <a:p>
            <a:pPr marL="268288" indent="-268288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+mj-ea"/>
              </a:rPr>
              <a:t>視覺化</a:t>
            </a:r>
            <a:r>
              <a:rPr lang="zh-TW" altLang="en-US" sz="2400" dirty="0">
                <a:latin typeface="Arial Rounded MT Bold" panose="020F0704030504030204" pitchFamily="34" charset="0"/>
                <a:ea typeface="+mj-ea"/>
              </a:rPr>
              <a:t>工具：互動熱圖與集群分析 </a:t>
            </a:r>
            <a:r>
              <a:rPr lang="en-US" altLang="zh-TW" sz="2400" dirty="0">
                <a:latin typeface="Arial Rounded MT Bold" panose="020F0704030504030204" pitchFamily="34" charset="0"/>
                <a:ea typeface="+mj-ea"/>
              </a:rPr>
              <a:t>(olist03)</a:t>
            </a:r>
          </a:p>
          <a:p>
            <a:pPr marL="268288" indent="-268288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+mj-ea"/>
              </a:rPr>
              <a:t>熱</a:t>
            </a:r>
            <a:r>
              <a:rPr lang="zh-TW" altLang="en-US" sz="2400" dirty="0">
                <a:latin typeface="Arial Rounded MT Bold" panose="020F0704030504030204" pitchFamily="34" charset="0"/>
                <a:ea typeface="+mj-ea"/>
              </a:rPr>
              <a:t>圖：基準化</a:t>
            </a:r>
            <a:r>
              <a:rPr lang="en-US" altLang="zh-TW" sz="2400" dirty="0">
                <a:latin typeface="Arial Rounded MT Bold" panose="020F0704030504030204" pitchFamily="34" charset="0"/>
                <a:ea typeface="+mj-ea"/>
              </a:rPr>
              <a:t>vs</a:t>
            </a:r>
            <a:r>
              <a:rPr lang="zh-TW" altLang="en-US" sz="2400" dirty="0">
                <a:latin typeface="Arial Rounded MT Bold" panose="020F0704030504030204" pitchFamily="34" charset="0"/>
                <a:ea typeface="+mj-ea"/>
              </a:rPr>
              <a:t>常態化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+mj-ea"/>
              </a:rPr>
              <a:t>(</a:t>
            </a:r>
            <a:r>
              <a:rPr lang="en-US" altLang="zh-TW" sz="2400" dirty="0" err="1" smtClean="0">
                <a:latin typeface="Arial Rounded MT Bold" panose="020F0704030504030204" pitchFamily="34" charset="0"/>
                <a:ea typeface="+mj-ea"/>
              </a:rPr>
              <a:t>Heatmap.Rmd</a:t>
            </a:r>
            <a:r>
              <a:rPr lang="en-US" altLang="zh-TW" sz="2400" dirty="0">
                <a:latin typeface="Arial Rounded MT Bold" panose="020F0704030504030204" pitchFamily="34" charset="0"/>
                <a:ea typeface="+mj-ea"/>
              </a:rPr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5400" y="536193"/>
            <a:ext cx="107291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1600" dirty="0" smtClean="0">
                <a:solidFill>
                  <a:schemeClr val="accent1"/>
                </a:solidFill>
                <a:latin typeface="+mj-ea"/>
                <a:ea typeface="+mj-ea"/>
              </a:rPr>
              <a:t>第七周  </a:t>
            </a:r>
            <a:r>
              <a:rPr lang="zh-TW" altLang="en-US" sz="1600" dirty="0" smtClean="0">
                <a:solidFill>
                  <a:schemeClr val="accent1"/>
                </a:solidFill>
                <a:latin typeface="+mj-ea"/>
                <a:ea typeface="+mj-ea"/>
              </a:rPr>
              <a:t>多尺度空間</a:t>
            </a:r>
            <a:r>
              <a:rPr lang="zh-TW" altLang="en-US" sz="1600" dirty="0">
                <a:solidFill>
                  <a:schemeClr val="accent1"/>
                </a:solidFill>
                <a:latin typeface="+mj-ea"/>
                <a:ea typeface="+mj-ea"/>
              </a:rPr>
              <a:t>的探索</a:t>
            </a:r>
            <a:endParaRPr lang="en-US" altLang="zh-TW" sz="16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>
              <a:spcAft>
                <a:spcPts val="600"/>
              </a:spcAft>
            </a:pPr>
            <a:r>
              <a:rPr lang="zh-TW" altLang="en-US" sz="4400" b="1" dirty="0" smtClean="0">
                <a:solidFill>
                  <a:schemeClr val="accent1"/>
                </a:solidFill>
                <a:latin typeface="+mj-ea"/>
                <a:ea typeface="+mj-ea"/>
              </a:rPr>
              <a:t>期中資料集 </a:t>
            </a:r>
            <a:endParaRPr lang="en-US" altLang="zh-TW" sz="44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78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1384" y="765168"/>
            <a:ext cx="992156" cy="4970379"/>
          </a:xfrm>
        </p:spPr>
        <p:txBody>
          <a:bodyPr vert="eaVert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資料分析方法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112205" y="1788009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預測數值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921626" y="1782785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尺度</a:t>
            </a:r>
            <a:r>
              <a:rPr lang="zh-TW" altLang="en-US" sz="40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縮減</a:t>
            </a:r>
            <a:endParaRPr lang="zh-TW" altLang="en-US" sz="4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281647" y="1782785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集群分析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7744053" y="1782785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預測機率</a:t>
            </a:r>
          </a:p>
        </p:txBody>
      </p:sp>
      <p:sp>
        <p:nvSpPr>
          <p:cNvPr id="3" name="右大括弧 2"/>
          <p:cNvSpPr/>
          <p:nvPr/>
        </p:nvSpPr>
        <p:spPr>
          <a:xfrm rot="16200000">
            <a:off x="5737162" y="660248"/>
            <a:ext cx="504056" cy="1863358"/>
          </a:xfrm>
          <a:prstGeom prst="rightBrace">
            <a:avLst>
              <a:gd name="adj1" fmla="val 39484"/>
              <a:gd name="adj2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右大括弧 10"/>
          <p:cNvSpPr/>
          <p:nvPr/>
        </p:nvSpPr>
        <p:spPr>
          <a:xfrm rot="16200000">
            <a:off x="8576211" y="660248"/>
            <a:ext cx="504056" cy="1863358"/>
          </a:xfrm>
          <a:prstGeom prst="rightBrace">
            <a:avLst>
              <a:gd name="adj1" fmla="val 39484"/>
              <a:gd name="adj2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右大括弧 11"/>
          <p:cNvSpPr/>
          <p:nvPr/>
        </p:nvSpPr>
        <p:spPr>
          <a:xfrm rot="5400000" flipV="1">
            <a:off x="5737162" y="3252535"/>
            <a:ext cx="504056" cy="1863358"/>
          </a:xfrm>
          <a:prstGeom prst="rightBrace">
            <a:avLst>
              <a:gd name="adj1" fmla="val 39484"/>
              <a:gd name="adj2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右大括弧 18"/>
          <p:cNvSpPr/>
          <p:nvPr/>
        </p:nvSpPr>
        <p:spPr>
          <a:xfrm rot="5400000" flipV="1">
            <a:off x="8576211" y="3252535"/>
            <a:ext cx="504056" cy="1863358"/>
          </a:xfrm>
          <a:prstGeom prst="rightBrace">
            <a:avLst>
              <a:gd name="adj1" fmla="val 39484"/>
              <a:gd name="adj2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435192" y="76470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rial Rounded MT Bold" panose="020F0704030504030204" pitchFamily="34" charset="0"/>
                <a:ea typeface="+mj-ea"/>
              </a:rPr>
              <a:t>探索</a:t>
            </a:r>
            <a:endParaRPr lang="en-US" sz="36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472834" y="49792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rial Rounded MT Bold" panose="020F0704030504030204" pitchFamily="34" charset="0"/>
                <a:ea typeface="+mj-ea"/>
              </a:rPr>
              <a:t>程序</a:t>
            </a:r>
            <a:endParaRPr lang="en-US" sz="36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317713" y="76470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rial Rounded MT Bold" panose="020F0704030504030204" pitchFamily="34" charset="0"/>
                <a:ea typeface="+mj-ea"/>
              </a:rPr>
              <a:t>預測</a:t>
            </a:r>
            <a:endParaRPr lang="en-US" sz="36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311883" y="501007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rial Rounded MT Bold" panose="020F0704030504030204" pitchFamily="34" charset="0"/>
                <a:ea typeface="+mj-ea"/>
              </a:rPr>
              <a:t>模型</a:t>
            </a:r>
            <a:endParaRPr lang="en-US" sz="36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081051" y="446393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rial Rounded MT Bold" panose="020F0704030504030204" pitchFamily="34" charset="0"/>
                <a:ea typeface="+mj-ea"/>
              </a:rPr>
              <a:t>監督式</a:t>
            </a:r>
            <a:endParaRPr lang="en-US" sz="36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011169" y="447000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rial Rounded MT Bold" panose="020F0704030504030204" pitchFamily="34" charset="0"/>
                <a:ea typeface="+mj-ea"/>
              </a:rPr>
              <a:t>非監督</a:t>
            </a:r>
            <a:r>
              <a:rPr lang="zh-TW" altLang="en-US" sz="3600" b="1" dirty="0">
                <a:latin typeface="Arial Rounded MT Bold" panose="020F0704030504030204" pitchFamily="34" charset="0"/>
                <a:ea typeface="+mj-ea"/>
              </a:rPr>
              <a:t>式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2653283" y="76470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rial Rounded MT Bold" panose="020F0704030504030204" pitchFamily="34" charset="0"/>
                <a:ea typeface="+mj-ea"/>
              </a:rPr>
              <a:t>整理</a:t>
            </a:r>
            <a:endParaRPr lang="en-US" sz="36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135560" y="1782785"/>
            <a:ext cx="800219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彙整、比較</a:t>
            </a:r>
            <a:endParaRPr lang="zh-TW" altLang="en-US" sz="4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495581" y="1782785"/>
            <a:ext cx="800219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結構、趨勢</a:t>
            </a:r>
          </a:p>
        </p:txBody>
      </p:sp>
      <p:sp>
        <p:nvSpPr>
          <p:cNvPr id="29" name="右大括弧 28"/>
          <p:cNvSpPr/>
          <p:nvPr/>
        </p:nvSpPr>
        <p:spPr>
          <a:xfrm rot="16200000">
            <a:off x="2951096" y="660248"/>
            <a:ext cx="504056" cy="1863358"/>
          </a:xfrm>
          <a:prstGeom prst="rightBrace">
            <a:avLst>
              <a:gd name="adj1" fmla="val 39484"/>
              <a:gd name="adj2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右大括弧 29"/>
          <p:cNvSpPr/>
          <p:nvPr/>
        </p:nvSpPr>
        <p:spPr>
          <a:xfrm rot="5400000" flipV="1">
            <a:off x="2951096" y="3757461"/>
            <a:ext cx="504056" cy="1863358"/>
          </a:xfrm>
          <a:prstGeom prst="rightBrace">
            <a:avLst>
              <a:gd name="adj1" fmla="val 39484"/>
              <a:gd name="adj2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418859" y="511026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rial Rounded MT Bold" panose="020F0704030504030204" pitchFamily="34" charset="0"/>
                <a:ea typeface="+mj-ea"/>
              </a:rPr>
              <a:t>視覺化</a:t>
            </a:r>
            <a:endParaRPr lang="zh-TW" altLang="en-US" sz="3600" b="1" dirty="0">
              <a:latin typeface="Arial Rounded MT Bold" panose="020F07040305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583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980728"/>
          </a:xfrm>
        </p:spPr>
        <p:txBody>
          <a:bodyPr/>
          <a:lstStyle/>
          <a:p>
            <a:r>
              <a:rPr lang="zh-TW" altLang="en-US" sz="4800" dirty="0" smtClean="0"/>
              <a:t>資料框 </a:t>
            </a:r>
            <a:r>
              <a:rPr lang="en-US" altLang="zh-TW" sz="4800" dirty="0" smtClean="0">
                <a:sym typeface="Wingdings" panose="05000000000000000000" pitchFamily="2" charset="2"/>
              </a:rPr>
              <a:t></a:t>
            </a:r>
            <a:r>
              <a:rPr lang="zh-TW" altLang="en-US" sz="4800" dirty="0" smtClean="0">
                <a:sym typeface="Wingdings" panose="05000000000000000000" pitchFamily="2" charset="2"/>
              </a:rPr>
              <a:t> </a:t>
            </a:r>
            <a:r>
              <a:rPr lang="zh-TW" altLang="en-US" sz="4800" dirty="0" smtClean="0"/>
              <a:t>多變數空間</a:t>
            </a:r>
            <a:endParaRPr lang="en-US" sz="4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65180"/>
              </p:ext>
            </p:extLst>
          </p:nvPr>
        </p:nvGraphicFramePr>
        <p:xfrm>
          <a:off x="1631504" y="2348880"/>
          <a:ext cx="2952330" cy="3240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5233">
                  <a:extLst>
                    <a:ext uri="{9D8B030D-6E8A-4147-A177-3AD203B41FA5}">
                      <a16:colId xmlns:a16="http://schemas.microsoft.com/office/drawing/2014/main" val="2728839901"/>
                    </a:ext>
                  </a:extLst>
                </a:gridCol>
                <a:gridCol w="295233">
                  <a:extLst>
                    <a:ext uri="{9D8B030D-6E8A-4147-A177-3AD203B41FA5}">
                      <a16:colId xmlns:a16="http://schemas.microsoft.com/office/drawing/2014/main" val="2338055370"/>
                    </a:ext>
                  </a:extLst>
                </a:gridCol>
                <a:gridCol w="295233">
                  <a:extLst>
                    <a:ext uri="{9D8B030D-6E8A-4147-A177-3AD203B41FA5}">
                      <a16:colId xmlns:a16="http://schemas.microsoft.com/office/drawing/2014/main" val="850625282"/>
                    </a:ext>
                  </a:extLst>
                </a:gridCol>
                <a:gridCol w="295233">
                  <a:extLst>
                    <a:ext uri="{9D8B030D-6E8A-4147-A177-3AD203B41FA5}">
                      <a16:colId xmlns:a16="http://schemas.microsoft.com/office/drawing/2014/main" val="834539924"/>
                    </a:ext>
                  </a:extLst>
                </a:gridCol>
                <a:gridCol w="295233">
                  <a:extLst>
                    <a:ext uri="{9D8B030D-6E8A-4147-A177-3AD203B41FA5}">
                      <a16:colId xmlns:a16="http://schemas.microsoft.com/office/drawing/2014/main" val="2580411874"/>
                    </a:ext>
                  </a:extLst>
                </a:gridCol>
                <a:gridCol w="295233">
                  <a:extLst>
                    <a:ext uri="{9D8B030D-6E8A-4147-A177-3AD203B41FA5}">
                      <a16:colId xmlns:a16="http://schemas.microsoft.com/office/drawing/2014/main" val="2194217271"/>
                    </a:ext>
                  </a:extLst>
                </a:gridCol>
                <a:gridCol w="295233">
                  <a:extLst>
                    <a:ext uri="{9D8B030D-6E8A-4147-A177-3AD203B41FA5}">
                      <a16:colId xmlns:a16="http://schemas.microsoft.com/office/drawing/2014/main" val="1392393433"/>
                    </a:ext>
                  </a:extLst>
                </a:gridCol>
                <a:gridCol w="295233">
                  <a:extLst>
                    <a:ext uri="{9D8B030D-6E8A-4147-A177-3AD203B41FA5}">
                      <a16:colId xmlns:a16="http://schemas.microsoft.com/office/drawing/2014/main" val="3861566750"/>
                    </a:ext>
                  </a:extLst>
                </a:gridCol>
                <a:gridCol w="295233">
                  <a:extLst>
                    <a:ext uri="{9D8B030D-6E8A-4147-A177-3AD203B41FA5}">
                      <a16:colId xmlns:a16="http://schemas.microsoft.com/office/drawing/2014/main" val="527754923"/>
                    </a:ext>
                  </a:extLst>
                </a:gridCol>
                <a:gridCol w="295233">
                  <a:extLst>
                    <a:ext uri="{9D8B030D-6E8A-4147-A177-3AD203B41FA5}">
                      <a16:colId xmlns:a16="http://schemas.microsoft.com/office/drawing/2014/main" val="235126133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89389"/>
                  </a:ext>
                </a:extLst>
              </a:tr>
              <a:tr h="18004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939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6497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585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8077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2659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55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2144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2677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169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6062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9089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138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93054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461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4354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29892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449895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631504" y="1628800"/>
            <a:ext cx="292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Arial Rounded MT Bold" panose="020F0704030504030204" pitchFamily="34" charset="0"/>
                <a:ea typeface="+mj-ea"/>
              </a:rPr>
              <a:t>V</a:t>
            </a:r>
            <a:r>
              <a:rPr lang="en-US" b="1" dirty="0" smtClean="0">
                <a:latin typeface="Arial Rounded MT Bold" panose="020F0704030504030204" pitchFamily="34" charset="0"/>
                <a:ea typeface="+mj-ea"/>
              </a:rPr>
              <a:t>ariables</a:t>
            </a:r>
          </a:p>
          <a:p>
            <a:pPr algn="ctr"/>
            <a:r>
              <a:rPr lang="zh-TW" altLang="en-US" b="1" dirty="0" smtClean="0">
                <a:latin typeface="Arial Rounded MT Bold" panose="020F0704030504030204" pitchFamily="34" charset="0"/>
                <a:ea typeface="+mj-ea"/>
              </a:rPr>
              <a:t>每個</a:t>
            </a:r>
            <a:r>
              <a:rPr lang="zh-TW" altLang="en-US" b="1" dirty="0" smtClean="0">
                <a:solidFill>
                  <a:srgbClr val="63891F"/>
                </a:solidFill>
                <a:latin typeface="Arial Rounded MT Bold" panose="020F0704030504030204" pitchFamily="34" charset="0"/>
                <a:ea typeface="+mj-ea"/>
              </a:rPr>
              <a:t>屬性</a:t>
            </a:r>
            <a:r>
              <a:rPr lang="zh-TW" altLang="en-US" b="1" dirty="0">
                <a:latin typeface="Arial Rounded MT Bold" panose="020F0704030504030204" pitchFamily="34" charset="0"/>
                <a:ea typeface="+mj-ea"/>
              </a:rPr>
              <a:t>一個欄位</a:t>
            </a:r>
            <a:r>
              <a:rPr lang="zh-TW" altLang="en-US" b="1" dirty="0">
                <a:solidFill>
                  <a:srgbClr val="63891F"/>
                </a:solidFill>
                <a:latin typeface="Arial Rounded MT Bold" panose="020F0704030504030204" pitchFamily="34" charset="0"/>
                <a:ea typeface="+mj-ea"/>
              </a:rPr>
              <a:t>變數</a:t>
            </a:r>
            <a:endParaRPr lang="en-US" altLang="zh-TW" b="1" dirty="0" smtClean="0">
              <a:solidFill>
                <a:srgbClr val="63891F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 rot="16200000">
            <a:off x="-349425" y="3753747"/>
            <a:ext cx="302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Arial Rounded MT Bold" panose="020F0704030504030204" pitchFamily="34" charset="0"/>
                <a:ea typeface="+mj-ea"/>
              </a:rPr>
              <a:t>O</a:t>
            </a:r>
            <a:r>
              <a:rPr lang="en-US" b="1" dirty="0" smtClean="0">
                <a:latin typeface="Arial Rounded MT Bold" panose="020F0704030504030204" pitchFamily="34" charset="0"/>
                <a:ea typeface="+mj-ea"/>
              </a:rPr>
              <a:t>bservations</a:t>
            </a:r>
          </a:p>
          <a:p>
            <a:pPr algn="ctr"/>
            <a:r>
              <a:rPr lang="zh-TW" altLang="en-US" b="1" dirty="0" smtClean="0">
                <a:latin typeface="Arial Rounded MT Bold" panose="020F0704030504030204" pitchFamily="34" charset="0"/>
                <a:ea typeface="+mj-ea"/>
              </a:rPr>
              <a:t>每個研究</a:t>
            </a:r>
            <a:r>
              <a:rPr lang="zh-TW" altLang="en-US" b="1" dirty="0" smtClean="0">
                <a:solidFill>
                  <a:srgbClr val="33CCFF"/>
                </a:solidFill>
                <a:latin typeface="Arial Rounded MT Bold" panose="020F0704030504030204" pitchFamily="34" charset="0"/>
                <a:ea typeface="+mj-ea"/>
              </a:rPr>
              <a:t>對象</a:t>
            </a:r>
            <a:r>
              <a:rPr lang="zh-TW" altLang="en-US" b="1" dirty="0" smtClean="0">
                <a:latin typeface="Arial Rounded MT Bold" panose="020F0704030504030204" pitchFamily="34" charset="0"/>
                <a:ea typeface="+mj-ea"/>
              </a:rPr>
              <a:t>一筆</a:t>
            </a:r>
            <a:r>
              <a:rPr lang="zh-TW" altLang="en-US" b="1" dirty="0" smtClean="0">
                <a:solidFill>
                  <a:srgbClr val="33CCFF"/>
                </a:solidFill>
                <a:latin typeface="Arial Rounded MT Bold" panose="020F0704030504030204" pitchFamily="34" charset="0"/>
                <a:ea typeface="+mj-ea"/>
              </a:rPr>
              <a:t>記錄</a:t>
            </a:r>
            <a:endParaRPr lang="en-US" altLang="zh-TW" b="1" dirty="0" smtClean="0">
              <a:solidFill>
                <a:srgbClr val="33CCFF"/>
              </a:solidFill>
              <a:latin typeface="Arial Rounded MT Bold" panose="020F0704030504030204" pitchFamily="34" charset="0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1904" y="1484784"/>
            <a:ext cx="5930841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9050">
          <a:solidFill>
            <a:schemeClr val="bg1">
              <a:lumMod val="6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bg1">
              <a:lumMod val="6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latin typeface="Arial Rounded MT Bold" panose="020F0704030504030204" pitchFamily="34" charset="0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37600</TotalTime>
  <Words>685</Words>
  <Application>Microsoft Office PowerPoint</Application>
  <PresentationFormat>寬螢幕</PresentationFormat>
  <Paragraphs>147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9" baseType="lpstr">
      <vt:lpstr>微軟正黑體</vt:lpstr>
      <vt:lpstr>新細明體</vt:lpstr>
      <vt:lpstr>標楷體</vt:lpstr>
      <vt:lpstr>Arial</vt:lpstr>
      <vt:lpstr>Arial Black</vt:lpstr>
      <vt:lpstr>Arial Rounded MT Bold</vt:lpstr>
      <vt:lpstr>Calibri</vt:lpstr>
      <vt:lpstr>Cambria</vt:lpstr>
      <vt:lpstr>Cambria Math</vt:lpstr>
      <vt:lpstr>Consolas</vt:lpstr>
      <vt:lpstr>Courier New</vt:lpstr>
      <vt:lpstr>Maiandra GD</vt:lpstr>
      <vt:lpstr>Times New Roman</vt:lpstr>
      <vt:lpstr>Wingdings</vt:lpstr>
      <vt:lpstr>高階主管</vt:lpstr>
      <vt:lpstr>機率與分析方法</vt:lpstr>
      <vt:lpstr>理論分布：重要的離散機率分布</vt:lpstr>
      <vt:lpstr>機率分布功能的語法</vt:lpstr>
      <vt:lpstr>PowerPoint 簡報</vt:lpstr>
      <vt:lpstr>PowerPoint 簡報</vt:lpstr>
      <vt:lpstr>PowerPoint 簡報</vt:lpstr>
      <vt:lpstr>PowerPoint 簡報</vt:lpstr>
      <vt:lpstr>資料分析方法</vt:lpstr>
      <vt:lpstr>資料框  多變數空間</vt:lpstr>
      <vt:lpstr>UNIT07A 集群分析與尺度縮減</vt:lpstr>
      <vt:lpstr>PowerPoint 簡報</vt:lpstr>
      <vt:lpstr>PowerPoint 簡報</vt:lpstr>
      <vt:lpstr>PowerPoint 簡報</vt:lpstr>
      <vt:lpstr>PowerPoint 簡報</vt:lpstr>
      <vt:lpstr>UNIT07B 集群分析案例 航空公司的市場區隔</vt:lpstr>
      <vt:lpstr>OLIST01 資料清理</vt:lpstr>
      <vt:lpstr>關聯式資料集</vt:lpstr>
      <vt:lpstr>data schema - the olist data set</vt:lpstr>
      <vt:lpstr>OLIST02 多變數的比較分析</vt:lpstr>
      <vt:lpstr>OLIST03 熱圖與集群分析</vt:lpstr>
      <vt:lpstr>HEATMAP.RMD 全互動式的熱圖工具</vt:lpstr>
      <vt:lpstr>作業</vt:lpstr>
      <vt:lpstr>期中資料分析競賽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Tony Chuo</cp:lastModifiedBy>
  <cp:revision>1845</cp:revision>
  <cp:lastPrinted>2018-08-29T05:11:40Z</cp:lastPrinted>
  <dcterms:created xsi:type="dcterms:W3CDTF">2013-10-30T19:17:01Z</dcterms:created>
  <dcterms:modified xsi:type="dcterms:W3CDTF">2020-04-13T09:33:40Z</dcterms:modified>
</cp:coreProperties>
</file>