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9" r:id="rId2"/>
    <p:sldId id="383" r:id="rId3"/>
    <p:sldId id="377" r:id="rId4"/>
    <p:sldId id="388" r:id="rId5"/>
    <p:sldId id="384" r:id="rId6"/>
    <p:sldId id="385" r:id="rId7"/>
    <p:sldId id="387" r:id="rId8"/>
    <p:sldId id="375" r:id="rId9"/>
    <p:sldId id="386" r:id="rId10"/>
    <p:sldId id="353" r:id="rId11"/>
    <p:sldId id="378" r:id="rId12"/>
    <p:sldId id="379" r:id="rId13"/>
    <p:sldId id="363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Chuo" initials="TC" lastIdx="1" clrIdx="0">
    <p:extLst>
      <p:ext uri="{19B8F6BF-5375-455C-9EA6-DF929625EA0E}">
        <p15:presenceInfo xmlns:p15="http://schemas.microsoft.com/office/powerpoint/2012/main" userId="15b04b4c3c86f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3CCFF"/>
    <a:srgbClr val="63891F"/>
    <a:srgbClr val="E68422"/>
    <a:srgbClr val="FF0000"/>
    <a:srgbClr val="FFCCFF"/>
    <a:srgbClr val="FF9900"/>
    <a:srgbClr val="9BADC4"/>
    <a:srgbClr val="FF66CC"/>
    <a:srgbClr val="4749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6" autoAdjust="0"/>
    <p:restoredTop sz="97217" autoAdjust="0"/>
  </p:normalViewPr>
  <p:slideViewPr>
    <p:cSldViewPr>
      <p:cViewPr varScale="1">
        <p:scale>
          <a:sx n="115" d="100"/>
          <a:sy n="115" d="100"/>
        </p:scale>
        <p:origin x="126" y="1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E928-1E07-4C91-B2ED-4E319EBA1D21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C43D-57D4-4451-8E99-3EFAB04C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4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864096"/>
          </a:xfrm>
        </p:spPr>
        <p:txBody>
          <a:bodyPr anchor="ctr"/>
          <a:lstStyle>
            <a:lvl1pPr>
              <a:defRPr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FFCC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rgbClr val="FF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200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35361" y="64533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中山企管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R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：商務數據分析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(2020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春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)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168341" y="6453336"/>
            <a:ext cx="268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Unit08</a:t>
            </a:r>
            <a:r>
              <a:rPr lang="zh-TW" altLang="en-US" sz="1000" kern="12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n-cs"/>
              </a:rPr>
              <a:t>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P.</a:t>
            </a:r>
            <a:fld id="{97DB3A49-F316-47D1-A5B6-BC112A9BDBF6}" type="slidenum">
              <a:rPr lang="zh-TW" altLang="en-US" sz="100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pPr algn="r"/>
              <a:t>‹#›</a:t>
            </a:fld>
            <a:endParaRPr lang="zh-TW" altLang="en-US" sz="1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Io7S_smjyKuc9chKyuIskjowbJMwqHdu" TargetMode="External"/><Relationship Id="rId7" Type="http://schemas.openxmlformats.org/officeDocument/2006/relationships/hyperlink" Target="https://www.youtube.com/channel/UCAkk44tj-6OlD_Xrs4HsKWA" TargetMode="External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p.cm.nsysu.edu.tw/?page_id=1668" TargetMode="External"/><Relationship Id="rId5" Type="http://schemas.openxmlformats.org/officeDocument/2006/relationships/hyperlink" Target="https://drive.google.com/open?id=10H29SNLH5T3xlEMlx3KXPybDitgXXj8N" TargetMode="External"/><Relationship Id="rId4" Type="http://schemas.openxmlformats.org/officeDocument/2006/relationships/hyperlink" Target="https://drive.google.com/open?id=1xdo69UQYiMnz01Cwy5MtimFBo7HGr9I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.cm.nsysu.edu.tw:4949/tonychuo/Heatmap.R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p.cm.nsysu.edu.tw/?page_id=176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74682" y="2636912"/>
            <a:ext cx="1033388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800" dirty="0" smtClean="0">
                <a:solidFill>
                  <a:schemeClr val="accent1"/>
                </a:solidFill>
                <a:latin typeface="+mj-ea"/>
                <a:ea typeface="+mj-ea"/>
              </a:rPr>
              <a:t>第八周</a:t>
            </a:r>
            <a:endParaRPr lang="en-US" altLang="zh-TW" sz="2800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4400" b="1" dirty="0" smtClean="0">
                <a:solidFill>
                  <a:schemeClr val="accent1"/>
                </a:solidFill>
                <a:latin typeface="+mj-ea"/>
                <a:ea typeface="+mj-ea"/>
              </a:rPr>
              <a:t>集群分析與尺度縮減</a:t>
            </a:r>
            <a:endParaRPr lang="en-US" altLang="zh-TW" sz="4400" b="1" dirty="0" smtClean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99456" y="5589240"/>
            <a:ext cx="99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卓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雍然 </a:t>
            </a:r>
            <a:r>
              <a:rPr lang="zh-TW" altLang="en-US" dirty="0" smtClean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中山大學 </a:t>
            </a:r>
            <a:r>
              <a:rPr lang="zh-TW" altLang="en-US" dirty="0">
                <a:solidFill>
                  <a:schemeClr val="accent1"/>
                </a:solidFill>
                <a:latin typeface="+mj-lt"/>
                <a:ea typeface="標楷體" panose="03000509000000000000" pitchFamily="65" charset="-120"/>
              </a:rPr>
              <a:t>管理學術研究中心</a:t>
            </a:r>
            <a:endParaRPr lang="en-US" altLang="zh-TW" dirty="0">
              <a:solidFill>
                <a:schemeClr val="accent1"/>
              </a:solidFill>
              <a:latin typeface="+mj-lt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tonychuo@mail.nsysu.edu.tw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74682" y="757084"/>
            <a:ext cx="10333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u="sng" dirty="0" smtClean="0">
                <a:solidFill>
                  <a:schemeClr val="accent1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800" u="sng" dirty="0" smtClean="0">
                <a:solidFill>
                  <a:schemeClr val="accent1"/>
                </a:solidFill>
                <a:ea typeface="標楷體" panose="03000509000000000000" pitchFamily="65" charset="-120"/>
              </a:rPr>
              <a:t>：商務數據分析 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(2020</a:t>
            </a:r>
            <a:r>
              <a:rPr lang="zh-TW" altLang="en-US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春</a:t>
            </a:r>
            <a:r>
              <a:rPr lang="en-US" altLang="zh-TW" sz="2400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 lvl="0" algn="ctr"/>
            <a:r>
              <a:rPr lang="zh-TW" altLang="en-US" sz="1400" dirty="0">
                <a:solidFill>
                  <a:srgbClr val="6076B4"/>
                </a:solidFill>
                <a:ea typeface="標楷體" panose="03000509000000000000" pitchFamily="65" charset="-120"/>
              </a:rPr>
              <a:t>國立中山大學 </a:t>
            </a:r>
            <a:r>
              <a:rPr lang="zh-TW" altLang="en-US" sz="1400" dirty="0" smtClean="0">
                <a:solidFill>
                  <a:srgbClr val="6076B4"/>
                </a:solidFill>
                <a:ea typeface="標楷體" panose="03000509000000000000" pitchFamily="65" charset="-120"/>
              </a:rPr>
              <a:t>管理學院</a:t>
            </a:r>
            <a:endParaRPr lang="en-US" altLang="zh-TW" sz="4400" u="sng" dirty="0">
              <a:solidFill>
                <a:srgbClr val="6076B4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9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期中資料分析競賽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92171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期中資料分析競賽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5400" y="1300283"/>
            <a:ext cx="8565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Data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E-Commerce 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  <a:hlinkClick r:id="rId2"/>
              </a:rPr>
              <a:t>Public Dataset</a:t>
            </a:r>
            <a:r>
              <a:rPr lang="en-US" altLang="zh-TW" sz="16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by Olist</a:t>
            </a:r>
            <a:endParaRPr lang="en-US" altLang="zh-TW" sz="16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Objective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Practice Data Processing and Exploration in Real Commercial Data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Mission</a:t>
            </a:r>
            <a:r>
              <a:rPr lang="zh-TW" altLang="en-US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16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Present the Data Insight &amp; Business Impact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比賽型式：每一組準備一段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8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分鐘的影片配合投影片和網頁筆記，呈現你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的分析程序、主要發現和商業意涵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11/06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18:20 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上傳到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~/midterm 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底下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影片：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【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video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】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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G#_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midterm.mp4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投影片：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【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4"/>
              </a:rPr>
              <a:t>slide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】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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G#_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midterm.pptx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筆記：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【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  <a:hlinkClick r:id="rId5"/>
              </a:rPr>
              <a:t>notebook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】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 G#_</a:t>
            </a:r>
            <a:r>
              <a:rPr lang="en-US" altLang="zh-TW" dirty="0" err="1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midterm.Rmd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,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G#_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midterm.html 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影片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首映會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11/06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18:20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小組互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評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zh-TW" altLang="en-US" dirty="0" smtClean="0">
                <a:solidFill>
                  <a:srgbClr val="FF66CC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獎金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  <a:hlinkClick r:id="rId6"/>
              </a:rPr>
              <a:t>作品發表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  <a:hlinkClick r:id="rId7"/>
              </a:rPr>
              <a:t>推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7"/>
              </a:rPr>
              <a:t>播</a:t>
            </a:r>
            <a:endParaRPr lang="zh-TW" altLang="en-US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08368" y="548680"/>
            <a:ext cx="244827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9388" indent="-179388">
              <a:lnSpc>
                <a:spcPct val="150000"/>
              </a:lnSpc>
              <a:buClr>
                <a:srgbClr val="FF99F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第一名 </a:t>
            </a:r>
            <a:r>
              <a:rPr lang="en-US" altLang="zh-TW" sz="24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$4,000</a:t>
            </a:r>
            <a:endParaRPr lang="en-US" altLang="zh-TW" sz="2400" dirty="0">
              <a:solidFill>
                <a:srgbClr val="FF000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179388" indent="-179388">
              <a:lnSpc>
                <a:spcPct val="150000"/>
              </a:lnSpc>
              <a:buClr>
                <a:srgbClr val="FF99F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第二名 </a:t>
            </a:r>
            <a:r>
              <a:rPr lang="en-US" altLang="zh-TW" sz="24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$3,000</a:t>
            </a:r>
            <a:endParaRPr lang="en-US" altLang="zh-TW" sz="2400" dirty="0">
              <a:solidFill>
                <a:srgbClr val="FF000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179388" indent="-179388">
              <a:lnSpc>
                <a:spcPct val="150000"/>
              </a:lnSpc>
              <a:buClr>
                <a:srgbClr val="FF99F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第三名 </a:t>
            </a:r>
            <a:r>
              <a:rPr lang="en-US" altLang="zh-TW" sz="24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$2,000</a:t>
            </a:r>
            <a:endParaRPr lang="en-US" altLang="zh-TW" sz="2400" dirty="0">
              <a:solidFill>
                <a:srgbClr val="FF0000"/>
              </a:solidFill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70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292171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小組互評 評分重點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99456" y="1556792"/>
            <a:ext cx="9433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Technique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：分析流程、技術表現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Insight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：找到不容易發現的重點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Impact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：分析結果、建議具有商業價值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每一個項目、每一組有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2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個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token</a:t>
            </a:r>
            <a:endParaRPr lang="en-US" altLang="zh-TW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不能投給自己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平分的話，依名次由各組平分獎金</a:t>
            </a:r>
            <a:endParaRPr lang="en-US" altLang="zh-TW" sz="2400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418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2996952"/>
            <a:ext cx="7776864" cy="864096"/>
          </a:xfrm>
        </p:spPr>
        <p:txBody>
          <a:bodyPr/>
          <a:lstStyle/>
          <a:p>
            <a:r>
              <a:rPr lang="en-US" altLang="zh-TW" sz="5400" dirty="0" smtClean="0"/>
              <a:t>BACKUP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6564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7503" y="2143430"/>
            <a:ext cx="6096995" cy="2543756"/>
          </a:xfrm>
        </p:spPr>
        <p:txBody>
          <a:bodyPr/>
          <a:lstStyle/>
          <a:p>
            <a:r>
              <a:rPr lang="en-US" altLang="zh-TW" sz="2800" dirty="0" smtClean="0"/>
              <a:t>OLIST03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/>
              <a:t>集群分析與熱圖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544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440" y="332656"/>
            <a:ext cx="10297144" cy="864096"/>
          </a:xfrm>
        </p:spPr>
        <p:txBody>
          <a:bodyPr/>
          <a:lstStyle/>
          <a:p>
            <a:r>
              <a:rPr lang="zh-TW" altLang="en-US" dirty="0"/>
              <a:t>熱</a:t>
            </a:r>
            <a:r>
              <a:rPr lang="zh-TW" altLang="en-US" dirty="0" smtClean="0"/>
              <a:t>圖、不只是熱</a:t>
            </a:r>
            <a:r>
              <a:rPr lang="zh-TW" altLang="en-US" dirty="0"/>
              <a:t>圖</a:t>
            </a:r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068" y="1425129"/>
            <a:ext cx="7029847" cy="41655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99389" y="5819038"/>
            <a:ext cx="6455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hlinkClick r:id="rId3"/>
              </a:rPr>
              <a:t>http://ba.cm.nsysu.edu.tw:4949/tonychuo/Heatmap.Rmd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439" y="404664"/>
            <a:ext cx="10297144" cy="864096"/>
          </a:xfrm>
        </p:spPr>
        <p:txBody>
          <a:bodyPr/>
          <a:lstStyle/>
          <a:p>
            <a:r>
              <a:rPr lang="zh-TW" altLang="en-US" dirty="0" smtClean="0"/>
              <a:t>列連表的機率分佈與期望值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98160" y="1563126"/>
            <a:ext cx="429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變數</a:t>
            </a:r>
            <a:r>
              <a:rPr 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A</a:t>
            </a:r>
            <a:r>
              <a:rPr lang="zh-TW" alt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與</a:t>
            </a:r>
            <a:r>
              <a:rPr lang="en-US" altLang="zh-TW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B</a:t>
            </a:r>
            <a:r>
              <a:rPr lang="zh-TW" alt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的聯合機率分佈 </a:t>
            </a:r>
            <a:r>
              <a:rPr lang="en-US" altLang="zh-TW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(Joint Prob. Dist.)</a:t>
            </a:r>
            <a:endParaRPr lang="en-US" sz="1600" b="1" dirty="0" smtClean="0">
              <a:solidFill>
                <a:srgbClr val="FFC000"/>
              </a:solidFill>
              <a:latin typeface="Arial Rounded MT Bold" panose="020F0704030504030204" pitchFamily="34" charset="0"/>
              <a:ea typeface="+mj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3527"/>
              </p:ext>
            </p:extLst>
          </p:nvPr>
        </p:nvGraphicFramePr>
        <p:xfrm>
          <a:off x="1487488" y="1916832"/>
          <a:ext cx="7861303" cy="3505242"/>
        </p:xfrm>
        <a:graphic>
          <a:graphicData uri="http://schemas.openxmlformats.org/drawingml/2006/table">
            <a:tbl>
              <a:tblPr/>
              <a:tblGrid>
                <a:gridCol w="723316">
                  <a:extLst>
                    <a:ext uri="{9D8B030D-6E8A-4147-A177-3AD203B41FA5}">
                      <a16:colId xmlns:a16="http://schemas.microsoft.com/office/drawing/2014/main" val="3360126491"/>
                    </a:ext>
                  </a:extLst>
                </a:gridCol>
                <a:gridCol w="723316">
                  <a:extLst>
                    <a:ext uri="{9D8B030D-6E8A-4147-A177-3AD203B41FA5}">
                      <a16:colId xmlns:a16="http://schemas.microsoft.com/office/drawing/2014/main" val="3828868549"/>
                    </a:ext>
                  </a:extLst>
                </a:gridCol>
                <a:gridCol w="723316">
                  <a:extLst>
                    <a:ext uri="{9D8B030D-6E8A-4147-A177-3AD203B41FA5}">
                      <a16:colId xmlns:a16="http://schemas.microsoft.com/office/drawing/2014/main" val="2670243517"/>
                    </a:ext>
                  </a:extLst>
                </a:gridCol>
                <a:gridCol w="723316">
                  <a:extLst>
                    <a:ext uri="{9D8B030D-6E8A-4147-A177-3AD203B41FA5}">
                      <a16:colId xmlns:a16="http://schemas.microsoft.com/office/drawing/2014/main" val="2669266055"/>
                    </a:ext>
                  </a:extLst>
                </a:gridCol>
                <a:gridCol w="599591">
                  <a:extLst>
                    <a:ext uri="{9D8B030D-6E8A-4147-A177-3AD203B41FA5}">
                      <a16:colId xmlns:a16="http://schemas.microsoft.com/office/drawing/2014/main" val="1394043049"/>
                    </a:ext>
                  </a:extLst>
                </a:gridCol>
                <a:gridCol w="723316">
                  <a:extLst>
                    <a:ext uri="{9D8B030D-6E8A-4147-A177-3AD203B41FA5}">
                      <a16:colId xmlns:a16="http://schemas.microsoft.com/office/drawing/2014/main" val="1116012449"/>
                    </a:ext>
                  </a:extLst>
                </a:gridCol>
                <a:gridCol w="723316">
                  <a:extLst>
                    <a:ext uri="{9D8B030D-6E8A-4147-A177-3AD203B41FA5}">
                      <a16:colId xmlns:a16="http://schemas.microsoft.com/office/drawing/2014/main" val="267106282"/>
                    </a:ext>
                  </a:extLst>
                </a:gridCol>
                <a:gridCol w="723316">
                  <a:extLst>
                    <a:ext uri="{9D8B030D-6E8A-4147-A177-3AD203B41FA5}">
                      <a16:colId xmlns:a16="http://schemas.microsoft.com/office/drawing/2014/main" val="1996845696"/>
                    </a:ext>
                  </a:extLst>
                </a:gridCol>
                <a:gridCol w="723316">
                  <a:extLst>
                    <a:ext uri="{9D8B030D-6E8A-4147-A177-3AD203B41FA5}">
                      <a16:colId xmlns:a16="http://schemas.microsoft.com/office/drawing/2014/main" val="1296908388"/>
                    </a:ext>
                  </a:extLst>
                </a:gridCol>
                <a:gridCol w="723316">
                  <a:extLst>
                    <a:ext uri="{9D8B030D-6E8A-4147-A177-3AD203B41FA5}">
                      <a16:colId xmlns:a16="http://schemas.microsoft.com/office/drawing/2014/main" val="1486209387"/>
                    </a:ext>
                  </a:extLst>
                </a:gridCol>
                <a:gridCol w="751868">
                  <a:extLst>
                    <a:ext uri="{9D8B030D-6E8A-4147-A177-3AD203B41FA5}">
                      <a16:colId xmlns:a16="http://schemas.microsoft.com/office/drawing/2014/main" val="374048614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4472C4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4472C4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3398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79847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344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93829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3711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8254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580259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17563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4472C4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期望值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1015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504.7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637.5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557.8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1700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71067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475.0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600.0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525.0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839445"/>
                  </a:ext>
                </a:extLst>
              </a:tr>
              <a:tr h="2495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593.8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656.3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04587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326.6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360.9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391280"/>
                  </a:ext>
                </a:extLst>
              </a:tr>
              <a:tr h="176778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568529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310128" y="3189825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B</a:t>
            </a:r>
            <a:r>
              <a:rPr lang="zh-TW" altLang="en-US" sz="14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的邊際機率</a:t>
            </a:r>
            <a:endParaRPr lang="en-US" sz="1400" b="1" dirty="0" smtClean="0">
              <a:solidFill>
                <a:srgbClr val="FFC00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640599" y="1932458"/>
            <a:ext cx="264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A</a:t>
            </a:r>
            <a:r>
              <a:rPr lang="zh-TW" altLang="en-US" sz="14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的邊際機率 </a:t>
            </a:r>
            <a:r>
              <a:rPr lang="en-US" altLang="zh-TW" sz="14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(Marginal Prob.)</a:t>
            </a:r>
            <a:endParaRPr lang="en-US" sz="1400" b="1" dirty="0" smtClean="0">
              <a:solidFill>
                <a:srgbClr val="FFC000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343472" y="3573016"/>
            <a:ext cx="357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若</a:t>
            </a:r>
            <a:r>
              <a:rPr 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A</a:t>
            </a:r>
            <a:r>
              <a:rPr lang="zh-TW" alt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與</a:t>
            </a:r>
            <a:r>
              <a:rPr lang="en-US" altLang="zh-TW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B</a:t>
            </a:r>
            <a:r>
              <a:rPr lang="zh-TW" alt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彼此是獨立的 </a:t>
            </a:r>
            <a:r>
              <a:rPr lang="en-US" altLang="zh-TW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(Independent)</a:t>
            </a:r>
            <a:endParaRPr lang="en-US" sz="1600" b="1" dirty="0" smtClean="0">
              <a:solidFill>
                <a:srgbClr val="FFC000"/>
              </a:solidFill>
              <a:latin typeface="Arial Rounded MT Bold" panose="020F0704030504030204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246232" y="4413961"/>
                <a:ext cx="1941044" cy="862352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𝒊𝒋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𝒊𝒋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𝒊𝒋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232" y="4413961"/>
                <a:ext cx="1941044" cy="862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39416" y="2376074"/>
                <a:ext cx="614207" cy="496674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376074"/>
                <a:ext cx="614207" cy="49667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39416" y="4458302"/>
                <a:ext cx="638252" cy="496674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4458302"/>
                <a:ext cx="638252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879976" y="4053309"/>
            <a:ext cx="2718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標準化殘差 </a:t>
            </a:r>
            <a:r>
              <a:rPr lang="en-US" altLang="zh-TW" sz="16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(Std. Residual)</a:t>
            </a:r>
            <a:endParaRPr lang="en-US" sz="1600" b="1" dirty="0" smtClean="0">
              <a:solidFill>
                <a:srgbClr val="FFC000"/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051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 animBg="1"/>
      <p:bldP spid="16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2143430"/>
            <a:ext cx="8568951" cy="2543756"/>
          </a:xfrm>
        </p:spPr>
        <p:txBody>
          <a:bodyPr/>
          <a:lstStyle/>
          <a:p>
            <a:r>
              <a:rPr lang="en-US" altLang="zh-TW" sz="2800" dirty="0" smtClean="0"/>
              <a:t>OLIST04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/>
              <a:t>時間面板與動態泡泡圖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92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2143430"/>
            <a:ext cx="8568951" cy="2543756"/>
          </a:xfrm>
        </p:spPr>
        <p:txBody>
          <a:bodyPr/>
          <a:lstStyle/>
          <a:p>
            <a:r>
              <a:rPr lang="en-US" altLang="zh-TW" sz="2800" dirty="0" smtClean="0"/>
              <a:t>UNIT08A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5400" dirty="0"/>
              <a:t>尺度縮減</a:t>
            </a:r>
            <a:r>
              <a:rPr lang="en-US" altLang="zh-TW" sz="5400" dirty="0"/>
              <a:t>(PCA)</a:t>
            </a:r>
            <a:r>
              <a:rPr lang="zh-TW" altLang="en-US" sz="5400" dirty="0"/>
              <a:t>的基本原理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731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404664"/>
            <a:ext cx="7776864" cy="864096"/>
          </a:xfrm>
        </p:spPr>
        <p:txBody>
          <a:bodyPr/>
          <a:lstStyle/>
          <a:p>
            <a:r>
              <a:rPr lang="en-US" altLang="zh-TW" dirty="0" smtClean="0"/>
              <a:t>Variance Decomposition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9014" y="836712"/>
            <a:ext cx="5809955" cy="58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Reduction PCA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55" y="1412776"/>
            <a:ext cx="7532873" cy="437348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647728" y="5817615"/>
            <a:ext cx="5159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hlinkClick r:id="rId3"/>
              </a:rPr>
              <a:t>https://bap.cm.nsysu.edu.tw/?</a:t>
            </a:r>
            <a:r>
              <a:rPr lang="en-US" dirty="0" smtClean="0">
                <a:latin typeface="Arial Rounded MT Bold" panose="020F0704030504030204" pitchFamily="34" charset="0"/>
                <a:hlinkClick r:id="rId3"/>
              </a:rPr>
              <a:t>page_id=1767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6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2143430"/>
            <a:ext cx="8568951" cy="2543756"/>
          </a:xfrm>
        </p:spPr>
        <p:txBody>
          <a:bodyPr/>
          <a:lstStyle/>
          <a:p>
            <a:r>
              <a:rPr lang="en-US" altLang="zh-TW" sz="2800" dirty="0" smtClean="0"/>
              <a:t>UNIT08B</a:t>
            </a:r>
            <a:r>
              <a:rPr lang="en-US" altLang="zh-TW" sz="5400" dirty="0" smtClean="0"/>
              <a:t/>
            </a:r>
            <a:br>
              <a:rPr lang="en-US" altLang="zh-TW" sz="5400" dirty="0" smtClean="0"/>
            </a:br>
            <a:r>
              <a:rPr lang="zh-TW" altLang="en-US" sz="4400" dirty="0"/>
              <a:t>多元尺度分析</a:t>
            </a:r>
            <a:r>
              <a:rPr lang="en-US" altLang="zh-TW" sz="4400" dirty="0"/>
              <a:t>(MDS)</a:t>
            </a:r>
            <a:r>
              <a:rPr lang="zh-TW" altLang="en-US" sz="4400" dirty="0"/>
              <a:t>與品牌知覺圖</a:t>
            </a:r>
            <a:r>
              <a:rPr lang="zh-TW" altLang="en-US" sz="5400" dirty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089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9050">
          <a:solidFill>
            <a:schemeClr val="bg1">
              <a:lumMod val="6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Arial Rounded MT Bold" panose="020F0704030504030204" pitchFamily="34" charset="0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37541</TotalTime>
  <Words>378</Words>
  <Application>Microsoft Office PowerPoint</Application>
  <PresentationFormat>寬螢幕</PresentationFormat>
  <Paragraphs>131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Arial Black</vt:lpstr>
      <vt:lpstr>Arial Rounded MT Bold</vt:lpstr>
      <vt:lpstr>Calibri</vt:lpstr>
      <vt:lpstr>Cambria</vt:lpstr>
      <vt:lpstr>Cambria Math</vt:lpstr>
      <vt:lpstr>Consolas</vt:lpstr>
      <vt:lpstr>Courier New</vt:lpstr>
      <vt:lpstr>Maiandra GD</vt:lpstr>
      <vt:lpstr>Times New Roman</vt:lpstr>
      <vt:lpstr>Wingdings</vt:lpstr>
      <vt:lpstr>高階主管</vt:lpstr>
      <vt:lpstr>PowerPoint 簡報</vt:lpstr>
      <vt:lpstr>OLIST03 集群分析與熱圖</vt:lpstr>
      <vt:lpstr>熱圖、不只是熱圖</vt:lpstr>
      <vt:lpstr>列連表的機率分佈與期望值</vt:lpstr>
      <vt:lpstr>OLIST04 時間面板與動態泡泡圖</vt:lpstr>
      <vt:lpstr>UNIT08A 尺度縮減(PCA)的基本原理</vt:lpstr>
      <vt:lpstr>Variance Decomposition</vt:lpstr>
      <vt:lpstr>Dimension Reduction PCA</vt:lpstr>
      <vt:lpstr>UNIT08B 多元尺度分析(MDS)與品牌知覺圖 </vt:lpstr>
      <vt:lpstr>期中資料分析競賽</vt:lpstr>
      <vt:lpstr>期中資料分析競賽</vt:lpstr>
      <vt:lpstr>小組互評 評分重點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Tony Chuo</cp:lastModifiedBy>
  <cp:revision>1846</cp:revision>
  <cp:lastPrinted>2018-08-29T05:11:40Z</cp:lastPrinted>
  <dcterms:created xsi:type="dcterms:W3CDTF">2013-10-30T19:17:01Z</dcterms:created>
  <dcterms:modified xsi:type="dcterms:W3CDTF">2020-04-19T13:25:58Z</dcterms:modified>
</cp:coreProperties>
</file>