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13" r:id="rId2"/>
    <p:sldId id="414" r:id="rId3"/>
    <p:sldId id="396" r:id="rId4"/>
    <p:sldId id="393" r:id="rId5"/>
    <p:sldId id="388" r:id="rId6"/>
    <p:sldId id="400" r:id="rId7"/>
    <p:sldId id="406" r:id="rId8"/>
    <p:sldId id="397" r:id="rId9"/>
    <p:sldId id="405" r:id="rId10"/>
    <p:sldId id="392" r:id="rId11"/>
    <p:sldId id="399" r:id="rId12"/>
    <p:sldId id="408" r:id="rId13"/>
    <p:sldId id="409" r:id="rId14"/>
    <p:sldId id="410" r:id="rId15"/>
    <p:sldId id="411" r:id="rId16"/>
    <p:sldId id="412" r:id="rId17"/>
    <p:sldId id="415" r:id="rId18"/>
    <p:sldId id="416" r:id="rId19"/>
    <p:sldId id="418" r:id="rId20"/>
    <p:sldId id="419" r:id="rId21"/>
    <p:sldId id="422" r:id="rId22"/>
    <p:sldId id="423" r:id="rId23"/>
    <p:sldId id="424" r:id="rId24"/>
    <p:sldId id="425" r:id="rId25"/>
    <p:sldId id="420" r:id="rId26"/>
    <p:sldId id="421" r:id="rId27"/>
    <p:sldId id="430" r:id="rId28"/>
    <p:sldId id="429" r:id="rId29"/>
    <p:sldId id="427" r:id="rId30"/>
    <p:sldId id="426" r:id="rId31"/>
    <p:sldId id="428" r:id="rId3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Chuo" initials="TC" lastIdx="1" clrIdx="0">
    <p:extLst>
      <p:ext uri="{19B8F6BF-5375-455C-9EA6-DF929625EA0E}">
        <p15:presenceInfo xmlns:p15="http://schemas.microsoft.com/office/powerpoint/2012/main" userId="15b04b4c3c86f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91F"/>
    <a:srgbClr val="33CCFF"/>
    <a:srgbClr val="FFCCFF"/>
    <a:srgbClr val="FFC000"/>
    <a:srgbClr val="FFFF00"/>
    <a:srgbClr val="758085"/>
    <a:srgbClr val="9FE6FF"/>
    <a:srgbClr val="FFB2B2"/>
    <a:srgbClr val="F6B27B"/>
    <a:srgbClr val="FDB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6" autoAdjust="0"/>
    <p:restoredTop sz="97217" autoAdjust="0"/>
  </p:normalViewPr>
  <p:slideViewPr>
    <p:cSldViewPr>
      <p:cViewPr varScale="1">
        <p:scale>
          <a:sx n="108" d="100"/>
          <a:sy n="108" d="100"/>
        </p:scale>
        <p:origin x="13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29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0E928-1E07-4C91-B2ED-4E319EBA1D21}" type="datetimeFigureOut">
              <a:rPr lang="zh-TW" altLang="en-US" smtClean="0"/>
              <a:t>2020/5/10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8C43D-57D4-4451-8E99-3EFAB04C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41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8C43D-57D4-4451-8E99-3EFAB04CF9E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7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8C43D-57D4-4451-8E99-3EFAB04CF9E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4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8C43D-57D4-4451-8E99-3EFAB04CF9E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3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8C43D-57D4-4451-8E99-3EFAB04CF9EA}" type="slidenum">
              <a:rPr lang="zh-TW" altLang="en-US" smtClean="0">
                <a:uFillTx/>
              </a:rPr>
              <a:t>24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0764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6864" cy="864096"/>
          </a:xfrm>
        </p:spPr>
        <p:txBody>
          <a:bodyPr anchor="ctr"/>
          <a:lstStyle>
            <a:lvl1pPr>
              <a:defRPr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7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rgbClr val="FFCCF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rgbClr val="FFCC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7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200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35361" y="645333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中山企管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R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：機率與商務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(2020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春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) </a:t>
            </a: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168341" y="6453336"/>
            <a:ext cx="268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Unit11</a:t>
            </a:r>
            <a:r>
              <a:rPr lang="zh-TW" altLang="en-US" sz="1000" kern="12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n-cs"/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P.</a:t>
            </a:r>
            <a:fld id="{97DB3A49-F316-47D1-A5B6-BC112A9BDBF6}" type="slidenum">
              <a:rPr lang="zh-TW" altLang="en-US" sz="100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pPr algn="r"/>
              <a:t>‹#›</a:t>
            </a:fld>
            <a:endParaRPr lang="zh-TW" altLang="en-US" sz="1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IPSUR/vignettes/IPSUR.pdf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1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x.org/course/the-analytics-edge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99216" y="2492896"/>
            <a:ext cx="10333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第十一周</a:t>
            </a:r>
            <a:endParaRPr lang="en-US" altLang="zh-TW" sz="20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4400" b="1" dirty="0" smtClean="0">
                <a:solidFill>
                  <a:schemeClr val="accent1"/>
                </a:solidFill>
                <a:latin typeface="+mj-ea"/>
                <a:ea typeface="+mj-ea"/>
              </a:rPr>
              <a:t>複回歸與邏輯式回歸</a:t>
            </a:r>
            <a:endParaRPr lang="en-US" altLang="zh-TW" sz="44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TW" sz="2800" b="1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+mj-ea"/>
              </a:rPr>
              <a:t>Multiple </a:t>
            </a:r>
            <a:r>
              <a:rPr lang="en-US" altLang="zh-TW" sz="28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Regression </a:t>
            </a:r>
            <a:r>
              <a:rPr lang="en-US" altLang="zh-TW" sz="2800" b="1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+mj-ea"/>
              </a:rPr>
              <a:t>&amp;</a:t>
            </a:r>
            <a:r>
              <a:rPr lang="zh-TW" altLang="en-US" sz="2800" b="1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+mj-ea"/>
              </a:rPr>
              <a:t> </a:t>
            </a:r>
            <a:r>
              <a:rPr lang="en-US" altLang="zh-TW" sz="2800" b="1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+mj-ea"/>
              </a:rPr>
              <a:t>Logistic Regression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253785" y="5517232"/>
            <a:ext cx="993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卓</a:t>
            </a:r>
            <a:r>
              <a:rPr lang="zh-TW" altLang="en-US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雍然 </a:t>
            </a:r>
            <a:r>
              <a:rPr lang="zh-TW" altLang="en-US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中山大學 </a:t>
            </a:r>
            <a:r>
              <a:rPr lang="zh-TW" altLang="en-US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管理學術研究中心</a:t>
            </a:r>
            <a:endParaRPr lang="en-US" altLang="zh-TW" dirty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tonychuo@mail.nsysu.edu.tw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74682" y="757084"/>
            <a:ext cx="10333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u="sng" dirty="0" smtClean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2800" u="sng" dirty="0" smtClean="0">
                <a:solidFill>
                  <a:schemeClr val="accent1"/>
                </a:solidFill>
                <a:ea typeface="標楷體" panose="03000509000000000000" pitchFamily="65" charset="-120"/>
              </a:rPr>
              <a:t>：商務數據分析 </a:t>
            </a:r>
            <a:r>
              <a:rPr lang="en-US" altLang="zh-TW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2020</a:t>
            </a:r>
            <a:r>
              <a:rPr lang="zh-TW" altLang="en-US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春</a:t>
            </a:r>
            <a:r>
              <a:rPr lang="en-US" altLang="zh-TW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endParaRPr lang="en-US" altLang="zh-TW" sz="2400" u="sng" dirty="0" smtClean="0">
              <a:solidFill>
                <a:schemeClr val="accent1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lvl="0" algn="ctr"/>
            <a:r>
              <a:rPr lang="zh-TW" altLang="en-US" sz="1400" dirty="0">
                <a:solidFill>
                  <a:srgbClr val="6076B4"/>
                </a:solidFill>
                <a:ea typeface="標楷體" panose="03000509000000000000" pitchFamily="65" charset="-120"/>
              </a:rPr>
              <a:t>國立中山大學 </a:t>
            </a:r>
            <a:r>
              <a:rPr lang="zh-TW" altLang="en-US" sz="1400" dirty="0" smtClean="0">
                <a:solidFill>
                  <a:srgbClr val="6076B4"/>
                </a:solidFill>
                <a:ea typeface="標楷體" panose="03000509000000000000" pitchFamily="65" charset="-120"/>
              </a:rPr>
              <a:t>管理學院</a:t>
            </a:r>
            <a:endParaRPr lang="en-US" altLang="zh-TW" sz="4400" u="sng" dirty="0">
              <a:solidFill>
                <a:srgbClr val="6076B4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41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5400" y="318979"/>
            <a:ext cx="1072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方法、參數、模型、係數</a:t>
            </a:r>
            <a:endParaRPr lang="en-US" altLang="zh-TW" sz="44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448" y="1196752"/>
            <a:ext cx="3744416" cy="294242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61015" y="4515957"/>
            <a:ext cx="84157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2000" b="1" dirty="0" smtClean="0">
                <a:solidFill>
                  <a:srgbClr val="E68422"/>
                </a:solidFill>
                <a:ea typeface="+mj-ea"/>
              </a:rPr>
              <a:t>直方圖</a:t>
            </a:r>
            <a:r>
              <a:rPr lang="en-US" altLang="zh-TW" sz="2000" b="1" dirty="0" smtClean="0">
                <a:ea typeface="+mj-ea"/>
              </a:rPr>
              <a:t>:</a:t>
            </a:r>
            <a:endParaRPr lang="en-US" sz="1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3634" y="5482033"/>
            <a:ext cx="16110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2000" b="1" dirty="0" smtClean="0">
                <a:solidFill>
                  <a:srgbClr val="E68422"/>
                </a:solidFill>
                <a:ea typeface="+mj-ea"/>
              </a:rPr>
              <a:t>平滑密度函數</a:t>
            </a:r>
            <a:r>
              <a:rPr lang="en-US" altLang="zh-TW" sz="2000" b="1" dirty="0" smtClean="0">
                <a:ea typeface="+mj-ea"/>
              </a:rPr>
              <a:t>:</a:t>
            </a:r>
            <a:endParaRPr lang="en-US" b="1" dirty="0" smtClean="0">
              <a:latin typeface="Arial Rounded MT Bold" panose="020F0704030504030204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900003" y="5402271"/>
                <a:ext cx="2721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rgbClr val="00B0F0"/>
                    </a:solidFill>
                    <a:ea typeface="+mj-ea"/>
                  </a:rPr>
                  <a:t>係數</a:t>
                </a:r>
                <a:r>
                  <a:rPr lang="zh-TW" altLang="en-US" sz="2400" b="1" dirty="0">
                    <a:ea typeface="+mj-ea"/>
                  </a:rPr>
                  <a:t>：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+mj-ea"/>
                      </a:rPr>
                      <m:t>{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003" y="5402271"/>
                <a:ext cx="2721642" cy="369332"/>
              </a:xfrm>
              <a:prstGeom prst="rect">
                <a:avLst/>
              </a:prstGeom>
              <a:blipFill>
                <a:blip r:embed="rId3"/>
                <a:stretch>
                  <a:fillRect l="-6951" t="-22951" r="-4484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96660" y="4276192"/>
                <a:ext cx="1123384" cy="7843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60" y="4276192"/>
                <a:ext cx="1123384" cy="78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774600" y="5243762"/>
                <a:ext cx="1496820" cy="7843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00" y="5243762"/>
                <a:ext cx="1496820" cy="78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6288716" y="2779030"/>
            <a:ext cx="1944216" cy="994102"/>
            <a:chOff x="3371815" y="2643135"/>
            <a:chExt cx="1944216" cy="994102"/>
          </a:xfrm>
        </p:grpSpPr>
        <p:pic>
          <p:nvPicPr>
            <p:cNvPr id="20" name="Picture 4" descr="Gears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193" y="2643135"/>
              <a:ext cx="1325468" cy="99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流程圖: 人工作業 20"/>
            <p:cNvSpPr/>
            <p:nvPr/>
          </p:nvSpPr>
          <p:spPr>
            <a:xfrm>
              <a:off x="3371815" y="2708920"/>
              <a:ext cx="1944216" cy="900100"/>
            </a:xfrm>
            <a:prstGeom prst="flowChartManualOperation">
              <a:avLst/>
            </a:pr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TW" i="1" dirty="0">
                <a:solidFill>
                  <a:schemeClr val="bg1"/>
                </a:solidFill>
                <a:latin typeface="Cambria Math"/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7260824" y="2418990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260824" y="3868896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06606" y="1490678"/>
            <a:ext cx="1908436" cy="859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b="0" i="1" dirty="0" smtClean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33" name="文字方塊 32"/>
          <p:cNvSpPr txBox="1"/>
          <p:nvPr/>
        </p:nvSpPr>
        <p:spPr>
          <a:xfrm flipH="1">
            <a:off x="6510923" y="1697705"/>
            <a:ext cx="149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latin typeface="+mj-ea"/>
                <a:ea typeface="+mj-ea"/>
              </a:rPr>
              <a:t>資料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en-US" altLang="zh-TW" sz="2000" dirty="0" smtClean="0">
                <a:latin typeface="Arial Rounded MT Bold" panose="020F0704030504030204" pitchFamily="34" charset="0"/>
              </a:rPr>
              <a:t>Data)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rot="5400000">
            <a:off x="8265679" y="3170645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 flipH="1">
            <a:off x="4885306" y="2965944"/>
            <a:ext cx="1499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rgbClr val="E68422"/>
                </a:solidFill>
                <a:latin typeface="+mj-ea"/>
                <a:ea typeface="+mj-ea"/>
              </a:rPr>
              <a:t>方法</a:t>
            </a:r>
            <a:r>
              <a:rPr lang="en-US" altLang="zh-TW" sz="2000" dirty="0" smtClean="0">
                <a:solidFill>
                  <a:srgbClr val="E68422"/>
                </a:solidFill>
                <a:latin typeface="Arial Rounded MT Bold" panose="020F0704030504030204" pitchFamily="34" charset="0"/>
              </a:rPr>
              <a:t>Method</a:t>
            </a:r>
            <a:endParaRPr lang="zh-TW" altLang="en-US" sz="2400" dirty="0">
              <a:solidFill>
                <a:srgbClr val="E6842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 flipH="1">
            <a:off x="8370800" y="2965945"/>
            <a:ext cx="3197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參數：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複雜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準確</a:t>
            </a:r>
            <a:endParaRPr lang="zh-TW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Parameter</a:t>
            </a:r>
            <a:endParaRPr lang="zh-TW" altLang="en-US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06606" y="4267294"/>
            <a:ext cx="1908436" cy="1112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b="0" i="1" dirty="0" smtClean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43" name="文字方塊 42"/>
          <p:cNvSpPr txBox="1"/>
          <p:nvPr/>
        </p:nvSpPr>
        <p:spPr>
          <a:xfrm flipH="1">
            <a:off x="6510923" y="4474321"/>
            <a:ext cx="1499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+mj-ea"/>
                <a:ea typeface="+mj-ea"/>
              </a:rPr>
              <a:t>模型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en-US" altLang="zh-TW" sz="2000" dirty="0" smtClean="0">
                <a:latin typeface="Arial Rounded MT Bold" panose="020F0704030504030204" pitchFamily="34" charset="0"/>
              </a:rPr>
              <a:t>Model)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2143430"/>
            <a:ext cx="8568951" cy="2543756"/>
          </a:xfrm>
        </p:spPr>
        <p:txBody>
          <a:bodyPr/>
          <a:lstStyle/>
          <a:p>
            <a:r>
              <a:rPr lang="en-US" altLang="zh-TW" sz="2800" dirty="0" smtClean="0"/>
              <a:t>UNIT10C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6000" dirty="0" smtClean="0"/>
              <a:t>多</a:t>
            </a:r>
            <a:r>
              <a:rPr lang="zh-TW" altLang="en-US" sz="6000" dirty="0"/>
              <a:t>重</a:t>
            </a:r>
            <a:r>
              <a:rPr lang="zh-TW" altLang="en-US" sz="6000" dirty="0" smtClean="0"/>
              <a:t>線性</a:t>
            </a:r>
            <a:r>
              <a:rPr lang="zh-TW" altLang="en-US" sz="6000" dirty="0"/>
              <a:t>回歸</a:t>
            </a:r>
            <a:r>
              <a:rPr lang="zh-TW" altLang="en-US" sz="5400" dirty="0"/>
              <a:t> 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4800" dirty="0" smtClean="0"/>
              <a:t>Multiple </a:t>
            </a:r>
            <a:r>
              <a:rPr lang="en-US" altLang="zh-TW" sz="4800" dirty="0"/>
              <a:t>Linear Regression</a:t>
            </a:r>
            <a:r>
              <a:rPr lang="zh-TW" altLang="en-US" sz="48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707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2063552" y="332656"/>
            <a:ext cx="7776864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線性模型的特點</a:t>
            </a:r>
            <a:endParaRPr lang="en-US" sz="4800" dirty="0"/>
          </a:p>
        </p:txBody>
      </p:sp>
      <p:sp>
        <p:nvSpPr>
          <p:cNvPr id="14" name="矩形 13"/>
          <p:cNvSpPr/>
          <p:nvPr/>
        </p:nvSpPr>
        <p:spPr>
          <a:xfrm>
            <a:off x="4295800" y="1844824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一般線性模型</a:t>
            </a:r>
            <a:endParaRPr lang="en-US" altLang="zh-TW" sz="3600" b="1" dirty="0" smtClean="0"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141636" y="3070701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最簡單、也是最難的模型</a:t>
            </a:r>
            <a:endParaRPr lang="en-US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41636" y="436684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最不準、也是有用的模型</a:t>
            </a:r>
            <a:endParaRPr lang="en-US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16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2063552" y="476672"/>
            <a:ext cx="7776864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線性回歸模型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>
                <a:spLocks/>
              </p:cNvSpPr>
              <p:nvPr/>
            </p:nvSpPr>
            <p:spPr>
              <a:xfrm>
                <a:off x="1055440" y="1556792"/>
                <a:ext cx="8568952" cy="324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8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理論模型：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𝑌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+…+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𝜖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sub>
                    </m:sSub>
                  </m:oMath>
                </a14:m>
                <a:endParaRPr lang="en-US" altLang="zh-TW" sz="280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8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實證</a:t>
                </a:r>
                <a:r>
                  <a:rPr lang="zh-TW" altLang="en-US" sz="28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模型</a:t>
                </a:r>
                <a:r>
                  <a:rPr lang="zh-TW" altLang="en-US" sz="28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𝑌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+…+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𝑒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 </m:t>
                        </m:r>
                      </m:sub>
                    </m:sSub>
                  </m:oMath>
                </a14:m>
                <a:endParaRPr lang="en-US" altLang="zh-TW" sz="2800" dirty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8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演算法 </a:t>
                </a:r>
                <a:r>
                  <a:rPr lang="en-US" altLang="zh-TW" sz="28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OLS (Ordinary Least Square) </a:t>
                </a:r>
                <a:r>
                  <a:rPr lang="zh-TW" altLang="en-US" sz="28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：</a:t>
                </a:r>
                <a:endParaRPr lang="en-US" altLang="zh-TW" sz="280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8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算出一組</a:t>
                </a:r>
                <a:r>
                  <a:rPr lang="zh-TW" altLang="en-US" sz="28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Σ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sub>
                    </m:sSub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𝑒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en-US" sz="28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最小的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800" b="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可被視為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對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𝑌</m:t>
                    </m:r>
                  </m:oMath>
                </a14:m>
                <a:r>
                  <a:rPr lang="zh-TW" altLang="en-US" sz="28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的</a:t>
                </a:r>
                <a:r>
                  <a:rPr lang="zh-TW" altLang="en-US" sz="2800" dirty="0" smtClean="0">
                    <a:solidFill>
                      <a:srgbClr val="C00000"/>
                    </a:solidFill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邊際效果 </a:t>
                </a:r>
                <a:endParaRPr lang="zh-TW" altLang="en-US" sz="2800" dirty="0">
                  <a:solidFill>
                    <a:srgbClr val="C00000"/>
                  </a:solidFill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556792"/>
                <a:ext cx="8568952" cy="3246851"/>
              </a:xfrm>
              <a:prstGeom prst="rect">
                <a:avLst/>
              </a:prstGeom>
              <a:blipFill>
                <a:blip r:embed="rId2"/>
                <a:stretch>
                  <a:fillRect l="-1209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3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2063552" y="476672"/>
            <a:ext cx="7776864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顯著性、</a:t>
            </a:r>
            <a:r>
              <a:rPr lang="en-US" altLang="zh-TW" sz="4800" dirty="0" smtClean="0"/>
              <a:t>p</a:t>
            </a:r>
            <a:r>
              <a:rPr lang="zh-TW" altLang="en-US" sz="4800" dirty="0" smtClean="0"/>
              <a:t>值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>
                <a:spLocks/>
              </p:cNvSpPr>
              <p:nvPr/>
            </p:nvSpPr>
            <p:spPr>
              <a:xfrm>
                <a:off x="1055440" y="1556792"/>
                <a:ext cx="10225136" cy="340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</m:e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]/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[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𝐸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]</m:t>
                    </m:r>
                  </m:oMath>
                </a14:m>
                <a:endParaRPr lang="en-US" altLang="zh-TW" sz="280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𝑝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: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: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=0</m:t>
                        </m:r>
                      </m:e>
                    </m:d>
                  </m:oMath>
                </a14:m>
                <a:endParaRPr lang="en-US" altLang="zh-TW" sz="2800" dirty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𝑝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&lt;0.05⇒</m:t>
                    </m:r>
                  </m:oMath>
                </a14:m>
                <a:r>
                  <a:rPr lang="zh-TW" altLang="en-US" sz="2800" i="1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zh-TW" altLang="en-US" sz="2800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在</a:t>
                </a:r>
                <a:r>
                  <a:rPr lang="en-US" altLang="zh-TW" sz="28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95%</a:t>
                </a:r>
                <a:r>
                  <a:rPr lang="zh-TW" altLang="en-US" sz="2800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信心水準下，</a:t>
                </a:r>
                <a:r>
                  <a:rPr lang="en-US" altLang="zh-TW" sz="28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x</a:t>
                </a:r>
                <a:r>
                  <a:rPr lang="zh-TW" altLang="en-US" sz="2800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8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y</a:t>
                </a:r>
                <a:r>
                  <a:rPr lang="zh-TW" altLang="en-US" sz="2800" dirty="0" smtClean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之間的關係是顯著的</a:t>
                </a:r>
                <a:endParaRPr lang="en-US" altLang="zh-TW" sz="2800" dirty="0" smtClean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𝑝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&lt;0.05⇒</m:t>
                    </m:r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𝑎</m:t>
                            </m:r>
                          </m:sub>
                        </m:sSub>
                      </m:e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&gt;0.95</m:t>
                    </m:r>
                  </m:oMath>
                </a14:m>
                <a:r>
                  <a:rPr lang="en-US" altLang="zh-TW" sz="28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 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?</a:t>
                </a:r>
                <a:endParaRPr lang="en-US" altLang="zh-TW" sz="2800" dirty="0">
                  <a:solidFill>
                    <a:srgbClr val="FF0000"/>
                  </a:solidFill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556792"/>
                <a:ext cx="10225136" cy="3403496"/>
              </a:xfrm>
              <a:prstGeom prst="rect">
                <a:avLst/>
              </a:prstGeom>
              <a:blipFill>
                <a:blip r:embed="rId2"/>
                <a:stretch>
                  <a:fillRect b="-3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2063552" y="476672"/>
            <a:ext cx="7776864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使用線性回歸的注意事項</a:t>
            </a:r>
            <a:endParaRPr lang="en-US" sz="4800" dirty="0"/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1055440" y="1556792"/>
            <a:ext cx="85689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相關性不代表因果關係 </a:t>
            </a:r>
            <a:endParaRPr lang="en-US" altLang="zh-TW" sz="28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基本假設與變數轉換</a:t>
            </a:r>
            <a:endParaRPr lang="en-US" altLang="zh-TW" sz="28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殘差分析與離群值</a:t>
            </a:r>
            <a:endParaRPr lang="en-US" altLang="zh-TW" sz="28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預測變數之間有相關性係數就不會準確 </a:t>
            </a:r>
            <a:r>
              <a:rPr lang="en-US" altLang="zh-TW" sz="28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共線性</a:t>
            </a:r>
            <a:r>
              <a:rPr lang="en-US" altLang="zh-TW" sz="28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28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少放重要的預測變數也會使係數不準 </a:t>
            </a:r>
            <a:r>
              <a:rPr lang="en-US" altLang="zh-TW" sz="28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內生性</a:t>
            </a:r>
            <a:r>
              <a:rPr lang="en-US" altLang="zh-TW" sz="28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2222429" y="5301208"/>
            <a:ext cx="7401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i="1" dirty="0">
                <a:solidFill>
                  <a:srgbClr val="23232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Introduction to Probability and Statistics Using </a:t>
            </a:r>
            <a:r>
              <a:rPr lang="en-US" sz="2800" i="1" dirty="0" smtClean="0">
                <a:solidFill>
                  <a:srgbClr val="23232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</a:t>
            </a:r>
            <a:endParaRPr lang="en-US" sz="2800" i="1" dirty="0">
              <a:solidFill>
                <a:srgbClr val="2323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2063552" y="453737"/>
            <a:ext cx="7776864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我們沒有講到的重點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>
                <a:spLocks/>
              </p:cNvSpPr>
              <p:nvPr/>
            </p:nvSpPr>
            <p:spPr>
              <a:xfrm>
                <a:off x="1271464" y="1327298"/>
                <a:ext cx="7488832" cy="440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實驗設計、產品設計：因素</a:t>
                </a:r>
                <a:r>
                  <a:rPr lang="en-US" altLang="zh-TW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|</a:t>
                </a: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策略、控制</a:t>
                </a:r>
                <a:r>
                  <a:rPr lang="en-US" altLang="zh-TW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|</a:t>
                </a: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情境</a:t>
                </a:r>
                <a:endParaRPr lang="en-US" altLang="zh-TW" sz="240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模型複雜度與過度適配</a:t>
                </a:r>
                <a:endParaRPr lang="en-US" altLang="zh-TW" sz="2400" dirty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交互作用：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4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路徑</a:t>
                </a: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分析</a:t>
                </a:r>
                <a:r>
                  <a:rPr lang="en-US" altLang="zh-TW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|</a:t>
                </a: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結構方程式：</a:t>
                </a:r>
                <a:endParaRPr lang="en-US" altLang="zh-TW" sz="2400" i="1" dirty="0" smtClean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1327298"/>
                <a:ext cx="7488832" cy="4407810"/>
              </a:xfrm>
              <a:prstGeom prst="rect">
                <a:avLst/>
              </a:prstGeom>
              <a:blipFill>
                <a:blip r:embed="rId3"/>
                <a:stretch>
                  <a:fillRect l="-1140" b="-1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641461" y="3023374"/>
            <a:ext cx="902811" cy="523220"/>
          </a:xfrm>
          <a:prstGeom prst="rect">
            <a:avLst/>
          </a:prstGeom>
          <a:solidFill>
            <a:srgbClr val="9FE6FF"/>
          </a:solidFill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B2B2"/>
                </a:solidFill>
                <a:latin typeface="Arial Rounded MT Bold" panose="020F0704030504030204" pitchFamily="34" charset="0"/>
                <a:ea typeface="+mj-ea"/>
              </a:rPr>
              <a:t>調變</a:t>
            </a:r>
            <a:endParaRPr lang="en-US" sz="2800" b="1" dirty="0" smtClean="0">
              <a:solidFill>
                <a:srgbClr val="FFB2B2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31904" y="4725144"/>
            <a:ext cx="902811" cy="523220"/>
          </a:xfrm>
          <a:prstGeom prst="rect">
            <a:avLst/>
          </a:prstGeom>
          <a:solidFill>
            <a:srgbClr val="9FE6FF"/>
          </a:solidFill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B2B2"/>
                </a:solidFill>
                <a:latin typeface="Arial Rounded MT Bold" panose="020F0704030504030204" pitchFamily="34" charset="0"/>
                <a:ea typeface="+mj-ea"/>
              </a:rPr>
              <a:t>中</a:t>
            </a:r>
            <a:r>
              <a:rPr lang="zh-TW" altLang="en-US" sz="2800" b="1" dirty="0">
                <a:solidFill>
                  <a:srgbClr val="FFB2B2"/>
                </a:solidFill>
                <a:latin typeface="Arial Rounded MT Bold" panose="020F0704030504030204" pitchFamily="34" charset="0"/>
                <a:ea typeface="+mj-ea"/>
              </a:rPr>
              <a:t>介</a:t>
            </a:r>
            <a:endParaRPr lang="en-US" sz="2800" b="1" dirty="0" smtClean="0">
              <a:solidFill>
                <a:srgbClr val="FFB2B2"/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10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>
            <a:spLocks/>
          </p:cNvSpPr>
          <p:nvPr/>
        </p:nvSpPr>
        <p:spPr>
          <a:xfrm>
            <a:off x="874682" y="2348880"/>
            <a:ext cx="1033388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54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邏輯式回歸</a:t>
            </a:r>
            <a:endParaRPr lang="en-US" altLang="zh-TW" sz="5400" dirty="0" smtClean="0">
              <a:solidFill>
                <a:schemeClr val="accent5">
                  <a:lumMod val="75000"/>
                </a:schemeClr>
              </a:solidFill>
              <a:uFillTx/>
              <a:latin typeface="Arial Black" panose="020B0A04020102020204" pitchFamily="34" charset="0"/>
              <a:ea typeface="標楷體" panose="03000509000000000000" pitchFamily="65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480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Logistic</a:t>
            </a:r>
            <a:r>
              <a:rPr lang="en-US" altLang="zh-TW" sz="4800" dirty="0" smtClean="0">
                <a:solidFill>
                  <a:schemeClr val="accent5">
                    <a:lumMod val="75000"/>
                  </a:schemeClr>
                </a:solidFill>
                <a:uFillTx/>
                <a:latin typeface="Arial Rounded MT Bold" panose="020F0704030504030204" pitchFamily="34" charset="0"/>
                <a:ea typeface="標楷體" panose="03000509000000000000" pitchFamily="65" charset="-120"/>
              </a:rPr>
              <a:t> Regression </a:t>
            </a:r>
            <a:endParaRPr lang="en-US" altLang="zh-TW" sz="5400" dirty="0" smtClean="0">
              <a:solidFill>
                <a:schemeClr val="accent5">
                  <a:lumMod val="75000"/>
                </a:schemeClr>
              </a:solidFill>
              <a:uFillTx/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8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03512" y="2996952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類別其實是預測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機率</a:t>
            </a: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5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919536" y="548680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三位一體：機率</a:t>
            </a:r>
            <a:r>
              <a:rPr lang="zh-TW" altLang="en-US" sz="44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、勝率、</a:t>
            </a:r>
            <a:r>
              <a:rPr lang="en-US" altLang="zh-TW" sz="44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logit</a:t>
            </a:r>
            <a:endParaRPr lang="zh-TW" altLang="en-US" sz="2400" b="1" dirty="0"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1"/>
              <p:cNvSpPr txBox="1">
                <a:spLocks/>
              </p:cNvSpPr>
              <p:nvPr/>
            </p:nvSpPr>
            <p:spPr>
              <a:xfrm>
                <a:off x="495152" y="1628800"/>
                <a:ext cx="7488833" cy="388843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Probability :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Odd :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Logit :</a:t>
                </a:r>
                <a:r>
                  <a:rPr lang="zh-TW" altLang="en-US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𝑜𝑑𝑑</m:t>
                            </m:r>
                          </m:e>
                        </m:d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Logistic Function : </a:t>
                </a:r>
                <a:r>
                  <a:rPr lang="zh-TW" altLang="en-US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:endParaRPr lang="en-US" altLang="zh-TW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5" name="內容版面配置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52" y="1628800"/>
                <a:ext cx="7488833" cy="3888432"/>
              </a:xfrm>
              <a:prstGeom prst="rect">
                <a:avLst/>
              </a:prstGeom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3952" y="1628800"/>
            <a:ext cx="5823936" cy="298996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888088" y="461876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一對一、單調、非線性轉換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2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404664"/>
            <a:ext cx="7776864" cy="864096"/>
          </a:xfrm>
        </p:spPr>
        <p:txBody>
          <a:bodyPr/>
          <a:lstStyle/>
          <a:p>
            <a:r>
              <a:rPr lang="zh-TW" altLang="en-US" sz="4800" dirty="0" smtClean="0">
                <a:uFillTx/>
              </a:rPr>
              <a:t>單元學習</a:t>
            </a:r>
            <a:r>
              <a:rPr lang="zh-TW" altLang="en-US" sz="4800" dirty="0" smtClean="0">
                <a:uFillTx/>
              </a:rPr>
              <a:t>重點</a:t>
            </a:r>
            <a:endParaRPr lang="en-US" sz="4800" dirty="0">
              <a:uFillTx/>
            </a:endParaRPr>
          </a:p>
        </p:txBody>
      </p:sp>
      <p:sp>
        <p:nvSpPr>
          <p:cNvPr id="4" name="文字方塊 3"/>
          <p:cNvSpPr txBox="1">
            <a:spLocks/>
          </p:cNvSpPr>
          <p:nvPr/>
        </p:nvSpPr>
        <p:spPr>
          <a:xfrm>
            <a:off x="623392" y="1556792"/>
            <a:ext cx="5616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1. 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簡單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線性回歸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Simple Linear 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Regression</a:t>
            </a:r>
            <a:endParaRPr lang="en-US" altLang="zh-TW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變異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數分解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Decomposition of Variance</a:t>
            </a: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變異數分析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Analysis of Variance (ANOVA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2. 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多元線性回歸</a:t>
            </a: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用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做多元線性回歸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– lm()</a:t>
            </a: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係數：邊際效果</a:t>
            </a:r>
            <a:endParaRPr lang="zh-TW" altLang="en-US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係數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的機率分布函數</a:t>
            </a: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自變數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之間的相關性、複回歸的共線性問題</a:t>
            </a: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模型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選擇、挑選變數</a:t>
            </a: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誤差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與準確性指標</a:t>
            </a:r>
            <a:endParaRPr lang="en-US" altLang="zh-TW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6384032" y="1545886"/>
            <a:ext cx="5472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3. 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邏輯式回歸</a:t>
            </a:r>
            <a:endParaRPr lang="zh-TW" altLang="en-US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用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做邏輯式回歸 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dirty="0" err="1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glm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(… , family = binomial)</a:t>
            </a: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模擬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案例</a:t>
            </a: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邏輯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式函數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Logistic Function</a:t>
            </a: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三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種計算方式：機率、勝率、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Logit</a:t>
            </a:r>
            <a:endParaRPr lang="zh-TW" altLang="en-US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9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943738" y="332657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Logistic Function &amp; Logistic Regression</a:t>
            </a:r>
            <a:endParaRPr lang="zh-TW" altLang="en-US" sz="1600" b="1" dirty="0"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1"/>
              <p:cNvSpPr txBox="1">
                <a:spLocks/>
              </p:cNvSpPr>
              <p:nvPr/>
            </p:nvSpPr>
            <p:spPr>
              <a:xfrm>
                <a:off x="2314546" y="1052736"/>
                <a:ext cx="6733783" cy="237626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LM (linear model) :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16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GLM (</a:t>
                </a:r>
                <a:r>
                  <a:rPr lang="en-US" altLang="zh-TW" sz="16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generalized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linear model) :</a:t>
                </a:r>
              </a:p>
              <a:p>
                <a:pPr marL="715963" lvl="1" indent="0">
                  <a:lnSpc>
                    <a:spcPct val="150000"/>
                  </a:lnSpc>
                  <a:buClr>
                    <a:schemeClr val="accent3"/>
                  </a:buClr>
                  <a:buNone/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Linear function :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accent3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5963" lvl="1" indent="0">
                  <a:lnSpc>
                    <a:spcPct val="150000"/>
                  </a:lnSpc>
                  <a:buClr>
                    <a:schemeClr val="accent3"/>
                  </a:buClr>
                  <a:buNone/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Logistic function :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solidFill>
                          <a:srgbClr val="CC33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i="1" dirty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 dirty="0">
                            <a:solidFill>
                              <a:srgbClr val="CC33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TW" sz="1600" i="1" dirty="0">
                            <a:solidFill>
                              <a:srgbClr val="CC3300"/>
                            </a:solidFill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zh-TW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1/(1+</m:t>
                    </m:r>
                    <m:r>
                      <a:rPr lang="en-US" altLang="zh-TW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altLang="zh-TW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600" i="1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600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altLang="zh-TW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Logit :</a:t>
                </a:r>
                <a:r>
                  <a:rPr lang="zh-TW" altLang="en-US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𝑜𝑑𝑑</m:t>
                            </m:r>
                          </m:e>
                        </m:d>
                      </m:e>
                    </m:func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; </m:t>
                    </m:r>
                    <m:r>
                      <a:rPr lang="en-US" altLang="zh-TW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𝐸𝑥𝑝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TW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:endParaRPr lang="en-US" altLang="zh-TW" sz="16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5" name="內容版面配置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46" y="1052736"/>
                <a:ext cx="6733783" cy="2376264"/>
              </a:xfrm>
              <a:prstGeom prst="rect">
                <a:avLst/>
              </a:prstGeom>
              <a:blipFill>
                <a:blip r:embed="rId3"/>
                <a:stretch>
                  <a:fillRect l="-362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2351584" y="3487999"/>
            <a:ext cx="7140662" cy="3078976"/>
            <a:chOff x="959730" y="3518376"/>
            <a:chExt cx="7140662" cy="307897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730" y="3529139"/>
              <a:ext cx="3384376" cy="3068213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4146" y="3518376"/>
              <a:ext cx="3396246" cy="30789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6228184" y="5013176"/>
                  <a:ext cx="1410091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5013176"/>
                  <a:ext cx="1410091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2555776" y="6165304"/>
                  <a:ext cx="501355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10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6165304"/>
                  <a:ext cx="501355" cy="261610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 rot="16200000">
              <a:off x="358505" y="4822314"/>
              <a:ext cx="145636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50" i="1" dirty="0"/>
                <a:t>p</a:t>
              </a:r>
              <a:r>
                <a:rPr lang="en-US" sz="1050" dirty="0"/>
                <a:t> = 1/(1+Exp(</a:t>
              </a:r>
              <a:r>
                <a:rPr lang="en-US" sz="1050" dirty="0">
                  <a:solidFill>
                    <a:schemeClr val="tx2"/>
                  </a:solidFill>
                </a:rPr>
                <a:t>-</a:t>
              </a:r>
              <a:r>
                <a:rPr lang="en-US" sz="1050" i="1" dirty="0">
                  <a:solidFill>
                    <a:schemeClr val="tx2"/>
                  </a:solidFill>
                </a:rPr>
                <a:t>f</a:t>
              </a:r>
              <a:r>
                <a:rPr lang="en-US" sz="1050" dirty="0">
                  <a:solidFill>
                    <a:schemeClr val="tx2"/>
                  </a:solidFill>
                </a:rPr>
                <a:t>(X)</a:t>
              </a:r>
              <a:r>
                <a:rPr lang="en-US" sz="1050" dirty="0"/>
                <a:t>))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692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35360" y="836712"/>
            <a:ext cx="11531022" cy="4972052"/>
            <a:chOff x="959730" y="3518376"/>
            <a:chExt cx="7140662" cy="307897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730" y="3529139"/>
              <a:ext cx="3384376" cy="306821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146" y="3518376"/>
              <a:ext cx="3396246" cy="30789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228184" y="5013176"/>
                  <a:ext cx="1410091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5013176"/>
                  <a:ext cx="1410091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2555776" y="6165304"/>
                  <a:ext cx="501355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10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6165304"/>
                  <a:ext cx="501355" cy="261610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 rot="16200000">
              <a:off x="358505" y="4822314"/>
              <a:ext cx="145636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50" i="1" dirty="0"/>
                <a:t>p</a:t>
              </a:r>
              <a:r>
                <a:rPr lang="en-US" sz="1050" dirty="0"/>
                <a:t> = 1/(1+Exp(</a:t>
              </a:r>
              <a:r>
                <a:rPr lang="en-US" sz="1050" dirty="0">
                  <a:solidFill>
                    <a:schemeClr val="tx2"/>
                  </a:solidFill>
                </a:rPr>
                <a:t>-</a:t>
              </a:r>
              <a:r>
                <a:rPr lang="en-US" sz="1050" i="1" dirty="0">
                  <a:solidFill>
                    <a:schemeClr val="tx2"/>
                  </a:solidFill>
                </a:rPr>
                <a:t>f</a:t>
              </a:r>
              <a:r>
                <a:rPr lang="en-US" sz="1050" dirty="0">
                  <a:solidFill>
                    <a:schemeClr val="tx2"/>
                  </a:solidFill>
                </a:rPr>
                <a:t>(X)</a:t>
              </a:r>
              <a:r>
                <a:rPr lang="en-US" sz="1050" dirty="0"/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5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9004" y="611982"/>
            <a:ext cx="10735588" cy="799053"/>
          </a:xfrm>
          <a:prstGeom prst="rect">
            <a:avLst/>
          </a:prstGeom>
        </p:spPr>
        <p:txBody>
          <a:bodyPr vert="horz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線性模型 </a:t>
            </a:r>
            <a:r>
              <a:rPr lang="en-US" altLang="zh-TW" sz="4800" dirty="0" smtClean="0"/>
              <a:t> Liner Model</a:t>
            </a:r>
            <a:endParaRPr lang="en-US" sz="4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25308" y="1916832"/>
            <a:ext cx="5262980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2F5897"/>
                </a:solidFill>
                <a:latin typeface="+mj-ea"/>
                <a:ea typeface="+mj-ea"/>
              </a:rPr>
              <a:t>最簡單、也是最難的模型</a:t>
            </a:r>
            <a:endParaRPr lang="en-US" sz="3600" b="1" dirty="0" smtClean="0">
              <a:solidFill>
                <a:srgbClr val="2F5897"/>
              </a:solidFill>
              <a:latin typeface="+mj-ea"/>
              <a:ea typeface="+mj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25308" y="2782669"/>
            <a:ext cx="5262980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2F5897"/>
                </a:solidFill>
                <a:latin typeface="+mj-ea"/>
                <a:ea typeface="+mj-ea"/>
              </a:rPr>
              <a:t>最不準、也是有用的模型</a:t>
            </a:r>
            <a:endParaRPr lang="en-US" sz="3600" b="1" dirty="0" smtClean="0">
              <a:solidFill>
                <a:srgbClr val="2F5897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359696" y="4293096"/>
                <a:ext cx="54380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 smtClean="0">
                    <a:ea typeface="+mj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</m:acc>
                    <m:r>
                      <a:rPr lang="en-US" sz="2800" b="1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+mj-ea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FFB2B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B2B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B2B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+mj-ea"/>
                      </a:rPr>
                      <m:t>+…+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</m:sub>
                    </m:sSub>
                  </m:oMath>
                </a14:m>
                <a:endParaRPr lang="en-US" sz="28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293096"/>
                <a:ext cx="543802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5519936" y="51536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B2B2"/>
                </a:solidFill>
                <a:latin typeface="Arial Rounded MT Bold" panose="020F0704030504030204" pitchFamily="34" charset="0"/>
                <a:ea typeface="+mj-ea"/>
              </a:rPr>
              <a:t>邊際效果</a:t>
            </a:r>
            <a:endParaRPr lang="en-US" sz="2400" b="1" dirty="0" smtClean="0">
              <a:solidFill>
                <a:srgbClr val="FFB2B2"/>
              </a:solidFill>
              <a:latin typeface="Arial Rounded MT Bold" panose="020F0704030504030204" pitchFamily="34" charset="0"/>
              <a:ea typeface="+mj-ea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6240016" y="4793615"/>
            <a:ext cx="0" cy="330423"/>
          </a:xfrm>
          <a:prstGeom prst="straightConnector1">
            <a:avLst/>
          </a:prstGeom>
          <a:ln w="28575">
            <a:solidFill>
              <a:srgbClr val="FFC2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9004" y="611982"/>
            <a:ext cx="10735588" cy="799053"/>
          </a:xfrm>
          <a:prstGeom prst="rect">
            <a:avLst/>
          </a:prstGeom>
        </p:spPr>
        <p:txBody>
          <a:bodyPr vert="horz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一</a:t>
            </a:r>
            <a:r>
              <a:rPr lang="zh-TW" altLang="en-US" sz="4800" dirty="0"/>
              <a:t>般</a:t>
            </a:r>
            <a:r>
              <a:rPr lang="zh-TW" altLang="en-US" sz="4800" dirty="0" smtClean="0"/>
              <a:t>線性模型</a:t>
            </a:r>
            <a:r>
              <a:rPr lang="en-US" altLang="zh-TW" sz="4800" dirty="0" smtClean="0"/>
              <a:t> </a:t>
            </a:r>
            <a:r>
              <a:rPr lang="en-US" altLang="zh-TW" sz="4000" dirty="0" smtClean="0"/>
              <a:t>Generalized Liner Model</a:t>
            </a:r>
            <a:endParaRPr 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96288" y="1916832"/>
            <a:ext cx="8921033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2F5897"/>
                </a:solidFill>
                <a:latin typeface="+mj-ea"/>
                <a:ea typeface="+mj-ea"/>
              </a:rPr>
              <a:t>類別所預測的是各類別的</a:t>
            </a:r>
            <a:r>
              <a:rPr lang="zh-TW" altLang="en-US" sz="3600" b="1" dirty="0" smtClean="0">
                <a:solidFill>
                  <a:srgbClr val="FF0000"/>
                </a:solidFill>
                <a:latin typeface="+mj-ea"/>
                <a:ea typeface="+mj-ea"/>
              </a:rPr>
              <a:t>機率</a:t>
            </a:r>
            <a:r>
              <a:rPr lang="en-US" altLang="zh-TW" sz="3600" b="1" dirty="0" smtClean="0">
                <a:solidFill>
                  <a:srgbClr val="2F5897"/>
                </a:solidFill>
                <a:latin typeface="Arial Rounded MT Bold" panose="020F0704030504030204" pitchFamily="34" charset="0"/>
                <a:ea typeface="+mj-ea"/>
              </a:rPr>
              <a:t>(</a:t>
            </a:r>
            <a:r>
              <a:rPr lang="zh-TW" altLang="en-US" sz="36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</a:rPr>
              <a:t>勝率</a:t>
            </a:r>
            <a:r>
              <a:rPr lang="zh-TW" altLang="en-US" sz="3600" b="1" dirty="0" smtClean="0">
                <a:solidFill>
                  <a:srgbClr val="2F5897"/>
                </a:solidFill>
                <a:latin typeface="Arial Rounded MT Bold" panose="020F0704030504030204" pitchFamily="34" charset="0"/>
                <a:ea typeface="+mj-ea"/>
              </a:rPr>
              <a:t>、</a:t>
            </a:r>
            <a:r>
              <a:rPr lang="en-US" altLang="zh-TW" sz="36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</a:rPr>
              <a:t>logit</a:t>
            </a:r>
            <a:r>
              <a:rPr lang="en-US" altLang="zh-TW" sz="3600" b="1" dirty="0" smtClean="0">
                <a:solidFill>
                  <a:srgbClr val="2F5897"/>
                </a:solidFill>
                <a:latin typeface="Arial Rounded MT Bold" panose="020F0704030504030204" pitchFamily="34" charset="0"/>
                <a:ea typeface="+mj-ea"/>
              </a:rPr>
              <a:t>)</a:t>
            </a:r>
            <a:endParaRPr lang="en-US" sz="3600" b="1" dirty="0" smtClean="0">
              <a:solidFill>
                <a:srgbClr val="2F5897"/>
              </a:solidFill>
              <a:latin typeface="Arial Rounded MT Bold" panose="020F0704030504030204" pitchFamily="34" charset="0"/>
              <a:ea typeface="+mj-ea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567608" y="3212976"/>
            <a:ext cx="7248588" cy="2187481"/>
            <a:chOff x="4079775" y="2780928"/>
            <a:chExt cx="7248588" cy="2187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79776" y="3501008"/>
                  <a:ext cx="72485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𝒍𝒐𝒈𝒊𝒕</m:t>
                        </m:r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]=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+…+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sz="28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776" y="3501008"/>
                  <a:ext cx="7248587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7931993" y="2780928"/>
              <a:ext cx="15125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rgbClr val="C00000"/>
                  </a:solidFill>
                  <a:latin typeface="Arial Rounded MT Bold" panose="020F0704030504030204" pitchFamily="34" charset="0"/>
                  <a:ea typeface="+mj-ea"/>
                </a:rPr>
                <a:t>odd ratio</a:t>
              </a:r>
              <a:endParaRPr lang="en-US" sz="2400" b="1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+mj-ea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8688288" y="3170585"/>
              <a:ext cx="0" cy="33042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4079775" y="4293096"/>
                  <a:ext cx="7248587" cy="675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𝒑𝒓𝒐𝒃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e>
                      </m:d>
                      <m:r>
                        <a:rPr lang="en-US" sz="2800" b="1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TW" sz="2800" b="1" i="1" dirty="0">
                          <a:latin typeface="Cambria Math" panose="02040503050406030204" pitchFamily="18" charset="0"/>
                          <a:ea typeface="+mj-ea"/>
                        </a:rPr>
                        <m:t>𝑳</m:t>
                      </m:r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+mj-ea"/>
                        </a:rPr>
                        <m:t>𝒐𝒈𝒊𝒔𝒕𝒊𝒄</m:t>
                      </m:r>
                      <m:d>
                        <m:dPr>
                          <m:ctrlPr>
                            <a:rPr lang="en-US" altLang="zh-TW" sz="28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TW" sz="28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en-US" altLang="zh-TW" sz="28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TW" sz="28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en-US" altLang="zh-TW" sz="28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d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𝒆𝒙𝒑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(−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))</m:t>
                          </m:r>
                        </m:den>
                      </m:f>
                    </m:oMath>
                  </a14:m>
                  <a:r>
                    <a:rPr lang="en-US" sz="2800" b="1" dirty="0" smtClean="0">
                      <a:latin typeface="Arial Rounded MT Bold" panose="020F0704030504030204" pitchFamily="34" charset="0"/>
                      <a:ea typeface="+mj-ea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775" y="4293096"/>
                  <a:ext cx="7248587" cy="6753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96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579710" y="764705"/>
            <a:ext cx="2568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accent5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線性迴歸</a:t>
            </a:r>
            <a:endParaRPr lang="en-US" altLang="zh-TW" sz="4000" b="1" dirty="0">
              <a:solidFill>
                <a:schemeClr val="accent5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4000" b="1" dirty="0">
                <a:solidFill>
                  <a:schemeClr val="accent5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數量模型</a:t>
            </a:r>
            <a:endParaRPr lang="en-US" altLang="zh-TW" sz="4000" b="1" dirty="0">
              <a:solidFill>
                <a:schemeClr val="accent5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95600" y="2348880"/>
            <a:ext cx="7346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5000"/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『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建模型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』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和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『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做預測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』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的方法大致是一樣的</a:t>
            </a:r>
          </a:p>
          <a:p>
            <a:pPr marL="271463" indent="-2714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5000"/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『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選擇模型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』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的做法是不同的</a:t>
            </a:r>
            <a:endParaRPr kumimoji="1" lang="en-US" altLang="zh-TW" sz="24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5000"/>
            </a:pPr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  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SSE</a:t>
            </a:r>
            <a:r>
              <a:rPr kumimoji="1" lang="zh-TW" alt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、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RMSE</a:t>
            </a:r>
            <a:r>
              <a:rPr kumimoji="1" lang="zh-TW" alt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、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R</a:t>
            </a:r>
            <a:r>
              <a:rPr kumimoji="1" lang="en-US" altLang="zh-TW" sz="2000" baseline="30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2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5000"/>
            </a:pP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  Accuracy (</a:t>
            </a:r>
            <a:r>
              <a:rPr kumimoji="1" lang="zh-TW" alt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準確率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)</a:t>
            </a:r>
            <a:r>
              <a:rPr kumimoji="1" lang="zh-TW" alt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、 </a:t>
            </a:r>
            <a:r>
              <a:rPr kumimoji="1" lang="en-US" altLang="zh-TW" sz="2000" dirty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AUC (Area Under Curve </a:t>
            </a:r>
            <a:r>
              <a:rPr kumimoji="1" lang="zh-TW" altLang="en-US" sz="2000" dirty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辨識率</a:t>
            </a:r>
            <a:r>
              <a:rPr kumimoji="1" lang="en-US" altLang="zh-TW" sz="2000" dirty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)</a:t>
            </a:r>
          </a:p>
          <a:p>
            <a:pPr marL="271463" indent="-2714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5000"/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使用預測結果來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『</a:t>
            </a:r>
            <a:r>
              <a:rPr kumimoji="1" lang="zh-TW" altLang="en-US" sz="2400" dirty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制訂決策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』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的方式是不同的</a:t>
            </a:r>
            <a:endParaRPr kumimoji="1" lang="en-US" altLang="zh-TW" sz="24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04178" y="764705"/>
            <a:ext cx="3792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accent5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邏輯式迴歸</a:t>
            </a:r>
            <a:endParaRPr lang="en-US" altLang="zh-TW" sz="4000" b="1" dirty="0">
              <a:solidFill>
                <a:schemeClr val="accent5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4000" b="1" dirty="0">
                <a:solidFill>
                  <a:schemeClr val="accent5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類別模型</a:t>
            </a:r>
            <a:endParaRPr lang="zh-TW" altLang="en-US" sz="2000" b="1" dirty="0">
              <a:solidFill>
                <a:schemeClr val="accent5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35624" y="1103259"/>
            <a:ext cx="86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vs.</a:t>
            </a:r>
            <a:r>
              <a:rPr lang="en-US" altLang="zh-TW" sz="4000" b="1" dirty="0">
                <a:solidFill>
                  <a:schemeClr val="accent5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000" b="1" dirty="0">
              <a:solidFill>
                <a:schemeClr val="accent5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77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個人作業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544612"/>
            <a:ext cx="7776864" cy="100811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第十</a:t>
            </a:r>
            <a:r>
              <a:rPr lang="zh-TW" altLang="en-US" dirty="0">
                <a:solidFill>
                  <a:srgbClr val="7030A0"/>
                </a:solidFill>
              </a:rPr>
              <a:t>一</a:t>
            </a:r>
            <a:r>
              <a:rPr lang="zh-TW" altLang="en-US" dirty="0" smtClean="0">
                <a:solidFill>
                  <a:srgbClr val="7030A0"/>
                </a:solidFill>
              </a:rPr>
              <a:t>周 個人作業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5400" y="1740872"/>
            <a:ext cx="10297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MIT/edX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 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  <a:hlinkClick r:id="rId2"/>
              </a:rPr>
              <a:t>The Analytics Edge</a:t>
            </a:r>
            <a:endParaRPr lang="en-US" altLang="zh-TW" sz="2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聽完：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Unit 3-1: Modeling the Expert: Intro. Logistic Regression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將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Quick Questions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做成一個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R-Notebook(.</a:t>
            </a:r>
            <a:r>
              <a:rPr lang="en-US" altLang="zh-TW" sz="2400" dirty="0" err="1">
                <a:latin typeface="Arial Rounded MT Bold" panose="020F0704030504030204" pitchFamily="34" charset="0"/>
                <a:ea typeface="標楷體" panose="03000509000000000000" pitchFamily="65" charset="-120"/>
              </a:rPr>
              <a:t>Rmd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，</a:t>
            </a:r>
            <a:r>
              <a:rPr lang="en-US" altLang="zh-TW" sz="2400" dirty="0" err="1">
                <a:latin typeface="Arial Rounded MT Bold" panose="020F0704030504030204" pitchFamily="34" charset="0"/>
                <a:ea typeface="標楷體" panose="03000509000000000000" pitchFamily="65" charset="-120"/>
              </a:rPr>
              <a:t>Kint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成網頁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(.html)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以檔名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：學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號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_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Logistics.html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如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M0010001_Logistics.html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上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傳到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【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個人作業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/unit10】</a:t>
            </a:r>
            <a:endParaRPr lang="en-US" altLang="zh-TW" sz="2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Due Date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05/18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三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12:00</a:t>
            </a:r>
            <a:endParaRPr lang="en-US" altLang="zh-TW" sz="24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08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666945"/>
            <a:ext cx="7776864" cy="864096"/>
          </a:xfrm>
        </p:spPr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糖尿病醫療照顧品質模型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266419"/>
            <a:ext cx="4007224" cy="26596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842342" y="2420888"/>
            <a:ext cx="490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</a:rPr>
              <a:t>訓練資料 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 分析方法 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 模型</a:t>
            </a:r>
            <a:endParaRPr lang="en-US" altLang="zh-TW" sz="28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42342" y="3265910"/>
            <a:ext cx="637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</a:rPr>
              <a:t>測試資料 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 模型 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 預測：</a:t>
            </a:r>
            <a:r>
              <a:rPr lang="en-US" altLang="zh-TW" sz="2800" b="1" dirty="0" err="1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Poor_Care</a:t>
            </a:r>
            <a:endParaRPr lang="en-US" altLang="zh-TW" sz="28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42342" y="4137985"/>
            <a:ext cx="6275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 smtClean="0">
                <a:latin typeface="Arial Rounded MT Bold" panose="020F0704030504030204" pitchFamily="34" charset="0"/>
                <a:ea typeface="+mj-ea"/>
              </a:rPr>
              <a:t>Prob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</a:rPr>
              <a:t>[</a:t>
            </a:r>
            <a:r>
              <a:rPr lang="en-US" altLang="zh-TW" sz="2800" b="1" dirty="0" err="1" smtClean="0">
                <a:latin typeface="Arial Rounded MT Bold" panose="020F0704030504030204" pitchFamily="34" charset="0"/>
                <a:ea typeface="+mj-ea"/>
              </a:rPr>
              <a:t>poorcare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</a:rPr>
              <a:t> = 1] 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  poor | good</a:t>
            </a:r>
            <a:endParaRPr lang="en-US" altLang="zh-TW" sz="2800" b="1" dirty="0" smtClean="0"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989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2348880"/>
            <a:ext cx="9144000" cy="4170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9970" y="3284984"/>
            <a:ext cx="8030720" cy="323442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919536" y="332657"/>
            <a:ext cx="819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預測機率分佈</a:t>
            </a:r>
            <a:r>
              <a:rPr lang="en-US" altLang="zh-TW" sz="36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zh-TW" altLang="en-US" sz="3600" b="1" dirty="0" smtClean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臨界機率</a:t>
            </a:r>
            <a:r>
              <a:rPr lang="en-US" altLang="zh-TW" sz="36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zh-TW" altLang="en-US" sz="3600" b="1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混淆矩陣</a:t>
            </a:r>
            <a:endParaRPr lang="zh-TW" altLang="en-US" b="1" dirty="0">
              <a:solidFill>
                <a:srgbClr val="00B0F0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699823" y="1123004"/>
          <a:ext cx="6624735" cy="11468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39994">
                  <a:extLst>
                    <a:ext uri="{9D8B030D-6E8A-4147-A177-3AD203B41FA5}">
                      <a16:colId xmlns:a16="http://schemas.microsoft.com/office/drawing/2014/main" val="193099089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283752983"/>
                    </a:ext>
                  </a:extLst>
                </a:gridCol>
                <a:gridCol w="2436469">
                  <a:extLst>
                    <a:ext uri="{9D8B030D-6E8A-4147-A177-3AD203B41FA5}">
                      <a16:colId xmlns:a16="http://schemas.microsoft.com/office/drawing/2014/main" val="2549118118"/>
                    </a:ext>
                  </a:extLst>
                </a:gridCol>
              </a:tblGrid>
              <a:tr h="382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Predict = 0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  NEGTIVE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Predict = 1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  POSITIVE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3485"/>
                  </a:ext>
                </a:extLst>
              </a:tr>
              <a:tr h="3822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92D050"/>
                          </a:solidFill>
                          <a:latin typeface="Arial Rounded MT Bold" panose="020F0704030504030204" pitchFamily="34" charset="0"/>
                        </a:rPr>
                        <a:t>Actual = 0</a:t>
                      </a:r>
                      <a:endParaRPr lang="en-US" sz="1600" b="1" dirty="0">
                        <a:solidFill>
                          <a:srgbClr val="92D05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TN: True-Negative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FP: False-Positive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7877"/>
                  </a:ext>
                </a:extLst>
              </a:tr>
              <a:tr h="3822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7C80"/>
                          </a:solidFill>
                          <a:latin typeface="Arial Rounded MT Bold" panose="020F0704030504030204" pitchFamily="34" charset="0"/>
                        </a:rPr>
                        <a:t>Actual = 1</a:t>
                      </a:r>
                      <a:endParaRPr lang="en-US" sz="1600" b="1" dirty="0">
                        <a:solidFill>
                          <a:srgbClr val="FF7C8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FN: False-Negative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TP: True-Positive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936"/>
                  </a:ext>
                </a:extLst>
              </a:tr>
            </a:tbl>
          </a:graphicData>
        </a:graphic>
      </p:graphicFrame>
      <p:sp>
        <p:nvSpPr>
          <p:cNvPr id="8" name="向下箭號圖說文字 7"/>
          <p:cNvSpPr/>
          <p:nvPr/>
        </p:nvSpPr>
        <p:spPr>
          <a:xfrm>
            <a:off x="3410836" y="2707867"/>
            <a:ext cx="1586997" cy="1409097"/>
          </a:xfrm>
          <a:prstGeom prst="downArrowCallout">
            <a:avLst>
              <a:gd name="adj1" fmla="val 16462"/>
              <a:gd name="adj2" fmla="val 15181"/>
              <a:gd name="adj3" fmla="val 18087"/>
              <a:gd name="adj4" fmla="val 7308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485664" y="2820882"/>
          <a:ext cx="1440160" cy="777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7309">
                  <a:extLst>
                    <a:ext uri="{9D8B030D-6E8A-4147-A177-3AD203B41FA5}">
                      <a16:colId xmlns:a16="http://schemas.microsoft.com/office/drawing/2014/main" val="1930990890"/>
                    </a:ext>
                  </a:extLst>
                </a:gridCol>
                <a:gridCol w="536787">
                  <a:extLst>
                    <a:ext uri="{9D8B030D-6E8A-4147-A177-3AD203B41FA5}">
                      <a16:colId xmlns:a16="http://schemas.microsoft.com/office/drawing/2014/main" val="12837529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49118118"/>
                    </a:ext>
                  </a:extLst>
                </a:gridCol>
              </a:tblGrid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NEG 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POS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3485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54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7877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16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936"/>
                  </a:ext>
                </a:extLst>
              </a:tr>
            </a:tbl>
          </a:graphicData>
        </a:graphic>
      </p:graphicFrame>
      <p:sp>
        <p:nvSpPr>
          <p:cNvPr id="10" name="向下箭號圖說文字 9"/>
          <p:cNvSpPr/>
          <p:nvPr/>
        </p:nvSpPr>
        <p:spPr>
          <a:xfrm>
            <a:off x="5415028" y="2707867"/>
            <a:ext cx="1586997" cy="1409097"/>
          </a:xfrm>
          <a:prstGeom prst="downArrowCallout">
            <a:avLst>
              <a:gd name="adj1" fmla="val 16462"/>
              <a:gd name="adj2" fmla="val 15181"/>
              <a:gd name="adj3" fmla="val 18087"/>
              <a:gd name="adj4" fmla="val 7308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489856" y="2820882"/>
          <a:ext cx="1440160" cy="777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7309">
                  <a:extLst>
                    <a:ext uri="{9D8B030D-6E8A-4147-A177-3AD203B41FA5}">
                      <a16:colId xmlns:a16="http://schemas.microsoft.com/office/drawing/2014/main" val="1930990890"/>
                    </a:ext>
                  </a:extLst>
                </a:gridCol>
                <a:gridCol w="536787">
                  <a:extLst>
                    <a:ext uri="{9D8B030D-6E8A-4147-A177-3AD203B41FA5}">
                      <a16:colId xmlns:a16="http://schemas.microsoft.com/office/drawing/2014/main" val="12837529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49118118"/>
                    </a:ext>
                  </a:extLst>
                </a:gridCol>
              </a:tblGrid>
              <a:tr h="248238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NEG</a:t>
                      </a:r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POS</a:t>
                      </a:r>
                      <a:endParaRPr lang="en-US" sz="1100" b="0" dirty="0" smtClean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3485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4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7877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10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936"/>
                  </a:ext>
                </a:extLst>
              </a:tr>
            </a:tbl>
          </a:graphicData>
        </a:graphic>
      </p:graphicFrame>
      <p:sp>
        <p:nvSpPr>
          <p:cNvPr id="13" name="向下箭號圖說文字 12"/>
          <p:cNvSpPr/>
          <p:nvPr/>
        </p:nvSpPr>
        <p:spPr>
          <a:xfrm>
            <a:off x="7428241" y="2707867"/>
            <a:ext cx="1586997" cy="1409097"/>
          </a:xfrm>
          <a:prstGeom prst="downArrowCallout">
            <a:avLst>
              <a:gd name="adj1" fmla="val 16462"/>
              <a:gd name="adj2" fmla="val 15181"/>
              <a:gd name="adj3" fmla="val 18087"/>
              <a:gd name="adj4" fmla="val 7308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7503069" y="2820882"/>
          <a:ext cx="1440160" cy="777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7309">
                  <a:extLst>
                    <a:ext uri="{9D8B030D-6E8A-4147-A177-3AD203B41FA5}">
                      <a16:colId xmlns:a16="http://schemas.microsoft.com/office/drawing/2014/main" val="1930990890"/>
                    </a:ext>
                  </a:extLst>
                </a:gridCol>
                <a:gridCol w="536787">
                  <a:extLst>
                    <a:ext uri="{9D8B030D-6E8A-4147-A177-3AD203B41FA5}">
                      <a16:colId xmlns:a16="http://schemas.microsoft.com/office/drawing/2014/main" val="12837529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49118118"/>
                    </a:ext>
                  </a:extLst>
                </a:gridCol>
              </a:tblGrid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NEG 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POS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3485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73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7877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936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410835" y="2472098"/>
            <a:ext cx="15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Threshold=0.2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415026" y="2472098"/>
            <a:ext cx="158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Threshold=0.5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428240" y="2472098"/>
            <a:ext cx="15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Threshold=0.8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08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5" grpId="0"/>
      <p:bldP spid="16" grpId="0"/>
      <p:bldP spid="17" grpId="0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501892"/>
            <a:ext cx="7776864" cy="86409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QUIZ #4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71864" y="1697625"/>
            <a:ext cx="64497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What is the sensitivity of Confusion Matrix #1</a:t>
            </a:r>
            <a:r>
              <a:rPr lang="en-US" sz="2000" dirty="0" smtClean="0">
                <a:latin typeface="Arial Rounded MT Bold" panose="020F0704030504030204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What is the specificity of Confusion Matrix #1</a:t>
            </a:r>
            <a:r>
              <a:rPr lang="en-US" sz="2000" dirty="0" smtClean="0">
                <a:latin typeface="Arial Rounded MT Bold" panose="020F0704030504030204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To go from Confusion Matrix #1 to Confusion Matrix #2, </a:t>
            </a:r>
            <a:r>
              <a:rPr lang="en-US" sz="2000" dirty="0" smtClean="0">
                <a:latin typeface="Arial Rounded MT Bold" panose="020F0704030504030204" pitchFamily="34" charset="0"/>
              </a:rPr>
              <a:t>did </a:t>
            </a:r>
            <a:r>
              <a:rPr lang="en-US" sz="2000" dirty="0">
                <a:latin typeface="Arial Rounded MT Bold" panose="020F0704030504030204" pitchFamily="34" charset="0"/>
              </a:rPr>
              <a:t>we increase or decrease the threshold value?</a:t>
            </a:r>
            <a:endParaRPr lang="en-US" sz="2800" b="1" dirty="0" smtClean="0">
              <a:latin typeface="Arial Rounded MT Bold" panose="020F0704030504030204" pitchFamily="34" charset="0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65050"/>
              </p:ext>
            </p:extLst>
          </p:nvPr>
        </p:nvGraphicFramePr>
        <p:xfrm>
          <a:off x="839416" y="1926124"/>
          <a:ext cx="3600399" cy="12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3164488823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65257616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17520339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r>
                        <a:rPr lang="en-US" sz="1400" baseline="0" dirty="0" smtClean="0">
                          <a:latin typeface="Arial Rounded MT Bold" panose="020F0704030504030204" pitchFamily="34" charset="0"/>
                        </a:rPr>
                        <a:t> = 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r>
                        <a:rPr lang="en-US" sz="1400" baseline="0" dirty="0" smtClean="0">
                          <a:latin typeface="Arial Rounded MT Bold" panose="020F0704030504030204" pitchFamily="34" charset="0"/>
                        </a:rPr>
                        <a:t> = 1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197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Actual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15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10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84471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Actual =  1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5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20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1372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39415" y="1628800"/>
            <a:ext cx="36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3891F"/>
                </a:solidFill>
                <a:latin typeface="Arial Rounded MT Bold" panose="020F0704030504030204" pitchFamily="34" charset="0"/>
                <a:ea typeface="+mj-ea"/>
              </a:rPr>
              <a:t>Matrix #1</a:t>
            </a:r>
            <a:endParaRPr lang="en-US" b="1" dirty="0" smtClean="0">
              <a:solidFill>
                <a:srgbClr val="63891F"/>
              </a:solidFill>
              <a:latin typeface="Arial Rounded MT Bold" panose="020F0704030504030204" pitchFamily="34" charset="0"/>
              <a:ea typeface="+mj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53891"/>
              </p:ext>
            </p:extLst>
          </p:nvPr>
        </p:nvGraphicFramePr>
        <p:xfrm>
          <a:off x="839416" y="3820964"/>
          <a:ext cx="3600399" cy="12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3164488823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65257616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17520339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r>
                        <a:rPr lang="en-US" sz="1400" baseline="0" dirty="0" smtClean="0">
                          <a:latin typeface="Arial Rounded MT Bold" panose="020F0704030504030204" pitchFamily="34" charset="0"/>
                        </a:rPr>
                        <a:t> = 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r>
                        <a:rPr lang="en-US" sz="1400" baseline="0" dirty="0" smtClean="0">
                          <a:latin typeface="Arial Rounded MT Bold" panose="020F0704030504030204" pitchFamily="34" charset="0"/>
                        </a:rPr>
                        <a:t> = 1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197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Actual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20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5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84471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Actual =  1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10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15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1372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839415" y="3523640"/>
            <a:ext cx="36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3891F"/>
                </a:solidFill>
                <a:latin typeface="Arial Rounded MT Bold" panose="020F0704030504030204" pitchFamily="34" charset="0"/>
                <a:ea typeface="+mj-ea"/>
              </a:rPr>
              <a:t>Matrix #2</a:t>
            </a:r>
            <a:endParaRPr lang="en-US" b="1" dirty="0" smtClean="0">
              <a:solidFill>
                <a:srgbClr val="63891F"/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46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2143430"/>
            <a:ext cx="8568951" cy="2543756"/>
          </a:xfrm>
        </p:spPr>
        <p:txBody>
          <a:bodyPr/>
          <a:lstStyle/>
          <a:p>
            <a:r>
              <a:rPr lang="zh-TW" altLang="en-US" sz="6000" dirty="0" smtClean="0"/>
              <a:t>現代資料分析方</a:t>
            </a:r>
            <a:r>
              <a:rPr lang="zh-TW" altLang="en-US" sz="6000" dirty="0"/>
              <a:t>法</a:t>
            </a:r>
            <a:r>
              <a:rPr lang="zh-TW" altLang="en-US" sz="7200" dirty="0" smtClean="0"/>
              <a:t>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477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81" y="662993"/>
            <a:ext cx="3684591" cy="402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135560" y="308659"/>
            <a:ext cx="7939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辨識率 </a:t>
            </a:r>
            <a:r>
              <a:rPr lang="en-US" altLang="zh-TW" sz="24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(AUC)</a:t>
            </a:r>
            <a:r>
              <a:rPr lang="en-US" altLang="zh-TW" sz="32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versus</a:t>
            </a:r>
            <a:r>
              <a:rPr lang="en-US" altLang="zh-TW" sz="32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正確率 </a:t>
            </a:r>
            <a:r>
              <a:rPr lang="en-US" altLang="zh-TW" sz="24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(ACC)</a:t>
            </a:r>
            <a:endParaRPr lang="zh-TW" altLang="en-US" sz="1400" b="1" dirty="0"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159896" y="148478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ROC</a:t>
            </a:r>
            <a:endParaRPr lang="zh-TW" altLang="en-US" sz="2800" dirty="0">
              <a:solidFill>
                <a:srgbClr val="66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79976" y="281687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5"/>
                </a:solidFill>
                <a:latin typeface="Arial Rounded MT Bold" panose="020F0704030504030204" pitchFamily="34" charset="0"/>
              </a:rPr>
              <a:t>AUC</a:t>
            </a:r>
            <a:endParaRPr lang="zh-TW" altLang="en-US" sz="2800" dirty="0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91744" y="4692680"/>
            <a:ext cx="5104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Accuracy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：臨界機率 </a:t>
            </a: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=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0.5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時的正確率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ROC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TPR &amp; FPR 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之間的權衡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AUC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：模型在所有臨界機率之中的辨識能力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14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QUIZ #5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47928" y="1340768"/>
            <a:ext cx="590465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Given this ROC </a:t>
            </a:r>
            <a:r>
              <a:rPr lang="en-US" dirty="0" smtClean="0">
                <a:latin typeface="Arial Rounded MT Bold" panose="020F0704030504030204" pitchFamily="34" charset="0"/>
              </a:rPr>
              <a:t>curve</a:t>
            </a:r>
            <a:r>
              <a:rPr lang="zh-TW" altLang="en-US" dirty="0" smtClean="0">
                <a:latin typeface="Arial Rounded MT Bold" panose="020F0704030504030204" pitchFamily="34" charset="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</a:rPr>
              <a:t>…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TW" dirty="0" smtClean="0">
                <a:latin typeface="Arial Rounded MT Bold" panose="020F0704030504030204" pitchFamily="34" charset="0"/>
              </a:rPr>
              <a:t>W</a:t>
            </a:r>
            <a:r>
              <a:rPr lang="en-US" dirty="0" smtClean="0">
                <a:latin typeface="Arial Rounded MT Bold" panose="020F0704030504030204" pitchFamily="34" charset="0"/>
              </a:rPr>
              <a:t>hich </a:t>
            </a:r>
            <a:r>
              <a:rPr lang="en-US" dirty="0">
                <a:latin typeface="Arial Rounded MT Bold" panose="020F0704030504030204" pitchFamily="34" charset="0"/>
              </a:rPr>
              <a:t>threshold would you pick if you wanted to correctly identify a small group of patients who are receiving the worst care with high confidence?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>
                <a:latin typeface="Arial Rounded MT Bold" panose="020F0704030504030204" pitchFamily="34" charset="0"/>
              </a:rPr>
              <a:t>Which </a:t>
            </a:r>
            <a:r>
              <a:rPr lang="en-US" dirty="0">
                <a:latin typeface="Arial Rounded MT Bold" panose="020F0704030504030204" pitchFamily="34" charset="0"/>
              </a:rPr>
              <a:t>threshold would you pick if you wanted to correctly identify half of the patients receiving poor care, while making as few errors as possible?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63737"/>
            <a:ext cx="4392488" cy="480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09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1384" y="765168"/>
            <a:ext cx="992156" cy="4970379"/>
          </a:xfrm>
        </p:spPr>
        <p:txBody>
          <a:bodyPr vert="eaVert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資料分析方法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112205" y="2370364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預測數值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921626" y="236514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尺度</a:t>
            </a:r>
            <a:r>
              <a:rPr lang="zh-TW" altLang="en-US" sz="40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縮減</a:t>
            </a:r>
            <a:endParaRPr lang="zh-TW" altLang="en-US" sz="4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281647" y="236514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集群分析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744053" y="236514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預測機率</a:t>
            </a:r>
          </a:p>
        </p:txBody>
      </p:sp>
      <p:sp>
        <p:nvSpPr>
          <p:cNvPr id="3" name="右大括弧 2"/>
          <p:cNvSpPr/>
          <p:nvPr/>
        </p:nvSpPr>
        <p:spPr>
          <a:xfrm rot="16200000">
            <a:off x="5737162" y="1242603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大括弧 10"/>
          <p:cNvSpPr/>
          <p:nvPr/>
        </p:nvSpPr>
        <p:spPr>
          <a:xfrm rot="16200000">
            <a:off x="8576211" y="1242603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大括弧 11"/>
          <p:cNvSpPr/>
          <p:nvPr/>
        </p:nvSpPr>
        <p:spPr>
          <a:xfrm rot="5400000" flipV="1">
            <a:off x="5737162" y="3834890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大括弧 18"/>
          <p:cNvSpPr/>
          <p:nvPr/>
        </p:nvSpPr>
        <p:spPr>
          <a:xfrm rot="5400000" flipV="1">
            <a:off x="8576211" y="3834890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435192" y="13470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探索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72834" y="55616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E68422"/>
                </a:solidFill>
                <a:latin typeface="Arial Rounded MT Bold" panose="020F0704030504030204" pitchFamily="34" charset="0"/>
                <a:ea typeface="+mj-ea"/>
              </a:rPr>
              <a:t>程序</a:t>
            </a:r>
            <a:endParaRPr lang="en-US" sz="3600" b="1" dirty="0" smtClean="0">
              <a:solidFill>
                <a:srgbClr val="E68422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317713" y="13470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預測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311883" y="55924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66CC"/>
                </a:solidFill>
                <a:latin typeface="Arial Rounded MT Bold" panose="020F0704030504030204" pitchFamily="34" charset="0"/>
                <a:ea typeface="+mj-ea"/>
              </a:rPr>
              <a:t>模型</a:t>
            </a:r>
            <a:endParaRPr lang="en-US" sz="3600" b="1" dirty="0" smtClean="0">
              <a:solidFill>
                <a:srgbClr val="FF66CC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81051" y="50462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監督式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011169" y="50523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非監督</a:t>
            </a:r>
            <a:r>
              <a:rPr lang="zh-TW" altLang="en-US" sz="3600" b="1" dirty="0">
                <a:latin typeface="Arial Rounded MT Bold" panose="020F0704030504030204" pitchFamily="34" charset="0"/>
                <a:ea typeface="+mj-ea"/>
              </a:rPr>
              <a:t>式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653283" y="84300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整理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135560" y="1861084"/>
            <a:ext cx="800219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彙整、比較</a:t>
            </a:r>
            <a:endParaRPr lang="zh-TW" altLang="en-US" sz="4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495581" y="1861084"/>
            <a:ext cx="800219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結構、趨勢</a:t>
            </a:r>
          </a:p>
        </p:txBody>
      </p:sp>
      <p:sp>
        <p:nvSpPr>
          <p:cNvPr id="29" name="右大括弧 28"/>
          <p:cNvSpPr/>
          <p:nvPr/>
        </p:nvSpPr>
        <p:spPr>
          <a:xfrm rot="16200000">
            <a:off x="2951096" y="738547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右大括弧 29"/>
          <p:cNvSpPr/>
          <p:nvPr/>
        </p:nvSpPr>
        <p:spPr>
          <a:xfrm rot="5400000" flipV="1">
            <a:off x="2951096" y="3835760"/>
            <a:ext cx="504056" cy="1863358"/>
          </a:xfrm>
          <a:prstGeom prst="rightBrace">
            <a:avLst>
              <a:gd name="adj1" fmla="val 39484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423969" y="50462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視覺化</a:t>
            </a:r>
            <a:endParaRPr lang="en-US" altLang="zh-TW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435192" y="4766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Arial Rounded MT Bold" panose="020F0704030504030204" pitchFamily="34" charset="0"/>
                <a:ea typeface="+mj-ea"/>
              </a:rPr>
              <a:t>策略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317713" y="4766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rial Rounded MT Bold" panose="020F0704030504030204" pitchFamily="34" charset="0"/>
                <a:ea typeface="+mj-ea"/>
              </a:rPr>
              <a:t>戰術</a:t>
            </a:r>
            <a:endParaRPr lang="en-US" sz="36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5861513" y="1131035"/>
            <a:ext cx="283321" cy="216024"/>
          </a:xfrm>
          <a:prstGeom prst="upArrow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向上箭號 33"/>
          <p:cNvSpPr/>
          <p:nvPr/>
        </p:nvSpPr>
        <p:spPr>
          <a:xfrm>
            <a:off x="8724220" y="1131035"/>
            <a:ext cx="283321" cy="216024"/>
          </a:xfrm>
          <a:prstGeom prst="upArrow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653283" y="55616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E68422"/>
                </a:solidFill>
                <a:latin typeface="Arial Rounded MT Bold" panose="020F0704030504030204" pitchFamily="34" charset="0"/>
                <a:ea typeface="+mj-ea"/>
              </a:rPr>
              <a:t>工具</a:t>
            </a:r>
            <a:endParaRPr lang="zh-TW" altLang="en-US" sz="3600" b="1" dirty="0">
              <a:solidFill>
                <a:srgbClr val="E68422"/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75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32656"/>
            <a:ext cx="7776864" cy="864096"/>
          </a:xfrm>
        </p:spPr>
        <p:txBody>
          <a:bodyPr/>
          <a:lstStyle/>
          <a:p>
            <a:r>
              <a:rPr lang="zh-TW" altLang="en-US" sz="4800" dirty="0" smtClean="0">
                <a:uFillTx/>
              </a:rPr>
              <a:t>本單元學習重點</a:t>
            </a:r>
            <a:endParaRPr lang="en-US" sz="4800" dirty="0">
              <a:uFillTx/>
            </a:endParaRPr>
          </a:p>
        </p:txBody>
      </p:sp>
      <p:sp>
        <p:nvSpPr>
          <p:cNvPr id="4" name="文字方塊 3"/>
          <p:cNvSpPr txBox="1">
            <a:spLocks/>
          </p:cNvSpPr>
          <p:nvPr/>
        </p:nvSpPr>
        <p:spPr>
          <a:xfrm>
            <a:off x="1035763" y="1420017"/>
            <a:ext cx="4336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1. 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資料分析的基本觀念</a:t>
            </a:r>
            <a:endParaRPr lang="zh-TW" altLang="en-US" sz="1600" u="sng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資料分析、商業策略</a:t>
            </a:r>
            <a:endParaRPr lang="en-US" altLang="zh-TW" sz="16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商業資料分析的層次和重點</a:t>
            </a:r>
            <a:endParaRPr lang="en-US" altLang="zh-TW" sz="16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廣義、狹義的模型</a:t>
            </a:r>
            <a:endParaRPr lang="zh-TW" altLang="en-US" sz="16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方法參數、模型係數</a:t>
            </a:r>
            <a:endParaRPr lang="en-US" altLang="zh-TW" sz="16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準確性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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複雜度</a:t>
            </a:r>
            <a:endParaRPr lang="zh-TW" altLang="en-US" sz="16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5591944" y="3550346"/>
            <a:ext cx="4893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4. 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多元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線性回歸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係數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的隨機變數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機率分布函數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變數之間的相關性、複回歸的共線性問題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模型選擇、挑選變數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誤差與準確性指標</a:t>
            </a:r>
            <a:endParaRPr lang="en-US" altLang="zh-TW" sz="16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5591944" y="1420016"/>
            <a:ext cx="489300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3. 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簡單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線性回歸 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Simple Linear 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Regression</a:t>
            </a:r>
            <a:endParaRPr lang="en-US" altLang="zh-TW" sz="16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用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做線性回歸 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– lm()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Model Summary 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功能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畫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出回歸線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變異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數分析 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Analysis of Variance (ANOVA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>
            <a:spLocks/>
          </p:cNvSpPr>
          <p:nvPr/>
        </p:nvSpPr>
        <p:spPr>
          <a:xfrm>
            <a:off x="1035763" y="3838378"/>
            <a:ext cx="4336622" cy="1894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2. 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相關性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變數之間的關係</a:t>
            </a:r>
            <a:endParaRPr lang="zh-TW" altLang="en-US" sz="1600" u="sng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連續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變數的相關性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係數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) Correlation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類別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變數之間的關聯性 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Association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類別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與連續變數之間的關係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類別</a:t>
            </a:r>
            <a:r>
              <a:rPr lang="zh-TW" altLang="en-US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與連續變數的各種可能關係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圖示</a:t>
            </a:r>
            <a:endParaRPr lang="zh-TW" altLang="en-US" sz="16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30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2143430"/>
            <a:ext cx="8568951" cy="2543756"/>
          </a:xfrm>
        </p:spPr>
        <p:txBody>
          <a:bodyPr/>
          <a:lstStyle/>
          <a:p>
            <a:r>
              <a:rPr lang="en-US" altLang="zh-TW" sz="2800" dirty="0" smtClean="0"/>
              <a:t>UNIT10B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6000" dirty="0"/>
              <a:t>簡單線性回歸</a:t>
            </a:r>
            <a:r>
              <a:rPr lang="zh-TW" altLang="en-US" sz="5400" dirty="0"/>
              <a:t> 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4800" dirty="0" smtClean="0"/>
              <a:t>Simple </a:t>
            </a:r>
            <a:r>
              <a:rPr lang="en-US" altLang="zh-TW" sz="4800" dirty="0"/>
              <a:t>Linear Regression</a:t>
            </a:r>
            <a:r>
              <a:rPr lang="zh-TW" altLang="en-US" sz="48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46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60" y="1265312"/>
            <a:ext cx="5260032" cy="5260032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1127448" y="332656"/>
            <a:ext cx="10297144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誤差與變異 </a:t>
            </a:r>
            <a:r>
              <a:rPr lang="en-US" altLang="zh-TW" sz="4800" dirty="0" smtClean="0">
                <a:sym typeface="Wingdings" panose="05000000000000000000" pitchFamily="2" charset="2"/>
              </a:rPr>
              <a:t></a:t>
            </a:r>
            <a:r>
              <a:rPr lang="zh-TW" altLang="en-US" sz="4800" dirty="0" smtClean="0">
                <a:sym typeface="Wingdings" panose="05000000000000000000" pitchFamily="2" charset="2"/>
              </a:rPr>
              <a:t> 模型的正確性</a:t>
            </a:r>
            <a:endParaRPr lang="en-US" sz="4800" dirty="0"/>
          </a:p>
        </p:txBody>
      </p:sp>
      <p:sp>
        <p:nvSpPr>
          <p:cNvPr id="6" name="右大括弧 5"/>
          <p:cNvSpPr/>
          <p:nvPr/>
        </p:nvSpPr>
        <p:spPr>
          <a:xfrm>
            <a:off x="4306432" y="2441019"/>
            <a:ext cx="144016" cy="718252"/>
          </a:xfrm>
          <a:prstGeom prst="rightBrace">
            <a:avLst>
              <a:gd name="adj1" fmla="val 27007"/>
              <a:gd name="adj2" fmla="val 50000"/>
            </a:avLst>
          </a:prstGeom>
          <a:ln w="127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大括弧 6"/>
          <p:cNvSpPr/>
          <p:nvPr/>
        </p:nvSpPr>
        <p:spPr>
          <a:xfrm flipH="1">
            <a:off x="4079619" y="2441019"/>
            <a:ext cx="144016" cy="211128"/>
          </a:xfrm>
          <a:prstGeom prst="rightBrace">
            <a:avLst>
              <a:gd name="adj1" fmla="val 12241"/>
              <a:gd name="adj2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415664" y="2576574"/>
                <a:ext cx="15563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𝝐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FF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FF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rgbClr val="FF00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FF00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b="1" dirty="0" smtClean="0">
                  <a:solidFill>
                    <a:srgbClr val="FF00FF"/>
                  </a:solidFill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64" y="2576574"/>
                <a:ext cx="1556388" cy="369332"/>
              </a:xfrm>
              <a:prstGeom prst="rect">
                <a:avLst/>
              </a:prstGeom>
              <a:blipFill>
                <a:blip r:embed="rId3"/>
                <a:stretch>
                  <a:fillRect l="-2344" r="-3359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423592" y="2296551"/>
                <a:ext cx="16525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𝝐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 smtClean="0">
                  <a:solidFill>
                    <a:srgbClr val="0070C0"/>
                  </a:solidFill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2296551"/>
                <a:ext cx="1652504" cy="369332"/>
              </a:xfrm>
              <a:prstGeom prst="rect">
                <a:avLst/>
              </a:prstGeom>
              <a:blipFill>
                <a:blip r:embed="rId4"/>
                <a:stretch>
                  <a:fillRect l="-2214" t="-16667" r="-3321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384032" y="1505914"/>
                <a:ext cx="3641061" cy="746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𝑺𝑺𝑻</m:t>
                      </m:r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𝑺𝑺𝑹</m:t>
                      </m:r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𝑺𝑺𝑬</m:t>
                      </m:r>
                    </m:oMath>
                  </m:oMathPara>
                </a14:m>
                <a:endParaRPr lang="en-US" sz="2000" b="1" dirty="0" smtClean="0"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1505914"/>
                <a:ext cx="3641061" cy="746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384032" y="2462984"/>
                <a:ext cx="2157707" cy="746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𝑺𝑺𝑬</m:t>
                      </m:r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 smtClean="0"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2462984"/>
                <a:ext cx="2157707" cy="746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384032" y="3434386"/>
                <a:ext cx="241335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p>
                          <m: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𝑺𝑺𝑹</m:t>
                          </m:r>
                        </m:num>
                        <m:den>
                          <m: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𝑺𝑺𝑻</m:t>
                          </m:r>
                        </m:den>
                      </m:f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𝑺𝑺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3434386"/>
                <a:ext cx="2413353" cy="57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標題 1"/>
          <p:cNvSpPr txBox="1">
            <a:spLocks/>
          </p:cNvSpPr>
          <p:nvPr/>
        </p:nvSpPr>
        <p:spPr>
          <a:xfrm>
            <a:off x="6384032" y="4581128"/>
            <a:ext cx="3888432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變異數分析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046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2143430"/>
            <a:ext cx="8568951" cy="2543756"/>
          </a:xfrm>
        </p:spPr>
        <p:txBody>
          <a:bodyPr/>
          <a:lstStyle/>
          <a:p>
            <a:r>
              <a:rPr lang="zh-TW" altLang="en-US" sz="6000" dirty="0" smtClean="0"/>
              <a:t>預測性模型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89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5400" y="318979"/>
            <a:ext cx="1072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方法、參數、模型、係數</a:t>
            </a:r>
            <a:endParaRPr lang="en-US" altLang="zh-TW" sz="44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407106" y="5428243"/>
                <a:ext cx="2859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rgbClr val="00B0F0"/>
                    </a:solidFill>
                    <a:ea typeface="+mj-ea"/>
                  </a:rPr>
                  <a:t>係數</a:t>
                </a:r>
                <a:r>
                  <a:rPr lang="zh-TW" altLang="en-US" sz="2400" b="1" dirty="0">
                    <a:ea typeface="+mj-ea"/>
                  </a:rPr>
                  <a:t>：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+mj-ea"/>
                      </a:rPr>
                      <m:t>{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06" y="5428243"/>
                <a:ext cx="2859565" cy="369332"/>
              </a:xfrm>
              <a:prstGeom prst="rect">
                <a:avLst/>
              </a:prstGeom>
              <a:blipFill>
                <a:blip r:embed="rId2"/>
                <a:stretch>
                  <a:fillRect l="-6397" t="-22951" r="-4051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6864781" y="2779030"/>
            <a:ext cx="1944216" cy="994102"/>
            <a:chOff x="3371815" y="2643135"/>
            <a:chExt cx="1944216" cy="994102"/>
          </a:xfrm>
        </p:grpSpPr>
        <p:pic>
          <p:nvPicPr>
            <p:cNvPr id="20" name="Picture 4" descr="Gears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193" y="2643135"/>
              <a:ext cx="1325468" cy="99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流程圖: 人工作業 20"/>
            <p:cNvSpPr/>
            <p:nvPr/>
          </p:nvSpPr>
          <p:spPr>
            <a:xfrm>
              <a:off x="3371815" y="2708920"/>
              <a:ext cx="1944216" cy="900100"/>
            </a:xfrm>
            <a:prstGeom prst="flowChartManualOperation">
              <a:avLst/>
            </a:pr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TW" i="1" dirty="0">
                <a:solidFill>
                  <a:schemeClr val="bg1"/>
                </a:solidFill>
                <a:latin typeface="Cambria Math"/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7836889" y="2418990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836889" y="3868896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82671" y="1490678"/>
            <a:ext cx="1908436" cy="859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b="0" i="1" dirty="0" smtClean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33" name="文字方塊 32"/>
          <p:cNvSpPr txBox="1"/>
          <p:nvPr/>
        </p:nvSpPr>
        <p:spPr>
          <a:xfrm flipH="1">
            <a:off x="7086988" y="1697705"/>
            <a:ext cx="149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latin typeface="+mj-ea"/>
                <a:ea typeface="+mj-ea"/>
              </a:rPr>
              <a:t>資料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en-US" altLang="zh-TW" sz="2000" dirty="0" smtClean="0">
                <a:latin typeface="Arial Rounded MT Bold" panose="020F0704030504030204" pitchFamily="34" charset="0"/>
              </a:rPr>
              <a:t>Data)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rot="5400000">
            <a:off x="8841744" y="3170645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 flipH="1">
            <a:off x="5807968" y="2965944"/>
            <a:ext cx="1153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rgbClr val="E68422"/>
                </a:solidFill>
                <a:latin typeface="+mj-ea"/>
                <a:ea typeface="+mj-ea"/>
              </a:rPr>
              <a:t>方法</a:t>
            </a:r>
            <a:r>
              <a:rPr lang="en-US" altLang="zh-TW" sz="2000" dirty="0" smtClean="0">
                <a:solidFill>
                  <a:srgbClr val="E68422"/>
                </a:solidFill>
                <a:latin typeface="Arial Rounded MT Bold" panose="020F0704030504030204" pitchFamily="34" charset="0"/>
              </a:rPr>
              <a:t>Method</a:t>
            </a:r>
            <a:endParaRPr lang="zh-TW" altLang="en-US" sz="2400" dirty="0">
              <a:solidFill>
                <a:srgbClr val="E68422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 flipH="1">
                <a:off x="8946865" y="2965945"/>
                <a:ext cx="319780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參數：複雜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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準確</a:t>
                </a:r>
                <a:endParaRPr lang="zh-TW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  <a:p>
                <a:r>
                  <a:rPr lang="en-US" altLang="zh-TW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Parameter 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TW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)</a:t>
                </a:r>
                <a:endParaRPr lang="zh-TW" altLang="en-US" sz="24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46865" y="2965945"/>
                <a:ext cx="3197807" cy="769441"/>
              </a:xfrm>
              <a:prstGeom prst="rect">
                <a:avLst/>
              </a:prstGeom>
              <a:blipFill>
                <a:blip r:embed="rId4"/>
                <a:stretch>
                  <a:fillRect l="-3053" t="-5556" b="-1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6882671" y="4267294"/>
            <a:ext cx="1908436" cy="1112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b="0" i="1" dirty="0" smtClean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43" name="文字方塊 42"/>
          <p:cNvSpPr txBox="1"/>
          <p:nvPr/>
        </p:nvSpPr>
        <p:spPr>
          <a:xfrm flipH="1">
            <a:off x="7086988" y="4474321"/>
            <a:ext cx="1499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+mj-ea"/>
                <a:ea typeface="+mj-ea"/>
              </a:rPr>
              <a:t>模型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en-US" altLang="zh-TW" sz="2000" dirty="0" smtClean="0">
                <a:latin typeface="Arial Rounded MT Bold" panose="020F0704030504030204" pitchFamily="34" charset="0"/>
              </a:rPr>
              <a:t>Model)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251" y="1844823"/>
            <a:ext cx="4498653" cy="4498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19536" y="1425053"/>
                <a:ext cx="3709029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tx1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+…+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p>
                      </m:sSubSup>
                    </m:oMath>
                  </m:oMathPara>
                </a14:m>
                <a:endParaRPr lang="en-US" sz="2400" b="1" dirty="0" smtClean="0">
                  <a:solidFill>
                    <a:schemeClr val="tx1"/>
                  </a:solidFill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425053"/>
                <a:ext cx="3709029" cy="4033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5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.4|12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9050">
          <a:solidFill>
            <a:schemeClr val="bg1">
              <a:lumMod val="6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latin typeface="Arial Rounded MT Bold" panose="020F0704030504030204" pitchFamily="34" charset="0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39752</TotalTime>
  <Words>1076</Words>
  <Application>Microsoft Office PowerPoint</Application>
  <PresentationFormat>寬螢幕</PresentationFormat>
  <Paragraphs>250</Paragraphs>
  <Slides>31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7" baseType="lpstr">
      <vt:lpstr>Arial Unicode MS</vt:lpstr>
      <vt:lpstr>微軟正黑體</vt:lpstr>
      <vt:lpstr>新細明體</vt:lpstr>
      <vt:lpstr>標楷體</vt:lpstr>
      <vt:lpstr>Arial</vt:lpstr>
      <vt:lpstr>Arial Black</vt:lpstr>
      <vt:lpstr>Arial Rounded MT Bold</vt:lpstr>
      <vt:lpstr>Calibri</vt:lpstr>
      <vt:lpstr>Cambria</vt:lpstr>
      <vt:lpstr>Cambria Math</vt:lpstr>
      <vt:lpstr>Consolas</vt:lpstr>
      <vt:lpstr>Courier New</vt:lpstr>
      <vt:lpstr>Maiandra GD</vt:lpstr>
      <vt:lpstr>Times New Roman</vt:lpstr>
      <vt:lpstr>Wingdings</vt:lpstr>
      <vt:lpstr>高階主管</vt:lpstr>
      <vt:lpstr>PowerPoint 簡報</vt:lpstr>
      <vt:lpstr>單元學習重點</vt:lpstr>
      <vt:lpstr>現代資料分析方法 </vt:lpstr>
      <vt:lpstr>資料分析方法</vt:lpstr>
      <vt:lpstr>本單元學習重點</vt:lpstr>
      <vt:lpstr>UNIT10B 簡單線性回歸  Simple Linear Regression </vt:lpstr>
      <vt:lpstr>PowerPoint 簡報</vt:lpstr>
      <vt:lpstr>預測性模型</vt:lpstr>
      <vt:lpstr>PowerPoint 簡報</vt:lpstr>
      <vt:lpstr>PowerPoint 簡報</vt:lpstr>
      <vt:lpstr>UNIT10C 多重線性回歸  Multiple Linear Regression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個人作業</vt:lpstr>
      <vt:lpstr>第十一周 個人作業</vt:lpstr>
      <vt:lpstr>糖尿病醫療照顧品質模型</vt:lpstr>
      <vt:lpstr>PowerPoint 簡報</vt:lpstr>
      <vt:lpstr>QUIZ #4</vt:lpstr>
      <vt:lpstr>PowerPoint 簡報</vt:lpstr>
      <vt:lpstr>QUIZ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Tony Chuo</cp:lastModifiedBy>
  <cp:revision>1906</cp:revision>
  <cp:lastPrinted>2018-08-29T05:11:40Z</cp:lastPrinted>
  <dcterms:created xsi:type="dcterms:W3CDTF">2013-10-30T19:17:01Z</dcterms:created>
  <dcterms:modified xsi:type="dcterms:W3CDTF">2020-05-10T06:54:12Z</dcterms:modified>
</cp:coreProperties>
</file>