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35" r:id="rId2"/>
    <p:sldId id="414" r:id="rId3"/>
    <p:sldId id="450" r:id="rId4"/>
    <p:sldId id="432" r:id="rId5"/>
    <p:sldId id="451" r:id="rId6"/>
    <p:sldId id="452" r:id="rId7"/>
    <p:sldId id="433" r:id="rId8"/>
    <p:sldId id="418" r:id="rId9"/>
    <p:sldId id="436" r:id="rId10"/>
    <p:sldId id="434" r:id="rId11"/>
    <p:sldId id="437" r:id="rId12"/>
    <p:sldId id="439" r:id="rId13"/>
    <p:sldId id="444" r:id="rId14"/>
    <p:sldId id="438" r:id="rId15"/>
    <p:sldId id="440" r:id="rId16"/>
    <p:sldId id="441" r:id="rId17"/>
    <p:sldId id="442" r:id="rId18"/>
    <p:sldId id="443" r:id="rId19"/>
    <p:sldId id="445" r:id="rId20"/>
    <p:sldId id="446" r:id="rId21"/>
    <p:sldId id="447" r:id="rId22"/>
    <p:sldId id="448" r:id="rId23"/>
    <p:sldId id="449" r:id="rId24"/>
    <p:sldId id="396" r:id="rId25"/>
    <p:sldId id="406" r:id="rId26"/>
    <p:sldId id="405" r:id="rId27"/>
    <p:sldId id="412" r:id="rId28"/>
    <p:sldId id="419" r:id="rId29"/>
    <p:sldId id="421" r:id="rId30"/>
    <p:sldId id="430" r:id="rId31"/>
    <p:sldId id="427" r:id="rId32"/>
    <p:sldId id="426" r:id="rId33"/>
    <p:sldId id="428" r:id="rId34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ny Chuo" initials="TC" lastIdx="1" clrIdx="0">
    <p:extLst>
      <p:ext uri="{19B8F6BF-5375-455C-9EA6-DF929625EA0E}">
        <p15:presenceInfo xmlns:p15="http://schemas.microsoft.com/office/powerpoint/2012/main" userId="15b04b4c3c86f3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2E2EFF"/>
    <a:srgbClr val="63891F"/>
    <a:srgbClr val="FFCCFF"/>
    <a:srgbClr val="FFC000"/>
    <a:srgbClr val="FFFF00"/>
    <a:srgbClr val="758085"/>
    <a:srgbClr val="9FE6FF"/>
    <a:srgbClr val="FFB2B2"/>
    <a:srgbClr val="F6B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7217" autoAdjust="0"/>
  </p:normalViewPr>
  <p:slideViewPr>
    <p:cSldViewPr>
      <p:cViewPr varScale="1">
        <p:scale>
          <a:sx n="100" d="100"/>
          <a:sy n="100" d="100"/>
        </p:scale>
        <p:origin x="108" y="10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90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0E928-1E07-4C91-B2ED-4E319EBA1D21}" type="datetimeFigureOut">
              <a:rPr lang="zh-TW" altLang="en-US" smtClean="0"/>
              <a:t>2020/5/18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8C43D-57D4-4451-8E99-3EFAB04CF9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41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837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98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>
                <a:uFillTx/>
              </a:rPr>
              <a:t>10</a:t>
            </a:fld>
            <a:endParaRPr lang="zh-TW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565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198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8C43D-57D4-4451-8E99-3EFAB04CF9E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77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7776864" cy="864096"/>
          </a:xfrm>
        </p:spPr>
        <p:txBody>
          <a:bodyPr anchor="ctr"/>
          <a:lstStyle>
            <a:lvl1pPr>
              <a:defRPr>
                <a:latin typeface="Arial Rounded MT Bold" panose="020F0704030504030204" pitchFamily="34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accent5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74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bg>
      <p:bgPr>
        <a:gradFill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rgbClr val="FFCCFF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5400" y="2924944"/>
            <a:ext cx="10801200" cy="980728"/>
          </a:xfrm>
        </p:spPr>
        <p:txBody>
          <a:bodyPr anchor="ctr"/>
          <a:lstStyle>
            <a:lvl1pPr>
              <a:lnSpc>
                <a:spcPct val="100000"/>
              </a:lnSpc>
              <a:defRPr sz="6600" b="1">
                <a:solidFill>
                  <a:srgbClr val="FFCC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731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0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3592" y="332656"/>
            <a:ext cx="7200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91344" y="6453336"/>
            <a:ext cx="244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中山企管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R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：機率與商務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(2020</a:t>
            </a:r>
            <a:r>
              <a:rPr lang="zh-TW" altLang="en-US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春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) </a:t>
            </a:r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240349" y="6453336"/>
            <a:ext cx="2688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Unit12</a:t>
            </a:r>
            <a:r>
              <a:rPr lang="zh-TW" altLang="en-US" sz="1000" kern="12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  <a:cs typeface="+mn-cs"/>
              </a:rPr>
              <a:t> 從預測到決策  </a:t>
            </a:r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t>P.</a:t>
            </a:r>
            <a:fld id="{97DB3A49-F316-47D1-A5B6-BC112A9BDBF6}" type="slidenum">
              <a:rPr lang="zh-TW" altLang="en-US" sz="1000" smtClean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  <a:ea typeface="+mj-ea"/>
              </a:rPr>
              <a:pPr algn="r"/>
              <a:t>‹#›</a:t>
            </a:fld>
            <a:endParaRPr lang="zh-TW" altLang="en-US" sz="1000" dirty="0" smtClean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8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Arial Rounded MT Bold" panose="020F0704030504030204" pitchFamily="34" charset="0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Confusion_matri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JzFaXRTPSHtPfsvzevUeW8AFgM59zAA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tNgxK_2sYA&amp;list=PLvOqBoPSLQJedisAnY5o3Uf6eh_qHKvGb" TargetMode="External"/><Relationship Id="rId2" Type="http://schemas.openxmlformats.org/officeDocument/2006/relationships/hyperlink" Target="https://bap.cm.nsysu.edu.tw/?page_id=1707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13.png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0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x.org/course/the-analytics-edg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99216" y="2492896"/>
            <a:ext cx="103338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第十二周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TW" altLang="en-US" sz="4400" b="1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從預測到決策</a:t>
            </a:r>
            <a:endParaRPr lang="en-US" altLang="zh-TW" sz="4400" b="1" dirty="0" smtClean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j-ea"/>
              </a:rPr>
              <a:t>Prediction vs.</a:t>
            </a:r>
            <a:r>
              <a:rPr lang="zh-TW" altLang="en-US" sz="28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j-ea"/>
              </a:rPr>
              <a:t> </a:t>
            </a:r>
            <a:r>
              <a:rPr lang="en-US" altLang="zh-TW" sz="28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+mj-ea"/>
              </a:rPr>
              <a:t>Decision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253785" y="5517232"/>
            <a:ext cx="9933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卓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雍然 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中山大學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  <a:latin typeface="+mj-lt"/>
                <a:ea typeface="標楷體" panose="03000509000000000000" pitchFamily="65" charset="-120"/>
              </a:rPr>
              <a:t>管理學術研究中心</a:t>
            </a:r>
            <a:endParaRPr lang="en-US" altLang="zh-TW" dirty="0">
              <a:solidFill>
                <a:schemeClr val="accent5">
                  <a:lumMod val="75000"/>
                </a:schemeClr>
              </a:solidFill>
              <a:latin typeface="+mj-lt"/>
              <a:ea typeface="標楷體" panose="03000509000000000000" pitchFamily="65" charset="-120"/>
            </a:endParaRPr>
          </a:p>
          <a:p>
            <a:pPr algn="ctr"/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tonychuo@mail.nsysu.edu.tw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74682" y="757084"/>
            <a:ext cx="10333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u="sng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R</a:t>
            </a:r>
            <a:r>
              <a:rPr lang="zh-TW" altLang="en-US" sz="2800" u="sng" dirty="0" smtClean="0">
                <a:solidFill>
                  <a:schemeClr val="accent5">
                    <a:lumMod val="75000"/>
                  </a:schemeClr>
                </a:solidFill>
                <a:ea typeface="標楷體" panose="03000509000000000000" pitchFamily="65" charset="-120"/>
              </a:rPr>
              <a:t>：商務數據分析 </a:t>
            </a:r>
            <a:r>
              <a:rPr lang="en-US" altLang="zh-TW" sz="2400" u="sng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(2020</a:t>
            </a:r>
            <a:r>
              <a:rPr lang="zh-TW" altLang="en-US" sz="2400" u="sng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春</a:t>
            </a:r>
            <a:r>
              <a:rPr lang="en-US" altLang="zh-TW" sz="2400" u="sng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</a:p>
          <a:p>
            <a:pPr lvl="0" algn="ctr"/>
            <a:r>
              <a:rPr lang="zh-TW" altLang="en-US" sz="1400" dirty="0">
                <a:solidFill>
                  <a:schemeClr val="accent5">
                    <a:lumMod val="75000"/>
                  </a:schemeClr>
                </a:solidFill>
                <a:ea typeface="標楷體" panose="03000509000000000000" pitchFamily="65" charset="-120"/>
              </a:rPr>
              <a:t>國立中山大學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  <a:ea typeface="標楷體" panose="03000509000000000000" pitchFamily="65" charset="-120"/>
              </a:rPr>
              <a:t>管理學院</a:t>
            </a:r>
            <a:endParaRPr lang="en-US" altLang="zh-TW" sz="4400" u="sng" dirty="0">
              <a:solidFill>
                <a:schemeClr val="accent5">
                  <a:lumMod val="75000"/>
                </a:schemeClr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4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579710" y="764705"/>
            <a:ext cx="25680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線性迴歸</a:t>
            </a:r>
            <a:endParaRPr lang="en-US" altLang="zh-TW" sz="4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數量模型</a:t>
            </a:r>
            <a:endParaRPr lang="en-US" altLang="zh-TW" sz="4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5600" y="2348880"/>
            <a:ext cx="7346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建模型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和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做預測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的方法大致是一樣的</a:t>
            </a:r>
          </a:p>
          <a:p>
            <a:pPr marL="271463" indent="-2714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選擇模型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的做法是不同的</a:t>
            </a:r>
            <a:endParaRPr kumimoji="1" lang="en-US" altLang="zh-TW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Arial Unicode MS" panose="020B0604020202020204" pitchFamily="34" charset="-120"/>
            </a:endParaRP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</a:pPr>
            <a:r>
              <a:rPr kumimoji="1" lang="en-US" altLang="zh-TW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  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SSE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RMSE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、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R</a:t>
            </a:r>
            <a:r>
              <a:rPr kumimoji="1" lang="en-US" altLang="zh-TW" sz="2000" baseline="30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2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</a:pP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  Accuracy (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準確率</a:t>
            </a:r>
            <a:r>
              <a:rPr kumimoji="1" lang="en-US" altLang="zh-TW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)</a:t>
            </a:r>
            <a:r>
              <a:rPr kumimoji="1" lang="zh-TW" altLang="en-US" sz="20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、 </a:t>
            </a:r>
            <a:r>
              <a:rPr kumimoji="1" lang="en-US" altLang="zh-TW" sz="20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AUC (Area Under Curve </a:t>
            </a:r>
            <a:r>
              <a:rPr kumimoji="1" lang="zh-TW" altLang="en-US" sz="20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辨識率</a:t>
            </a:r>
            <a:r>
              <a:rPr kumimoji="1" lang="en-US" altLang="zh-TW" sz="20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)</a:t>
            </a:r>
          </a:p>
          <a:p>
            <a:pPr marL="271463" indent="-271463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SzPct val="125000"/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使用預測結果來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『</a:t>
            </a:r>
            <a:r>
              <a:rPr kumimoji="1" lang="zh-TW" altLang="en-US" sz="2400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制訂決策</a:t>
            </a:r>
            <a:r>
              <a:rPr kumimoji="1" lang="en-US" altLang="zh-TW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』</a:t>
            </a:r>
            <a:r>
              <a:rPr kumimoji="1" lang="zh-TW" altLang="en-US" sz="24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Arial Unicode MS" panose="020B0604020202020204" pitchFamily="34" charset="-120"/>
              </a:rPr>
              <a:t>的方式是不同的</a:t>
            </a:r>
            <a:endParaRPr kumimoji="1" lang="en-US" altLang="zh-TW" sz="24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Arial Unicode MS" panose="020B0604020202020204" pitchFamily="34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04178" y="764705"/>
            <a:ext cx="3792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邏輯式迴歸</a:t>
            </a:r>
            <a:endParaRPr lang="en-US" altLang="zh-TW" sz="4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類別模型</a:t>
            </a:r>
            <a:endParaRPr lang="zh-TW" altLang="en-US" sz="2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35624" y="1103259"/>
            <a:ext cx="864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en-US" altLang="zh-TW" sz="4000" b="1" dirty="0">
                <a:solidFill>
                  <a:schemeClr val="accent5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en-US" sz="2000" b="1" dirty="0">
              <a:solidFill>
                <a:schemeClr val="accent5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042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36058" y="1335109"/>
            <a:ext cx="4152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Confusion Matrix</a:t>
            </a:r>
            <a:endParaRPr lang="zh-TW" altLang="en-US" sz="11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2699823" y="1807228"/>
          <a:ext cx="6624735" cy="11468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9994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2436469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382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Predict = 0</a:t>
                      </a:r>
                      <a:r>
                        <a:rPr lang="en-US" sz="1600" baseline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  NEGTIVE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6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Predict = 1</a:t>
                      </a:r>
                      <a:r>
                        <a:rPr lang="en-US" sz="1600" baseline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  POSITIVE</a:t>
                      </a:r>
                      <a:r>
                        <a:rPr lang="en-US" sz="16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Actual = 0</a:t>
                      </a:r>
                      <a:endParaRPr lang="en-US" sz="1600" b="1" dirty="0">
                        <a:solidFill>
                          <a:srgbClr val="00B05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3"/>
                          </a:solidFill>
                          <a:latin typeface="Arial Rounded MT Bold" panose="020F0704030504030204" pitchFamily="34" charset="0"/>
                        </a:rPr>
                        <a:t>TN</a:t>
                      </a:r>
                      <a:r>
                        <a:rPr lang="en-US" sz="1600" dirty="0" smtClean="0">
                          <a:latin typeface="Arial Rounded MT Bold" panose="020F0704030504030204" pitchFamily="34" charset="0"/>
                        </a:rPr>
                        <a:t>: True-Negative</a:t>
                      </a:r>
                      <a:endParaRPr lang="en-US" sz="16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3"/>
                          </a:solidFill>
                          <a:latin typeface="Arial Rounded MT Bold" panose="020F0704030504030204" pitchFamily="34" charset="0"/>
                        </a:rPr>
                        <a:t>FP</a:t>
                      </a:r>
                      <a:r>
                        <a:rPr lang="en-US" sz="1600" dirty="0" smtClean="0">
                          <a:latin typeface="Arial Rounded MT Bold" panose="020F0704030504030204" pitchFamily="34" charset="0"/>
                        </a:rPr>
                        <a:t>: False-Positive</a:t>
                      </a:r>
                      <a:endParaRPr lang="en-US" sz="16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  <a:latin typeface="Arial Rounded MT Bold" panose="020F0704030504030204" pitchFamily="34" charset="0"/>
                        </a:rPr>
                        <a:t>Actual = 1</a:t>
                      </a:r>
                      <a:endParaRPr lang="en-US" sz="1600" b="1" dirty="0">
                        <a:solidFill>
                          <a:srgbClr val="00B05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3"/>
                          </a:solidFill>
                          <a:latin typeface="Arial Rounded MT Bold" panose="020F0704030504030204" pitchFamily="34" charset="0"/>
                        </a:rPr>
                        <a:t>FN</a:t>
                      </a:r>
                      <a:r>
                        <a:rPr lang="en-US" sz="1600" dirty="0" smtClean="0">
                          <a:latin typeface="Arial Rounded MT Bold" panose="020F0704030504030204" pitchFamily="34" charset="0"/>
                        </a:rPr>
                        <a:t>: False-Negative</a:t>
                      </a:r>
                      <a:endParaRPr lang="en-US" sz="16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accent3"/>
                          </a:solidFill>
                          <a:latin typeface="Arial Rounded MT Bold" panose="020F0704030504030204" pitchFamily="34" charset="0"/>
                        </a:rPr>
                        <a:t>TP</a:t>
                      </a:r>
                      <a:r>
                        <a:rPr lang="en-US" sz="1600" dirty="0" smtClean="0">
                          <a:latin typeface="Arial Rounded MT Bold" panose="020F0704030504030204" pitchFamily="34" charset="0"/>
                        </a:rPr>
                        <a:t>: True-Positive</a:t>
                      </a:r>
                      <a:endParaRPr lang="en-US" sz="1600" dirty="0"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719736" y="3026114"/>
                <a:ext cx="4824536" cy="328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5113" indent="-265113">
                  <a:lnSpc>
                    <a:spcPct val="150000"/>
                  </a:lnSpc>
                  <a:buClr>
                    <a:srgbClr val="C00000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準確性 </a:t>
                </a:r>
                <a:r>
                  <a:rPr 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Accuracy: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TN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TN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FN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FP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TP</m:t>
                        </m:r>
                      </m:den>
                    </m:f>
                  </m:oMath>
                </a14:m>
                <a:endParaRPr lang="en-US" sz="24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265113" indent="-265113">
                  <a:lnSpc>
                    <a:spcPct val="150000"/>
                  </a:lnSpc>
                  <a:buClr>
                    <a:srgbClr val="C00000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敏感性 </a:t>
                </a:r>
                <a:r>
                  <a:rPr 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Sensitivity</a:t>
                </a: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(TPR)</a:t>
                </a:r>
                <a:r>
                  <a:rPr 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FN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TP</m:t>
                        </m:r>
                      </m:den>
                    </m:f>
                  </m:oMath>
                </a14:m>
                <a:endParaRPr lang="en-US" sz="24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265113" indent="-265113">
                  <a:lnSpc>
                    <a:spcPct val="150000"/>
                  </a:lnSpc>
                  <a:buClr>
                    <a:srgbClr val="C00000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明確性 </a:t>
                </a:r>
                <a:r>
                  <a:rPr 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Specificity</a:t>
                </a: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(TNR)</a:t>
                </a:r>
                <a:r>
                  <a:rPr 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TN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FP</m:t>
                        </m:r>
                      </m:den>
                    </m:f>
                  </m:oMath>
                </a14:m>
                <a:endParaRPr lang="en-US" sz="24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265113" indent="-265113">
                  <a:lnSpc>
                    <a:spcPct val="150000"/>
                  </a:lnSpc>
                  <a:buClr>
                    <a:srgbClr val="C00000"/>
                  </a:buClr>
                  <a:buSzPct val="125000"/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偽真率 </a:t>
                </a:r>
                <a:r>
                  <a:rPr lang="en-US" altLang="zh-TW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FPR</a:t>
                </a:r>
                <a:r>
                  <a:rPr lang="zh-TW" altLang="en-US" sz="20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FP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TN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FP</m:t>
                        </m:r>
                      </m:den>
                    </m:f>
                  </m:oMath>
                </a14:m>
                <a:endParaRPr lang="en-US" sz="24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3026114"/>
                <a:ext cx="4824536" cy="3283206"/>
              </a:xfrm>
              <a:prstGeom prst="rect">
                <a:avLst/>
              </a:prstGeo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943737" y="476672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混淆矩陣與模型準確性指標</a:t>
            </a:r>
            <a:endParaRPr lang="zh-TW" altLang="en-US" sz="20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53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2348880"/>
            <a:ext cx="9144000" cy="4170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9970" y="3284984"/>
            <a:ext cx="8030720" cy="32344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919536" y="332657"/>
            <a:ext cx="819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預測機率分佈</a:t>
            </a:r>
            <a:r>
              <a:rPr lang="en-US" altLang="zh-TW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+ </a:t>
            </a:r>
            <a:r>
              <a:rPr lang="zh-TW" altLang="en-US" sz="3600" b="1" dirty="0" smtClean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臨界機率</a:t>
            </a:r>
            <a:r>
              <a:rPr lang="en-US" altLang="zh-TW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TW" altLang="en-US" sz="3600" b="1" dirty="0" smtClean="0">
                <a:solidFill>
                  <a:srgbClr val="00B0F0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混淆矩陣</a:t>
            </a:r>
            <a:endParaRPr lang="zh-TW" altLang="en-US" b="1" dirty="0">
              <a:solidFill>
                <a:srgbClr val="00B0F0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699823" y="1123004"/>
          <a:ext cx="6624735" cy="11468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9994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2436469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382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Predict = 0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 NEGTIVE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Predict = 1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 POSITIVE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92D050"/>
                          </a:solidFill>
                          <a:latin typeface="Arial Rounded MT Bold" panose="020F0704030504030204" pitchFamily="34" charset="0"/>
                        </a:rPr>
                        <a:t>Actual = 0</a:t>
                      </a:r>
                      <a:endParaRPr lang="en-US" sz="1600" b="1" dirty="0">
                        <a:solidFill>
                          <a:srgbClr val="92D05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TN: True-Negative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FP: False-Positive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7C80"/>
                          </a:solidFill>
                          <a:latin typeface="Arial Rounded MT Bold" panose="020F0704030504030204" pitchFamily="34" charset="0"/>
                        </a:rPr>
                        <a:t>Actual = 1</a:t>
                      </a:r>
                      <a:endParaRPr lang="en-US" sz="1600" b="1" dirty="0">
                        <a:solidFill>
                          <a:srgbClr val="FF7C8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FN: False-Negative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TP: True-Positive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8" name="向下箭號圖說文字 7"/>
          <p:cNvSpPr/>
          <p:nvPr/>
        </p:nvSpPr>
        <p:spPr>
          <a:xfrm>
            <a:off x="3410836" y="2707867"/>
            <a:ext cx="1586997" cy="1409097"/>
          </a:xfrm>
          <a:prstGeom prst="downArrowCallout">
            <a:avLst>
              <a:gd name="adj1" fmla="val 16462"/>
              <a:gd name="adj2" fmla="val 15181"/>
              <a:gd name="adj3" fmla="val 18087"/>
              <a:gd name="adj4" fmla="val 7308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485664" y="2820882"/>
          <a:ext cx="144016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309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536787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NEG 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54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10" name="向下箭號圖說文字 9"/>
          <p:cNvSpPr/>
          <p:nvPr/>
        </p:nvSpPr>
        <p:spPr>
          <a:xfrm>
            <a:off x="5415028" y="2707867"/>
            <a:ext cx="1586997" cy="1409097"/>
          </a:xfrm>
          <a:prstGeom prst="downArrowCallout">
            <a:avLst>
              <a:gd name="adj1" fmla="val 16462"/>
              <a:gd name="adj2" fmla="val 15181"/>
              <a:gd name="adj3" fmla="val 18087"/>
              <a:gd name="adj4" fmla="val 7308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5489856" y="2820882"/>
          <a:ext cx="144016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309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536787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248238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baseline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NEG</a:t>
                      </a:r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POS</a:t>
                      </a:r>
                      <a:endParaRPr lang="en-US" sz="1100" b="0" dirty="0" smtClean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70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4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1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15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</a:rPr>
                        <a:t>10</a:t>
                      </a:r>
                      <a:endParaRPr lang="en-US" sz="1100" b="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13" name="向下箭號圖說文字 12"/>
          <p:cNvSpPr/>
          <p:nvPr/>
        </p:nvSpPr>
        <p:spPr>
          <a:xfrm>
            <a:off x="7428241" y="2707867"/>
            <a:ext cx="1586997" cy="1409097"/>
          </a:xfrm>
          <a:prstGeom prst="downArrowCallout">
            <a:avLst>
              <a:gd name="adj1" fmla="val 16462"/>
              <a:gd name="adj2" fmla="val 15181"/>
              <a:gd name="adj3" fmla="val 18087"/>
              <a:gd name="adj4" fmla="val 73089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7503069" y="2820882"/>
          <a:ext cx="1440160" cy="777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7309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536787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NEG 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POS</a:t>
                      </a: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73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2482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 smtClean="0">
                          <a:solidFill>
                            <a:srgbClr val="00B0F0"/>
                          </a:solidFill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dirty="0">
                        <a:solidFill>
                          <a:srgbClr val="00B0F0"/>
                        </a:solidFill>
                        <a:latin typeface="Arial Rounded MT Bold" panose="020F0704030504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410835" y="2472098"/>
            <a:ext cx="15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Threshold=0.2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415026" y="2472098"/>
            <a:ext cx="1586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Threshold=0.5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7428240" y="2472098"/>
            <a:ext cx="158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  <a:latin typeface="Consolas" panose="020B0609020204030204" pitchFamily="49" charset="0"/>
                <a:ea typeface="標楷體" panose="03000509000000000000" pitchFamily="65" charset="-120"/>
              </a:rPr>
              <a:t>Threshold=0.8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83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5" grpId="0"/>
      <p:bldP spid="16" grpId="0"/>
      <p:bldP spid="17" grpId="0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351584" y="692696"/>
            <a:ext cx="434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00B050"/>
                </a:solidFill>
                <a:effectLst>
                  <a:glow rad="127000">
                    <a:srgbClr val="FFFF00">
                      <a:alpha val="34000"/>
                    </a:srgbClr>
                  </a:glow>
                </a:effectLst>
                <a:latin typeface="Elephant" panose="02020904090505020303" pitchFamily="18" charset="0"/>
                <a:ea typeface="標楷體" panose="03000509000000000000" pitchFamily="65" charset="-120"/>
              </a:rPr>
              <a:t>Group Exercise </a:t>
            </a:r>
            <a:r>
              <a:rPr lang="en-US" altLang="zh-TW" sz="3200" u="sng" dirty="0" smtClean="0">
                <a:solidFill>
                  <a:srgbClr val="00B050"/>
                </a:solidFill>
                <a:effectLst>
                  <a:glow rad="127000">
                    <a:srgbClr val="FFFF00">
                      <a:alpha val="34000"/>
                    </a:srgbClr>
                  </a:glow>
                </a:effectLst>
                <a:latin typeface="Elephant" panose="02020904090505020303" pitchFamily="18" charset="0"/>
                <a:ea typeface="標楷體" panose="03000509000000000000" pitchFamily="65" charset="-120"/>
              </a:rPr>
              <a:t>12</a:t>
            </a:r>
            <a:r>
              <a:rPr lang="en-US" sz="3200" u="sng" dirty="0" smtClean="0">
                <a:solidFill>
                  <a:srgbClr val="00B050"/>
                </a:solidFill>
                <a:effectLst>
                  <a:glow rad="127000">
                    <a:srgbClr val="FFFF00">
                      <a:alpha val="34000"/>
                    </a:srgbClr>
                  </a:glow>
                </a:effectLst>
                <a:latin typeface="Elephant" panose="02020904090505020303" pitchFamily="18" charset="0"/>
                <a:ea typeface="標楷體" panose="03000509000000000000" pitchFamily="65" charset="-120"/>
              </a:rPr>
              <a:t>.1</a:t>
            </a:r>
            <a:endParaRPr lang="en-US" sz="3200" u="sng" dirty="0">
              <a:solidFill>
                <a:srgbClr val="00B050"/>
              </a:solidFill>
              <a:effectLst>
                <a:glow rad="127000">
                  <a:srgbClr val="FFFF00">
                    <a:alpha val="34000"/>
                  </a:srgbClr>
                </a:glow>
              </a:effectLst>
              <a:latin typeface="Elephant" panose="02020904090505020303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2694598" y="1628800"/>
            <a:ext cx="79928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latin typeface="Arial Rounded MT Bold" panose="020F0704030504030204" pitchFamily="34" charset="0"/>
                <a:ea typeface="+mj-ea"/>
              </a:rPr>
              <a:t>※</a:t>
            </a:r>
            <a:r>
              <a:rPr lang="zh-TW" altLang="en-US" sz="2000" b="1" dirty="0" smtClean="0">
                <a:latin typeface="Arial Rounded MT Bold" panose="020F0704030504030204" pitchFamily="34" charset="0"/>
                <a:ea typeface="+mj-ea"/>
              </a:rPr>
              <a:t>執行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DPP2.R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，並試用：</a:t>
            </a:r>
          </a:p>
          <a:p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【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紫色的滑桿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】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調整臨界機率</a:t>
            </a:r>
          </a:p>
          <a:p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【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紅色的滑桿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】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調整紅點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(y=1)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的預測機率的平均值和標準差</a:t>
            </a:r>
          </a:p>
          <a:p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【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綠色的滑桿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】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調整綠點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(y=0)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的預測機率的平均值和標準差</a:t>
            </a:r>
          </a:p>
          <a:p>
            <a:pPr>
              <a:spcBef>
                <a:spcPts val="1200"/>
              </a:spcBef>
            </a:pPr>
            <a:r>
              <a:rPr lang="en-US" altLang="zh-TW" sz="2000" b="1" dirty="0" smtClean="0">
                <a:latin typeface="Arial Rounded MT Bold" panose="020F0704030504030204" pitchFamily="34" charset="0"/>
                <a:ea typeface="+mj-ea"/>
              </a:rPr>
              <a:t>※</a:t>
            </a:r>
            <a:r>
              <a:rPr lang="zh-TW" altLang="en-US" sz="2000" b="1" dirty="0" smtClean="0">
                <a:latin typeface="Arial Rounded MT Bold" panose="020F0704030504030204" pitchFamily="34" charset="0"/>
                <a:ea typeface="+mj-ea"/>
              </a:rPr>
              <a:t>根據 </a:t>
            </a:r>
            <a:r>
              <a:rPr lang="en-US" sz="2000" b="1" dirty="0">
                <a:latin typeface="Arial Rounded MT Bold" panose="020F0704030504030204" pitchFamily="34" charset="0"/>
                <a:ea typeface="+mj-ea"/>
              </a:rPr>
              <a:t>ACC, SENS, SPEC, AUC </a:t>
            </a:r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的定義，請調整滑桿，讓：</a:t>
            </a:r>
          </a:p>
          <a:p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【</a:t>
            </a:r>
            <a:r>
              <a:rPr lang="en-US" sz="2000" b="1" dirty="0">
                <a:latin typeface="Arial Rounded MT Bold" panose="020F0704030504030204" pitchFamily="34" charset="0"/>
                <a:ea typeface="+mj-ea"/>
              </a:rPr>
              <a:t>A】 ACC=0.75, SENS=0, SPEC=1</a:t>
            </a:r>
          </a:p>
          <a:p>
            <a:r>
              <a:rPr lang="en-US" sz="2000" b="1" dirty="0">
                <a:latin typeface="Arial Rounded MT Bold" panose="020F0704030504030204" pitchFamily="34" charset="0"/>
                <a:ea typeface="+mj-ea"/>
              </a:rPr>
              <a:t>  【B】 ACC=0.25, SENS=1, SPEC=0</a:t>
            </a:r>
            <a:endParaRPr lang="en-US" sz="2000" b="1" dirty="0" smtClean="0">
              <a:latin typeface="Arial Rounded MT Bold" panose="020F0704030504030204" pitchFamily="34" charset="0"/>
              <a:ea typeface="+mj-ea"/>
            </a:endParaRPr>
          </a:p>
          <a:p>
            <a:r>
              <a:rPr lang="en-US" sz="2000" b="1" dirty="0" smtClean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sz="2000" b="1" dirty="0">
                <a:latin typeface="Arial Rounded MT Bold" panose="020F0704030504030204" pitchFamily="34" charset="0"/>
                <a:ea typeface="+mj-ea"/>
              </a:rPr>
              <a:t>【C】ACC=1, SENS=1, SPEC=1 and AUC=1</a:t>
            </a:r>
          </a:p>
          <a:p>
            <a:r>
              <a:rPr lang="en-US" sz="2000" b="1" dirty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  【</a:t>
            </a:r>
            <a:r>
              <a:rPr lang="en-US" sz="20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D】ACC=</a:t>
            </a:r>
            <a:r>
              <a:rPr lang="en-US" altLang="zh-TW" sz="20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1</a:t>
            </a:r>
            <a:r>
              <a:rPr lang="en-US" sz="2000" b="1" dirty="0" smtClean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, </a:t>
            </a:r>
            <a:r>
              <a:rPr lang="en-US" sz="2000" b="1" dirty="0">
                <a:solidFill>
                  <a:srgbClr val="FFC000"/>
                </a:solidFill>
                <a:latin typeface="Arial Rounded MT Bold" panose="020F0704030504030204" pitchFamily="34" charset="0"/>
                <a:ea typeface="+mj-ea"/>
              </a:rPr>
              <a:t>SENS=0, SPEC=0 and AUC=0</a:t>
            </a:r>
          </a:p>
          <a:p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【</a:t>
            </a:r>
            <a:r>
              <a:rPr lang="en-US" sz="2000" b="1" dirty="0">
                <a:latin typeface="Arial Rounded MT Bold" panose="020F0704030504030204" pitchFamily="34" charset="0"/>
                <a:ea typeface="+mj-ea"/>
              </a:rPr>
              <a:t>E】SENS=1, SPEC=0 and AUC&lt;0.51</a:t>
            </a:r>
            <a:endParaRPr lang="zh-TW" altLang="en-US" sz="2000" b="1" dirty="0">
              <a:latin typeface="Arial Rounded MT Bold" panose="020F0704030504030204" pitchFamily="34" charset="0"/>
              <a:ea typeface="+mj-ea"/>
            </a:endParaRPr>
          </a:p>
          <a:p>
            <a:r>
              <a:rPr lang="zh-TW" altLang="en-US" sz="2000" b="1" dirty="0">
                <a:latin typeface="Arial Rounded MT Bold" panose="020F0704030504030204" pitchFamily="34" charset="0"/>
                <a:ea typeface="+mj-ea"/>
              </a:rPr>
              <a:t>  </a:t>
            </a:r>
            <a:r>
              <a:rPr lang="en-US" altLang="zh-TW" sz="2000" b="1" dirty="0">
                <a:latin typeface="Arial Rounded MT Bold" panose="020F0704030504030204" pitchFamily="34" charset="0"/>
                <a:ea typeface="+mj-ea"/>
              </a:rPr>
              <a:t>【</a:t>
            </a:r>
            <a:r>
              <a:rPr lang="en-US" sz="2000" b="1" dirty="0">
                <a:latin typeface="Arial Rounded MT Bold" panose="020F0704030504030204" pitchFamily="34" charset="0"/>
                <a:ea typeface="+mj-ea"/>
              </a:rPr>
              <a:t>F】ACC=0, AUC=1</a:t>
            </a:r>
            <a:endParaRPr lang="en-US" sz="2000" b="1" dirty="0" smtClean="0">
              <a:latin typeface="Arial Rounded MT Bold" panose="020F0704030504030204" pitchFamily="34" charset="0"/>
              <a:ea typeface="+mj-ea"/>
            </a:endParaRPr>
          </a:p>
          <a:p>
            <a:endParaRPr lang="en-US" sz="2000" b="1" dirty="0" smtClean="0">
              <a:uFillTx/>
              <a:latin typeface="Arial Rounded MT Bold" panose="020F0704030504030204" pitchFamily="34" charset="0"/>
              <a:ea typeface="+mj-ea"/>
            </a:endParaRPr>
          </a:p>
        </p:txBody>
      </p:sp>
      <p:pic>
        <p:nvPicPr>
          <p:cNvPr id="6" name="Picture 2" descr="Image result for teamwork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288"/>
            <a:ext cx="2063552" cy="20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30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2"/>
          <p:cNvSpPr txBox="1">
            <a:spLocks/>
          </p:cNvSpPr>
          <p:nvPr/>
        </p:nvSpPr>
        <p:spPr>
          <a:xfrm>
            <a:off x="1981200" y="296416"/>
            <a:ext cx="8229600" cy="8283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Black" panose="020B0A040201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z="4400" dirty="0" smtClean="0">
                <a:latin typeface="Arial Rounded MT Bold" panose="020F0704030504030204" pitchFamily="34" charset="0"/>
              </a:rPr>
              <a:t>預測機率分布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圖: 預設處理作業 6"/>
          <p:cNvSpPr/>
          <p:nvPr/>
        </p:nvSpPr>
        <p:spPr>
          <a:xfrm>
            <a:off x="3937472" y="3631522"/>
            <a:ext cx="792088" cy="468052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method</a:t>
            </a:r>
            <a:endParaRPr lang="zh-TW" altLang="en-US" sz="1050" dirty="0"/>
          </a:p>
        </p:txBody>
      </p:sp>
      <p:sp>
        <p:nvSpPr>
          <p:cNvPr id="8" name="流程圖: 文件 7"/>
          <p:cNvSpPr/>
          <p:nvPr/>
        </p:nvSpPr>
        <p:spPr>
          <a:xfrm>
            <a:off x="5195900" y="3658525"/>
            <a:ext cx="576064" cy="414046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 smtClean="0"/>
              <a:t>model</a:t>
            </a:r>
            <a:endParaRPr lang="zh-TW" altLang="en-US" sz="1050" dirty="0"/>
          </a:p>
        </p:txBody>
      </p:sp>
      <p:sp>
        <p:nvSpPr>
          <p:cNvPr id="9" name="左右括弧 11"/>
          <p:cNvSpPr/>
          <p:nvPr/>
        </p:nvSpPr>
        <p:spPr>
          <a:xfrm>
            <a:off x="5843972" y="2780928"/>
            <a:ext cx="144016" cy="504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Y</a:t>
            </a:r>
            <a:endParaRPr lang="zh-TW" altLang="en-US" sz="2800" dirty="0"/>
          </a:p>
        </p:txBody>
      </p:sp>
      <p:sp>
        <p:nvSpPr>
          <p:cNvPr id="10" name="左右括弧 12"/>
          <p:cNvSpPr/>
          <p:nvPr/>
        </p:nvSpPr>
        <p:spPr>
          <a:xfrm>
            <a:off x="5087888" y="2780928"/>
            <a:ext cx="576064" cy="504056"/>
          </a:xfrm>
          <a:prstGeom prst="bracketPair">
            <a:avLst>
              <a:gd name="adj" fmla="val 5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X</a:t>
            </a:r>
            <a:endParaRPr lang="zh-TW" altLang="en-US" sz="2800" dirty="0"/>
          </a:p>
        </p:txBody>
      </p:sp>
      <p:sp>
        <p:nvSpPr>
          <p:cNvPr id="11" name="左右括弧 15"/>
          <p:cNvSpPr/>
          <p:nvPr/>
        </p:nvSpPr>
        <p:spPr>
          <a:xfrm>
            <a:off x="3361408" y="3032956"/>
            <a:ext cx="144016" cy="1260141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12" name="左右括弧 16"/>
          <p:cNvSpPr/>
          <p:nvPr/>
        </p:nvSpPr>
        <p:spPr>
          <a:xfrm>
            <a:off x="2713336" y="3032956"/>
            <a:ext cx="576064" cy="1260141"/>
          </a:xfrm>
          <a:prstGeom prst="bracketPair">
            <a:avLst>
              <a:gd name="adj" fmla="val 5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X</a:t>
            </a:r>
            <a:endParaRPr lang="zh-TW" altLang="en-US" sz="105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69320" y="2807350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i="1" dirty="0"/>
              <a:t>training data</a:t>
            </a:r>
            <a:endParaRPr lang="zh-TW" altLang="en-US" sz="1100" i="1" dirty="0"/>
          </a:p>
        </p:txBody>
      </p:sp>
      <p:sp>
        <p:nvSpPr>
          <p:cNvPr id="14" name="左右括弧 18"/>
          <p:cNvSpPr/>
          <p:nvPr/>
        </p:nvSpPr>
        <p:spPr>
          <a:xfrm>
            <a:off x="5843972" y="4293096"/>
            <a:ext cx="144016" cy="504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i="1" dirty="0"/>
              <a:t>p</a:t>
            </a:r>
            <a:endParaRPr lang="zh-TW" altLang="en-US" sz="1050" i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2657968"/>
            <a:ext cx="3310368" cy="21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3577432" y="3865548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483932" y="3356992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087888" y="2492896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i="1" dirty="0"/>
              <a:t>testing data</a:t>
            </a:r>
            <a:endParaRPr lang="zh-TW" altLang="en-US" sz="1100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87988" y="4059070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預測機率</a:t>
            </a:r>
            <a:endParaRPr lang="zh-TW" altLang="en-US" sz="11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87988" y="2782089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顏色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555940" y="4149080"/>
            <a:ext cx="14401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312024" y="306896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312024" y="4509120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99856" y="3840396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546998" y="3212615"/>
            <a:ext cx="2160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>
                <a:latin typeface="+mj-ea"/>
                <a:ea typeface="+mj-ea"/>
              </a:rPr>
              <a:t>模型對樣本中兩類別族群的</a:t>
            </a:r>
            <a:endParaRPr lang="en-US" altLang="zh-TW" sz="1100" dirty="0">
              <a:latin typeface="+mj-ea"/>
              <a:ea typeface="+mj-ea"/>
            </a:endParaRPr>
          </a:p>
          <a:p>
            <a:pPr algn="ctr"/>
            <a:r>
              <a:rPr lang="zh-TW" altLang="en-US" sz="1100" dirty="0">
                <a:latin typeface="+mj-ea"/>
                <a:ea typeface="+mj-ea"/>
              </a:rPr>
              <a:t>預測機率的分布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893122" y="2798507"/>
            <a:ext cx="45719" cy="45719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893122" y="2870515"/>
            <a:ext cx="45719" cy="4571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893122" y="3132258"/>
            <a:ext cx="45719" cy="4571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893122" y="3204266"/>
            <a:ext cx="45719" cy="45719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標題 2"/>
          <p:cNvSpPr txBox="1">
            <a:spLocks/>
          </p:cNvSpPr>
          <p:nvPr/>
        </p:nvSpPr>
        <p:spPr>
          <a:xfrm>
            <a:off x="1965303" y="1116940"/>
            <a:ext cx="8229600" cy="828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Black" panose="020B0A040201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en-US" altLang="zh-TW" sz="4000" dirty="0" smtClean="0">
                <a:latin typeface="Arial Rounded MT Bold" panose="020F0704030504030204" pitchFamily="34" charset="0"/>
              </a:rPr>
              <a:t>Distribution of Predicted Prob. (DPP)</a:t>
            </a:r>
            <a:endParaRPr lang="zh-TW" altLang="en-US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81" y="662993"/>
            <a:ext cx="3684591" cy="402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135560" y="308659"/>
            <a:ext cx="793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辨識率 </a:t>
            </a:r>
            <a:r>
              <a:rPr lang="en-US" altLang="zh-TW" sz="2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(AUC)</a:t>
            </a:r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versus</a:t>
            </a:r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正確率 </a:t>
            </a:r>
            <a:r>
              <a:rPr lang="en-US" altLang="zh-TW" sz="2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(ACC)</a:t>
            </a:r>
            <a:endParaRPr lang="zh-TW" altLang="en-US" sz="14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159896" y="148478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ROC</a:t>
            </a:r>
            <a:endParaRPr lang="zh-TW" altLang="en-US" sz="2800" dirty="0">
              <a:solidFill>
                <a:srgbClr val="66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976" y="281687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AUC</a:t>
            </a:r>
            <a:endParaRPr lang="zh-TW" altLang="en-US" sz="28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1744" y="4692680"/>
            <a:ext cx="5104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Accuracy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：臨界機率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0.5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時的正確率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ROC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TPR &amp; FPR 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之間的權衡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AUC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：模型在所有臨界機率之中的辨識能力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269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QUIZ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447928" y="1340768"/>
            <a:ext cx="59046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Given this ROC </a:t>
            </a:r>
            <a:r>
              <a:rPr lang="en-US" dirty="0" smtClean="0">
                <a:latin typeface="Arial Rounded MT Bold" panose="020F0704030504030204" pitchFamily="34" charset="0"/>
              </a:rPr>
              <a:t>curve</a:t>
            </a:r>
            <a:r>
              <a:rPr lang="zh-TW" altLang="en-US" dirty="0" smtClean="0">
                <a:latin typeface="Arial Rounded MT Bold" panose="020F0704030504030204" pitchFamily="34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…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TW" dirty="0" smtClean="0">
                <a:latin typeface="Arial Rounded MT Bold" panose="020F0704030504030204" pitchFamily="34" charset="0"/>
              </a:rPr>
              <a:t>W</a:t>
            </a:r>
            <a:r>
              <a:rPr lang="en-US" dirty="0" smtClean="0">
                <a:latin typeface="Arial Rounded MT Bold" panose="020F0704030504030204" pitchFamily="34" charset="0"/>
              </a:rPr>
              <a:t>hich </a:t>
            </a:r>
            <a:r>
              <a:rPr lang="en-US" dirty="0">
                <a:latin typeface="Arial Rounded MT Bold" panose="020F0704030504030204" pitchFamily="34" charset="0"/>
              </a:rPr>
              <a:t>threshold would you pick if you wanted to correctly identify a small group of patients who are receiving the worst care with high confidence?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Which </a:t>
            </a:r>
            <a:r>
              <a:rPr lang="en-US" dirty="0">
                <a:latin typeface="Arial Rounded MT Bold" panose="020F0704030504030204" pitchFamily="34" charset="0"/>
              </a:rPr>
              <a:t>threshold would you pick if you wanted to correctly identify half of the patients receiving poor care, while making as few errors as possible?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63737"/>
            <a:ext cx="4392488" cy="48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88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1"/>
              <p:cNvSpPr txBox="1">
                <a:spLocks/>
              </p:cNvSpPr>
              <p:nvPr/>
            </p:nvSpPr>
            <p:spPr>
              <a:xfrm>
                <a:off x="911424" y="1124744"/>
                <a:ext cx="10225136" cy="252028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E68422"/>
                  </a:buClr>
                  <a:buSzPct val="125000"/>
                </a:pPr>
                <a:r>
                  <a:rPr lang="zh-TW" altLang="en-US" sz="2000" dirty="0"/>
                  <a:t>模型預測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兩</a:t>
                </a:r>
                <a:r>
                  <a:rPr lang="en-US" altLang="zh-TW" sz="2000" dirty="0"/>
                  <a:t>)</a:t>
                </a:r>
                <a:r>
                  <a:rPr lang="zh-TW" altLang="en-US" sz="2000" dirty="0"/>
                  <a:t>類別時，辨識率比正確率重要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  <a:buClr>
                    <a:srgbClr val="E68422"/>
                  </a:buClr>
                  <a:buSzPct val="125000"/>
                </a:pPr>
                <a:r>
                  <a:rPr lang="zh-TW" altLang="en-US" sz="2000" dirty="0"/>
                  <a:t>辨識率</a:t>
                </a:r>
                <a:r>
                  <a:rPr lang="en-US" altLang="zh-TW" sz="2000" dirty="0"/>
                  <a:t>(AUC)</a:t>
                </a:r>
                <a:r>
                  <a:rPr lang="zh-TW" altLang="en-US" sz="2000" dirty="0"/>
                  <a:t>：在樣本的兩類別中各隨機選取一點時，模型能夠正確區辨它們的機率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  <a:buClr>
                    <a:srgbClr val="E68422"/>
                  </a:buClr>
                  <a:buSzPct val="125000"/>
                </a:pPr>
                <a:r>
                  <a:rPr lang="zh-TW" altLang="en-US" sz="2000" dirty="0"/>
                  <a:t>正確區辨兩類別</a:t>
                </a:r>
                <a:r>
                  <a:rPr lang="en-US" altLang="zh-TW" sz="2000" dirty="0"/>
                  <a:t>(</a:t>
                </a:r>
                <a:r>
                  <a:rPr lang="zh-TW" altLang="en-US" sz="2000" dirty="0"/>
                  <a:t>紅與綠</a:t>
                </a:r>
                <a:r>
                  <a:rPr lang="en-US" altLang="zh-TW" sz="2000" dirty="0"/>
                  <a:t>) </a:t>
                </a:r>
                <a:r>
                  <a:rPr lang="zh-TW" altLang="en-US" sz="2000" dirty="0"/>
                  <a:t>：模型預測紅點為紅的機率，高於預測綠點為紅的</a:t>
                </a:r>
                <a:r>
                  <a:rPr lang="zh-TW" altLang="en-US" sz="2000" dirty="0" smtClean="0"/>
                  <a:t>機率</a:t>
                </a:r>
                <a:endParaRPr lang="en-US" altLang="zh-TW" sz="2000" dirty="0"/>
              </a:p>
              <a:p>
                <a:pPr>
                  <a:lnSpc>
                    <a:spcPct val="150000"/>
                  </a:lnSpc>
                  <a:buClr>
                    <a:srgbClr val="E68422"/>
                  </a:buClr>
                  <a:buSzPct val="125000"/>
                </a:pPr>
                <a:r>
                  <a:rPr lang="en-US" altLang="zh-TW" sz="2000" dirty="0" smtClean="0"/>
                  <a:t> </a:t>
                </a:r>
                <a:r>
                  <a:rPr lang="zh-TW" alt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</a:rPr>
                      <m:t>𝑝𝑟𝑜𝑏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𝑝𝑟𝑜𝑏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𝑝𝑟𝑜𝑏</m:t>
                        </m:r>
                        <m:d>
                          <m:dPr>
                            <m:ctrlPr>
                              <a:rPr lang="en-US" altLang="zh-TW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endParaRPr lang="en-US" altLang="zh-TW" sz="2000" dirty="0"/>
              </a:p>
            </p:txBody>
          </p:sp>
        </mc:Choice>
        <mc:Fallback xmlns="">
          <p:sp>
            <p:nvSpPr>
              <p:cNvPr id="4" name="內容版面配置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1124744"/>
                <a:ext cx="10225136" cy="2520280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標題 2"/>
          <p:cNvSpPr txBox="1">
            <a:spLocks/>
          </p:cNvSpPr>
          <p:nvPr/>
        </p:nvSpPr>
        <p:spPr>
          <a:xfrm>
            <a:off x="1981200" y="296416"/>
            <a:ext cx="8229600" cy="82832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Arial Black" panose="020B0A04020102020204" pitchFamily="34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z="4000" dirty="0">
                <a:latin typeface="Arial Rounded MT Bold" panose="020F0704030504030204" pitchFamily="34" charset="0"/>
              </a:rPr>
              <a:t>辨識</a:t>
            </a:r>
            <a:r>
              <a:rPr lang="zh-TW" altLang="en-US" sz="4000" dirty="0" smtClean="0">
                <a:latin typeface="Arial Rounded MT Bold" panose="020F0704030504030204" pitchFamily="34" charset="0"/>
              </a:rPr>
              <a:t>率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AUC</a:t>
            </a:r>
            <a:endParaRPr lang="zh-TW" alt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6" name="流程圖: 預設處理作業 6"/>
          <p:cNvSpPr/>
          <p:nvPr/>
        </p:nvSpPr>
        <p:spPr>
          <a:xfrm>
            <a:off x="3001368" y="4618578"/>
            <a:ext cx="792088" cy="468052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method</a:t>
            </a:r>
            <a:endParaRPr lang="zh-TW" altLang="en-US" sz="1050" dirty="0"/>
          </a:p>
        </p:txBody>
      </p:sp>
      <p:sp>
        <p:nvSpPr>
          <p:cNvPr id="7" name="流程圖: 多重文件 6"/>
          <p:cNvSpPr/>
          <p:nvPr/>
        </p:nvSpPr>
        <p:spPr>
          <a:xfrm>
            <a:off x="4225504" y="4618578"/>
            <a:ext cx="576064" cy="468052"/>
          </a:xfrm>
          <a:prstGeom prst="flowChartMultidocumen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models</a:t>
            </a:r>
            <a:endParaRPr lang="zh-TW" altLang="en-US" sz="1050" dirty="0"/>
          </a:p>
        </p:txBody>
      </p:sp>
      <p:sp>
        <p:nvSpPr>
          <p:cNvPr id="8" name="流程圖: 文件 7"/>
          <p:cNvSpPr/>
          <p:nvPr/>
        </p:nvSpPr>
        <p:spPr>
          <a:xfrm>
            <a:off x="5267908" y="4645581"/>
            <a:ext cx="576064" cy="414046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best</a:t>
            </a:r>
          </a:p>
          <a:p>
            <a:pPr algn="ctr"/>
            <a:r>
              <a:rPr lang="en-US" altLang="zh-TW" sz="1050" dirty="0"/>
              <a:t>model</a:t>
            </a:r>
            <a:endParaRPr lang="zh-TW" altLang="en-US" sz="1050" dirty="0"/>
          </a:p>
        </p:txBody>
      </p:sp>
      <p:sp>
        <p:nvSpPr>
          <p:cNvPr id="9" name="左右括弧 11"/>
          <p:cNvSpPr/>
          <p:nvPr/>
        </p:nvSpPr>
        <p:spPr>
          <a:xfrm>
            <a:off x="5915980" y="3767984"/>
            <a:ext cx="144016" cy="504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Y</a:t>
            </a:r>
            <a:endParaRPr lang="zh-TW" altLang="en-US" sz="2800" dirty="0"/>
          </a:p>
        </p:txBody>
      </p:sp>
      <p:sp>
        <p:nvSpPr>
          <p:cNvPr id="10" name="左右括弧 12"/>
          <p:cNvSpPr/>
          <p:nvPr/>
        </p:nvSpPr>
        <p:spPr>
          <a:xfrm>
            <a:off x="5159896" y="3767984"/>
            <a:ext cx="576064" cy="504056"/>
          </a:xfrm>
          <a:prstGeom prst="bracketPair">
            <a:avLst>
              <a:gd name="adj" fmla="val 5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X</a:t>
            </a:r>
            <a:endParaRPr lang="zh-TW" altLang="en-US" sz="2800" dirty="0"/>
          </a:p>
        </p:txBody>
      </p:sp>
      <p:sp>
        <p:nvSpPr>
          <p:cNvPr id="11" name="左右括弧 15"/>
          <p:cNvSpPr/>
          <p:nvPr/>
        </p:nvSpPr>
        <p:spPr>
          <a:xfrm>
            <a:off x="2425304" y="4020012"/>
            <a:ext cx="144016" cy="1260141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12" name="左右括弧 16"/>
          <p:cNvSpPr/>
          <p:nvPr/>
        </p:nvSpPr>
        <p:spPr>
          <a:xfrm>
            <a:off x="1777232" y="4020012"/>
            <a:ext cx="576064" cy="1260141"/>
          </a:xfrm>
          <a:prstGeom prst="bracketPair">
            <a:avLst>
              <a:gd name="adj" fmla="val 5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X</a:t>
            </a:r>
            <a:endParaRPr lang="zh-TW" altLang="en-US" sz="105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633216" y="3794406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i="1" dirty="0"/>
              <a:t>training data</a:t>
            </a:r>
            <a:endParaRPr lang="zh-TW" altLang="en-US" sz="1100" i="1" dirty="0"/>
          </a:p>
        </p:txBody>
      </p:sp>
      <p:sp>
        <p:nvSpPr>
          <p:cNvPr id="14" name="左右括弧 18"/>
          <p:cNvSpPr/>
          <p:nvPr/>
        </p:nvSpPr>
        <p:spPr>
          <a:xfrm>
            <a:off x="5915980" y="5280152"/>
            <a:ext cx="144016" cy="504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i="1" dirty="0"/>
              <a:t>p</a:t>
            </a:r>
            <a:endParaRPr lang="zh-TW" altLang="en-US" sz="1050" i="1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3645024"/>
            <a:ext cx="3310368" cy="213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線單箭頭接點 15"/>
          <p:cNvCxnSpPr/>
          <p:nvPr/>
        </p:nvCxnSpPr>
        <p:spPr>
          <a:xfrm>
            <a:off x="2641328" y="485260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555940" y="4344048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159896" y="3479952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i="1" dirty="0"/>
              <a:t>testing data</a:t>
            </a:r>
            <a:endParaRPr lang="zh-TW" altLang="en-US" sz="1100" i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059996" y="5046126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預測機率</a:t>
            </a:r>
            <a:endParaRPr lang="zh-TW" altLang="en-US" sz="11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059996" y="3769145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顏色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627948" y="5136136"/>
            <a:ext cx="14401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384032" y="405601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384032" y="5496176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865464" y="484810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871864" y="4848104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19006" y="4199671"/>
            <a:ext cx="2160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>
                <a:latin typeface="+mj-ea"/>
                <a:ea typeface="+mj-ea"/>
              </a:rPr>
              <a:t>模型對樣本中兩類別族群的</a:t>
            </a:r>
            <a:endParaRPr lang="en-US" altLang="zh-TW" sz="1100" dirty="0">
              <a:latin typeface="+mj-ea"/>
              <a:ea typeface="+mj-ea"/>
            </a:endParaRPr>
          </a:p>
          <a:p>
            <a:pPr algn="ctr"/>
            <a:r>
              <a:rPr lang="zh-TW" altLang="en-US" sz="1100" dirty="0">
                <a:latin typeface="+mj-ea"/>
                <a:ea typeface="+mj-ea"/>
              </a:rPr>
              <a:t>預測機率的分布</a:t>
            </a:r>
            <a:endParaRPr lang="zh-TW" altLang="en-US" sz="1000" dirty="0">
              <a:latin typeface="+mj-ea"/>
              <a:ea typeface="+mj-ea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5965130" y="3785563"/>
            <a:ext cx="45719" cy="45719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965130" y="3857571"/>
            <a:ext cx="45719" cy="4571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5965130" y="4119314"/>
            <a:ext cx="45719" cy="4571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5965130" y="4191322"/>
            <a:ext cx="45719" cy="45719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6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圖: 預設處理作業 6"/>
          <p:cNvSpPr/>
          <p:nvPr/>
        </p:nvSpPr>
        <p:spPr>
          <a:xfrm>
            <a:off x="2929360" y="2087653"/>
            <a:ext cx="792088" cy="468052"/>
          </a:xfrm>
          <a:prstGeom prst="flowChartPredefinedProcess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method</a:t>
            </a:r>
            <a:endParaRPr lang="zh-TW" altLang="en-US" sz="1050" dirty="0"/>
          </a:p>
        </p:txBody>
      </p:sp>
      <p:sp>
        <p:nvSpPr>
          <p:cNvPr id="9" name="流程圖: 多重文件 8"/>
          <p:cNvSpPr/>
          <p:nvPr/>
        </p:nvSpPr>
        <p:spPr>
          <a:xfrm>
            <a:off x="4153496" y="2087653"/>
            <a:ext cx="576064" cy="468052"/>
          </a:xfrm>
          <a:prstGeom prst="flowChartMultidocumen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models</a:t>
            </a:r>
            <a:endParaRPr lang="zh-TW" altLang="en-US" sz="1050" dirty="0"/>
          </a:p>
        </p:txBody>
      </p:sp>
      <p:sp>
        <p:nvSpPr>
          <p:cNvPr id="10" name="流程圖: 文件 9"/>
          <p:cNvSpPr/>
          <p:nvPr/>
        </p:nvSpPr>
        <p:spPr>
          <a:xfrm>
            <a:off x="5195900" y="2114656"/>
            <a:ext cx="576064" cy="414046"/>
          </a:xfrm>
          <a:prstGeom prst="flowChartDocumen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050" dirty="0"/>
              <a:t>best</a:t>
            </a:r>
          </a:p>
          <a:p>
            <a:pPr algn="ctr"/>
            <a:r>
              <a:rPr lang="en-US" altLang="zh-TW" sz="1050" dirty="0"/>
              <a:t>model</a:t>
            </a:r>
            <a:endParaRPr lang="zh-TW" altLang="en-US" sz="1050" dirty="0"/>
          </a:p>
        </p:txBody>
      </p:sp>
      <p:sp>
        <p:nvSpPr>
          <p:cNvPr id="12" name="左右括弧 11"/>
          <p:cNvSpPr/>
          <p:nvPr/>
        </p:nvSpPr>
        <p:spPr>
          <a:xfrm>
            <a:off x="5843972" y="1237059"/>
            <a:ext cx="144016" cy="504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Y</a:t>
            </a:r>
            <a:endParaRPr lang="zh-TW" altLang="en-US" sz="2800" dirty="0"/>
          </a:p>
        </p:txBody>
      </p:sp>
      <p:sp>
        <p:nvSpPr>
          <p:cNvPr id="13" name="左右括弧 12"/>
          <p:cNvSpPr/>
          <p:nvPr/>
        </p:nvSpPr>
        <p:spPr>
          <a:xfrm>
            <a:off x="5087888" y="1237059"/>
            <a:ext cx="576064" cy="504056"/>
          </a:xfrm>
          <a:prstGeom prst="bracketPair">
            <a:avLst>
              <a:gd name="adj" fmla="val 5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X</a:t>
            </a:r>
            <a:endParaRPr lang="zh-TW" altLang="en-US" sz="2800" dirty="0"/>
          </a:p>
        </p:txBody>
      </p:sp>
      <p:sp>
        <p:nvSpPr>
          <p:cNvPr id="14" name="左右括弧 15"/>
          <p:cNvSpPr/>
          <p:nvPr/>
        </p:nvSpPr>
        <p:spPr>
          <a:xfrm>
            <a:off x="2353296" y="1489087"/>
            <a:ext cx="144016" cy="1260141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Y</a:t>
            </a:r>
            <a:endParaRPr lang="zh-TW" altLang="en-US" sz="1050" dirty="0"/>
          </a:p>
        </p:txBody>
      </p:sp>
      <p:sp>
        <p:nvSpPr>
          <p:cNvPr id="15" name="左右括弧 16"/>
          <p:cNvSpPr/>
          <p:nvPr/>
        </p:nvSpPr>
        <p:spPr>
          <a:xfrm>
            <a:off x="1705224" y="1489087"/>
            <a:ext cx="576064" cy="1260141"/>
          </a:xfrm>
          <a:prstGeom prst="bracketPair">
            <a:avLst>
              <a:gd name="adj" fmla="val 58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dirty="0"/>
              <a:t>X</a:t>
            </a:r>
            <a:endParaRPr lang="zh-TW" altLang="en-US" sz="10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61208" y="1263481"/>
            <a:ext cx="10801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i="1" dirty="0"/>
              <a:t>training data</a:t>
            </a:r>
            <a:endParaRPr lang="zh-TW" altLang="en-US" sz="1100" i="1" dirty="0"/>
          </a:p>
        </p:txBody>
      </p:sp>
      <p:sp>
        <p:nvSpPr>
          <p:cNvPr id="17" name="左右括弧 18"/>
          <p:cNvSpPr/>
          <p:nvPr/>
        </p:nvSpPr>
        <p:spPr>
          <a:xfrm>
            <a:off x="5843972" y="2749227"/>
            <a:ext cx="144016" cy="504056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TW" sz="1050" i="1" dirty="0"/>
              <a:t>p</a:t>
            </a:r>
            <a:endParaRPr lang="zh-TW" altLang="en-US" sz="1050" i="1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2569320" y="2321679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5483932" y="1813123"/>
            <a:ext cx="0" cy="2160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087888" y="949027"/>
            <a:ext cx="9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i="1" dirty="0"/>
              <a:t>testing data</a:t>
            </a:r>
            <a:endParaRPr lang="zh-TW" altLang="en-US" sz="1100" i="1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87988" y="2515201"/>
            <a:ext cx="288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預測機率</a:t>
            </a:r>
            <a:endParaRPr lang="zh-TW" altLang="en-US" sz="11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87988" y="123822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/>
              <a:t>顏色</a:t>
            </a: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5555940" y="2605211"/>
            <a:ext cx="144016" cy="1440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6240016" y="1525091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6240016" y="2965251"/>
            <a:ext cx="21602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793456" y="2317179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99856" y="2317179"/>
            <a:ext cx="2880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/>
          <p:cNvSpPr/>
          <p:nvPr/>
        </p:nvSpPr>
        <p:spPr>
          <a:xfrm>
            <a:off x="5893122" y="1254638"/>
            <a:ext cx="45719" cy="45719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893122" y="1326646"/>
            <a:ext cx="45719" cy="4571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5893122" y="1588389"/>
            <a:ext cx="45719" cy="45719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5893122" y="1660397"/>
            <a:ext cx="45719" cy="45719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52" y="1021036"/>
            <a:ext cx="4067944" cy="262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862140"/>
            <a:ext cx="2633136" cy="273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5879979" y="3901386"/>
          <a:ext cx="3168351" cy="8968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C000"/>
                          </a:solidFill>
                          <a:latin typeface="Arial Rounded MT Bold" panose="020F0704030504030204" pitchFamily="34" charset="0"/>
                        </a:rPr>
                        <a:t>Cut</a:t>
                      </a:r>
                      <a:r>
                        <a:rPr lang="en-US" altLang="zh-TW" sz="1200" baseline="0" dirty="0" smtClean="0">
                          <a:solidFill>
                            <a:srgbClr val="FFC000"/>
                          </a:solidFill>
                          <a:latin typeface="Arial Rounded MT Bold" panose="020F0704030504030204" pitchFamily="34" charset="0"/>
                        </a:rPr>
                        <a:t>  at  0.1</a:t>
                      </a:r>
                      <a:endParaRPr lang="zh-TW" altLang="en-US" sz="1200" dirty="0">
                        <a:solidFill>
                          <a:srgbClr val="FFC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Predict</a:t>
                      </a:r>
                      <a:r>
                        <a:rPr lang="en-US" altLang="zh-TW" sz="1200" baseline="0" dirty="0" smtClean="0">
                          <a:latin typeface="Arial Rounded MT Bold" panose="020F0704030504030204" pitchFamily="34" charset="0"/>
                        </a:rPr>
                        <a:t> 0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Predict 1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Actual</a:t>
                      </a:r>
                      <a:r>
                        <a:rPr lang="en-US" altLang="zh-TW" sz="1200" baseline="0" dirty="0" smtClean="0">
                          <a:latin typeface="Arial Rounded MT Bold" panose="020F0704030504030204" pitchFamily="34" charset="0"/>
                        </a:rPr>
                        <a:t> 0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TN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0.1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FP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0.1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Actual 1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FN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0.1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TP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0.1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6816080" y="5086275"/>
            <a:ext cx="216024" cy="215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320137" y="5086275"/>
            <a:ext cx="216024" cy="215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824193" y="5086275"/>
            <a:ext cx="216024" cy="215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/>
          </p:nvPr>
        </p:nvGraphicFramePr>
        <p:xfrm>
          <a:off x="5951986" y="5662340"/>
          <a:ext cx="3168351" cy="8968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C000"/>
                          </a:solidFill>
                          <a:latin typeface="Arial Rounded MT Bold" panose="020F0704030504030204" pitchFamily="34" charset="0"/>
                        </a:rPr>
                        <a:t>Cut</a:t>
                      </a:r>
                      <a:r>
                        <a:rPr lang="en-US" altLang="zh-TW" sz="1200" baseline="0" dirty="0" smtClean="0">
                          <a:solidFill>
                            <a:srgbClr val="FFC000"/>
                          </a:solidFill>
                          <a:latin typeface="Arial Rounded MT Bold" panose="020F0704030504030204" pitchFamily="34" charset="0"/>
                        </a:rPr>
                        <a:t>  at  0.8</a:t>
                      </a:r>
                      <a:endParaRPr lang="zh-TW" altLang="en-US" sz="1200" dirty="0">
                        <a:solidFill>
                          <a:srgbClr val="FFC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Predict</a:t>
                      </a:r>
                      <a:r>
                        <a:rPr lang="en-US" altLang="zh-TW" sz="1200" baseline="0" dirty="0" smtClean="0">
                          <a:latin typeface="Arial Rounded MT Bold" panose="020F0704030504030204" pitchFamily="34" charset="0"/>
                        </a:rPr>
                        <a:t> 0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Predict 1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Actual</a:t>
                      </a:r>
                      <a:r>
                        <a:rPr lang="en-US" altLang="zh-TW" sz="1200" baseline="0" dirty="0" smtClean="0">
                          <a:latin typeface="Arial Rounded MT Bold" panose="020F0704030504030204" pitchFamily="34" charset="0"/>
                        </a:rPr>
                        <a:t> 0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TN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0.8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FP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0.8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Actual 1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FN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0.8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Arial Rounded MT Bold" panose="020F0704030504030204" pitchFamily="34" charset="0"/>
                        </a:rPr>
                        <a:t>TP</a:t>
                      </a:r>
                      <a:r>
                        <a:rPr lang="en-US" altLang="zh-TW" sz="1200" baseline="-25000" dirty="0" smtClean="0">
                          <a:latin typeface="Arial Rounded MT Bold" panose="020F0704030504030204" pitchFamily="34" charset="0"/>
                        </a:rPr>
                        <a:t>0.8</a:t>
                      </a:r>
                      <a:endParaRPr lang="zh-TW" altLang="en-US" sz="1200" baseline="-25000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手繪多邊形 40"/>
          <p:cNvSpPr/>
          <p:nvPr/>
        </p:nvSpPr>
        <p:spPr>
          <a:xfrm>
            <a:off x="9270521" y="3346544"/>
            <a:ext cx="301924" cy="2458528"/>
          </a:xfrm>
          <a:custGeom>
            <a:avLst/>
            <a:gdLst>
              <a:gd name="connsiteX0" fmla="*/ 293298 w 301924"/>
              <a:gd name="connsiteY0" fmla="*/ 0 h 2458528"/>
              <a:gd name="connsiteX1" fmla="*/ 301924 w 301924"/>
              <a:gd name="connsiteY1" fmla="*/ 2432649 h 2458528"/>
              <a:gd name="connsiteX2" fmla="*/ 0 w 301924"/>
              <a:gd name="connsiteY2" fmla="*/ 2458528 h 2458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924" h="2458528">
                <a:moveTo>
                  <a:pt x="293298" y="0"/>
                </a:moveTo>
                <a:cubicBezTo>
                  <a:pt x="296173" y="810883"/>
                  <a:pt x="299049" y="1621766"/>
                  <a:pt x="301924" y="2432649"/>
                </a:cubicBezTo>
                <a:lnTo>
                  <a:pt x="0" y="2458528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3325404" y="5805073"/>
            <a:ext cx="2518568" cy="112507"/>
          </a:xfrm>
          <a:prstGeom prst="straightConnector1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線單箭頭接點 42"/>
          <p:cNvCxnSpPr/>
          <p:nvPr/>
        </p:nvCxnSpPr>
        <p:spPr>
          <a:xfrm flipH="1">
            <a:off x="4945584" y="4117380"/>
            <a:ext cx="826380" cy="256523"/>
          </a:xfrm>
          <a:prstGeom prst="straightConnector1">
            <a:avLst/>
          </a:pr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手繪多邊形 43"/>
          <p:cNvSpPr/>
          <p:nvPr/>
        </p:nvSpPr>
        <p:spPr>
          <a:xfrm>
            <a:off x="6596332" y="3160436"/>
            <a:ext cx="819510" cy="664234"/>
          </a:xfrm>
          <a:custGeom>
            <a:avLst/>
            <a:gdLst>
              <a:gd name="connsiteX0" fmla="*/ 819510 w 819510"/>
              <a:gd name="connsiteY0" fmla="*/ 0 h 664234"/>
              <a:gd name="connsiteX1" fmla="*/ 819510 w 819510"/>
              <a:gd name="connsiteY1" fmla="*/ 276045 h 664234"/>
              <a:gd name="connsiteX2" fmla="*/ 0 w 819510"/>
              <a:gd name="connsiteY2" fmla="*/ 664234 h 6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510" h="664234">
                <a:moveTo>
                  <a:pt x="819510" y="0"/>
                </a:moveTo>
                <a:lnTo>
                  <a:pt x="819510" y="276045"/>
                </a:lnTo>
                <a:lnTo>
                  <a:pt x="0" y="664234"/>
                </a:lnTo>
              </a:path>
            </a:pathLst>
          </a:custGeom>
          <a:noFill/>
          <a:ln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464153" y="1611248"/>
            <a:ext cx="24470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1100" dirty="0">
                <a:latin typeface="+mj-ea"/>
                <a:ea typeface="+mj-ea"/>
              </a:rPr>
              <a:t>模型對測試資料中兩類別族群的</a:t>
            </a:r>
            <a:endParaRPr lang="en-US" altLang="zh-TW" sz="1100" dirty="0">
              <a:latin typeface="+mj-ea"/>
              <a:ea typeface="+mj-ea"/>
            </a:endParaRPr>
          </a:p>
          <a:p>
            <a:pPr algn="ctr"/>
            <a:r>
              <a:rPr lang="zh-TW" altLang="en-US" sz="1100" dirty="0">
                <a:latin typeface="+mj-ea"/>
                <a:ea typeface="+mj-ea"/>
              </a:rPr>
              <a:t>預測機率的分布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1943738" y="200834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DPP  </a:t>
            </a:r>
            <a:r>
              <a:rPr lang="en-US" altLang="zh-TW" sz="4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vs.</a:t>
            </a:r>
            <a:r>
              <a:rPr lang="en-US" altLang="zh-TW" sz="3600" b="1" dirty="0">
                <a:solidFill>
                  <a:srgbClr val="FFCCFF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3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ROC</a:t>
            </a:r>
            <a:endParaRPr lang="zh-TW" altLang="en-US" b="1" dirty="0">
              <a:solidFill>
                <a:schemeClr val="accent5">
                  <a:lumMod val="40000"/>
                  <a:lumOff val="60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5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 animBg="1"/>
      <p:bldP spid="44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874682" y="2348880"/>
            <a:ext cx="103338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44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從預測到決</a:t>
            </a:r>
            <a:r>
              <a:rPr lang="zh-TW" altLang="en-US" sz="4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策</a:t>
            </a:r>
            <a:endParaRPr lang="en-US" altLang="zh-TW" sz="4400" dirty="0" smtClean="0">
              <a:solidFill>
                <a:schemeClr val="accent5">
                  <a:lumMod val="75000"/>
                </a:schemeClr>
              </a:solidFill>
              <a:uFillTx/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uFillTx/>
                <a:latin typeface="Arial Rounded MT Bold" panose="020F0704030504030204" pitchFamily="34" charset="0"/>
                <a:ea typeface="標楷體" panose="03000509000000000000" pitchFamily="65" charset="-120"/>
              </a:rPr>
              <a:t>Prediction versus Decision</a:t>
            </a:r>
            <a:endParaRPr lang="en-US" altLang="zh-TW" sz="3200" dirty="0" smtClean="0">
              <a:solidFill>
                <a:schemeClr val="accent5">
                  <a:lumMod val="75000"/>
                </a:schemeClr>
              </a:solidFill>
              <a:uFillTx/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95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404664"/>
            <a:ext cx="7776864" cy="864096"/>
          </a:xfrm>
        </p:spPr>
        <p:txBody>
          <a:bodyPr/>
          <a:lstStyle/>
          <a:p>
            <a:r>
              <a:rPr lang="zh-TW" altLang="en-US" sz="4800" dirty="0" smtClean="0">
                <a:uFillTx/>
              </a:rPr>
              <a:t>單元學習重點</a:t>
            </a:r>
            <a:endParaRPr lang="en-US" sz="4800" dirty="0">
              <a:uFillTx/>
            </a:endParaRPr>
          </a:p>
        </p:txBody>
      </p:sp>
      <p:sp>
        <p:nvSpPr>
          <p:cNvPr id="5" name="文字方塊 4"/>
          <p:cNvSpPr txBox="1">
            <a:spLocks/>
          </p:cNvSpPr>
          <p:nvPr/>
        </p:nvSpPr>
        <p:spPr>
          <a:xfrm>
            <a:off x="1127448" y="1484784"/>
            <a:ext cx="47525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1. 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邏輯式回歸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建模：</a:t>
            </a:r>
            <a:r>
              <a:rPr lang="en-US" altLang="zh-TW" dirty="0" err="1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glm</a:t>
            </a:r>
            <a:r>
              <a:rPr lang="en-US" altLang="zh-TW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(… , family = binomial)</a:t>
            </a: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模型係數的判讀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使用模型做預測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混淆矩陣、分類預測機率分佈</a:t>
            </a:r>
            <a:endParaRPr lang="en-US" altLang="zh-TW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模型的準確度指標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1174750" lvl="2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Accuracy</a:t>
            </a:r>
          </a:p>
          <a:p>
            <a:pPr marL="1174750" lvl="2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Sensibility</a:t>
            </a:r>
          </a:p>
          <a:p>
            <a:pPr marL="1174750" lvl="2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Specificity</a:t>
            </a:r>
          </a:p>
          <a:p>
            <a:pPr marL="1174750" lvl="2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ROC / AUC</a:t>
            </a:r>
          </a:p>
        </p:txBody>
      </p:sp>
      <p:sp>
        <p:nvSpPr>
          <p:cNvPr id="6" name="文字方塊 5"/>
          <p:cNvSpPr txBox="1">
            <a:spLocks/>
          </p:cNvSpPr>
          <p:nvPr/>
        </p:nvSpPr>
        <p:spPr>
          <a:xfrm>
            <a:off x="6600056" y="1484784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2. 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預測 </a:t>
            </a:r>
            <a:r>
              <a:rPr lang="en-US" altLang="zh-TW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</a:t>
            </a: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  <a:sym typeface="Wingdings" panose="05000000000000000000" pitchFamily="2" charset="2"/>
              </a:rPr>
              <a:t> 決策</a:t>
            </a:r>
            <a:endParaRPr lang="zh-TW" altLang="en-US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臨界機率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報償矩陣、期望報酬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717550" lvl="1" indent="-2603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zh-TW" altLang="en-US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策略模擬、策略優化</a:t>
            </a:r>
            <a:endParaRPr lang="en-US" altLang="zh-TW" dirty="0" smtClean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91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149268" y="3922603"/>
            <a:ext cx="2304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(4) Payoff Matrix</a:t>
            </a:r>
            <a:endParaRPr lang="zh-TW" altLang="en-US" sz="1100" b="1" dirty="0">
              <a:solidFill>
                <a:srgbClr val="FFCCFF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4277799" y="4384269"/>
          <a:ext cx="2304255" cy="11468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38229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NEG.</a:t>
                      </a:r>
                      <a:r>
                        <a:rPr lang="en-US" sz="140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POS.</a:t>
                      </a:r>
                      <a:r>
                        <a:rPr lang="en-US" sz="140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ACT 0</a:t>
                      </a:r>
                      <a:endParaRPr lang="en-US" sz="1400" b="1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TN</a:t>
                      </a:r>
                      <a:endParaRPr lang="en-US" sz="1400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FP</a:t>
                      </a:r>
                      <a:endParaRPr lang="en-US" sz="1400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ACT 1</a:t>
                      </a:r>
                      <a:endParaRPr lang="en-US" sz="1400" b="1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FN</a:t>
                      </a:r>
                      <a:endParaRPr lang="en-US" sz="1400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accent5"/>
                          </a:solidFill>
                          <a:latin typeface="Arial Rounded MT Bold" panose="020F0704030504030204" pitchFamily="34" charset="0"/>
                        </a:rPr>
                        <a:t>TP</a:t>
                      </a:r>
                      <a:endParaRPr lang="en-US" sz="1400" dirty="0">
                        <a:solidFill>
                          <a:schemeClr val="accent5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7158119" y="4384269"/>
          <a:ext cx="2304255" cy="114687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193099089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1283752983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549118118"/>
                    </a:ext>
                  </a:extLst>
                </a:gridCol>
              </a:tblGrid>
              <a:tr h="38229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NEG.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POS.</a:t>
                      </a:r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893485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ACT 0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0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-10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417877"/>
                  </a:ext>
                </a:extLst>
              </a:tr>
              <a:tr h="38229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ACT 1</a:t>
                      </a:r>
                      <a:endParaRPr lang="en-US" sz="1400" b="1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-100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2"/>
                          </a:solidFill>
                          <a:latin typeface="Arial Rounded MT Bold" panose="020F0704030504030204" pitchFamily="34" charset="0"/>
                        </a:rPr>
                        <a:t>-60</a:t>
                      </a:r>
                      <a:endParaRPr lang="en-US" sz="1400" dirty="0">
                        <a:solidFill>
                          <a:schemeClr val="tx2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38936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935761" y="3922754"/>
            <a:ext cx="2880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(3) Confusion Matrix</a:t>
            </a:r>
            <a:endParaRPr lang="zh-TW" altLang="en-US" sz="1200" b="1" dirty="0">
              <a:solidFill>
                <a:srgbClr val="FFCCFF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717958" y="6125234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(5) Exp. Payoff</a:t>
            </a:r>
            <a:endParaRPr lang="zh-TW" altLang="en-US" sz="11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右大括弧 4"/>
          <p:cNvSpPr/>
          <p:nvPr/>
        </p:nvSpPr>
        <p:spPr>
          <a:xfrm rot="5400000">
            <a:off x="6582054" y="2932492"/>
            <a:ext cx="576064" cy="5868652"/>
          </a:xfrm>
          <a:prstGeom prst="rightBrace">
            <a:avLst>
              <a:gd name="adj1" fmla="val 57808"/>
              <a:gd name="adj2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群組 5"/>
          <p:cNvGrpSpPr/>
          <p:nvPr/>
        </p:nvGrpSpPr>
        <p:grpSpPr>
          <a:xfrm>
            <a:off x="2783632" y="1442611"/>
            <a:ext cx="5238582" cy="2479993"/>
            <a:chOff x="1151620" y="1136194"/>
            <a:chExt cx="5238582" cy="2479993"/>
          </a:xfrm>
        </p:grpSpPr>
        <p:pic>
          <p:nvPicPr>
            <p:cNvPr id="26" name="圖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739" y="1136194"/>
              <a:ext cx="5207463" cy="1790198"/>
            </a:xfrm>
            <a:prstGeom prst="rect">
              <a:avLst/>
            </a:prstGeom>
          </p:spPr>
        </p:pic>
        <p:sp>
          <p:nvSpPr>
            <p:cNvPr id="27" name="文字方塊 26"/>
            <p:cNvSpPr txBox="1"/>
            <p:nvPr/>
          </p:nvSpPr>
          <p:spPr>
            <a:xfrm>
              <a:off x="2879812" y="1496234"/>
              <a:ext cx="1854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3"/>
                  </a:solidFill>
                  <a:latin typeface="Arial Rounded MT Bold" panose="020F0704030504030204" pitchFamily="34" charset="0"/>
                  <a:ea typeface="標楷體" panose="03000509000000000000" pitchFamily="65" charset="-120"/>
                  <a:cs typeface="Times New Roman" panose="02020603050405020304" pitchFamily="18" charset="0"/>
                  <a:sym typeface="Wingdings" panose="05000000000000000000" pitchFamily="2" charset="2"/>
                </a:rPr>
                <a:t>(2) Cutoff</a:t>
              </a:r>
              <a:endParaRPr lang="zh-TW" altLang="en-US" sz="1100" b="1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223628" y="2752308"/>
              <a:ext cx="1854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chemeClr val="accent2"/>
                  </a:solidFill>
                  <a:latin typeface="Arial Rounded MT Bold" panose="020F0704030504030204" pitchFamily="34" charset="0"/>
                  <a:ea typeface="標楷體" panose="03000509000000000000" pitchFamily="65" charset="-120"/>
                  <a:cs typeface="Times New Roman" panose="02020603050405020304" pitchFamily="18" charset="0"/>
                  <a:sym typeface="Wingdings" panose="05000000000000000000" pitchFamily="2" charset="2"/>
                </a:rPr>
                <a:t>(1) Prediction</a:t>
              </a:r>
              <a:endParaRPr lang="zh-TW" altLang="en-US" sz="11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右大括弧 28"/>
            <p:cNvSpPr/>
            <p:nvPr/>
          </p:nvSpPr>
          <p:spPr>
            <a:xfrm rot="5400000">
              <a:off x="3383868" y="807875"/>
              <a:ext cx="576064" cy="5040560"/>
            </a:xfrm>
            <a:prstGeom prst="rightBrace">
              <a:avLst>
                <a:gd name="adj1" fmla="val 57808"/>
                <a:gd name="adj2" fmla="val 50000"/>
              </a:avLst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文字方塊 29"/>
          <p:cNvSpPr txBox="1"/>
          <p:nvPr/>
        </p:nvSpPr>
        <p:spPr>
          <a:xfrm>
            <a:off x="2279576" y="476673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solidFill>
                  <a:schemeClr val="accent2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預測    </a:t>
            </a:r>
            <a:r>
              <a:rPr lang="zh-TW" altLang="en-US" sz="48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zh-TW" altLang="en-US" sz="48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TW" altLang="en-US" sz="4800" b="1" dirty="0">
                <a:solidFill>
                  <a:schemeClr val="accent3"/>
                </a:solidFill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決策</a:t>
            </a:r>
            <a:endParaRPr lang="zh-TW" altLang="en-US" sz="2800" b="1" dirty="0">
              <a:solidFill>
                <a:schemeClr val="accent3"/>
              </a:solidFill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431704" y="282713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3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事件發生的機率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816080" y="282713"/>
            <a:ext cx="218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採取動作的臨界值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23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作業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44612"/>
            <a:ext cx="7776864" cy="1008112"/>
          </a:xfrm>
        </p:spPr>
        <p:txBody>
          <a:bodyPr/>
          <a:lstStyle/>
          <a:p>
            <a:r>
              <a:rPr lang="zh-TW" altLang="en-US" dirty="0">
                <a:solidFill>
                  <a:srgbClr val="7030A0"/>
                </a:solidFill>
              </a:rPr>
              <a:t>第十二周</a:t>
            </a:r>
            <a:r>
              <a:rPr lang="zh-TW" altLang="en-US" dirty="0" smtClean="0">
                <a:solidFill>
                  <a:srgbClr val="7030A0"/>
                </a:solidFill>
              </a:rPr>
              <a:t>小組作業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5400" y="1740872"/>
            <a:ext cx="102971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完成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unit12A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和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unit12B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裡面的作業，將它們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Knit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成網頁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(.html)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以檔名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G#_unit12A.html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、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G#_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unit12B.html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如：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G5_unit12A.html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,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G5_unit12B.html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上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傳到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~/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小組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作業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/G#/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】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Due Date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05/25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一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1749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44612"/>
            <a:ext cx="7776864" cy="1008112"/>
          </a:xfrm>
        </p:spPr>
        <p:txBody>
          <a:bodyPr/>
          <a:lstStyle/>
          <a:p>
            <a:r>
              <a:rPr lang="zh-TW" altLang="en-US" dirty="0">
                <a:solidFill>
                  <a:srgbClr val="7030A0"/>
                </a:solidFill>
              </a:rPr>
              <a:t>第十二</a:t>
            </a:r>
            <a:r>
              <a:rPr lang="zh-TW" altLang="en-US" dirty="0" smtClean="0">
                <a:solidFill>
                  <a:srgbClr val="7030A0"/>
                </a:solidFill>
              </a:rPr>
              <a:t>周 個人作業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5400" y="1700808"/>
            <a:ext cx="10297144" cy="113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參考學姊們做的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顧客價值管理微課程網頁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】</a:t>
            </a:r>
            <a:endParaRPr lang="en-US" sz="2400" dirty="0" smtClean="0"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聽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完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  <a:hlinkClick r:id="rId3"/>
              </a:rPr>
              <a:t>顧客價值管理系列預習影片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3848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1504" y="2143430"/>
            <a:ext cx="8568951" cy="2543756"/>
          </a:xfrm>
        </p:spPr>
        <p:txBody>
          <a:bodyPr/>
          <a:lstStyle/>
          <a:p>
            <a:r>
              <a:rPr lang="en-US" altLang="zh-TW" sz="6000" dirty="0" smtClean="0"/>
              <a:t>BACKUP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477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1265312"/>
            <a:ext cx="5260032" cy="5260032"/>
          </a:xfrm>
          <a:prstGeom prst="rect">
            <a:avLst/>
          </a:prstGeom>
        </p:spPr>
      </p:pic>
      <p:sp>
        <p:nvSpPr>
          <p:cNvPr id="3" name="標題 1"/>
          <p:cNvSpPr txBox="1">
            <a:spLocks/>
          </p:cNvSpPr>
          <p:nvPr/>
        </p:nvSpPr>
        <p:spPr>
          <a:xfrm>
            <a:off x="1127448" y="332656"/>
            <a:ext cx="1029714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誤差與變異 </a:t>
            </a:r>
            <a:r>
              <a:rPr lang="en-US" altLang="zh-TW" sz="4800" dirty="0" smtClean="0">
                <a:sym typeface="Wingdings" panose="05000000000000000000" pitchFamily="2" charset="2"/>
              </a:rPr>
              <a:t></a:t>
            </a:r>
            <a:r>
              <a:rPr lang="zh-TW" altLang="en-US" sz="4800" dirty="0" smtClean="0">
                <a:sym typeface="Wingdings" panose="05000000000000000000" pitchFamily="2" charset="2"/>
              </a:rPr>
              <a:t> 模型的正確性</a:t>
            </a:r>
            <a:endParaRPr lang="en-US" sz="4800" dirty="0"/>
          </a:p>
        </p:txBody>
      </p:sp>
      <p:sp>
        <p:nvSpPr>
          <p:cNvPr id="6" name="右大括弧 5"/>
          <p:cNvSpPr/>
          <p:nvPr/>
        </p:nvSpPr>
        <p:spPr>
          <a:xfrm>
            <a:off x="4306432" y="2441019"/>
            <a:ext cx="144016" cy="718252"/>
          </a:xfrm>
          <a:prstGeom prst="rightBrace">
            <a:avLst>
              <a:gd name="adj1" fmla="val 27007"/>
              <a:gd name="adj2" fmla="val 50000"/>
            </a:avLst>
          </a:prstGeom>
          <a:ln w="12700">
            <a:solidFill>
              <a:srgbClr val="FF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右大括弧 6"/>
          <p:cNvSpPr/>
          <p:nvPr/>
        </p:nvSpPr>
        <p:spPr>
          <a:xfrm flipH="1">
            <a:off x="4079619" y="2441019"/>
            <a:ext cx="144016" cy="211128"/>
          </a:xfrm>
          <a:prstGeom prst="rightBrace">
            <a:avLst>
              <a:gd name="adj1" fmla="val 12241"/>
              <a:gd name="adj2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15664" y="2576574"/>
                <a:ext cx="15563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𝝐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FF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FF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FF00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400" b="1" dirty="0" smtClean="0">
                  <a:solidFill>
                    <a:srgbClr val="FF00FF"/>
                  </a:solidFill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64" y="2576574"/>
                <a:ext cx="1556388" cy="369332"/>
              </a:xfrm>
              <a:prstGeom prst="rect">
                <a:avLst/>
              </a:prstGeom>
              <a:blipFill>
                <a:blip r:embed="rId3"/>
                <a:stretch>
                  <a:fillRect l="-2344" r="-335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423592" y="2296551"/>
                <a:ext cx="16525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𝝐</m:t>
                          </m:r>
                        </m:e>
                        <m:sub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70C0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b="1" dirty="0" smtClean="0">
                  <a:solidFill>
                    <a:srgbClr val="0070C0"/>
                  </a:solidFill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296551"/>
                <a:ext cx="1652504" cy="369332"/>
              </a:xfrm>
              <a:prstGeom prst="rect">
                <a:avLst/>
              </a:prstGeom>
              <a:blipFill>
                <a:blip r:embed="rId4"/>
                <a:stretch>
                  <a:fillRect l="-2214" t="-16667" r="-3321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384032" y="1505914"/>
                <a:ext cx="3641061" cy="746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𝑺𝑺𝑻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𝑺𝑺𝑹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𝑺𝑺𝑬</m:t>
                      </m:r>
                    </m:oMath>
                  </m:oMathPara>
                </a14:m>
                <a:endParaRPr lang="en-US" sz="2000" b="1" dirty="0" smtClean="0"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1505914"/>
                <a:ext cx="3641061" cy="746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384032" y="2462984"/>
                <a:ext cx="2157707" cy="746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𝑺𝑺𝑬</m:t>
                      </m:r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en-US" sz="2000" b="1">
                                      <a:latin typeface="Cambria Math" panose="02040503050406030204" pitchFamily="18" charset="0"/>
                                    </a:rPr>
                                    <m:t>𝐢</m:t>
                                  </m:r>
                                </m:sub>
                              </m:sSub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1" dirty="0" smtClean="0"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2462984"/>
                <a:ext cx="2157707" cy="746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384032" y="3434386"/>
                <a:ext cx="2413353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𝑹</m:t>
                          </m:r>
                        </m:e>
                        <m:sup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𝑺𝑺𝑹</m:t>
                          </m:r>
                        </m:num>
                        <m:den>
                          <m:r>
                            <a:rPr lang="en-US" sz="2000" b="1" i="1" smtClean="0"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𝑺𝑺𝑻</m:t>
                          </m:r>
                        </m:den>
                      </m:f>
                      <m:r>
                        <a:rPr lang="en-US" sz="2000" b="1" i="1" smtClean="0"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000" b="1" i="1">
                          <a:latin typeface="Cambria Math" panose="02040503050406030204" pitchFamily="18" charset="0"/>
                          <a:ea typeface="+mj-ea"/>
                        </a:rPr>
                        <m:t>1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𝑺𝑺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𝑺𝑺𝑻</m:t>
                          </m:r>
                        </m:den>
                      </m:f>
                    </m:oMath>
                  </m:oMathPara>
                </a14:m>
                <a:endParaRPr lang="en-US" sz="2000" b="1" dirty="0" smtClean="0"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3434386"/>
                <a:ext cx="2413353" cy="578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標題 1"/>
          <p:cNvSpPr txBox="1">
            <a:spLocks/>
          </p:cNvSpPr>
          <p:nvPr/>
        </p:nvSpPr>
        <p:spPr>
          <a:xfrm>
            <a:off x="6384032" y="4581128"/>
            <a:ext cx="3888432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變異數分析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046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5400" y="318979"/>
            <a:ext cx="10729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4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方法、參數、模型、係數</a:t>
            </a:r>
            <a:endParaRPr lang="en-US" altLang="zh-TW" sz="4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407106" y="5428243"/>
                <a:ext cx="2859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00B0F0"/>
                    </a:solidFill>
                    <a:ea typeface="+mj-ea"/>
                  </a:rPr>
                  <a:t>係數</a:t>
                </a:r>
                <a:r>
                  <a:rPr lang="zh-TW" altLang="en-US" sz="2400" b="1" dirty="0">
                    <a:ea typeface="+mj-ea"/>
                  </a:rPr>
                  <a:t>：</a:t>
                </a:r>
                <a14:m>
                  <m:oMath xmlns:m="http://schemas.openxmlformats.org/officeDocument/2006/math">
                    <m:r>
                      <a:rPr lang="zh-TW" altLang="en-US" sz="2400" b="1" i="1" smtClean="0"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+mj-ea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06" y="5428243"/>
                <a:ext cx="2859565" cy="369332"/>
              </a:xfrm>
              <a:prstGeom prst="rect">
                <a:avLst/>
              </a:prstGeom>
              <a:blipFill>
                <a:blip r:embed="rId2"/>
                <a:stretch>
                  <a:fillRect l="-6397" t="-22951" r="-4051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6864781" y="2779030"/>
            <a:ext cx="1944216" cy="994102"/>
            <a:chOff x="3371815" y="2643135"/>
            <a:chExt cx="1944216" cy="994102"/>
          </a:xfrm>
        </p:grpSpPr>
        <p:pic>
          <p:nvPicPr>
            <p:cNvPr id="20" name="Picture 4" descr="Gears"/>
            <p:cNvPicPr>
              <a:picLocks noChangeAspect="1" noChangeArrowheads="1" noCrop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7193" y="2643135"/>
              <a:ext cx="1325468" cy="99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流程圖: 人工作業 20"/>
            <p:cNvSpPr/>
            <p:nvPr/>
          </p:nvSpPr>
          <p:spPr>
            <a:xfrm>
              <a:off x="3371815" y="2708920"/>
              <a:ext cx="1944216" cy="900100"/>
            </a:xfrm>
            <a:prstGeom prst="flowChartManualOperation">
              <a:avLst/>
            </a:prstGeom>
            <a:noFill/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zh-TW" i="1" dirty="0">
                <a:solidFill>
                  <a:schemeClr val="bg1"/>
                </a:solidFill>
                <a:latin typeface="Cambria Math"/>
              </a:endParaRPr>
            </a:p>
          </p:txBody>
        </p:sp>
      </p:grpSp>
      <p:cxnSp>
        <p:nvCxnSpPr>
          <p:cNvPr id="17" name="直線單箭頭接點 16"/>
          <p:cNvCxnSpPr/>
          <p:nvPr/>
        </p:nvCxnSpPr>
        <p:spPr>
          <a:xfrm>
            <a:off x="7836889" y="2418990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7836889" y="3868896"/>
            <a:ext cx="0" cy="36004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882671" y="1490678"/>
            <a:ext cx="1908436" cy="859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33" name="文字方塊 32"/>
          <p:cNvSpPr txBox="1"/>
          <p:nvPr/>
        </p:nvSpPr>
        <p:spPr>
          <a:xfrm flipH="1">
            <a:off x="7086988" y="1697705"/>
            <a:ext cx="14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latin typeface="+mj-ea"/>
                <a:ea typeface="+mj-ea"/>
              </a:rPr>
              <a:t>資料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Data)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>
            <a:off x="8841744" y="3170645"/>
            <a:ext cx="0" cy="36004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 flipH="1">
            <a:off x="5807968" y="2965944"/>
            <a:ext cx="11532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2400" b="1" dirty="0" smtClean="0">
                <a:solidFill>
                  <a:srgbClr val="E68422"/>
                </a:solidFill>
                <a:latin typeface="+mj-ea"/>
                <a:ea typeface="+mj-ea"/>
              </a:rPr>
              <a:t>方法</a:t>
            </a:r>
            <a:r>
              <a:rPr lang="en-US" altLang="zh-TW" sz="2000" dirty="0" smtClean="0">
                <a:solidFill>
                  <a:srgbClr val="E68422"/>
                </a:solidFill>
                <a:latin typeface="Arial Rounded MT Bold" panose="020F0704030504030204" pitchFamily="34" charset="0"/>
              </a:rPr>
              <a:t>Method</a:t>
            </a:r>
            <a:endParaRPr lang="zh-TW" altLang="en-US" sz="2400" dirty="0">
              <a:solidFill>
                <a:srgbClr val="E68422"/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 flipH="1">
                <a:off x="8946865" y="2965945"/>
                <a:ext cx="31978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參數：複雜</a:t>
                </a:r>
                <a:r>
                  <a:rPr lang="en-US" altLang="zh-TW" sz="2400" b="1" dirty="0" smtClean="0">
                    <a:solidFill>
                      <a:srgbClr val="FF0000"/>
                    </a:solidFill>
                    <a:latin typeface="+mj-ea"/>
                    <a:ea typeface="+mj-ea"/>
                    <a:sym typeface="Wingdings" panose="05000000000000000000" pitchFamily="2" charset="2"/>
                  </a:rPr>
                  <a:t></a:t>
                </a:r>
                <a:r>
                  <a:rPr lang="zh-TW" altLang="en-US" sz="2400" b="1" dirty="0" smtClean="0">
                    <a:solidFill>
                      <a:srgbClr val="FF0000"/>
                    </a:solidFill>
                    <a:latin typeface="+mj-ea"/>
                    <a:ea typeface="+mj-ea"/>
                  </a:rPr>
                  <a:t>準確</a:t>
                </a:r>
                <a:endParaRPr lang="zh-TW" altLang="en-US" sz="2400" b="1" dirty="0">
                  <a:solidFill>
                    <a:srgbClr val="FF0000"/>
                  </a:solidFill>
                  <a:latin typeface="+mj-ea"/>
                  <a:ea typeface="+mj-ea"/>
                </a:endParaRPr>
              </a:p>
              <a:p>
                <a:r>
                  <a:rPr lang="en-US" altLang="zh-TW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Parameter 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TW" sz="2000" dirty="0" smtClean="0">
                    <a:solidFill>
                      <a:srgbClr val="FF0000"/>
                    </a:solidFill>
                    <a:latin typeface="Arial Rounded MT Bold" panose="020F0704030504030204" pitchFamily="34" charset="0"/>
                  </a:rPr>
                  <a:t>)</a:t>
                </a:r>
                <a:endParaRPr lang="zh-TW" altLang="en-US" sz="2400" dirty="0">
                  <a:solidFill>
                    <a:srgbClr val="FF0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946865" y="2965945"/>
                <a:ext cx="3197807" cy="769441"/>
              </a:xfrm>
              <a:prstGeom prst="rect">
                <a:avLst/>
              </a:prstGeom>
              <a:blipFill>
                <a:blip r:embed="rId4"/>
                <a:stretch>
                  <a:fillRect l="-3053" t="-5556" b="-13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6882671" y="4267294"/>
            <a:ext cx="1908436" cy="1112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TW" b="0" i="1" dirty="0" smtClean="0">
              <a:solidFill>
                <a:schemeClr val="tx1"/>
              </a:solidFill>
              <a:latin typeface="Cambria Math"/>
            </a:endParaRPr>
          </a:p>
        </p:txBody>
      </p:sp>
      <p:sp>
        <p:nvSpPr>
          <p:cNvPr id="43" name="文字方塊 42"/>
          <p:cNvSpPr txBox="1"/>
          <p:nvPr/>
        </p:nvSpPr>
        <p:spPr>
          <a:xfrm flipH="1">
            <a:off x="7086988" y="4474321"/>
            <a:ext cx="14998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+mj-ea"/>
                <a:ea typeface="+mj-ea"/>
              </a:rPr>
              <a:t>模型</a:t>
            </a:r>
            <a:r>
              <a:rPr lang="en-US" altLang="zh-TW" sz="2000" b="1" dirty="0" smtClean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Arial Rounded MT Bold" panose="020F0704030504030204" pitchFamily="34" charset="0"/>
              </a:rPr>
              <a:t>Model)</a:t>
            </a:r>
            <a:endParaRPr lang="zh-TW" altLang="en-US" sz="2400" dirty="0">
              <a:latin typeface="Arial Rounded MT Bold" panose="020F0704030504030204" pitchFamily="34" charset="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6251" y="1844823"/>
            <a:ext cx="4498653" cy="4498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19536" y="1425053"/>
                <a:ext cx="3709029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uFillTx/>
                                  <a:latin typeface="Cambria Math" panose="02040503050406030204" pitchFamily="18" charset="0"/>
                                  <a:ea typeface="+mj-ea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400" b="1" i="1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uFillTx/>
                          <a:latin typeface="Cambria Math" panose="02040503050406030204" pitchFamily="18" charset="0"/>
                          <a:ea typeface="+mj-ea"/>
                        </a:rPr>
                        <m:t>+…+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33CCFF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𝒊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uFillTx/>
                              <a:latin typeface="Cambria Math" panose="02040503050406030204" pitchFamily="18" charset="0"/>
                              <a:ea typeface="+mj-ea"/>
                            </a:rPr>
                            <m:t>𝒌</m:t>
                          </m:r>
                        </m:sup>
                      </m:sSubSup>
                    </m:oMath>
                  </m:oMathPara>
                </a14:m>
                <a:endParaRPr lang="en-US" sz="2400" b="1" dirty="0" smtClean="0">
                  <a:solidFill>
                    <a:schemeClr val="tx1"/>
                  </a:solidFill>
                  <a:uFillTx/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425053"/>
                <a:ext cx="3709029" cy="403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52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063552" y="453737"/>
            <a:ext cx="7776864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我們沒有講到的重點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>
                <a:spLocks/>
              </p:cNvSpPr>
              <p:nvPr/>
            </p:nvSpPr>
            <p:spPr>
              <a:xfrm>
                <a:off x="1271464" y="1327298"/>
                <a:ext cx="7488832" cy="440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實驗設計、產品設計：因素</a:t>
                </a:r>
                <a:r>
                  <a:rPr lang="en-US" altLang="zh-TW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|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策略、控制</a:t>
                </a:r>
                <a:r>
                  <a:rPr lang="en-US" altLang="zh-TW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|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情境</a:t>
                </a:r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模型複雜度與過度適配</a:t>
                </a:r>
                <a:endParaRPr lang="en-US" altLang="zh-TW" sz="2400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交互作用：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𝑦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342900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sz="2400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路徑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分析</a:t>
                </a:r>
                <a:r>
                  <a:rPr lang="en-US" altLang="zh-TW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|</a:t>
                </a:r>
                <a:r>
                  <a:rPr lang="zh-TW" altLang="en-US" sz="2400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結構方程式：</a:t>
                </a:r>
                <a:endParaRPr lang="en-US" altLang="zh-TW" sz="2400" i="1" dirty="0" smtClean="0"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800100" lvl="1" indent="-342900">
                  <a:lnSpc>
                    <a:spcPct val="20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 smtClean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1327298"/>
                <a:ext cx="7488832" cy="4407810"/>
              </a:xfrm>
              <a:prstGeom prst="rect">
                <a:avLst/>
              </a:prstGeom>
              <a:blipFill>
                <a:blip r:embed="rId3"/>
                <a:stretch>
                  <a:fillRect l="-1140" b="-1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641461" y="3023374"/>
            <a:ext cx="902811" cy="523220"/>
          </a:xfrm>
          <a:prstGeom prst="rect">
            <a:avLst/>
          </a:prstGeom>
          <a:solidFill>
            <a:srgbClr val="9FE6FF"/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調變</a:t>
            </a:r>
            <a:endParaRPr lang="en-US" sz="2800" b="1" dirty="0" smtClean="0">
              <a:solidFill>
                <a:srgbClr val="FFB2B2"/>
              </a:solidFill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231904" y="4725144"/>
            <a:ext cx="902811" cy="523220"/>
          </a:xfrm>
          <a:prstGeom prst="rect">
            <a:avLst/>
          </a:prstGeom>
          <a:solidFill>
            <a:srgbClr val="9FE6FF"/>
          </a:solidFill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中</a:t>
            </a:r>
            <a:r>
              <a:rPr lang="zh-TW" altLang="en-US" sz="2800" b="1" dirty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介</a:t>
            </a:r>
            <a:endParaRPr lang="en-US" sz="2800" b="1" dirty="0" smtClean="0">
              <a:solidFill>
                <a:srgbClr val="FFB2B2"/>
              </a:solidFill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100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43738" y="332657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Logistic Function &amp; Logistic Regression</a:t>
            </a:r>
            <a:endParaRPr lang="zh-TW" altLang="en-US" sz="16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"/>
              <p:cNvSpPr txBox="1">
                <a:spLocks/>
              </p:cNvSpPr>
              <p:nvPr/>
            </p:nvSpPr>
            <p:spPr>
              <a:xfrm>
                <a:off x="2314546" y="1052736"/>
                <a:ext cx="6733783" cy="237626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LM (linear model) : 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GLM (</a:t>
                </a:r>
                <a:r>
                  <a:rPr lang="en-US" altLang="zh-TW" sz="1600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generalized </a:t>
                </a: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linear model) :</a:t>
                </a:r>
              </a:p>
              <a:p>
                <a:pPr marL="715963" lvl="1" indent="0">
                  <a:lnSpc>
                    <a:spcPct val="150000"/>
                  </a:lnSpc>
                  <a:buClr>
                    <a:schemeClr val="accent3"/>
                  </a:buClr>
                  <a:buNone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Linear function :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accent3"/>
                            </a:solidFill>
                            <a:latin typeface="Cambria Math"/>
                          </a:rPr>
                          <m:t>X</m:t>
                        </m:r>
                      </m:e>
                    </m:d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5963" lvl="1" indent="0">
                  <a:lnSpc>
                    <a:spcPct val="150000"/>
                  </a:lnSpc>
                  <a:buClr>
                    <a:schemeClr val="accent3"/>
                  </a:buClr>
                  <a:buNone/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Logistic function : 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solidFill>
                          <a:srgbClr val="CC3300"/>
                        </a:solidFill>
                        <a:latin typeface="Cambria Math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1600" i="1" dirty="0">
                            <a:solidFill>
                              <a:srgbClr val="CC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solidFill>
                              <a:srgbClr val="CC33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TW" sz="1600" i="1" dirty="0">
                            <a:solidFill>
                              <a:srgbClr val="CC3300"/>
                            </a:solidFill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1/(1+</m:t>
                    </m:r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altLang="zh-TW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 i="1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600" i="1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600" dirty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</m:d>
                    <m:r>
                      <a:rPr lang="en-US" altLang="zh-TW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</a:pPr>
                <a:r>
                  <a:rPr lang="en-US" altLang="zh-TW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Logit :</a:t>
                </a:r>
                <a:r>
                  <a:rPr lang="zh-TW" altLang="en-US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TW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altLang="zh-TW" sz="16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𝑜𝑑𝑑</m:t>
                            </m:r>
                          </m:e>
                        </m:d>
                      </m:e>
                    </m:func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; </m:t>
                    </m:r>
                    <m:r>
                      <a:rPr lang="en-US" altLang="zh-TW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𝐸𝑥𝑝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TW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zh-TW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600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TW" sz="1600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46" y="1052736"/>
                <a:ext cx="6733783" cy="2376264"/>
              </a:xfrm>
              <a:prstGeom prst="rect">
                <a:avLst/>
              </a:prstGeom>
              <a:blipFill>
                <a:blip r:embed="rId3"/>
                <a:stretch>
                  <a:fillRect l="-362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2351584" y="3487999"/>
            <a:ext cx="7140662" cy="3078976"/>
            <a:chOff x="959730" y="3518376"/>
            <a:chExt cx="7140662" cy="307897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730" y="3529139"/>
              <a:ext cx="3384376" cy="3068213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4146" y="3518376"/>
              <a:ext cx="3396246" cy="3078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2555776" y="6165304"/>
                  <a:ext cx="501355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1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100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6165304"/>
                  <a:ext cx="501355" cy="261610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矩形 11"/>
            <p:cNvSpPr/>
            <p:nvPr/>
          </p:nvSpPr>
          <p:spPr>
            <a:xfrm rot="16200000">
              <a:off x="358505" y="4822314"/>
              <a:ext cx="145636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50" i="1" dirty="0"/>
                <a:t>p</a:t>
              </a:r>
              <a:r>
                <a:rPr lang="en-US" sz="1050" dirty="0"/>
                <a:t> = 1/(1+Exp(</a:t>
              </a:r>
              <a:r>
                <a:rPr lang="en-US" sz="1050" dirty="0">
                  <a:solidFill>
                    <a:schemeClr val="tx2"/>
                  </a:solidFill>
                </a:rPr>
                <a:t>-</a:t>
              </a:r>
              <a:r>
                <a:rPr lang="en-US" sz="1050" i="1" dirty="0">
                  <a:solidFill>
                    <a:schemeClr val="tx2"/>
                  </a:solidFill>
                </a:rPr>
                <a:t>f</a:t>
              </a:r>
              <a:r>
                <a:rPr lang="en-US" sz="1050" dirty="0">
                  <a:solidFill>
                    <a:schemeClr val="tx2"/>
                  </a:solidFill>
                </a:rPr>
                <a:t>(X)</a:t>
              </a:r>
              <a:r>
                <a:rPr lang="en-US" sz="1050" dirty="0"/>
                <a:t>))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6922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44612"/>
            <a:ext cx="7776864" cy="1008112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第十</a:t>
            </a:r>
            <a:r>
              <a:rPr lang="zh-TW" altLang="en-US" dirty="0">
                <a:solidFill>
                  <a:srgbClr val="7030A0"/>
                </a:solidFill>
              </a:rPr>
              <a:t>一</a:t>
            </a:r>
            <a:r>
              <a:rPr lang="zh-TW" altLang="en-US" dirty="0" smtClean="0">
                <a:solidFill>
                  <a:srgbClr val="7030A0"/>
                </a:solidFill>
              </a:rPr>
              <a:t>周 個人作業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5400" y="1740872"/>
            <a:ext cx="102971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MIT/edX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 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  <a:hlinkClick r:id="rId2"/>
              </a:rPr>
              <a:t>The Analytics Edge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聽完：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Unit 3-1: Modeling the Expert: Intro. Logistic Regression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將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Quick Questions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做成一個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R-Notebook(.</a:t>
            </a:r>
            <a:r>
              <a:rPr lang="en-US" altLang="zh-TW" sz="24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Rmd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，</a:t>
            </a:r>
            <a:r>
              <a:rPr lang="en-US" altLang="zh-TW" sz="2400" dirty="0" err="1">
                <a:latin typeface="Arial Rounded MT Bold" panose="020F0704030504030204" pitchFamily="34" charset="0"/>
                <a:ea typeface="標楷體" panose="03000509000000000000" pitchFamily="65" charset="-120"/>
              </a:rPr>
              <a:t>Kint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成網頁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(.html)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以檔名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：學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號</a:t>
            </a:r>
            <a:r>
              <a:rPr lang="en-US" altLang="zh-TW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_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Logistics.html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如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M0010001_Logistics.html)</a:t>
            </a: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上</a:t>
            </a:r>
            <a:r>
              <a:rPr lang="zh-TW" altLang="en-US" sz="24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傳到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【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個人作業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/unit10】</a:t>
            </a:r>
            <a:endParaRPr lang="en-US" altLang="zh-TW" sz="24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Clr>
                <a:srgbClr val="8B85BF"/>
              </a:buClr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Due Date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05/18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(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三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)</a:t>
            </a:r>
            <a:r>
              <a:rPr lang="zh-TW" altLang="en-US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 smtClean="0">
                <a:latin typeface="Arial Rounded MT Bold" panose="020F0704030504030204" pitchFamily="34" charset="0"/>
                <a:ea typeface="標楷體" panose="03000509000000000000" pitchFamily="65" charset="-120"/>
              </a:rPr>
              <a:t>12:00</a:t>
            </a:r>
          </a:p>
        </p:txBody>
      </p:sp>
    </p:spTree>
    <p:extLst>
      <p:ext uri="{BB962C8B-B14F-4D97-AF65-F5344CB8AC3E}">
        <p14:creationId xmlns:p14="http://schemas.microsoft.com/office/powerpoint/2010/main" val="12308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839416" y="2636912"/>
            <a:ext cx="103338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44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邏輯式模型的係數判讀</a:t>
            </a:r>
            <a:endParaRPr lang="en-US" altLang="zh-TW" sz="4400" dirty="0" smtClean="0">
              <a:solidFill>
                <a:schemeClr val="accent5">
                  <a:lumMod val="75000"/>
                </a:schemeClr>
              </a:solidFill>
              <a:uFillTx/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uFillTx/>
                <a:latin typeface="Arial Rounded MT Bold" panose="020F0704030504030204" pitchFamily="34" charset="0"/>
                <a:ea typeface="標楷體" panose="03000509000000000000" pitchFamily="65" charset="-120"/>
              </a:rPr>
              <a:t>The implication of model coefficients</a:t>
            </a:r>
            <a:endParaRPr lang="en-US" altLang="zh-TW" sz="3200" dirty="0" smtClean="0">
              <a:solidFill>
                <a:schemeClr val="accent5">
                  <a:lumMod val="75000"/>
                </a:schemeClr>
              </a:solidFill>
              <a:uFillTx/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911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666945"/>
            <a:ext cx="7776864" cy="864096"/>
          </a:xfrm>
        </p:spPr>
        <p:txBody>
          <a:bodyPr/>
          <a:lstStyle/>
          <a:p>
            <a:r>
              <a:rPr lang="zh-TW" altLang="en-US" dirty="0" smtClean="0">
                <a:solidFill>
                  <a:srgbClr val="7030A0"/>
                </a:solidFill>
              </a:rPr>
              <a:t>糖尿病醫療照顧品質模型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266419"/>
            <a:ext cx="4007224" cy="265961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842342" y="2420888"/>
            <a:ext cx="490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</a:rPr>
              <a:t>訓練資料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分析方法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模型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842342" y="3265910"/>
            <a:ext cx="637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</a:rPr>
              <a:t>測試資料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模型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</a:t>
            </a:r>
            <a:r>
              <a:rPr lang="zh-TW" altLang="en-US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 預測：</a:t>
            </a:r>
            <a:r>
              <a:rPr lang="en-US" altLang="zh-TW" sz="2800" b="1" dirty="0" err="1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Poor_Care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42342" y="4137985"/>
            <a:ext cx="627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 err="1" smtClean="0">
                <a:latin typeface="Arial Rounded MT Bold" panose="020F0704030504030204" pitchFamily="34" charset="0"/>
                <a:ea typeface="+mj-ea"/>
              </a:rPr>
              <a:t>Prob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</a:rPr>
              <a:t>[</a:t>
            </a:r>
            <a:r>
              <a:rPr lang="en-US" altLang="zh-TW" sz="2800" b="1" dirty="0" err="1" smtClean="0">
                <a:latin typeface="Arial Rounded MT Bold" panose="020F0704030504030204" pitchFamily="34" charset="0"/>
                <a:ea typeface="+mj-ea"/>
              </a:rPr>
              <a:t>poorcare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</a:rPr>
              <a:t> = 1] </a:t>
            </a:r>
            <a:r>
              <a:rPr lang="en-US" altLang="zh-TW" sz="2800" b="1" dirty="0" smtClean="0">
                <a:latin typeface="Arial Rounded MT Bold" panose="020F0704030504030204" pitchFamily="34" charset="0"/>
                <a:ea typeface="+mj-ea"/>
                <a:sym typeface="Wingdings" panose="05000000000000000000" pitchFamily="2" charset="2"/>
              </a:rPr>
              <a:t>  poor | good</a:t>
            </a:r>
            <a:endParaRPr lang="en-US" altLang="zh-TW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98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5560" y="501892"/>
            <a:ext cx="7776864" cy="86409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QUIZ #4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71864" y="1697625"/>
            <a:ext cx="64497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What is the sensitivity of Confusion Matrix #1</a:t>
            </a:r>
            <a:r>
              <a:rPr lang="en-US" sz="2000" dirty="0" smtClean="0">
                <a:latin typeface="Arial Rounded MT Bold" panose="020F070403050403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What is the specificity of Confusion Matrix #1</a:t>
            </a:r>
            <a:r>
              <a:rPr lang="en-US" sz="2000" dirty="0" smtClean="0">
                <a:latin typeface="Arial Rounded MT Bold" panose="020F070403050403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en-US" sz="2000" dirty="0">
                <a:latin typeface="Arial Rounded MT Bold" panose="020F0704030504030204" pitchFamily="34" charset="0"/>
              </a:rPr>
              <a:t>To go from Confusion Matrix #1 to Confusion Matrix #2, </a:t>
            </a:r>
            <a:r>
              <a:rPr lang="en-US" sz="2000" dirty="0" smtClean="0">
                <a:latin typeface="Arial Rounded MT Bold" panose="020F0704030504030204" pitchFamily="34" charset="0"/>
              </a:rPr>
              <a:t>did </a:t>
            </a:r>
            <a:r>
              <a:rPr lang="en-US" sz="2000" dirty="0">
                <a:latin typeface="Arial Rounded MT Bold" panose="020F0704030504030204" pitchFamily="34" charset="0"/>
              </a:rPr>
              <a:t>we increase or decrease the threshold value?</a:t>
            </a:r>
            <a:endParaRPr lang="en-US" sz="2800" b="1" dirty="0" smtClean="0">
              <a:latin typeface="Arial Rounded MT Bold" panose="020F0704030504030204" pitchFamily="34" charset="0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65050"/>
              </p:ext>
            </p:extLst>
          </p:nvPr>
        </p:nvGraphicFramePr>
        <p:xfrm>
          <a:off x="839416" y="1926124"/>
          <a:ext cx="3600399" cy="12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3164488823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65257616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7520339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97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8447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20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1372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839415" y="1628800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3891F"/>
                </a:solidFill>
                <a:latin typeface="Arial Rounded MT Bold" panose="020F0704030504030204" pitchFamily="34" charset="0"/>
                <a:ea typeface="+mj-ea"/>
              </a:rPr>
              <a:t>Matrix #1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53891"/>
              </p:ext>
            </p:extLst>
          </p:nvPr>
        </p:nvGraphicFramePr>
        <p:xfrm>
          <a:off x="839416" y="3820964"/>
          <a:ext cx="3600399" cy="1296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3164488823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65257616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17520339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Pred</a:t>
                      </a:r>
                      <a:r>
                        <a:rPr lang="en-US" sz="1400" baseline="0" dirty="0" smtClean="0">
                          <a:latin typeface="Arial Rounded MT Bold" panose="020F0704030504030204" pitchFamily="34" charset="0"/>
                        </a:rPr>
                        <a:t> =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973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20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8447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Actual =  1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10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15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91372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839415" y="3523640"/>
            <a:ext cx="36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63891F"/>
                </a:solidFill>
                <a:latin typeface="Arial Rounded MT Bold" panose="020F0704030504030204" pitchFamily="34" charset="0"/>
                <a:ea typeface="+mj-ea"/>
              </a:rPr>
              <a:t>Matrix #2</a:t>
            </a:r>
          </a:p>
        </p:txBody>
      </p:sp>
    </p:spTree>
    <p:extLst>
      <p:ext uri="{BB962C8B-B14F-4D97-AF65-F5344CB8AC3E}">
        <p14:creationId xmlns:p14="http://schemas.microsoft.com/office/powerpoint/2010/main" val="49463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681" y="662993"/>
            <a:ext cx="3684591" cy="402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2135560" y="308659"/>
            <a:ext cx="79397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辨識率 </a:t>
            </a:r>
            <a:r>
              <a:rPr lang="en-US" altLang="zh-TW" sz="2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(AUC)</a:t>
            </a:r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 versus</a:t>
            </a:r>
            <a:r>
              <a:rPr lang="en-US" altLang="zh-TW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TW" altLang="en-US" sz="32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正確率 </a:t>
            </a:r>
            <a:r>
              <a:rPr lang="en-US" altLang="zh-TW" sz="2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(ACC)</a:t>
            </a:r>
            <a:endParaRPr lang="zh-TW" altLang="en-US" sz="14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159896" y="1484784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66FFFF"/>
                </a:solidFill>
                <a:latin typeface="Arial Rounded MT Bold" panose="020F0704030504030204" pitchFamily="34" charset="0"/>
              </a:rPr>
              <a:t>ROC</a:t>
            </a:r>
            <a:endParaRPr lang="zh-TW" altLang="en-US" sz="2800" dirty="0">
              <a:solidFill>
                <a:srgbClr val="66FFFF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79976" y="2816870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5"/>
                </a:solidFill>
                <a:latin typeface="Arial Rounded MT Bold" panose="020F0704030504030204" pitchFamily="34" charset="0"/>
              </a:rPr>
              <a:t>AUC</a:t>
            </a:r>
            <a:endParaRPr lang="zh-TW" altLang="en-US" sz="2800" dirty="0">
              <a:solidFill>
                <a:schemeClr val="accent5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791744" y="4692680"/>
            <a:ext cx="5104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Accuracy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：臨界機率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=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0.5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 時的正確率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ROC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</a:t>
            </a: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TPR &amp; FPR 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之間的權衡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AUC</a:t>
            </a:r>
            <a:r>
              <a:rPr lang="zh-TW" altLang="en-US" sz="2000" dirty="0">
                <a:latin typeface="Arial Rounded MT Bold" panose="020F0704030504030204" pitchFamily="34" charset="0"/>
                <a:ea typeface="標楷體" panose="03000509000000000000" pitchFamily="65" charset="-120"/>
              </a:rPr>
              <a:t>：模型在所有臨界機率之中的辨識能力</a:t>
            </a:r>
            <a:endParaRPr lang="en-US" altLang="zh-TW" sz="2000" dirty="0"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14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QUIZ #5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47928" y="1340768"/>
            <a:ext cx="590465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 Rounded MT Bold" panose="020F0704030504030204" pitchFamily="34" charset="0"/>
              </a:rPr>
              <a:t>Given this ROC </a:t>
            </a:r>
            <a:r>
              <a:rPr lang="en-US" dirty="0" smtClean="0">
                <a:latin typeface="Arial Rounded MT Bold" panose="020F0704030504030204" pitchFamily="34" charset="0"/>
              </a:rPr>
              <a:t>curve</a:t>
            </a:r>
            <a:r>
              <a:rPr lang="zh-TW" altLang="en-US" dirty="0" smtClean="0">
                <a:latin typeface="Arial Rounded MT Bold" panose="020F0704030504030204" pitchFamily="34" charset="0"/>
              </a:rPr>
              <a:t> </a:t>
            </a:r>
            <a:r>
              <a:rPr lang="en-US" altLang="zh-TW" dirty="0" smtClean="0">
                <a:latin typeface="Arial Rounded MT Bold" panose="020F0704030504030204" pitchFamily="34" charset="0"/>
              </a:rPr>
              <a:t>…</a:t>
            </a:r>
            <a:endParaRPr lang="en-US" dirty="0" smtClean="0">
              <a:latin typeface="Arial Rounded MT Bold" panose="020F0704030504030204" pitchFamily="34" charset="0"/>
            </a:endParaRP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altLang="zh-TW" dirty="0" smtClean="0">
                <a:latin typeface="Arial Rounded MT Bold" panose="020F0704030504030204" pitchFamily="34" charset="0"/>
              </a:rPr>
              <a:t>W</a:t>
            </a:r>
            <a:r>
              <a:rPr lang="en-US" dirty="0" smtClean="0">
                <a:latin typeface="Arial Rounded MT Bold" panose="020F0704030504030204" pitchFamily="34" charset="0"/>
              </a:rPr>
              <a:t>hich </a:t>
            </a:r>
            <a:r>
              <a:rPr lang="en-US" dirty="0">
                <a:latin typeface="Arial Rounded MT Bold" panose="020F0704030504030204" pitchFamily="34" charset="0"/>
              </a:rPr>
              <a:t>threshold would you pick if you wanted to correctly identify a small group of patients who are receiving the worst care with high confidence?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 smtClean="0">
                <a:latin typeface="Arial Rounded MT Bold" panose="020F0704030504030204" pitchFamily="34" charset="0"/>
              </a:rPr>
              <a:t>Which </a:t>
            </a:r>
            <a:r>
              <a:rPr lang="en-US" dirty="0">
                <a:latin typeface="Arial Rounded MT Bold" panose="020F0704030504030204" pitchFamily="34" charset="0"/>
              </a:rPr>
              <a:t>threshold would you pick if you wanted to correctly identify half of the patients receiving poor care, while making as few errors as possible?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163737"/>
            <a:ext cx="4392488" cy="48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09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9004" y="611982"/>
            <a:ext cx="10735588" cy="799053"/>
          </a:xfrm>
          <a:prstGeom prst="rect">
            <a:avLst/>
          </a:prstGeom>
        </p:spPr>
        <p:txBody>
          <a:bodyPr vert="horz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線性模型 </a:t>
            </a:r>
            <a:r>
              <a:rPr lang="en-US" altLang="zh-TW" sz="4800" dirty="0" smtClean="0"/>
              <a:t> Liner Model</a:t>
            </a:r>
            <a:endParaRPr lang="en-US" sz="4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25308" y="1916832"/>
            <a:ext cx="5262980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F5897"/>
                </a:solidFill>
                <a:latin typeface="+mj-ea"/>
                <a:ea typeface="+mj-ea"/>
              </a:rPr>
              <a:t>最簡單、也是最難的模型</a:t>
            </a:r>
            <a:endParaRPr lang="en-US" sz="3600" b="1" dirty="0" smtClean="0">
              <a:solidFill>
                <a:srgbClr val="2F5897"/>
              </a:solidFill>
              <a:latin typeface="+mj-ea"/>
              <a:ea typeface="+mj-ea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425308" y="2782669"/>
            <a:ext cx="5262980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F5897"/>
                </a:solidFill>
                <a:latin typeface="+mj-ea"/>
                <a:ea typeface="+mj-ea"/>
              </a:rPr>
              <a:t>最不準、也是有用的模型</a:t>
            </a:r>
            <a:endParaRPr lang="en-US" sz="3600" b="1" dirty="0" smtClean="0">
              <a:solidFill>
                <a:srgbClr val="2F5897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359696" y="4293096"/>
                <a:ext cx="54380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 smtClean="0">
                    <a:ea typeface="+mj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</m:e>
                    </m:acc>
                    <m:r>
                      <a:rPr lang="en-US" sz="2800" b="1" i="1" dirty="0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rgbClr val="FFB2B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B2B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B2B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+mj-ea"/>
                      </a:rPr>
                      <m:t>+…+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𝒃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𝒙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𝒌</m:t>
                        </m:r>
                      </m:sub>
                    </m:sSub>
                  </m:oMath>
                </a14:m>
                <a:endParaRPr lang="en-US" sz="2800" b="1" dirty="0" smtClean="0">
                  <a:latin typeface="Arial Rounded MT Bold" panose="020F0704030504030204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4293096"/>
                <a:ext cx="543802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5519936" y="515365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B2B2"/>
                </a:solidFill>
                <a:latin typeface="Arial Rounded MT Bold" panose="020F0704030504030204" pitchFamily="34" charset="0"/>
                <a:ea typeface="+mj-ea"/>
              </a:rPr>
              <a:t>邊際效果</a:t>
            </a:r>
            <a:endParaRPr lang="en-US" sz="2400" b="1" dirty="0" smtClean="0">
              <a:solidFill>
                <a:srgbClr val="FFB2B2"/>
              </a:solidFill>
              <a:latin typeface="Arial Rounded MT Bold" panose="020F0704030504030204" pitchFamily="34" charset="0"/>
              <a:ea typeface="+mj-ea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6240016" y="4793615"/>
            <a:ext cx="0" cy="330423"/>
          </a:xfrm>
          <a:prstGeom prst="straightConnector1">
            <a:avLst/>
          </a:prstGeom>
          <a:ln w="28575">
            <a:solidFill>
              <a:srgbClr val="FFC2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0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91293" y="1131709"/>
            <a:ext cx="11531022" cy="4972052"/>
            <a:chOff x="959730" y="3518376"/>
            <a:chExt cx="7140662" cy="307897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730" y="3529139"/>
              <a:ext cx="3384376" cy="3068213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4146" y="3518376"/>
              <a:ext cx="3396246" cy="30789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05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05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5013176"/>
                  <a:ext cx="1410091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450236" y="6207167"/>
                  <a:ext cx="2586303" cy="36212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solidFill>
                                  <a:srgbClr val="2E2EFF"/>
                                </a:solidFill>
                                <a:latin typeface="Cambria Math"/>
                              </a:rPr>
                              <m:t>X</m:t>
                            </m:r>
                          </m:e>
                        </m:d>
                        <m:r>
                          <a:rPr lang="en-US" altLang="zh-TW" sz="1600" b="0" i="1" smtClean="0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600" b="0" i="1" smtClean="0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600" i="1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solidFill>
                                  <a:srgbClr val="2E2E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TW" sz="1600" i="1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600" b="0" i="1" smtClean="0">
                            <a:solidFill>
                              <a:srgbClr val="2E2E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altLang="zh-TW" sz="1600" b="0" dirty="0" smtClean="0">
                    <a:solidFill>
                      <a:srgbClr val="2E2EFF"/>
                    </a:solidFill>
                  </a:endParaRPr>
                </a:p>
                <a:p>
                  <a:endParaRPr lang="en-US" sz="16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236" y="6207167"/>
                  <a:ext cx="2586303" cy="3621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/>
            <p:cNvSpPr/>
            <p:nvPr/>
          </p:nvSpPr>
          <p:spPr>
            <a:xfrm rot="16200000">
              <a:off x="345901" y="4943508"/>
              <a:ext cx="1456369" cy="2287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2E2EFF"/>
                  </a:solidFill>
                </a:rPr>
                <a:t>prob</a:t>
              </a:r>
              <a:r>
                <a:rPr lang="en-US" i="1" dirty="0" smtClean="0">
                  <a:solidFill>
                    <a:srgbClr val="2E2EFF"/>
                  </a:solidFill>
                </a:rPr>
                <a:t>[Y=1]</a:t>
              </a:r>
              <a:endParaRPr lang="en-US" dirty="0">
                <a:solidFill>
                  <a:srgbClr val="2E2EFF"/>
                </a:solidFill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689010" y="332656"/>
            <a:ext cx="10735588" cy="799053"/>
          </a:xfrm>
          <a:prstGeom prst="rect">
            <a:avLst/>
          </a:prstGeom>
        </p:spPr>
        <p:txBody>
          <a:bodyPr vert="horz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邏輯式迴歸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19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63552" y="404664"/>
            <a:ext cx="7776864" cy="864096"/>
          </a:xfrm>
        </p:spPr>
        <p:txBody>
          <a:bodyPr/>
          <a:lstStyle/>
          <a:p>
            <a:r>
              <a:rPr lang="en-US" altLang="zh-TW" sz="4800" dirty="0" smtClean="0">
                <a:uFillTx/>
              </a:rPr>
              <a:t>R</a:t>
            </a:r>
            <a:r>
              <a:rPr lang="zh-TW" altLang="en-US" sz="4800" dirty="0" smtClean="0">
                <a:uFillTx/>
              </a:rPr>
              <a:t>的模型操作</a:t>
            </a:r>
            <a:endParaRPr lang="en-US" sz="4800" dirty="0"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>
                <a:spLocks/>
              </p:cNvSpPr>
              <p:nvPr/>
            </p:nvSpPr>
            <p:spPr>
              <a:xfrm>
                <a:off x="1343472" y="1484784"/>
                <a:ext cx="9361040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線</a:t>
                </a: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性</a:t>
                </a: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回歸：</a:t>
                </a:r>
                <a:endParaRPr lang="zh-TW" altLang="en-US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建模：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m1 = lm(y ~ x1 + x2, data)</a:t>
                </a:r>
                <a:endParaRPr lang="en-US" altLang="zh-TW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檢視模型：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summary(m1)</a:t>
                </a: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預測訓練樣本：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= predict(m1)</a:t>
                </a: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預測新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測試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)</a:t>
                </a: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樣本</a:t>
                </a: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= 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predict(m1, </a:t>
                </a:r>
                <a:r>
                  <a:rPr lang="en-US" altLang="zh-TW" dirty="0" err="1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new.data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)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</a:pP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邏輯式</a:t>
                </a: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回歸：</a:t>
                </a:r>
                <a:endParaRPr lang="zh-TW" altLang="en-US" dirty="0">
                  <a:latin typeface="Arial Rounded MT Bold" panose="020F0704030504030204" pitchFamily="34" charset="0"/>
                  <a:ea typeface="標楷體" panose="03000509000000000000" pitchFamily="65" charset="-120"/>
                </a:endParaRP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建模：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m2 = </a:t>
                </a:r>
                <a:r>
                  <a:rPr lang="en-US" altLang="zh-TW" dirty="0" err="1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glm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(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y ~ x1 + x2,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data, family 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= binomial)</a:t>
                </a: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檢視模型：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summary(m2)</a:t>
                </a: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預測訓練樣本</a:t>
                </a: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：</a:t>
                </a:r>
                <a:r>
                  <a:rPr lang="en-US" altLang="zh-TW" dirty="0" err="1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prob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[y=1] 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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predict(m2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, type="response")</a:t>
                </a:r>
              </a:p>
              <a:p>
                <a:pPr marL="717550" lvl="1" indent="-260350">
                  <a:lnSpc>
                    <a:spcPct val="15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§"/>
                </a:pP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預測新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(</a:t>
                </a: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測試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)</a:t>
                </a:r>
                <a:r>
                  <a:rPr lang="zh-TW" altLang="en-US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樣本</a:t>
                </a:r>
                <a:r>
                  <a:rPr lang="zh-TW" altLang="en-US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：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 err="1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prob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[y=1] 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  <a:sym typeface="Wingdings" panose="05000000000000000000" pitchFamily="2" charset="2"/>
                  </a:rPr>
                  <a:t>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dirty="0" smtClean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predict(m2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, </a:t>
                </a:r>
                <a:r>
                  <a:rPr lang="en-US" altLang="zh-TW" dirty="0" err="1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new.data</a:t>
                </a:r>
                <a:r>
                  <a:rPr lang="en-US" altLang="zh-TW" dirty="0">
                    <a:latin typeface="Arial Rounded MT Bold" panose="020F0704030504030204" pitchFamily="34" charset="0"/>
                    <a:ea typeface="標楷體" panose="03000509000000000000" pitchFamily="65" charset="-120"/>
                  </a:rPr>
                  <a:t>, type="response")</a:t>
                </a: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1484784"/>
                <a:ext cx="9361040" cy="4247317"/>
              </a:xfrm>
              <a:prstGeom prst="rect">
                <a:avLst/>
              </a:prstGeom>
              <a:blipFill>
                <a:blip r:embed="rId2"/>
                <a:stretch>
                  <a:fillRect l="-521" b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7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689010" y="589045"/>
            <a:ext cx="10735588" cy="799053"/>
          </a:xfrm>
          <a:prstGeom prst="rect">
            <a:avLst/>
          </a:prstGeom>
        </p:spPr>
        <p:txBody>
          <a:bodyPr vert="horz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2"/>
                </a:solidFill>
                <a:effectLst>
                  <a:outerShdw blurRad="63500" dist="38100" dir="5400000" algn="t" rotWithShape="0">
                    <a:srgbClr val="000000">
                      <a:alpha val="25000"/>
                    </a:srgbClr>
                  </a:outerShdw>
                </a:effectLst>
                <a:uFillTx/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zh-TW" altLang="en-US" sz="4800" dirty="0" smtClean="0"/>
              <a:t>一</a:t>
            </a:r>
            <a:r>
              <a:rPr lang="zh-TW" altLang="en-US" sz="4800" dirty="0"/>
              <a:t>般</a:t>
            </a:r>
            <a:r>
              <a:rPr lang="zh-TW" altLang="en-US" sz="4800" dirty="0" smtClean="0"/>
              <a:t>線性模型</a:t>
            </a:r>
            <a:r>
              <a:rPr lang="en-US" altLang="zh-TW" sz="4800" dirty="0" smtClean="0"/>
              <a:t> </a:t>
            </a:r>
            <a:r>
              <a:rPr lang="en-US" altLang="zh-TW" sz="4000" dirty="0" smtClean="0"/>
              <a:t>Generalized Liner Model</a:t>
            </a:r>
            <a:endParaRPr lang="en-US" sz="36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1596288" y="1916832"/>
            <a:ext cx="892103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TW" altLang="en-US" sz="3600" b="1" dirty="0" smtClean="0">
                <a:solidFill>
                  <a:srgbClr val="2F5897"/>
                </a:solidFill>
                <a:latin typeface="+mj-ea"/>
                <a:ea typeface="+mj-ea"/>
              </a:rPr>
              <a:t>類別所預測的是各類別的</a:t>
            </a:r>
            <a:r>
              <a:rPr lang="zh-TW" altLang="en-US" sz="3600" b="1" dirty="0" smtClean="0">
                <a:solidFill>
                  <a:srgbClr val="FF0000"/>
                </a:solidFill>
                <a:latin typeface="+mj-ea"/>
                <a:ea typeface="+mj-ea"/>
              </a:rPr>
              <a:t>機率</a:t>
            </a:r>
            <a:r>
              <a:rPr lang="en-US" altLang="zh-TW" sz="3600" b="1" dirty="0" smtClean="0">
                <a:solidFill>
                  <a:srgbClr val="2F5897"/>
                </a:solidFill>
                <a:latin typeface="Arial Rounded MT Bold" panose="020F0704030504030204" pitchFamily="34" charset="0"/>
                <a:ea typeface="+mj-ea"/>
              </a:rPr>
              <a:t>(</a:t>
            </a:r>
            <a:r>
              <a:rPr lang="zh-TW" altLang="en-US" sz="36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</a:rPr>
              <a:t>勝率</a:t>
            </a:r>
            <a:r>
              <a:rPr lang="zh-TW" altLang="en-US" sz="3600" b="1" dirty="0" smtClean="0">
                <a:solidFill>
                  <a:srgbClr val="2F5897"/>
                </a:solidFill>
                <a:latin typeface="Arial Rounded MT Bold" panose="020F0704030504030204" pitchFamily="34" charset="0"/>
                <a:ea typeface="+mj-ea"/>
              </a:rPr>
              <a:t>、</a:t>
            </a:r>
            <a:r>
              <a:rPr lang="en-US" altLang="zh-TW" sz="3600" b="1" dirty="0" smtClean="0">
                <a:solidFill>
                  <a:srgbClr val="FF0000"/>
                </a:solidFill>
                <a:latin typeface="Arial Rounded MT Bold" panose="020F0704030504030204" pitchFamily="34" charset="0"/>
                <a:ea typeface="+mj-ea"/>
              </a:rPr>
              <a:t>logit</a:t>
            </a:r>
            <a:r>
              <a:rPr lang="en-US" altLang="zh-TW" sz="3600" b="1" dirty="0" smtClean="0">
                <a:solidFill>
                  <a:srgbClr val="2F5897"/>
                </a:solidFill>
                <a:latin typeface="Arial Rounded MT Bold" panose="020F0704030504030204" pitchFamily="34" charset="0"/>
                <a:ea typeface="+mj-ea"/>
              </a:rPr>
              <a:t>)</a:t>
            </a:r>
            <a:endParaRPr lang="en-US" sz="3600" b="1" dirty="0" smtClean="0">
              <a:solidFill>
                <a:srgbClr val="2F5897"/>
              </a:solidFill>
              <a:latin typeface="Arial Rounded MT Bold" panose="020F0704030504030204" pitchFamily="34" charset="0"/>
              <a:ea typeface="+mj-ea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567608" y="3212976"/>
            <a:ext cx="7248588" cy="2187481"/>
            <a:chOff x="4079775" y="2780928"/>
            <a:chExt cx="7248588" cy="2187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79776" y="3501008"/>
                  <a:ext cx="724858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𝒍𝒐𝒈𝒊𝒕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[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𝒚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𝟏</m:t>
                        </m:r>
                        <m:r>
                          <a:rPr lang="en-US" sz="28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]=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𝟎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+mj-ea"/>
                          </a:rPr>
                          <m:t>+…+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2800" b="1" dirty="0" smtClean="0">
                    <a:latin typeface="Arial Rounded MT Bold" panose="020F0704030504030204" pitchFamily="34" charset="0"/>
                    <a:ea typeface="+mj-ea"/>
                  </a:endParaRPr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776" y="3501008"/>
                  <a:ext cx="7248587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字方塊 9"/>
            <p:cNvSpPr txBox="1"/>
            <p:nvPr/>
          </p:nvSpPr>
          <p:spPr>
            <a:xfrm>
              <a:off x="7931993" y="2780928"/>
              <a:ext cx="15125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b="1" dirty="0" smtClean="0">
                  <a:solidFill>
                    <a:srgbClr val="C00000"/>
                  </a:solidFill>
                  <a:latin typeface="Arial Rounded MT Bold" panose="020F0704030504030204" pitchFamily="34" charset="0"/>
                  <a:ea typeface="+mj-ea"/>
                </a:rPr>
                <a:t>odd ratio</a:t>
              </a:r>
              <a:endPara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  <a:ea typeface="+mj-ea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8688288" y="3170585"/>
              <a:ext cx="0" cy="330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079775" y="4293096"/>
                  <a:ext cx="7248587" cy="675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𝒑𝒓𝒐𝒃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𝒚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a:rPr lang="en-US" sz="2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e>
                      </m:d>
                      <m:r>
                        <a:rPr lang="en-US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TW" sz="2800" b="1" i="1" dirty="0">
                          <a:latin typeface="Cambria Math" panose="02040503050406030204" pitchFamily="18" charset="0"/>
                          <a:ea typeface="+mj-ea"/>
                        </a:rPr>
                        <m:t>𝑳</m:t>
                      </m:r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𝒐𝒈𝒊𝒔𝒕𝒊𝒄</m:t>
                      </m:r>
                      <m:d>
                        <m:dPr>
                          <m:ctrlP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en-US" altLang="zh-TW" sz="2800" b="1" i="1" dirty="0" smtClean="0">
                              <a:latin typeface="Cambria Math" panose="02040503050406030204" pitchFamily="18" charset="0"/>
                              <a:ea typeface="+mj-ea"/>
                            </a:rPr>
                            <m:t>)</m:t>
                          </m:r>
                        </m:e>
                      </m:d>
                      <m:r>
                        <a:rPr lang="en-US" altLang="zh-TW" sz="2800" b="1" i="1" dirty="0" smtClean="0"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𝒆𝒙𝒑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+mj-ea"/>
                            </a:rPr>
                            <m:t>))</m:t>
                          </m:r>
                        </m:den>
                      </m:f>
                    </m:oMath>
                  </a14:m>
                  <a:r>
                    <a:rPr lang="en-US" sz="2800" b="1" dirty="0" smtClean="0">
                      <a:latin typeface="Arial Rounded MT Bold" panose="020F0704030504030204" pitchFamily="34" charset="0"/>
                      <a:ea typeface="+mj-ea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775" y="4293096"/>
                  <a:ext cx="7248587" cy="6753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702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919536" y="548680"/>
            <a:ext cx="81369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b="1" dirty="0" smtClean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三位一體：機率</a:t>
            </a:r>
            <a:r>
              <a:rPr lang="zh-TW" altLang="en-US" sz="4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、勝率、</a:t>
            </a:r>
            <a:r>
              <a:rPr lang="en-US" altLang="zh-TW" sz="4400" b="1" dirty="0">
                <a:latin typeface="Arial Rounded MT Bold" panose="020F0704030504030204" pitchFamily="34" charset="0"/>
                <a:ea typeface="標楷體" panose="03000509000000000000" pitchFamily="65" charset="-120"/>
                <a:cs typeface="Times New Roman" panose="02020603050405020304" pitchFamily="18" charset="0"/>
              </a:rPr>
              <a:t>logit</a:t>
            </a:r>
            <a:endParaRPr lang="zh-TW" altLang="en-US" sz="2400" b="1" dirty="0">
              <a:latin typeface="Arial Rounded MT Bold" panose="020F0704030504030204" pitchFamily="34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1"/>
              <p:cNvSpPr txBox="1">
                <a:spLocks/>
              </p:cNvSpPr>
              <p:nvPr/>
            </p:nvSpPr>
            <p:spPr>
              <a:xfrm>
                <a:off x="495152" y="1628800"/>
                <a:ext cx="7488833" cy="3888432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8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 Black" panose="020B0A04020102020204" pitchFamily="34" charset="0"/>
                    <a:ea typeface="標楷體" panose="03000509000000000000" pitchFamily="65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Probability :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Odd : 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Logit :</a:t>
                </a:r>
                <a:r>
                  <a:rPr lang="zh-TW" alt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𝑜𝑑𝑑</m:t>
                            </m:r>
                          </m:e>
                        </m:d>
                        <m: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/>
                  </a:buClr>
                  <a:buFont typeface="Wingdings" panose="05000000000000000000" pitchFamily="2" charset="2"/>
                  <a:buChar char="§"/>
                </a:pPr>
                <a:r>
                  <a:rPr lang="en-US" altLang="zh-TW" dirty="0" smtClean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Logistic Function : </a:t>
                </a:r>
                <a:r>
                  <a:rPr lang="zh-TW" alt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𝐸𝑥𝑝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TW" dirty="0"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 xmlns="">
          <p:sp>
            <p:nvSpPr>
              <p:cNvPr id="5" name="內容版面配置區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52" y="1628800"/>
                <a:ext cx="7488833" cy="3888432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63952" y="1628800"/>
            <a:ext cx="5823936" cy="2989967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6888088" y="461876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latin typeface="Arial Rounded MT Bold" panose="020F0704030504030204" pitchFamily="34" charset="0"/>
                <a:ea typeface="+mj-ea"/>
              </a:rPr>
              <a:t>一對一、單調、非線性轉換</a:t>
            </a:r>
            <a:endParaRPr lang="en-US" sz="2400" b="1" dirty="0" smtClean="0">
              <a:latin typeface="Arial Rounded MT Bold" panose="020F0704030504030204" pitchFamily="34" charset="0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8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>
            <a:spLocks/>
          </p:cNvSpPr>
          <p:nvPr/>
        </p:nvSpPr>
        <p:spPr>
          <a:xfrm>
            <a:off x="839416" y="2636912"/>
            <a:ext cx="1033388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4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類別模型的</a:t>
            </a:r>
            <a:r>
              <a:rPr lang="zh-TW" altLang="en-US" sz="4400" dirty="0" smtClean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準確性指標</a:t>
            </a:r>
            <a:endParaRPr lang="en-US" altLang="zh-TW" sz="4400" dirty="0" smtClean="0">
              <a:solidFill>
                <a:schemeClr val="accent5">
                  <a:lumMod val="75000"/>
                </a:schemeClr>
              </a:solidFill>
              <a:uFillTx/>
              <a:latin typeface="Arial Black" panose="020B0A04020102020204" pitchFamily="34" charset="0"/>
              <a:ea typeface="標楷體" panose="03000509000000000000" pitchFamily="65" charset="-120"/>
            </a:endParaRPr>
          </a:p>
          <a:p>
            <a:pPr algn="ctr">
              <a:spcBef>
                <a:spcPts val="600"/>
              </a:spcBef>
            </a:pP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uFillTx/>
                <a:latin typeface="Arial Rounded MT Bold" panose="020F0704030504030204" pitchFamily="34" charset="0"/>
                <a:ea typeface="標楷體" panose="03000509000000000000" pitchFamily="65" charset="-120"/>
              </a:rPr>
              <a:t>Accuracy Metrics of Classification Models </a:t>
            </a:r>
            <a:endParaRPr lang="en-US" altLang="zh-TW" sz="3200" dirty="0" smtClean="0">
              <a:solidFill>
                <a:schemeClr val="accent5">
                  <a:lumMod val="75000"/>
                </a:schemeClr>
              </a:solidFill>
              <a:uFillTx/>
              <a:latin typeface="Arial Rounded MT Bold" panose="020F070403050403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89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7.4|1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24.8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5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階主管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龍騰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19050">
          <a:solidFill>
            <a:schemeClr val="bg1">
              <a:lumMod val="65000"/>
            </a:schemeClr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b="1" dirty="0" smtClean="0">
            <a:latin typeface="Arial Rounded MT Bold" panose="020F0704030504030204" pitchFamily="34" charset="0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39899</TotalTime>
  <Words>1266</Words>
  <Application>Microsoft Office PowerPoint</Application>
  <PresentationFormat>寬螢幕</PresentationFormat>
  <Paragraphs>326</Paragraphs>
  <Slides>33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50" baseType="lpstr">
      <vt:lpstr>Arial Unicode MS</vt:lpstr>
      <vt:lpstr>微軟正黑體</vt:lpstr>
      <vt:lpstr>新細明體</vt:lpstr>
      <vt:lpstr>標楷體</vt:lpstr>
      <vt:lpstr>Arial</vt:lpstr>
      <vt:lpstr>Arial Black</vt:lpstr>
      <vt:lpstr>Arial Rounded MT Bold</vt:lpstr>
      <vt:lpstr>Calibri</vt:lpstr>
      <vt:lpstr>Cambria</vt:lpstr>
      <vt:lpstr>Cambria Math</vt:lpstr>
      <vt:lpstr>Consolas</vt:lpstr>
      <vt:lpstr>Courier New</vt:lpstr>
      <vt:lpstr>Elephant</vt:lpstr>
      <vt:lpstr>Maiandra GD</vt:lpstr>
      <vt:lpstr>Times New Roman</vt:lpstr>
      <vt:lpstr>Wingdings</vt:lpstr>
      <vt:lpstr>高階主管</vt:lpstr>
      <vt:lpstr>PowerPoint 簡報</vt:lpstr>
      <vt:lpstr>單元學習重點</vt:lpstr>
      <vt:lpstr>PowerPoint 簡報</vt:lpstr>
      <vt:lpstr>PowerPoint 簡報</vt:lpstr>
      <vt:lpstr>PowerPoint 簡報</vt:lpstr>
      <vt:lpstr>R的模型操作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QUIZ</vt:lpstr>
      <vt:lpstr>PowerPoint 簡報</vt:lpstr>
      <vt:lpstr>PowerPoint 簡報</vt:lpstr>
      <vt:lpstr>PowerPoint 簡報</vt:lpstr>
      <vt:lpstr>PowerPoint 簡報</vt:lpstr>
      <vt:lpstr>作業</vt:lpstr>
      <vt:lpstr>第十二周小組作業</vt:lpstr>
      <vt:lpstr>第十二周 個人作業</vt:lpstr>
      <vt:lpstr>BACKUP</vt:lpstr>
      <vt:lpstr>PowerPoint 簡報</vt:lpstr>
      <vt:lpstr>PowerPoint 簡報</vt:lpstr>
      <vt:lpstr>PowerPoint 簡報</vt:lpstr>
      <vt:lpstr>PowerPoint 簡報</vt:lpstr>
      <vt:lpstr>第十一周 個人作業</vt:lpstr>
      <vt:lpstr>糖尿病醫療照顧品質模型</vt:lpstr>
      <vt:lpstr>QUIZ #4</vt:lpstr>
      <vt:lpstr>PowerPoint 簡報</vt:lpstr>
      <vt:lpstr>QUIZ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asus</dc:creator>
  <cp:lastModifiedBy>Tony Chuo</cp:lastModifiedBy>
  <cp:revision>1919</cp:revision>
  <cp:lastPrinted>2018-08-29T05:11:40Z</cp:lastPrinted>
  <dcterms:created xsi:type="dcterms:W3CDTF">2013-10-30T19:17:01Z</dcterms:created>
  <dcterms:modified xsi:type="dcterms:W3CDTF">2020-05-18T08:50:17Z</dcterms:modified>
</cp:coreProperties>
</file>