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1" i="0">
                <a:solidFill>
                  <a:srgbClr val="292E3A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1" i="0">
                <a:solidFill>
                  <a:srgbClr val="292E3A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1" i="0">
                <a:solidFill>
                  <a:srgbClr val="292E3A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1" i="0">
                <a:solidFill>
                  <a:srgbClr val="292E3A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2" y="0"/>
            <a:ext cx="18265760" cy="31313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935" y="-102110"/>
            <a:ext cx="17969230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1" i="0">
                <a:solidFill>
                  <a:srgbClr val="292E3A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2900" y="3690867"/>
            <a:ext cx="17362170" cy="5676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www.linkedin.com/in/annshulsajwa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96580" cy="10287000"/>
            <a:chOff x="0" y="0"/>
            <a:chExt cx="819658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96203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10" y="1041013"/>
              <a:ext cx="704849" cy="7905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5081" rIns="0" bIns="0" rtlCol="0" vert="horz">
            <a:spAutoFit/>
          </a:bodyPr>
          <a:lstStyle/>
          <a:p>
            <a:pPr marL="918210">
              <a:lnSpc>
                <a:spcPct val="100000"/>
              </a:lnSpc>
              <a:spcBef>
                <a:spcPts val="100"/>
              </a:spcBef>
            </a:pPr>
            <a:r>
              <a:rPr dirty="0" sz="2800" spc="245" b="0">
                <a:solidFill>
                  <a:srgbClr val="F4F4F4"/>
                </a:solidFill>
                <a:latin typeface="Trebuchet MS"/>
                <a:cs typeface="Trebuchet MS"/>
              </a:rPr>
              <a:t>ANNSHUL</a:t>
            </a:r>
            <a:r>
              <a:rPr dirty="0" sz="2800" spc="-65" b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40" b="0">
                <a:solidFill>
                  <a:srgbClr val="F4F4F4"/>
                </a:solidFill>
                <a:latin typeface="Trebuchet MS"/>
                <a:cs typeface="Trebuchet MS"/>
              </a:rPr>
              <a:t>SAJWAN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5743575" marR="5080">
              <a:lnSpc>
                <a:spcPts val="14330"/>
              </a:lnSpc>
              <a:spcBef>
                <a:spcPts val="434"/>
              </a:spcBef>
            </a:pPr>
            <a:r>
              <a:rPr dirty="0" sz="12000" spc="865">
                <a:solidFill>
                  <a:srgbClr val="292E3A"/>
                </a:solidFill>
                <a:latin typeface="Liberation Sans Narrow"/>
                <a:cs typeface="Liberation Sans Narrow"/>
              </a:rPr>
              <a:t>SQL</a:t>
            </a:r>
            <a:r>
              <a:rPr dirty="0" sz="12000" spc="605">
                <a:solidFill>
                  <a:srgbClr val="292E3A"/>
                </a:solidFill>
                <a:latin typeface="Liberation Sans Narrow"/>
                <a:cs typeface="Liberation Sans Narrow"/>
              </a:rPr>
              <a:t> </a:t>
            </a:r>
            <a:r>
              <a:rPr dirty="0" sz="12000" spc="819">
                <a:solidFill>
                  <a:srgbClr val="292E3A"/>
                </a:solidFill>
                <a:latin typeface="Liberation Sans Narrow"/>
                <a:cs typeface="Liberation Sans Narrow"/>
              </a:rPr>
              <a:t>Sales </a:t>
            </a:r>
            <a:r>
              <a:rPr dirty="0" sz="12000" spc="1010">
                <a:solidFill>
                  <a:srgbClr val="708BAB"/>
                </a:solidFill>
                <a:latin typeface="Liberation Sans Narrow"/>
                <a:cs typeface="Liberation Sans Narrow"/>
              </a:rPr>
              <a:t>Analysis</a:t>
            </a:r>
            <a:r>
              <a:rPr dirty="0" sz="12000" spc="605">
                <a:solidFill>
                  <a:srgbClr val="708BAB"/>
                </a:solidFill>
                <a:latin typeface="Liberation Sans Narrow"/>
                <a:cs typeface="Liberation Sans Narrow"/>
              </a:rPr>
              <a:t> </a:t>
            </a:r>
            <a:r>
              <a:rPr dirty="0" sz="12000" spc="1880">
                <a:solidFill>
                  <a:srgbClr val="708BAB"/>
                </a:solidFill>
                <a:latin typeface="Liberation Sans Narrow"/>
                <a:cs typeface="Liberation Sans Narrow"/>
              </a:rPr>
              <a:t>And </a:t>
            </a:r>
            <a:r>
              <a:rPr dirty="0" sz="12000" spc="1725">
                <a:solidFill>
                  <a:srgbClr val="708BAB"/>
                </a:solidFill>
                <a:latin typeface="Liberation Sans Narrow"/>
                <a:cs typeface="Liberation Sans Narrow"/>
              </a:rPr>
              <a:t>Optimization</a:t>
            </a:r>
            <a:endParaRPr sz="120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6210" y="1855206"/>
            <a:ext cx="6498590" cy="101600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200" spc="-114" b="1">
                <a:solidFill>
                  <a:srgbClr val="FFFFFF"/>
                </a:solidFill>
                <a:latin typeface="Verdana"/>
                <a:cs typeface="Verdana"/>
              </a:rPr>
              <a:t>Email-</a:t>
            </a:r>
            <a:r>
              <a:rPr dirty="0" sz="2200" spc="-75" b="1">
                <a:solidFill>
                  <a:srgbClr val="FFFFFF"/>
                </a:solidFill>
                <a:latin typeface="Verdana"/>
                <a:cs typeface="Verdana"/>
              </a:rPr>
              <a:t>Annshulsajwan28@gmail.com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200" spc="-100" b="1">
                <a:solidFill>
                  <a:srgbClr val="FFFFFF"/>
                </a:solidFill>
                <a:latin typeface="Verdana"/>
                <a:cs typeface="Verdana"/>
              </a:rPr>
              <a:t>Linkdin-</a:t>
            </a:r>
            <a:r>
              <a:rPr dirty="0" u="heavy" sz="2200" spc="-1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4"/>
              </a:rPr>
              <a:t>www.linkedin.com/in/annshulsa</a:t>
            </a:r>
            <a:r>
              <a:rPr dirty="0" u="none" sz="2200" spc="-170" b="1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j</a:t>
            </a:r>
            <a:r>
              <a:rPr dirty="0" u="heavy" sz="2200" spc="-1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4"/>
              </a:rPr>
              <a:t>wan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33645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065" y="4235591"/>
            <a:ext cx="10115549" cy="50196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8963" y="4642774"/>
            <a:ext cx="6219809" cy="391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9740" y="113696"/>
            <a:ext cx="1307274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80" b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65" b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2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05" b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dirty="0" sz="4000" spc="-2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25" b="0">
                <a:solidFill>
                  <a:srgbClr val="FFFFFF"/>
                </a:solidFill>
                <a:latin typeface="Verdana"/>
                <a:cs typeface="Verdana"/>
              </a:rPr>
              <a:t>quantity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254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95" b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75" b="0">
                <a:solidFill>
                  <a:srgbClr val="FFFFFF"/>
                </a:solidFill>
                <a:latin typeface="Verdana"/>
                <a:cs typeface="Verdana"/>
              </a:rPr>
              <a:t>pizza</a:t>
            </a:r>
            <a:r>
              <a:rPr dirty="0" sz="4000" spc="-265" b="0">
                <a:solidFill>
                  <a:srgbClr val="FFFFFF"/>
                </a:solidFill>
                <a:latin typeface="Verdana"/>
                <a:cs typeface="Verdana"/>
              </a:rPr>
              <a:t> category</a:t>
            </a:r>
            <a:r>
              <a:rPr dirty="0" sz="40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50" b="0">
                <a:solidFill>
                  <a:srgbClr val="FFFFFF"/>
                </a:solidFill>
                <a:latin typeface="Verdana"/>
                <a:cs typeface="Verdana"/>
              </a:rPr>
              <a:t>ordered?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9490" y="999722"/>
            <a:ext cx="17969230" cy="296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875155" algn="l"/>
              </a:tabLst>
            </a:pPr>
            <a:r>
              <a:rPr dirty="0" sz="2400" spc="-55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400">
                <a:solidFill>
                  <a:srgbClr val="F4F4F4"/>
                </a:solidFill>
                <a:latin typeface="Verdana"/>
                <a:cs typeface="Verdana"/>
              </a:rPr>
              <a:t>	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4F4F4"/>
                </a:solidFill>
                <a:latin typeface="Verdana"/>
                <a:cs typeface="Verdana"/>
              </a:rPr>
              <a:t>joining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4F4F4"/>
                </a:solidFill>
                <a:latin typeface="Verdana"/>
                <a:cs typeface="Verdana"/>
              </a:rPr>
              <a:t>pizza_types,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pizzas,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Verdana"/>
                <a:cs typeface="Verdana"/>
              </a:rPr>
              <a:t>order_details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Verdana"/>
                <a:cs typeface="Verdana"/>
              </a:rPr>
              <a:t>tables,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43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35">
                <a:solidFill>
                  <a:srgbClr val="F4F4F4"/>
                </a:solidFill>
                <a:latin typeface="Verdana"/>
                <a:cs typeface="Verdana"/>
              </a:rPr>
              <a:t>was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able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4F4F4"/>
                </a:solidFill>
                <a:latin typeface="Verdana"/>
                <a:cs typeface="Verdana"/>
              </a:rPr>
              <a:t>group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Verdana"/>
                <a:cs typeface="Verdana"/>
              </a:rPr>
              <a:t>results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04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Verdana"/>
                <a:cs typeface="Verdana"/>
              </a:rPr>
              <a:t>category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4F4F4"/>
                </a:solidFill>
                <a:latin typeface="Verdana"/>
                <a:cs typeface="Verdana"/>
              </a:rPr>
              <a:t>sum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4F4F4"/>
                </a:solidFill>
                <a:latin typeface="Verdana"/>
                <a:cs typeface="Verdana"/>
              </a:rPr>
              <a:t>total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4F4F4"/>
                </a:solidFill>
                <a:latin typeface="Verdana"/>
                <a:cs typeface="Verdana"/>
              </a:rPr>
              <a:t>quantities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4F4F4"/>
                </a:solidFill>
                <a:latin typeface="Verdana"/>
                <a:cs typeface="Verdana"/>
              </a:rPr>
              <a:t>category.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4F4F4"/>
                </a:solidFill>
                <a:latin typeface="Verdana"/>
                <a:cs typeface="Verdana"/>
              </a:rPr>
              <a:t>This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4F4F4"/>
                </a:solidFill>
                <a:latin typeface="Verdana"/>
                <a:cs typeface="Verdana"/>
              </a:rPr>
              <a:t>provided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4F4F4"/>
                </a:solidFill>
                <a:latin typeface="Verdana"/>
                <a:cs typeface="Verdana"/>
              </a:rPr>
              <a:t>clear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4F4F4"/>
                </a:solidFill>
                <a:latin typeface="Verdana"/>
                <a:cs typeface="Verdana"/>
              </a:rPr>
              <a:t>picture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4F4F4"/>
                </a:solidFill>
                <a:latin typeface="Verdana"/>
                <a:cs typeface="Verdana"/>
              </a:rPr>
              <a:t>how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4F4F4"/>
                </a:solidFill>
                <a:latin typeface="Verdana"/>
                <a:cs typeface="Verdana"/>
              </a:rPr>
              <a:t>many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4F4F4"/>
                </a:solidFill>
                <a:latin typeface="Verdana"/>
                <a:cs typeface="Verdana"/>
              </a:rPr>
              <a:t>pizzas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F4F4F4"/>
                </a:solidFill>
                <a:latin typeface="Verdana"/>
                <a:cs typeface="Verdana"/>
              </a:rPr>
              <a:t>were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4F4F4"/>
                </a:solidFill>
                <a:latin typeface="Verdana"/>
                <a:cs typeface="Verdana"/>
              </a:rPr>
              <a:t>from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4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4F4F4"/>
                </a:solidFill>
                <a:latin typeface="Verdana"/>
                <a:cs typeface="Verdana"/>
              </a:rPr>
              <a:t>category.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400">
              <a:latin typeface="Verdana"/>
              <a:cs typeface="Verdana"/>
            </a:endParaRPr>
          </a:p>
          <a:p>
            <a:pPr marL="12700" marR="493395">
              <a:lnSpc>
                <a:spcPct val="115700"/>
              </a:lnSpc>
              <a:spcBef>
                <a:spcPts val="5"/>
              </a:spcBef>
            </a:pPr>
            <a:r>
              <a:rPr dirty="0" sz="2700" spc="-26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F4F4F4"/>
                </a:solidFill>
                <a:latin typeface="Verdana"/>
                <a:cs typeface="Verdana"/>
              </a:rPr>
              <a:t>total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quantity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35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5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category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F4F4F4"/>
                </a:solidFill>
                <a:latin typeface="Verdana"/>
                <a:cs typeface="Verdana"/>
              </a:rPr>
              <a:t>Classic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F4F4F4"/>
                </a:solidFill>
                <a:latin typeface="Verdana"/>
                <a:cs typeface="Verdana"/>
              </a:rPr>
              <a:t>14.8k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5">
                <a:solidFill>
                  <a:srgbClr val="F4F4F4"/>
                </a:solidFill>
                <a:latin typeface="Verdana"/>
                <a:cs typeface="Verdana"/>
              </a:rPr>
              <a:t>orders,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F4F4F4"/>
                </a:solidFill>
                <a:latin typeface="Verdana"/>
                <a:cs typeface="Verdana"/>
              </a:rPr>
              <a:t>Supreme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F4F4F4"/>
                </a:solidFill>
                <a:latin typeface="Verdana"/>
                <a:cs typeface="Verdana"/>
              </a:rPr>
              <a:t>11.9k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4F4F4"/>
                </a:solidFill>
                <a:latin typeface="Verdana"/>
                <a:cs typeface="Verdana"/>
              </a:rPr>
              <a:t>orders,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and </a:t>
            </a:r>
            <a:r>
              <a:rPr dirty="0" sz="2700" spc="-105">
                <a:solidFill>
                  <a:srgbClr val="F4F4F4"/>
                </a:solidFill>
                <a:latin typeface="Verdana"/>
                <a:cs typeface="Verdana"/>
              </a:rPr>
              <a:t>so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F4F4F4"/>
                </a:solidFill>
                <a:latin typeface="Verdana"/>
                <a:cs typeface="Verdana"/>
              </a:rPr>
              <a:t>forth.</a:t>
            </a:r>
            <a:endParaRPr sz="270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2140"/>
              </a:spcBef>
              <a:tabLst>
                <a:tab pos="11193145" algn="l"/>
              </a:tabLst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r>
              <a:rPr dirty="0" sz="2600" b="1">
                <a:latin typeface="Liberation Sans Narrow"/>
                <a:cs typeface="Liberation Sans Narrow"/>
              </a:rPr>
              <a:t>	</a:t>
            </a: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9057" y="3710970"/>
            <a:ext cx="10944209" cy="54768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137" y="195008"/>
            <a:ext cx="10838180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285" b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70" b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33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295" b="0">
                <a:solidFill>
                  <a:srgbClr val="FFFFFF"/>
                </a:solidFill>
                <a:latin typeface="Verdana"/>
                <a:cs typeface="Verdana"/>
              </a:rPr>
              <a:t>distribution</a:t>
            </a:r>
            <a:r>
              <a:rPr dirty="0" sz="4100" spc="-27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254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65" b="0">
                <a:solidFill>
                  <a:srgbClr val="FFFFFF"/>
                </a:solidFill>
                <a:latin typeface="Verdana"/>
                <a:cs typeface="Verdana"/>
              </a:rPr>
              <a:t>pizzas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315" b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4100" spc="-27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270" b="0">
                <a:solidFill>
                  <a:srgbClr val="FFFFFF"/>
                </a:solidFill>
                <a:latin typeface="Verdana"/>
                <a:cs typeface="Verdana"/>
              </a:rPr>
              <a:t>category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50" b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460" y="997467"/>
            <a:ext cx="17969230" cy="157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175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4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43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400" spc="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4F4F4"/>
                </a:solidFill>
                <a:latin typeface="Verdana"/>
                <a:cs typeface="Verdana"/>
              </a:rPr>
              <a:t>used </a:t>
            </a:r>
            <a:r>
              <a:rPr dirty="0" sz="240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4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4F4F4"/>
                </a:solidFill>
                <a:latin typeface="Verdana"/>
                <a:cs typeface="Verdana"/>
              </a:rPr>
              <a:t>GROUP</a:t>
            </a:r>
            <a:r>
              <a:rPr dirty="0" sz="2400" spc="-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4F4F4"/>
                </a:solidFill>
                <a:latin typeface="Verdana"/>
                <a:cs typeface="Verdana"/>
              </a:rPr>
              <a:t>clause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4F4F4"/>
                </a:solidFill>
                <a:latin typeface="Verdana"/>
                <a:cs typeface="Verdana"/>
              </a:rPr>
              <a:t>on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400" spc="-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4F4F4"/>
                </a:solidFill>
                <a:latin typeface="Verdana"/>
                <a:cs typeface="Verdana"/>
              </a:rPr>
              <a:t>category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4F4F4"/>
                </a:solidFill>
                <a:latin typeface="Verdana"/>
                <a:cs typeface="Verdana"/>
              </a:rPr>
              <a:t>field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pizza_types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table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4F4F4"/>
                </a:solidFill>
                <a:latin typeface="Verdana"/>
                <a:cs typeface="Verdana"/>
              </a:rPr>
              <a:t>count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how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many</a:t>
            </a:r>
            <a:r>
              <a:rPr dirty="0" sz="2400" spc="-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4F4F4"/>
                </a:solidFill>
                <a:latin typeface="Verdana"/>
                <a:cs typeface="Verdana"/>
              </a:rPr>
              <a:t>pizzas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belong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4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4F4F4"/>
                </a:solidFill>
                <a:latin typeface="Verdana"/>
                <a:cs typeface="Verdana"/>
              </a:rPr>
              <a:t>each </a:t>
            </a:r>
            <a:r>
              <a:rPr dirty="0" sz="2400" spc="-175">
                <a:solidFill>
                  <a:srgbClr val="F4F4F4"/>
                </a:solidFill>
                <a:latin typeface="Verdana"/>
                <a:cs typeface="Verdana"/>
              </a:rPr>
              <a:t>category.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4F4F4"/>
                </a:solidFill>
                <a:latin typeface="Verdana"/>
                <a:cs typeface="Verdana"/>
              </a:rPr>
              <a:t>This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F4F4F4"/>
                </a:solidFill>
                <a:latin typeface="Verdana"/>
                <a:cs typeface="Verdana"/>
              </a:rPr>
              <a:t>query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4F4F4"/>
                </a:solidFill>
                <a:latin typeface="Verdana"/>
                <a:cs typeface="Verdana"/>
              </a:rPr>
              <a:t>helped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F4F4F4"/>
                </a:solidFill>
                <a:latin typeface="Verdana"/>
                <a:cs typeface="Verdana"/>
              </a:rPr>
              <a:t>understanding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popularity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F4F4F4"/>
                </a:solidFill>
                <a:latin typeface="Verdana"/>
                <a:cs typeface="Verdana"/>
              </a:rPr>
              <a:t>different</a:t>
            </a:r>
            <a:r>
              <a:rPr dirty="0" sz="2400" spc="-1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4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4F4F4"/>
                </a:solidFill>
                <a:latin typeface="Verdana"/>
                <a:cs typeface="Verdana"/>
              </a:rPr>
              <a:t>categories.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dirty="0" sz="2700" spc="-26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F4F4F4"/>
                </a:solidFill>
                <a:latin typeface="Verdana"/>
                <a:cs typeface="Verdana"/>
              </a:rPr>
              <a:t>distribution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of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14">
                <a:solidFill>
                  <a:srgbClr val="F4F4F4"/>
                </a:solidFill>
                <a:latin typeface="Verdana"/>
                <a:cs typeface="Verdana"/>
              </a:rPr>
              <a:t>pizzas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category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55">
                <a:solidFill>
                  <a:srgbClr val="F4F4F4"/>
                </a:solidFill>
                <a:latin typeface="Verdana"/>
                <a:cs typeface="Verdana"/>
              </a:rPr>
              <a:t>shows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35">
                <a:solidFill>
                  <a:srgbClr val="F4F4F4"/>
                </a:solidFill>
                <a:latin typeface="Verdana"/>
                <a:cs typeface="Verdana"/>
              </a:rPr>
              <a:t>Chicken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F4F4F4"/>
                </a:solidFill>
                <a:latin typeface="Verdana"/>
                <a:cs typeface="Verdana"/>
              </a:rPr>
              <a:t>6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30">
                <a:solidFill>
                  <a:srgbClr val="F4F4F4"/>
                </a:solidFill>
                <a:latin typeface="Verdana"/>
                <a:cs typeface="Verdana"/>
              </a:rPr>
              <a:t>pizzas,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F4F4F4"/>
                </a:solidFill>
                <a:latin typeface="Verdana"/>
                <a:cs typeface="Verdana"/>
              </a:rPr>
              <a:t>Classic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30">
                <a:solidFill>
                  <a:srgbClr val="F4F4F4"/>
                </a:solidFill>
                <a:latin typeface="Verdana"/>
                <a:cs typeface="Verdana"/>
              </a:rPr>
              <a:t>pizzas,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05">
                <a:solidFill>
                  <a:srgbClr val="F4F4F4"/>
                </a:solidFill>
                <a:latin typeface="Verdana"/>
                <a:cs typeface="Verdana"/>
              </a:rPr>
              <a:t>so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4F4F4"/>
                </a:solidFill>
                <a:latin typeface="Verdana"/>
                <a:cs typeface="Verdana"/>
              </a:rPr>
              <a:t>on.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9490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3692" y="6597139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2095" y="3515379"/>
            <a:ext cx="11363309" cy="64103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1906" y="207739"/>
            <a:ext cx="16048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36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0" b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00" b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5" b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6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60" b="0">
                <a:solidFill>
                  <a:srgbClr val="FFFFFF"/>
                </a:solidFill>
                <a:latin typeface="Trebuchet MS"/>
                <a:cs typeface="Trebuchet MS"/>
              </a:rPr>
              <a:t>pizzas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0" b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36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0" b="0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grouped</a:t>
            </a:r>
            <a:r>
              <a:rPr dirty="0" sz="36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b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600" spc="-8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5" b="0">
                <a:solidFill>
                  <a:srgbClr val="FFFFFF"/>
                </a:solidFill>
                <a:latin typeface="Trebuchet MS"/>
                <a:cs typeface="Trebuchet MS"/>
              </a:rPr>
              <a:t>date?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9490" y="945462"/>
            <a:ext cx="1796923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Explanation:</a:t>
            </a:r>
            <a:r>
              <a:rPr dirty="0" sz="2700" spc="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F4F4F4"/>
                </a:solidFill>
                <a:latin typeface="Trebuchet MS"/>
                <a:cs typeface="Trebuchet MS"/>
              </a:rPr>
              <a:t>find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average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number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4F4F4"/>
                </a:solidFill>
                <a:latin typeface="Trebuchet MS"/>
                <a:cs typeface="Trebuchet MS"/>
              </a:rPr>
              <a:t>pizzas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ordered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per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day,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first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grouped</a:t>
            </a:r>
            <a:r>
              <a:rPr dirty="0" sz="2700" spc="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orders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by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date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700" spc="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F4F4F4"/>
                </a:solidFill>
                <a:latin typeface="Trebuchet MS"/>
                <a:cs typeface="Trebuchet MS"/>
              </a:rPr>
              <a:t>summed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1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quantities.</a:t>
            </a:r>
            <a:r>
              <a:rPr dirty="0" sz="2700" spc="-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Then,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70">
                <a:solidFill>
                  <a:srgbClr val="F4F4F4"/>
                </a:solidFill>
                <a:latin typeface="Trebuchet MS"/>
                <a:cs typeface="Trebuchet MS"/>
              </a:rPr>
              <a:t>used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F4F4F4"/>
                </a:solidFill>
                <a:latin typeface="Trebuchet MS"/>
                <a:cs typeface="Trebuchet MS"/>
              </a:rPr>
              <a:t>AVG()</a:t>
            </a:r>
            <a:r>
              <a:rPr dirty="0" sz="2700" spc="-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function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35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27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4F4F4"/>
                </a:solidFill>
                <a:latin typeface="Trebuchet MS"/>
                <a:cs typeface="Trebuchet MS"/>
              </a:rPr>
              <a:t>calculate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average</a:t>
            </a:r>
            <a:r>
              <a:rPr dirty="0" sz="2700" spc="-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number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4F4F4"/>
                </a:solidFill>
                <a:latin typeface="Trebuchet MS"/>
                <a:cs typeface="Trebuchet MS"/>
              </a:rPr>
              <a:t>pizzas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F4F4F4"/>
                </a:solidFill>
                <a:latin typeface="Trebuchet MS"/>
                <a:cs typeface="Trebuchet MS"/>
              </a:rPr>
              <a:t>ordered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daily.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400175" algn="l"/>
              </a:tabLst>
            </a:pP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Insight: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	The</a:t>
            </a:r>
            <a:r>
              <a:rPr dirty="0" sz="2700" spc="-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average</a:t>
            </a:r>
            <a:r>
              <a:rPr dirty="0" sz="27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number</a:t>
            </a:r>
            <a:r>
              <a:rPr dirty="0" sz="27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700" spc="-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4F4F4"/>
                </a:solidFill>
                <a:latin typeface="Trebuchet MS"/>
                <a:cs typeface="Trebuchet MS"/>
              </a:rPr>
              <a:t>pizzas</a:t>
            </a:r>
            <a:r>
              <a:rPr dirty="0" sz="27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F4F4F4"/>
                </a:solidFill>
                <a:latin typeface="Trebuchet MS"/>
                <a:cs typeface="Trebuchet MS"/>
              </a:rPr>
              <a:t>ordered</a:t>
            </a:r>
            <a:r>
              <a:rPr dirty="0" sz="27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per</a:t>
            </a:r>
            <a:r>
              <a:rPr dirty="0" sz="2700" spc="-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day</a:t>
            </a:r>
            <a:r>
              <a:rPr dirty="0" sz="27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dirty="0" sz="270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F4F4F4"/>
                </a:solidFill>
                <a:latin typeface="Trebuchet MS"/>
                <a:cs typeface="Trebuchet MS"/>
              </a:rPr>
              <a:t>138.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401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8216" y="8352116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" y="0"/>
            <a:ext cx="18265760" cy="325817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1328" y="3563325"/>
            <a:ext cx="14230349" cy="5848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390" y="207739"/>
            <a:ext cx="1333944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0" b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3600" spc="-24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9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75" b="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75" b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95" b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45" b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60" b="0">
                <a:solidFill>
                  <a:srgbClr val="FFFFFF"/>
                </a:solidFill>
                <a:latin typeface="Verdana"/>
                <a:cs typeface="Verdana"/>
              </a:rPr>
              <a:t>pizza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0" b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dirty="0" sz="3600" spc="-24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80" b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14" b="0">
                <a:solidFill>
                  <a:srgbClr val="FFFFFF"/>
                </a:solidFill>
                <a:latin typeface="Verdana"/>
                <a:cs typeface="Verdana"/>
              </a:rPr>
              <a:t>revenue?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9490" y="1051144"/>
            <a:ext cx="17969230" cy="195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  <a:tabLst>
                <a:tab pos="1971675" algn="l"/>
              </a:tabLst>
            </a:pP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500">
                <a:solidFill>
                  <a:srgbClr val="F4F4F4"/>
                </a:solidFill>
                <a:latin typeface="Verdana"/>
                <a:cs typeface="Verdana"/>
              </a:rPr>
              <a:t>	</a:t>
            </a:r>
            <a:r>
              <a:rPr dirty="0" sz="2500" spc="-44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45">
                <a:solidFill>
                  <a:srgbClr val="F4F4F4"/>
                </a:solidFill>
                <a:latin typeface="Verdana"/>
                <a:cs typeface="Verdana"/>
              </a:rPr>
              <a:t>calculated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0">
                <a:solidFill>
                  <a:srgbClr val="F4F4F4"/>
                </a:solidFill>
                <a:latin typeface="Verdana"/>
                <a:cs typeface="Verdana"/>
              </a:rPr>
              <a:t>total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5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0">
                <a:solidFill>
                  <a:srgbClr val="F4F4F4"/>
                </a:solidFill>
                <a:latin typeface="Verdana"/>
                <a:cs typeface="Verdana"/>
              </a:rPr>
              <a:t>generated</a:t>
            </a:r>
            <a:r>
              <a:rPr dirty="0" sz="25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4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5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5">
                <a:solidFill>
                  <a:srgbClr val="F4F4F4"/>
                </a:solidFill>
                <a:latin typeface="Verdana"/>
                <a:cs typeface="Verdana"/>
              </a:rPr>
              <a:t>type.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44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5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>
                <a:solidFill>
                  <a:srgbClr val="F4F4F4"/>
                </a:solidFill>
                <a:latin typeface="Verdana"/>
                <a:cs typeface="Verdana"/>
              </a:rPr>
              <a:t>then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0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65">
                <a:solidFill>
                  <a:srgbClr val="F4F4F4"/>
                </a:solidFill>
                <a:latin typeface="Verdana"/>
                <a:cs typeface="Verdana"/>
              </a:rPr>
              <a:t>results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4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5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5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75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500" spc="-45">
                <a:solidFill>
                  <a:srgbClr val="F4F4F4"/>
                </a:solidFill>
                <a:latin typeface="Verdana"/>
                <a:cs typeface="Verdana"/>
              </a:rPr>
              <a:t> descending </a:t>
            </a:r>
            <a:r>
              <a:rPr dirty="0" sz="2500" spc="-180">
                <a:solidFill>
                  <a:srgbClr val="F4F4F4"/>
                </a:solidFill>
                <a:latin typeface="Verdana"/>
                <a:cs typeface="Verdana"/>
              </a:rPr>
              <a:t>order</a:t>
            </a:r>
            <a:r>
              <a:rPr dirty="0" sz="2500" spc="-165">
                <a:solidFill>
                  <a:srgbClr val="F4F4F4"/>
                </a:solidFill>
                <a:latin typeface="Verdana"/>
                <a:cs typeface="Verdana"/>
              </a:rPr>
              <a:t> and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50">
                <a:solidFill>
                  <a:srgbClr val="F4F4F4"/>
                </a:solidFill>
                <a:latin typeface="Verdana"/>
                <a:cs typeface="Verdana"/>
              </a:rPr>
              <a:t>used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5">
                <a:solidFill>
                  <a:srgbClr val="F4F4F4"/>
                </a:solidFill>
                <a:latin typeface="Verdana"/>
                <a:cs typeface="Verdana"/>
              </a:rPr>
              <a:t>LIMIT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0">
                <a:solidFill>
                  <a:srgbClr val="F4F4F4"/>
                </a:solidFill>
                <a:latin typeface="Verdana"/>
                <a:cs typeface="Verdana"/>
              </a:rPr>
              <a:t>3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25">
                <a:solidFill>
                  <a:srgbClr val="F4F4F4"/>
                </a:solidFill>
                <a:latin typeface="Verdana"/>
                <a:cs typeface="Verdana"/>
              </a:rPr>
              <a:t>clause</a:t>
            </a:r>
            <a:r>
              <a:rPr dirty="0" sz="25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5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90">
                <a:solidFill>
                  <a:srgbClr val="F4F4F4"/>
                </a:solidFill>
                <a:latin typeface="Verdana"/>
                <a:cs typeface="Verdana"/>
              </a:rPr>
              <a:t>identify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4">
                <a:solidFill>
                  <a:srgbClr val="F4F4F4"/>
                </a:solidFill>
                <a:latin typeface="Verdana"/>
                <a:cs typeface="Verdana"/>
              </a:rPr>
              <a:t>top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0">
                <a:solidFill>
                  <a:srgbClr val="F4F4F4"/>
                </a:solidFill>
                <a:latin typeface="Verdana"/>
                <a:cs typeface="Verdana"/>
              </a:rPr>
              <a:t>3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0">
                <a:solidFill>
                  <a:srgbClr val="F4F4F4"/>
                </a:solidFill>
                <a:latin typeface="Verdana"/>
                <a:cs typeface="Verdana"/>
              </a:rPr>
              <a:t>revenue-</a:t>
            </a:r>
            <a:r>
              <a:rPr dirty="0" sz="2500" spc="-180">
                <a:solidFill>
                  <a:srgbClr val="F4F4F4"/>
                </a:solidFill>
                <a:latin typeface="Verdana"/>
                <a:cs typeface="Verdana"/>
              </a:rPr>
              <a:t>generating</a:t>
            </a:r>
            <a:r>
              <a:rPr dirty="0" sz="25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5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4F4F4"/>
                </a:solidFill>
                <a:latin typeface="Verdana"/>
                <a:cs typeface="Verdana"/>
              </a:rPr>
              <a:t>types.</a:t>
            </a:r>
            <a:endParaRPr sz="2500">
              <a:latin typeface="Verdana"/>
              <a:cs typeface="Verdana"/>
            </a:endParaRPr>
          </a:p>
          <a:p>
            <a:pPr marL="12700" marR="393065">
              <a:lnSpc>
                <a:spcPct val="115100"/>
              </a:lnSpc>
              <a:spcBef>
                <a:spcPts val="785"/>
              </a:spcBef>
              <a:tabLst>
                <a:tab pos="1400810" algn="l"/>
              </a:tabLst>
            </a:pPr>
            <a:r>
              <a:rPr dirty="0" sz="2700" spc="-27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700">
                <a:solidFill>
                  <a:srgbClr val="F4F4F4"/>
                </a:solidFill>
                <a:latin typeface="Verdana"/>
                <a:cs typeface="Verdana"/>
              </a:rPr>
              <a:t>	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F4F4F4"/>
                </a:solidFill>
                <a:latin typeface="Verdana"/>
                <a:cs typeface="Verdana"/>
              </a:rPr>
              <a:t>top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F4F4F4"/>
                </a:solidFill>
                <a:latin typeface="Verdana"/>
                <a:cs typeface="Verdana"/>
              </a:rPr>
              <a:t>3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5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types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are 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30">
                <a:solidFill>
                  <a:srgbClr val="F4F4F4"/>
                </a:solidFill>
                <a:latin typeface="Verdana"/>
                <a:cs typeface="Verdana"/>
              </a:rPr>
              <a:t>Thai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35">
                <a:solidFill>
                  <a:srgbClr val="F4F4F4"/>
                </a:solidFill>
                <a:latin typeface="Verdana"/>
                <a:cs typeface="Verdana"/>
              </a:rPr>
              <a:t>Chicken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F4F4F4"/>
                </a:solidFill>
                <a:latin typeface="Verdana"/>
                <a:cs typeface="Verdana"/>
              </a:rPr>
              <a:t>$43434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Verdana"/>
                <a:cs typeface="Verdana"/>
              </a:rPr>
              <a:t>followed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Verdana"/>
                <a:cs typeface="Verdana"/>
              </a:rPr>
              <a:t>Barbecue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 and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Verdana"/>
                <a:cs typeface="Verdana"/>
              </a:rPr>
              <a:t>California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50">
                <a:solidFill>
                  <a:srgbClr val="F4F4F4"/>
                </a:solidFill>
                <a:latin typeface="Verdana"/>
                <a:cs typeface="Verdana"/>
              </a:rPr>
              <a:t>chicken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Verdana"/>
                <a:cs typeface="Verdana"/>
              </a:rPr>
              <a:t>pizza.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015" y="3677886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8216" y="7485357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862" y="3906529"/>
            <a:ext cx="9896459" cy="604835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9414" y="4950622"/>
            <a:ext cx="3667140" cy="33623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2775" y="207739"/>
            <a:ext cx="15407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4" b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50" b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9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percentage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60" b="0">
                <a:solidFill>
                  <a:srgbClr val="FFFFFF"/>
                </a:solidFill>
                <a:latin typeface="Verdana"/>
                <a:cs typeface="Verdana"/>
              </a:rPr>
              <a:t>contribution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25" b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75" b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60" b="0">
                <a:solidFill>
                  <a:srgbClr val="FFFFFF"/>
                </a:solidFill>
                <a:latin typeface="Verdana"/>
                <a:cs typeface="Verdana"/>
              </a:rPr>
              <a:t>pizza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85" b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95" b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9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75" b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5" b="0">
                <a:solidFill>
                  <a:srgbClr val="FFFFFF"/>
                </a:solidFill>
                <a:latin typeface="Verdana"/>
                <a:cs typeface="Verdana"/>
              </a:rPr>
              <a:t>revenue?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9490" y="1022588"/>
            <a:ext cx="17830800" cy="167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185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0">
                <a:solidFill>
                  <a:srgbClr val="F4F4F4"/>
                </a:solidFill>
                <a:latin typeface="Verdana"/>
                <a:cs typeface="Verdana"/>
              </a:rPr>
              <a:t>determine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percentage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5">
                <a:solidFill>
                  <a:srgbClr val="F4F4F4"/>
                </a:solidFill>
                <a:latin typeface="Verdana"/>
                <a:cs typeface="Verdana"/>
              </a:rPr>
              <a:t>contribution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5">
                <a:solidFill>
                  <a:srgbClr val="F4F4F4"/>
                </a:solidFill>
                <a:latin typeface="Verdana"/>
                <a:cs typeface="Verdana"/>
              </a:rPr>
              <a:t>type,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46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45">
                <a:solidFill>
                  <a:srgbClr val="F4F4F4"/>
                </a:solidFill>
                <a:latin typeface="Verdana"/>
                <a:cs typeface="Verdana"/>
              </a:rPr>
              <a:t>calculated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00">
                <a:solidFill>
                  <a:srgbClr val="F4F4F4"/>
                </a:solidFill>
                <a:latin typeface="Verdana"/>
                <a:cs typeface="Verdana"/>
              </a:rPr>
              <a:t>total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0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00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F4F4F4"/>
                </a:solidFill>
                <a:latin typeface="Verdana"/>
                <a:cs typeface="Verdana"/>
              </a:rPr>
              <a:t>type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4F4F4"/>
                </a:solidFill>
                <a:latin typeface="Verdana"/>
                <a:cs typeface="Verdana"/>
              </a:rPr>
              <a:t>and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then</a:t>
            </a:r>
            <a:r>
              <a:rPr dirty="0" sz="2600" spc="-175">
                <a:solidFill>
                  <a:srgbClr val="F4F4F4"/>
                </a:solidFill>
                <a:latin typeface="Verdana"/>
                <a:cs typeface="Verdana"/>
              </a:rPr>
              <a:t> divided </a:t>
            </a:r>
            <a:r>
              <a:rPr dirty="0" sz="2600" spc="-235">
                <a:solidFill>
                  <a:srgbClr val="F4F4F4"/>
                </a:solidFill>
                <a:latin typeface="Verdana"/>
                <a:cs typeface="Verdana"/>
              </a:rPr>
              <a:t>it</a:t>
            </a:r>
            <a:r>
              <a:rPr dirty="0" sz="26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6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overall</a:t>
            </a:r>
            <a:r>
              <a:rPr dirty="0" sz="26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F4F4F4"/>
                </a:solidFill>
                <a:latin typeface="Verdana"/>
                <a:cs typeface="Verdana"/>
              </a:rPr>
              <a:t>revenue.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dirty="0" sz="2800" spc="-27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2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percentage </a:t>
            </a:r>
            <a:r>
              <a:rPr dirty="0" sz="2800" spc="-204">
                <a:solidFill>
                  <a:srgbClr val="F4F4F4"/>
                </a:solidFill>
                <a:latin typeface="Verdana"/>
                <a:cs typeface="Verdana"/>
              </a:rPr>
              <a:t>contribution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F4F4F4"/>
                </a:solidFill>
                <a:latin typeface="Verdana"/>
                <a:cs typeface="Verdana"/>
              </a:rPr>
              <a:t>total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F4F4F4"/>
                </a:solidFill>
                <a:latin typeface="Verdana"/>
                <a:cs typeface="Verdana"/>
              </a:rPr>
              <a:t>26.91%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15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F4F4F4"/>
                </a:solidFill>
                <a:latin typeface="Verdana"/>
                <a:cs typeface="Verdana"/>
              </a:rPr>
              <a:t>Classic,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F4F4F4"/>
                </a:solidFill>
                <a:latin typeface="Verdana"/>
                <a:cs typeface="Verdana"/>
              </a:rPr>
              <a:t>25.46%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15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10">
                <a:solidFill>
                  <a:srgbClr val="F4F4F4"/>
                </a:solidFill>
                <a:latin typeface="Verdana"/>
                <a:cs typeface="Verdana"/>
              </a:rPr>
              <a:t>Supreme,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9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F4F4F4"/>
                </a:solidFill>
                <a:latin typeface="Verdana"/>
                <a:cs typeface="Verdana"/>
              </a:rPr>
              <a:t>so</a:t>
            </a:r>
            <a:r>
              <a:rPr dirty="0" sz="2800" spc="-18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4F4F4"/>
                </a:solidFill>
                <a:latin typeface="Verdana"/>
                <a:cs typeface="Verdana"/>
              </a:rPr>
              <a:t>on.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01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26945" y="3491958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9930" y="4054906"/>
            <a:ext cx="4486290" cy="543875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190" y="4287529"/>
            <a:ext cx="13020659" cy="27884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3002" y="207739"/>
            <a:ext cx="12846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5" b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75" b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9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65" b="0">
                <a:solidFill>
                  <a:srgbClr val="FFFFFF"/>
                </a:solidFill>
                <a:latin typeface="Verdana"/>
                <a:cs typeface="Verdana"/>
              </a:rPr>
              <a:t>cumulative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60" b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45" b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dirty="0" sz="3600" spc="-240" b="0">
                <a:solidFill>
                  <a:srgbClr val="FFFFFF"/>
                </a:solidFill>
                <a:latin typeface="Verdana"/>
                <a:cs typeface="Verdana"/>
              </a:rPr>
              <a:t> evolve </a:t>
            </a:r>
            <a:r>
              <a:rPr dirty="0" sz="3600" spc="-260" b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dirty="0" sz="3600" spc="-23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0" b="0">
                <a:solidFill>
                  <a:srgbClr val="FFFFFF"/>
                </a:solidFill>
                <a:latin typeface="Verdana"/>
                <a:cs typeface="Verdana"/>
              </a:rPr>
              <a:t>time?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9490" y="893670"/>
            <a:ext cx="17739995" cy="203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600" spc="-190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04">
                <a:solidFill>
                  <a:srgbClr val="F4F4F4"/>
                </a:solidFill>
                <a:latin typeface="Verdana"/>
                <a:cs typeface="Verdana"/>
              </a:rPr>
              <a:t>query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4F4F4"/>
                </a:solidFill>
                <a:latin typeface="Verdana"/>
                <a:cs typeface="Verdana"/>
              </a:rPr>
              <a:t>calculates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5">
                <a:solidFill>
                  <a:srgbClr val="F4F4F4"/>
                </a:solidFill>
                <a:latin typeface="Verdana"/>
                <a:cs typeface="Verdana"/>
              </a:rPr>
              <a:t>cumulative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0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F4F4F4"/>
                </a:solidFill>
                <a:latin typeface="Verdana"/>
                <a:cs typeface="Verdana"/>
              </a:rPr>
              <a:t>summing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daily revenues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45">
                <a:solidFill>
                  <a:srgbClr val="F4F4F4"/>
                </a:solidFill>
                <a:latin typeface="Verdana"/>
                <a:cs typeface="Verdana"/>
              </a:rPr>
              <a:t>from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4F4F4"/>
                </a:solidFill>
                <a:latin typeface="Verdana"/>
                <a:cs typeface="Verdana"/>
              </a:rPr>
              <a:t>sales.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00">
                <a:solidFill>
                  <a:srgbClr val="F4F4F4"/>
                </a:solidFill>
                <a:latin typeface="Verdana"/>
                <a:cs typeface="Verdana"/>
              </a:rPr>
              <a:t>window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80">
                <a:solidFill>
                  <a:srgbClr val="F4F4F4"/>
                </a:solidFill>
                <a:latin typeface="Verdana"/>
                <a:cs typeface="Verdana"/>
              </a:rPr>
              <a:t>function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4F4F4"/>
                </a:solidFill>
                <a:latin typeface="Verdana"/>
                <a:cs typeface="Verdana"/>
              </a:rPr>
              <a:t>is </a:t>
            </a:r>
            <a:r>
              <a:rPr dirty="0" sz="2600" spc="-150">
                <a:solidFill>
                  <a:srgbClr val="F4F4F4"/>
                </a:solidFill>
                <a:latin typeface="Verdana"/>
                <a:cs typeface="Verdana"/>
              </a:rPr>
              <a:t>used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accumulate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these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75">
                <a:solidFill>
                  <a:srgbClr val="F4F4F4"/>
                </a:solidFill>
                <a:latin typeface="Verdana"/>
                <a:cs typeface="Verdana"/>
              </a:rPr>
              <a:t>sums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5">
                <a:solidFill>
                  <a:srgbClr val="F4F4F4"/>
                </a:solidFill>
                <a:latin typeface="Verdana"/>
                <a:cs typeface="Verdana"/>
              </a:rPr>
              <a:t>over</a:t>
            </a:r>
            <a:r>
              <a:rPr dirty="0" sz="26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35">
                <a:solidFill>
                  <a:srgbClr val="F4F4F4"/>
                </a:solidFill>
                <a:latin typeface="Verdana"/>
                <a:cs typeface="Verdana"/>
              </a:rPr>
              <a:t>time,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showing </a:t>
            </a:r>
            <a:r>
              <a:rPr dirty="0" sz="2600" spc="-160">
                <a:solidFill>
                  <a:srgbClr val="F4F4F4"/>
                </a:solidFill>
                <a:latin typeface="Verdana"/>
                <a:cs typeface="Verdana"/>
              </a:rPr>
              <a:t>consistent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0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F4F4F4"/>
                </a:solidFill>
                <a:latin typeface="Verdana"/>
                <a:cs typeface="Verdana"/>
              </a:rPr>
              <a:t>growth</a:t>
            </a:r>
            <a:r>
              <a:rPr dirty="0" sz="26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F4F4F4"/>
                </a:solidFill>
                <a:latin typeface="Verdana"/>
                <a:cs typeface="Verdana"/>
              </a:rPr>
              <a:t>throughout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4F4F4"/>
                </a:solidFill>
                <a:latin typeface="Verdana"/>
                <a:cs typeface="Verdana"/>
              </a:rPr>
              <a:t>period.</a:t>
            </a:r>
            <a:endParaRPr sz="2600">
              <a:latin typeface="Verdana"/>
              <a:cs typeface="Verdana"/>
            </a:endParaRPr>
          </a:p>
          <a:p>
            <a:pPr marL="12700" marR="2097405">
              <a:lnSpc>
                <a:spcPct val="115300"/>
              </a:lnSpc>
              <a:spcBef>
                <a:spcPts val="1140"/>
              </a:spcBef>
            </a:pPr>
            <a:r>
              <a:rPr dirty="0" sz="2700" spc="-26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F4F4F4"/>
                </a:solidFill>
                <a:latin typeface="Verdana"/>
                <a:cs typeface="Verdana"/>
              </a:rPr>
              <a:t>cumulative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F4F4F4"/>
                </a:solidFill>
                <a:latin typeface="Verdana"/>
                <a:cs typeface="Verdana"/>
              </a:rPr>
              <a:t>generated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F4F4F4"/>
                </a:solidFill>
                <a:latin typeface="Verdana"/>
                <a:cs typeface="Verdana"/>
              </a:rPr>
              <a:t>over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time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55">
                <a:solidFill>
                  <a:srgbClr val="F4F4F4"/>
                </a:solidFill>
                <a:latin typeface="Verdana"/>
                <a:cs typeface="Verdana"/>
              </a:rPr>
              <a:t>shows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5">
                <a:solidFill>
                  <a:srgbClr val="F4F4F4"/>
                </a:solidFill>
                <a:latin typeface="Verdana"/>
                <a:cs typeface="Verdana"/>
              </a:rPr>
              <a:t>steady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50">
                <a:solidFill>
                  <a:srgbClr val="F4F4F4"/>
                </a:solidFill>
                <a:latin typeface="Verdana"/>
                <a:cs typeface="Verdana"/>
              </a:rPr>
              <a:t>increase,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F4F4F4"/>
                </a:solidFill>
                <a:latin typeface="Verdana"/>
                <a:cs typeface="Verdana"/>
              </a:rPr>
              <a:t>starting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F4F4F4"/>
                </a:solidFill>
                <a:latin typeface="Verdana"/>
                <a:cs typeface="Verdana"/>
              </a:rPr>
              <a:t>from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Verdana"/>
                <a:cs typeface="Verdana"/>
              </a:rPr>
              <a:t>$2,713.85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on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0">
                <a:solidFill>
                  <a:srgbClr val="F4F4F4"/>
                </a:solidFill>
                <a:latin typeface="Verdana"/>
                <a:cs typeface="Verdana"/>
              </a:rPr>
              <a:t>2015-</a:t>
            </a:r>
            <a:r>
              <a:rPr dirty="0" sz="2700" spc="-254">
                <a:solidFill>
                  <a:srgbClr val="F4F4F4"/>
                </a:solidFill>
                <a:latin typeface="Verdana"/>
                <a:cs typeface="Verdana"/>
              </a:rPr>
              <a:t>01-</a:t>
            </a:r>
            <a:r>
              <a:rPr dirty="0" sz="2700" spc="-215">
                <a:solidFill>
                  <a:srgbClr val="F4F4F4"/>
                </a:solidFill>
                <a:latin typeface="Verdana"/>
                <a:cs typeface="Verdana"/>
              </a:rPr>
              <a:t>01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reaching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F4F4F4"/>
                </a:solidFill>
                <a:latin typeface="Verdana"/>
                <a:cs typeface="Verdana"/>
              </a:rPr>
              <a:t>$32,358.70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700" spc="-15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40">
                <a:solidFill>
                  <a:srgbClr val="F4F4F4"/>
                </a:solidFill>
                <a:latin typeface="Verdana"/>
                <a:cs typeface="Verdana"/>
              </a:rPr>
              <a:t>2015-</a:t>
            </a:r>
            <a:r>
              <a:rPr dirty="0" sz="2700" spc="-254">
                <a:solidFill>
                  <a:srgbClr val="F4F4F4"/>
                </a:solidFill>
                <a:latin typeface="Verdana"/>
                <a:cs typeface="Verdana"/>
              </a:rPr>
              <a:t>01-</a:t>
            </a:r>
            <a:r>
              <a:rPr dirty="0" sz="2700" spc="-215">
                <a:solidFill>
                  <a:srgbClr val="F4F4F4"/>
                </a:solidFill>
                <a:latin typeface="Verdana"/>
                <a:cs typeface="Verdana"/>
              </a:rPr>
              <a:t>14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05">
                <a:solidFill>
                  <a:srgbClr val="F4F4F4"/>
                </a:solidFill>
                <a:latin typeface="Verdana"/>
                <a:cs typeface="Verdana"/>
              </a:rPr>
              <a:t>so</a:t>
            </a:r>
            <a:r>
              <a:rPr dirty="0" sz="2700" spc="-16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4F4F4"/>
                </a:solidFill>
                <a:latin typeface="Verdana"/>
                <a:cs typeface="Verdana"/>
              </a:rPr>
              <a:t>on.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01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521432" y="3373604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6038" rIns="0" bIns="0" rtlCol="0" vert="horz">
            <a:spAutoFit/>
          </a:bodyPr>
          <a:lstStyle/>
          <a:p>
            <a:pPr marL="6756400">
              <a:lnSpc>
                <a:spcPct val="100000"/>
              </a:lnSpc>
              <a:spcBef>
                <a:spcPts val="110"/>
              </a:spcBef>
            </a:pPr>
            <a:r>
              <a:rPr dirty="0" spc="1055"/>
              <a:t>Summary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112" y="3630960"/>
            <a:ext cx="18265775" cy="6656070"/>
            <a:chOff x="11112" y="3630960"/>
            <a:chExt cx="18265775" cy="66560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2" y="3630960"/>
              <a:ext cx="18265760" cy="66560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5151119"/>
              <a:ext cx="142875" cy="1428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6656069"/>
              <a:ext cx="142875" cy="1428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8294369"/>
              <a:ext cx="142875" cy="14287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42900" y="4827256"/>
            <a:ext cx="17564100" cy="440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95655">
              <a:lnSpc>
                <a:spcPct val="116100"/>
              </a:lnSpc>
              <a:spcBef>
                <a:spcPts val="95"/>
              </a:spcBef>
            </a:pPr>
            <a:r>
              <a:rPr dirty="0" sz="3500" spc="-310" b="1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90" b="1">
                <a:solidFill>
                  <a:srgbClr val="F4F4F4"/>
                </a:solidFill>
                <a:latin typeface="Verdana"/>
                <a:cs typeface="Verdana"/>
              </a:rPr>
              <a:t>analysis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85" b="1">
                <a:solidFill>
                  <a:srgbClr val="F4F4F4"/>
                </a:solidFill>
                <a:latin typeface="Verdana"/>
                <a:cs typeface="Verdana"/>
              </a:rPr>
              <a:t>provides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75" b="1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30" b="1">
                <a:solidFill>
                  <a:srgbClr val="F4F4F4"/>
                </a:solidFill>
                <a:latin typeface="Verdana"/>
                <a:cs typeface="Verdana"/>
              </a:rPr>
              <a:t>detailed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40" b="1">
                <a:solidFill>
                  <a:srgbClr val="F4F4F4"/>
                </a:solidFill>
                <a:latin typeface="Verdana"/>
                <a:cs typeface="Verdana"/>
              </a:rPr>
              <a:t>understanding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80" b="1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30" b="1">
                <a:solidFill>
                  <a:srgbClr val="F4F4F4"/>
                </a:solidFill>
                <a:latin typeface="Verdana"/>
                <a:cs typeface="Verdana"/>
              </a:rPr>
              <a:t>customer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25" b="1">
                <a:solidFill>
                  <a:srgbClr val="F4F4F4"/>
                </a:solidFill>
                <a:latin typeface="Verdana"/>
                <a:cs typeface="Verdana"/>
              </a:rPr>
              <a:t>ordering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0" b="1">
                <a:solidFill>
                  <a:srgbClr val="F4F4F4"/>
                </a:solidFill>
                <a:latin typeface="Verdana"/>
                <a:cs typeface="Verdana"/>
              </a:rPr>
              <a:t>patterns, </a:t>
            </a:r>
            <a:r>
              <a:rPr dirty="0" sz="3500" spc="-330" b="1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3500" spc="-215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95" b="1">
                <a:solidFill>
                  <a:srgbClr val="F4F4F4"/>
                </a:solidFill>
                <a:latin typeface="Verdana"/>
                <a:cs typeface="Verdana"/>
              </a:rPr>
              <a:t>pricing,</a:t>
            </a:r>
            <a:r>
              <a:rPr dirty="0" sz="3500" spc="-21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3500" spc="-21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45" b="1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3500" spc="-21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0" b="1">
                <a:solidFill>
                  <a:srgbClr val="F4F4F4"/>
                </a:solidFill>
                <a:latin typeface="Verdana"/>
                <a:cs typeface="Verdana"/>
              </a:rPr>
              <a:t>generation.</a:t>
            </a:r>
            <a:endParaRPr sz="3500">
              <a:latin typeface="Verdana"/>
              <a:cs typeface="Verdana"/>
            </a:endParaRPr>
          </a:p>
          <a:p>
            <a:pPr marL="12700" marR="306705">
              <a:lnSpc>
                <a:spcPct val="116100"/>
              </a:lnSpc>
              <a:spcBef>
                <a:spcPts val="2100"/>
              </a:spcBef>
            </a:pPr>
            <a:r>
              <a:rPr dirty="0" sz="3500" spc="-470" b="1">
                <a:solidFill>
                  <a:srgbClr val="F4F4F4"/>
                </a:solidFill>
                <a:latin typeface="Verdana"/>
                <a:cs typeface="Verdana"/>
              </a:rPr>
              <a:t>We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25" b="1">
                <a:solidFill>
                  <a:srgbClr val="F4F4F4"/>
                </a:solidFill>
                <a:latin typeface="Verdana"/>
                <a:cs typeface="Verdana"/>
              </a:rPr>
              <a:t>identified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75" b="1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30" b="1">
                <a:solidFill>
                  <a:srgbClr val="F4F4F4"/>
                </a:solidFill>
                <a:latin typeface="Verdana"/>
                <a:cs typeface="Verdana"/>
              </a:rPr>
              <a:t>popular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00" b="1">
                <a:solidFill>
                  <a:srgbClr val="F4F4F4"/>
                </a:solidFill>
                <a:latin typeface="Verdana"/>
                <a:cs typeface="Verdana"/>
              </a:rPr>
              <a:t>pizzas,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60" b="1">
                <a:solidFill>
                  <a:srgbClr val="F4F4F4"/>
                </a:solidFill>
                <a:latin typeface="Verdana"/>
                <a:cs typeface="Verdana"/>
              </a:rPr>
              <a:t>their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54" b="1">
                <a:solidFill>
                  <a:srgbClr val="F4F4F4"/>
                </a:solidFill>
                <a:latin typeface="Verdana"/>
                <a:cs typeface="Verdana"/>
              </a:rPr>
              <a:t>sizes,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90" b="1">
                <a:solidFill>
                  <a:srgbClr val="F4F4F4"/>
                </a:solidFill>
                <a:latin typeface="Verdana"/>
                <a:cs typeface="Verdana"/>
              </a:rPr>
              <a:t>categories,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440" b="1">
                <a:solidFill>
                  <a:srgbClr val="F4F4F4"/>
                </a:solidFill>
                <a:latin typeface="Verdana"/>
                <a:cs typeface="Verdana"/>
              </a:rPr>
              <a:t>how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35" b="1">
                <a:solidFill>
                  <a:srgbClr val="F4F4F4"/>
                </a:solidFill>
                <a:latin typeface="Verdana"/>
                <a:cs typeface="Verdana"/>
              </a:rPr>
              <a:t>these </a:t>
            </a:r>
            <a:r>
              <a:rPr dirty="0" sz="3500" spc="-290" b="1">
                <a:solidFill>
                  <a:srgbClr val="F4F4F4"/>
                </a:solidFill>
                <a:latin typeface="Verdana"/>
                <a:cs typeface="Verdana"/>
              </a:rPr>
              <a:t>factors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30" b="1">
                <a:solidFill>
                  <a:srgbClr val="F4F4F4"/>
                </a:solidFill>
                <a:latin typeface="Verdana"/>
                <a:cs typeface="Verdana"/>
              </a:rPr>
              <a:t>contribute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40" b="1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75" b="1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20" b="1">
                <a:solidFill>
                  <a:srgbClr val="F4F4F4"/>
                </a:solidFill>
                <a:latin typeface="Verdana"/>
                <a:cs typeface="Verdana"/>
              </a:rPr>
              <a:t>overall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254" b="1">
                <a:solidFill>
                  <a:srgbClr val="F4F4F4"/>
                </a:solidFill>
                <a:latin typeface="Verdana"/>
                <a:cs typeface="Verdana"/>
              </a:rPr>
              <a:t>sales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0" b="1">
                <a:solidFill>
                  <a:srgbClr val="F4F4F4"/>
                </a:solidFill>
                <a:latin typeface="Verdana"/>
                <a:cs typeface="Verdana"/>
              </a:rPr>
              <a:t>revenue.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  <a:spcBef>
                <a:spcPts val="3150"/>
              </a:spcBef>
            </a:pPr>
            <a:r>
              <a:rPr dirty="0" sz="3500" spc="-260" b="1">
                <a:solidFill>
                  <a:srgbClr val="F4F4F4"/>
                </a:solidFill>
                <a:latin typeface="Verdana"/>
                <a:cs typeface="Verdana"/>
              </a:rPr>
              <a:t>This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85" b="1">
                <a:solidFill>
                  <a:srgbClr val="F4F4F4"/>
                </a:solidFill>
                <a:latin typeface="Verdana"/>
                <a:cs typeface="Verdana"/>
              </a:rPr>
              <a:t>data-</a:t>
            </a:r>
            <a:r>
              <a:rPr dirty="0" sz="3500" spc="-335" b="1">
                <a:solidFill>
                  <a:srgbClr val="F4F4F4"/>
                </a:solidFill>
                <a:latin typeface="Verdana"/>
                <a:cs typeface="Verdana"/>
              </a:rPr>
              <a:t>driven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10" b="1">
                <a:solidFill>
                  <a:srgbClr val="F4F4F4"/>
                </a:solidFill>
                <a:latin typeface="Verdana"/>
                <a:cs typeface="Verdana"/>
              </a:rPr>
              <a:t>approach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05" b="1">
                <a:solidFill>
                  <a:srgbClr val="F4F4F4"/>
                </a:solidFill>
                <a:latin typeface="Verdana"/>
                <a:cs typeface="Verdana"/>
              </a:rPr>
              <a:t>reveals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20" b="1">
                <a:solidFill>
                  <a:srgbClr val="F4F4F4"/>
                </a:solidFill>
                <a:latin typeface="Verdana"/>
                <a:cs typeface="Verdana"/>
              </a:rPr>
              <a:t>opportunities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40" b="1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optimize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425" b="1">
                <a:solidFill>
                  <a:srgbClr val="F4F4F4"/>
                </a:solidFill>
                <a:latin typeface="Verdana"/>
                <a:cs typeface="Verdana"/>
              </a:rPr>
              <a:t>menu</a:t>
            </a:r>
            <a:r>
              <a:rPr dirty="0" sz="3500" spc="-20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00" b="1">
                <a:solidFill>
                  <a:srgbClr val="F4F4F4"/>
                </a:solidFill>
                <a:latin typeface="Verdana"/>
                <a:cs typeface="Verdana"/>
              </a:rPr>
              <a:t>offerings,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65" b="1">
                <a:solidFill>
                  <a:srgbClr val="F4F4F4"/>
                </a:solidFill>
                <a:latin typeface="Verdana"/>
                <a:cs typeface="Verdana"/>
              </a:rPr>
              <a:t>focus </a:t>
            </a:r>
            <a:r>
              <a:rPr dirty="0" sz="3500" spc="-310" b="1">
                <a:solidFill>
                  <a:srgbClr val="F4F4F4"/>
                </a:solidFill>
                <a:latin typeface="Verdana"/>
                <a:cs typeface="Verdana"/>
              </a:rPr>
              <a:t>on</a:t>
            </a:r>
            <a:r>
              <a:rPr dirty="0" sz="3500" spc="-21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high-</a:t>
            </a:r>
            <a:r>
              <a:rPr dirty="0" sz="3500" spc="-345" b="1">
                <a:solidFill>
                  <a:srgbClr val="F4F4F4"/>
                </a:solidFill>
                <a:latin typeface="Verdana"/>
                <a:cs typeface="Verdana"/>
              </a:rPr>
              <a:t>revenue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45" b="1">
                <a:solidFill>
                  <a:srgbClr val="F4F4F4"/>
                </a:solidFill>
                <a:latin typeface="Verdana"/>
                <a:cs typeface="Verdana"/>
              </a:rPr>
              <a:t>items,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55" b="1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65" b="1">
                <a:solidFill>
                  <a:srgbClr val="F4F4F4"/>
                </a:solidFill>
                <a:latin typeface="Verdana"/>
                <a:cs typeface="Verdana"/>
              </a:rPr>
              <a:t>better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40" b="1">
                <a:solidFill>
                  <a:srgbClr val="F4F4F4"/>
                </a:solidFill>
                <a:latin typeface="Verdana"/>
                <a:cs typeface="Verdana"/>
              </a:rPr>
              <a:t>understand</a:t>
            </a:r>
            <a:r>
              <a:rPr dirty="0" sz="3500" spc="-204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30" b="1">
                <a:solidFill>
                  <a:srgbClr val="F4F4F4"/>
                </a:solidFill>
                <a:latin typeface="Verdana"/>
                <a:cs typeface="Verdana"/>
              </a:rPr>
              <a:t>customer</a:t>
            </a:r>
            <a:r>
              <a:rPr dirty="0" sz="3500" spc="-210" b="1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3500" spc="-305" b="1">
                <a:solidFill>
                  <a:srgbClr val="F4F4F4"/>
                </a:solidFill>
                <a:latin typeface="Verdana"/>
                <a:cs typeface="Verdana"/>
              </a:rPr>
              <a:t>preferences.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40489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10"/>
                </a:moveTo>
                <a:lnTo>
                  <a:pt x="18288000" y="7946510"/>
                </a:lnTo>
                <a:lnTo>
                  <a:pt x="18288000" y="0"/>
                </a:lnTo>
                <a:lnTo>
                  <a:pt x="0" y="0"/>
                </a:lnTo>
                <a:lnTo>
                  <a:pt x="0" y="794651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73880" y="2607806"/>
            <a:ext cx="11873230" cy="2216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dirty="0" sz="6650" spc="825" b="1">
                <a:solidFill>
                  <a:srgbClr val="292E3A"/>
                </a:solidFill>
                <a:latin typeface="Liberation Sans Narrow"/>
                <a:cs typeface="Liberation Sans Narrow"/>
              </a:rPr>
              <a:t>Pumping</a:t>
            </a:r>
            <a:r>
              <a:rPr dirty="0" sz="6650" spc="335" b="1">
                <a:solidFill>
                  <a:srgbClr val="292E3A"/>
                </a:solidFill>
                <a:latin typeface="Liberation Sans Narrow"/>
                <a:cs typeface="Liberation Sans Narrow"/>
              </a:rPr>
              <a:t> </a:t>
            </a:r>
            <a:r>
              <a:rPr dirty="0" sz="6650" spc="1015" b="1">
                <a:solidFill>
                  <a:srgbClr val="292E3A"/>
                </a:solidFill>
                <a:latin typeface="Liberation Sans Narrow"/>
                <a:cs typeface="Liberation Sans Narrow"/>
              </a:rPr>
              <a:t>up</a:t>
            </a:r>
            <a:r>
              <a:rPr dirty="0" sz="6650" spc="340" b="1">
                <a:solidFill>
                  <a:srgbClr val="292E3A"/>
                </a:solidFill>
                <a:latin typeface="Liberation Sans Narrow"/>
                <a:cs typeface="Liberation Sans Narrow"/>
              </a:rPr>
              <a:t> </a:t>
            </a:r>
            <a:r>
              <a:rPr dirty="0" sz="6650" spc="894" b="1">
                <a:solidFill>
                  <a:srgbClr val="292E3A"/>
                </a:solidFill>
                <a:latin typeface="Liberation Sans Narrow"/>
                <a:cs typeface="Liberation Sans Narrow"/>
              </a:rPr>
              <a:t>those</a:t>
            </a:r>
            <a:r>
              <a:rPr dirty="0" sz="6650" spc="340" b="1">
                <a:solidFill>
                  <a:srgbClr val="292E3A"/>
                </a:solidFill>
                <a:latin typeface="Liberation Sans Narrow"/>
                <a:cs typeface="Liberation Sans Narrow"/>
              </a:rPr>
              <a:t> </a:t>
            </a:r>
            <a:r>
              <a:rPr dirty="0" sz="6650" spc="459" b="1">
                <a:solidFill>
                  <a:srgbClr val="292E3A"/>
                </a:solidFill>
                <a:latin typeface="Liberation Sans Narrow"/>
                <a:cs typeface="Liberation Sans Narrow"/>
              </a:rPr>
              <a:t>sales</a:t>
            </a:r>
            <a:r>
              <a:rPr dirty="0" sz="6650" spc="340" b="1">
                <a:solidFill>
                  <a:srgbClr val="292E3A"/>
                </a:solidFill>
                <a:latin typeface="Liberation Sans Narrow"/>
                <a:cs typeface="Liberation Sans Narrow"/>
              </a:rPr>
              <a:t> </a:t>
            </a:r>
            <a:r>
              <a:rPr dirty="0" sz="6650" spc="940" b="1">
                <a:solidFill>
                  <a:srgbClr val="292E3A"/>
                </a:solidFill>
                <a:latin typeface="Liberation Sans Narrow"/>
                <a:cs typeface="Liberation Sans Narrow"/>
              </a:rPr>
              <a:t>and </a:t>
            </a:r>
            <a:r>
              <a:rPr dirty="0" sz="6650" spc="600" b="1">
                <a:solidFill>
                  <a:srgbClr val="292E3A"/>
                </a:solidFill>
                <a:latin typeface="Liberation Sans Narrow"/>
                <a:cs typeface="Liberation Sans Narrow"/>
              </a:rPr>
              <a:t>cash</a:t>
            </a:r>
            <a:r>
              <a:rPr dirty="0" sz="6650" spc="340" b="1">
                <a:solidFill>
                  <a:srgbClr val="292E3A"/>
                </a:solidFill>
                <a:latin typeface="Liberation Sans Narrow"/>
                <a:cs typeface="Liberation Sans Narrow"/>
              </a:rPr>
              <a:t> </a:t>
            </a:r>
            <a:r>
              <a:rPr dirty="0" sz="6650" spc="844" b="1">
                <a:solidFill>
                  <a:srgbClr val="708BAB"/>
                </a:solidFill>
                <a:latin typeface="Liberation Sans Narrow"/>
                <a:cs typeface="Liberation Sans Narrow"/>
              </a:rPr>
              <a:t>flow!</a:t>
            </a:r>
            <a:endParaRPr sz="665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5753" rIns="0" bIns="0" rtlCol="0" vert="horz">
            <a:spAutoFit/>
          </a:bodyPr>
          <a:lstStyle/>
          <a:p>
            <a:pPr marL="3910329">
              <a:lnSpc>
                <a:spcPct val="100000"/>
              </a:lnSpc>
              <a:spcBef>
                <a:spcPts val="100"/>
              </a:spcBef>
            </a:pPr>
            <a:r>
              <a:rPr dirty="0" sz="7500" spc="-740" b="0">
                <a:solidFill>
                  <a:srgbClr val="FFFFFF"/>
                </a:solidFill>
                <a:latin typeface="Arial Black"/>
                <a:cs typeface="Arial Black"/>
              </a:rPr>
              <a:t>Key</a:t>
            </a:r>
            <a:r>
              <a:rPr dirty="0" sz="7500" spc="-735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500" spc="-520" b="0">
                <a:solidFill>
                  <a:srgbClr val="FFFFFF"/>
                </a:solidFill>
                <a:latin typeface="Arial Black"/>
                <a:cs typeface="Arial Black"/>
              </a:rPr>
              <a:t>Recommendations</a:t>
            </a:r>
            <a:endParaRPr sz="7500">
              <a:latin typeface="Arial Black"/>
              <a:cs typeface="Arial Black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27" y="6113967"/>
            <a:ext cx="114300" cy="114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227" y="7418892"/>
            <a:ext cx="114300" cy="114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227" y="8809542"/>
            <a:ext cx="114300" cy="1143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94118" y="5848531"/>
            <a:ext cx="17044035" cy="3711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08685">
              <a:lnSpc>
                <a:spcPct val="116100"/>
              </a:lnSpc>
              <a:spcBef>
                <a:spcPts val="100"/>
              </a:spcBef>
            </a:pPr>
            <a:r>
              <a:rPr dirty="0" sz="2800" spc="110">
                <a:latin typeface="Trebuchet MS"/>
                <a:cs typeface="Trebuchet MS"/>
              </a:rPr>
              <a:t>Focus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marketing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95">
                <a:latin typeface="Trebuchet MS"/>
                <a:cs typeface="Trebuchet MS"/>
              </a:rPr>
              <a:t>efforts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on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Large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Medium</a:t>
            </a:r>
            <a:r>
              <a:rPr dirty="0" sz="2800" spc="-2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pizzas,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offering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deals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or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bundles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to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drive</a:t>
            </a:r>
            <a:r>
              <a:rPr dirty="0" sz="2800" spc="-20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sales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of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these popular</a:t>
            </a:r>
            <a:r>
              <a:rPr dirty="0" sz="2800" spc="-16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sizes.</a:t>
            </a:r>
            <a:endParaRPr sz="2800">
              <a:latin typeface="Trebuchet MS"/>
              <a:cs typeface="Trebuchet MS"/>
            </a:endParaRPr>
          </a:p>
          <a:p>
            <a:pPr marL="12700" marR="831215">
              <a:lnSpc>
                <a:spcPct val="116100"/>
              </a:lnSpc>
              <a:spcBef>
                <a:spcPts val="2470"/>
              </a:spcBef>
            </a:pPr>
            <a:r>
              <a:rPr dirty="0" sz="2800" spc="-10">
                <a:latin typeface="Trebuchet MS"/>
                <a:cs typeface="Trebuchet MS"/>
              </a:rPr>
              <a:t>Feature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The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Thai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Chicken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Pizza,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Barbecue,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California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Chicken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Pizza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prominently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in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promotions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to </a:t>
            </a:r>
            <a:r>
              <a:rPr dirty="0" sz="2800" spc="-60">
                <a:latin typeface="Trebuchet MS"/>
                <a:cs typeface="Trebuchet MS"/>
              </a:rPr>
              <a:t>capitalize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on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their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strong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revenue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performance.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3150"/>
              </a:spcBef>
            </a:pPr>
            <a:r>
              <a:rPr dirty="0" sz="2800" spc="75">
                <a:latin typeface="Trebuchet MS"/>
                <a:cs typeface="Trebuchet MS"/>
              </a:rPr>
              <a:t>Enhance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menu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30">
                <a:latin typeface="Trebuchet MS"/>
                <a:cs typeface="Trebuchet MS"/>
              </a:rPr>
              <a:t>offerings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promotions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around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80">
                <a:latin typeface="Trebuchet MS"/>
                <a:cs typeface="Trebuchet MS"/>
              </a:rPr>
              <a:t>the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Classic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Supreme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pizza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categories,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which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have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the </a:t>
            </a:r>
            <a:r>
              <a:rPr dirty="0" sz="2800">
                <a:latin typeface="Trebuchet MS"/>
                <a:cs typeface="Trebuchet MS"/>
              </a:rPr>
              <a:t>highest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30">
                <a:latin typeface="Trebuchet MS"/>
                <a:cs typeface="Trebuchet MS"/>
              </a:rPr>
              <a:t>order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volumes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and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revenue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contributions.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6038" rIns="0" bIns="0" rtlCol="0" vert="horz">
            <a:spAutoFit/>
          </a:bodyPr>
          <a:lstStyle/>
          <a:p>
            <a:pPr marL="6387465">
              <a:lnSpc>
                <a:spcPct val="100000"/>
              </a:lnSpc>
              <a:spcBef>
                <a:spcPts val="110"/>
              </a:spcBef>
            </a:pPr>
            <a:r>
              <a:rPr dirty="0" spc="765"/>
              <a:t>Conclusion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112" y="3630960"/>
            <a:ext cx="18265775" cy="6656070"/>
            <a:chOff x="11112" y="3630960"/>
            <a:chExt cx="18265775" cy="66560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2" y="3630960"/>
              <a:ext cx="18265760" cy="66560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5151119"/>
              <a:ext cx="142875" cy="1428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6789419"/>
              <a:ext cx="142875" cy="1428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8427719"/>
              <a:ext cx="142875" cy="14287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8454" rIns="0" bIns="0" rtlCol="0" vert="horz">
            <a:spAutoFit/>
          </a:bodyPr>
          <a:lstStyle/>
          <a:p>
            <a:pPr marL="12700" marR="92075">
              <a:lnSpc>
                <a:spcPct val="1161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50"/>
              <a:t> </a:t>
            </a:r>
            <a:r>
              <a:rPr dirty="0" spc="-25"/>
              <a:t>project</a:t>
            </a:r>
            <a:r>
              <a:rPr dirty="0" spc="-45"/>
              <a:t> </a:t>
            </a:r>
            <a:r>
              <a:rPr dirty="0" spc="120"/>
              <a:t>successfully</a:t>
            </a:r>
            <a:r>
              <a:rPr dirty="0" spc="-50"/>
              <a:t> </a:t>
            </a:r>
            <a:r>
              <a:rPr dirty="0"/>
              <a:t>analyzed</a:t>
            </a:r>
            <a:r>
              <a:rPr dirty="0" spc="-45"/>
              <a:t> </a:t>
            </a:r>
            <a:r>
              <a:rPr dirty="0"/>
              <a:t>key</a:t>
            </a:r>
            <a:r>
              <a:rPr dirty="0" spc="-50"/>
              <a:t> </a:t>
            </a:r>
            <a:r>
              <a:rPr dirty="0"/>
              <a:t>metrics</a:t>
            </a:r>
            <a:r>
              <a:rPr dirty="0" spc="-45"/>
              <a:t> </a:t>
            </a:r>
            <a:r>
              <a:rPr dirty="0" spc="175"/>
              <a:t>such</a:t>
            </a:r>
            <a:r>
              <a:rPr dirty="0" spc="-50"/>
              <a:t> </a:t>
            </a:r>
            <a:r>
              <a:rPr dirty="0" spc="280"/>
              <a:t>as</a:t>
            </a:r>
            <a:r>
              <a:rPr dirty="0" spc="-45"/>
              <a:t> </a:t>
            </a:r>
            <a:r>
              <a:rPr dirty="0" spc="-25"/>
              <a:t>total</a:t>
            </a:r>
            <a:r>
              <a:rPr dirty="0" spc="-50"/>
              <a:t> </a:t>
            </a:r>
            <a:r>
              <a:rPr dirty="0"/>
              <a:t>orders,</a:t>
            </a:r>
            <a:r>
              <a:rPr dirty="0" spc="-45"/>
              <a:t> </a:t>
            </a:r>
            <a:r>
              <a:rPr dirty="0" spc="-20"/>
              <a:t>revenue,</a:t>
            </a:r>
            <a:r>
              <a:rPr dirty="0" spc="-50"/>
              <a:t> </a:t>
            </a:r>
            <a:r>
              <a:rPr dirty="0" spc="55"/>
              <a:t>and </a:t>
            </a:r>
            <a:r>
              <a:rPr dirty="0"/>
              <a:t>product</a:t>
            </a:r>
            <a:r>
              <a:rPr dirty="0" spc="30"/>
              <a:t> </a:t>
            </a:r>
            <a:r>
              <a:rPr dirty="0" spc="-20"/>
              <a:t>popularity,</a:t>
            </a:r>
            <a:r>
              <a:rPr dirty="0" spc="30"/>
              <a:t> </a:t>
            </a:r>
            <a:r>
              <a:rPr dirty="0"/>
              <a:t>offering</a:t>
            </a:r>
            <a:r>
              <a:rPr dirty="0" spc="35"/>
              <a:t> </a:t>
            </a:r>
            <a:r>
              <a:rPr dirty="0"/>
              <a:t>actionable</a:t>
            </a:r>
            <a:r>
              <a:rPr dirty="0" spc="30"/>
              <a:t> </a:t>
            </a:r>
            <a:r>
              <a:rPr dirty="0" spc="50"/>
              <a:t>insights.</a:t>
            </a:r>
          </a:p>
          <a:p>
            <a:pPr marL="12700" marR="5080">
              <a:lnSpc>
                <a:spcPct val="116100"/>
              </a:lnSpc>
              <a:spcBef>
                <a:spcPts val="3150"/>
              </a:spcBef>
            </a:pPr>
            <a:r>
              <a:rPr dirty="0"/>
              <a:t>The</a:t>
            </a:r>
            <a:r>
              <a:rPr dirty="0" spc="15"/>
              <a:t> </a:t>
            </a:r>
            <a:r>
              <a:rPr dirty="0" spc="75"/>
              <a:t>findings</a:t>
            </a:r>
            <a:r>
              <a:rPr dirty="0" spc="15"/>
              <a:t> </a:t>
            </a:r>
            <a:r>
              <a:rPr dirty="0" spc="105"/>
              <a:t>can</a:t>
            </a:r>
            <a:r>
              <a:rPr dirty="0" spc="15"/>
              <a:t> </a:t>
            </a:r>
            <a:r>
              <a:rPr dirty="0" spc="55"/>
              <a:t>be</a:t>
            </a:r>
            <a:r>
              <a:rPr dirty="0" spc="15"/>
              <a:t> </a:t>
            </a:r>
            <a:r>
              <a:rPr dirty="0"/>
              <a:t>leveraged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/>
              <a:t>improve</a:t>
            </a:r>
            <a:r>
              <a:rPr dirty="0" spc="15"/>
              <a:t> </a:t>
            </a:r>
            <a:r>
              <a:rPr dirty="0" spc="170"/>
              <a:t>business</a:t>
            </a:r>
            <a:r>
              <a:rPr dirty="0" spc="15"/>
              <a:t> </a:t>
            </a:r>
            <a:r>
              <a:rPr dirty="0"/>
              <a:t>strategies,</a:t>
            </a:r>
            <a:r>
              <a:rPr dirty="0" spc="20"/>
              <a:t> </a:t>
            </a:r>
            <a:r>
              <a:rPr dirty="0" spc="175"/>
              <a:t>such</a:t>
            </a:r>
            <a:r>
              <a:rPr dirty="0" spc="15"/>
              <a:t> </a:t>
            </a:r>
            <a:r>
              <a:rPr dirty="0" spc="280"/>
              <a:t>as</a:t>
            </a:r>
            <a:r>
              <a:rPr dirty="0" spc="15"/>
              <a:t> </a:t>
            </a:r>
            <a:r>
              <a:rPr dirty="0" spc="-10"/>
              <a:t>marketing </a:t>
            </a:r>
            <a:r>
              <a:rPr dirty="0" spc="55"/>
              <a:t>high-</a:t>
            </a:r>
            <a:r>
              <a:rPr dirty="0"/>
              <a:t>revenue</a:t>
            </a:r>
            <a:r>
              <a:rPr dirty="0" spc="-70"/>
              <a:t> </a:t>
            </a:r>
            <a:r>
              <a:rPr dirty="0" spc="55"/>
              <a:t>pizzas</a:t>
            </a:r>
            <a:r>
              <a:rPr dirty="0" spc="-65"/>
              <a:t> </a:t>
            </a:r>
            <a:r>
              <a:rPr dirty="0" spc="80"/>
              <a:t>and</a:t>
            </a:r>
            <a:r>
              <a:rPr dirty="0" spc="-70"/>
              <a:t> </a:t>
            </a:r>
            <a:r>
              <a:rPr dirty="0"/>
              <a:t>optimizing</a:t>
            </a:r>
            <a:r>
              <a:rPr dirty="0" spc="-65"/>
              <a:t> </a:t>
            </a:r>
            <a:r>
              <a:rPr dirty="0"/>
              <a:t>inventory</a:t>
            </a:r>
            <a:r>
              <a:rPr dirty="0" spc="-70"/>
              <a:t> </a:t>
            </a:r>
            <a:r>
              <a:rPr dirty="0" spc="150"/>
              <a:t>based</a:t>
            </a:r>
            <a:r>
              <a:rPr dirty="0" spc="-65"/>
              <a:t> </a:t>
            </a:r>
            <a:r>
              <a:rPr dirty="0" spc="105"/>
              <a:t>on</a:t>
            </a:r>
            <a:r>
              <a:rPr dirty="0" spc="-65"/>
              <a:t> </a:t>
            </a:r>
            <a:r>
              <a:rPr dirty="0" spc="-10"/>
              <a:t>demand.</a:t>
            </a:r>
          </a:p>
          <a:p>
            <a:pPr marL="12700" marR="604520">
              <a:lnSpc>
                <a:spcPct val="116100"/>
              </a:lnSpc>
              <a:spcBef>
                <a:spcPts val="3150"/>
              </a:spcBef>
            </a:pPr>
            <a:r>
              <a:rPr dirty="0" spc="-10"/>
              <a:t>Future</a:t>
            </a:r>
            <a:r>
              <a:rPr dirty="0" spc="-50"/>
              <a:t> </a:t>
            </a:r>
            <a:r>
              <a:rPr dirty="0" spc="135"/>
              <a:t>analyses</a:t>
            </a:r>
            <a:r>
              <a:rPr dirty="0" spc="-50"/>
              <a:t> </a:t>
            </a:r>
            <a:r>
              <a:rPr dirty="0" spc="70"/>
              <a:t>could</a:t>
            </a:r>
            <a:r>
              <a:rPr dirty="0" spc="-45"/>
              <a:t> </a:t>
            </a:r>
            <a:r>
              <a:rPr dirty="0"/>
              <a:t>include</a:t>
            </a:r>
            <a:r>
              <a:rPr dirty="0" spc="-50"/>
              <a:t> </a:t>
            </a:r>
            <a:r>
              <a:rPr dirty="0" spc="65"/>
              <a:t>customer</a:t>
            </a:r>
            <a:r>
              <a:rPr dirty="0" spc="-45"/>
              <a:t> </a:t>
            </a:r>
            <a:r>
              <a:rPr dirty="0" spc="110"/>
              <a:t>demographics</a:t>
            </a:r>
            <a:r>
              <a:rPr dirty="0" spc="-50"/>
              <a:t> </a:t>
            </a:r>
            <a:r>
              <a:rPr dirty="0" spc="80"/>
              <a:t>and</a:t>
            </a:r>
            <a:r>
              <a:rPr dirty="0" spc="-45"/>
              <a:t> </a:t>
            </a:r>
            <a:r>
              <a:rPr dirty="0" spc="145"/>
              <a:t>seasonal</a:t>
            </a:r>
            <a:r>
              <a:rPr dirty="0" spc="-50"/>
              <a:t> </a:t>
            </a:r>
            <a:r>
              <a:rPr dirty="0"/>
              <a:t>trends</a:t>
            </a:r>
            <a:r>
              <a:rPr dirty="0" spc="-45"/>
              <a:t> </a:t>
            </a:r>
            <a:r>
              <a:rPr dirty="0" spc="-25"/>
              <a:t>to </a:t>
            </a:r>
            <a:r>
              <a:rPr dirty="0" spc="-70"/>
              <a:t>further</a:t>
            </a:r>
            <a:r>
              <a:rPr dirty="0" spc="-80"/>
              <a:t> </a:t>
            </a:r>
            <a:r>
              <a:rPr dirty="0" spc="-40"/>
              <a:t>refine</a:t>
            </a:r>
            <a:r>
              <a:rPr dirty="0" spc="-80"/>
              <a:t> </a:t>
            </a:r>
            <a:r>
              <a:rPr dirty="0"/>
              <a:t>marketing</a:t>
            </a:r>
            <a:r>
              <a:rPr dirty="0" spc="-75"/>
              <a:t> </a:t>
            </a:r>
            <a:r>
              <a:rPr dirty="0" spc="80"/>
              <a:t>and</a:t>
            </a:r>
            <a:r>
              <a:rPr dirty="0" spc="-80"/>
              <a:t> </a:t>
            </a:r>
            <a:r>
              <a:rPr dirty="0"/>
              <a:t>operational</a:t>
            </a:r>
            <a:r>
              <a:rPr dirty="0" spc="-75"/>
              <a:t> </a:t>
            </a:r>
            <a:r>
              <a:rPr dirty="0" spc="65"/>
              <a:t>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377311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773118"/>
              <a:ext cx="18288000" cy="6514465"/>
            </a:xfrm>
            <a:custGeom>
              <a:avLst/>
              <a:gdLst/>
              <a:ahLst/>
              <a:cxnLst/>
              <a:rect l="l" t="t" r="r" b="b"/>
              <a:pathLst>
                <a:path w="18288000" h="6514465">
                  <a:moveTo>
                    <a:pt x="0" y="0"/>
                  </a:moveTo>
                  <a:lnTo>
                    <a:pt x="18288000" y="0"/>
                  </a:lnTo>
                  <a:lnTo>
                    <a:pt x="18288000" y="6513880"/>
                  </a:lnTo>
                  <a:lnTo>
                    <a:pt x="0" y="6513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59160" y="1350221"/>
            <a:ext cx="576961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950">
                <a:solidFill>
                  <a:srgbClr val="FFFFFF"/>
                </a:solidFill>
              </a:rPr>
              <a:t>Introduction</a:t>
            </a:r>
            <a:endParaRPr sz="7000"/>
          </a:p>
        </p:txBody>
      </p:sp>
      <p:grpSp>
        <p:nvGrpSpPr>
          <p:cNvPr id="6" name="object 6" descr=""/>
          <p:cNvGrpSpPr/>
          <p:nvPr/>
        </p:nvGrpSpPr>
        <p:grpSpPr>
          <a:xfrm>
            <a:off x="8463290" y="0"/>
            <a:ext cx="1361440" cy="10287000"/>
            <a:chOff x="8463290" y="0"/>
            <a:chExt cx="1361440" cy="102870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33" y="0"/>
              <a:ext cx="1168190" cy="48931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90" y="9701138"/>
              <a:ext cx="1361277" cy="58585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197895" y="4616054"/>
            <a:ext cx="14658340" cy="3728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500">
                <a:latin typeface="Trebuchet MS"/>
                <a:cs typeface="Trebuchet MS"/>
              </a:rPr>
              <a:t>In</a:t>
            </a:r>
            <a:r>
              <a:rPr dirty="0" sz="3500" spc="-70">
                <a:latin typeface="Trebuchet MS"/>
                <a:cs typeface="Trebuchet MS"/>
              </a:rPr>
              <a:t> </a:t>
            </a:r>
            <a:r>
              <a:rPr dirty="0" sz="3500" spc="-35">
                <a:latin typeface="Trebuchet MS"/>
                <a:cs typeface="Trebuchet MS"/>
              </a:rPr>
              <a:t>this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 spc="-165">
                <a:latin typeface="Trebuchet MS"/>
                <a:cs typeface="Trebuchet MS"/>
              </a:rPr>
              <a:t>project,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we</a:t>
            </a:r>
            <a:r>
              <a:rPr dirty="0" sz="3500" spc="-7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analyze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pizza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orders</a:t>
            </a:r>
            <a:r>
              <a:rPr dirty="0" sz="3500" spc="-70">
                <a:latin typeface="Trebuchet MS"/>
                <a:cs typeface="Trebuchet MS"/>
              </a:rPr>
              <a:t> </a:t>
            </a:r>
            <a:r>
              <a:rPr dirty="0" sz="3500" spc="70">
                <a:latin typeface="Trebuchet MS"/>
                <a:cs typeface="Trebuchet MS"/>
              </a:rPr>
              <a:t>using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 spc="415">
                <a:latin typeface="Trebuchet MS"/>
                <a:cs typeface="Trebuchet MS"/>
              </a:rPr>
              <a:t>SQL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queries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 spc="-135">
                <a:latin typeface="Trebuchet MS"/>
                <a:cs typeface="Trebuchet MS"/>
              </a:rPr>
              <a:t>to</a:t>
            </a:r>
            <a:r>
              <a:rPr dirty="0" sz="3500" spc="-7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gain</a:t>
            </a:r>
            <a:r>
              <a:rPr dirty="0" sz="3500" spc="-65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insights </a:t>
            </a:r>
            <a:r>
              <a:rPr dirty="0" sz="3500" spc="-120">
                <a:latin typeface="Trebuchet MS"/>
                <a:cs typeface="Trebuchet MS"/>
              </a:rPr>
              <a:t>into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customer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-40">
                <a:latin typeface="Trebuchet MS"/>
                <a:cs typeface="Trebuchet MS"/>
              </a:rPr>
              <a:t>preferences,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110">
                <a:latin typeface="Trebuchet MS"/>
                <a:cs typeface="Trebuchet MS"/>
              </a:rPr>
              <a:t>sales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-50">
                <a:latin typeface="Trebuchet MS"/>
                <a:cs typeface="Trebuchet MS"/>
              </a:rPr>
              <a:t>performance,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55">
                <a:latin typeface="Trebuchet MS"/>
                <a:cs typeface="Trebuchet MS"/>
              </a:rPr>
              <a:t>and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-50">
                <a:latin typeface="Trebuchet MS"/>
                <a:cs typeface="Trebuchet MS"/>
              </a:rPr>
              <a:t>operational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-55">
                <a:latin typeface="Trebuchet MS"/>
                <a:cs typeface="Trebuchet MS"/>
              </a:rPr>
              <a:t>trends.</a:t>
            </a:r>
            <a:r>
              <a:rPr dirty="0" sz="3500" spc="-140">
                <a:latin typeface="Trebuchet MS"/>
                <a:cs typeface="Trebuchet MS"/>
              </a:rPr>
              <a:t> </a:t>
            </a:r>
            <a:r>
              <a:rPr dirty="0" sz="3500" spc="185">
                <a:latin typeface="Trebuchet MS"/>
                <a:cs typeface="Trebuchet MS"/>
              </a:rPr>
              <a:t>By </a:t>
            </a:r>
            <a:r>
              <a:rPr dirty="0" sz="3500">
                <a:latin typeface="Trebuchet MS"/>
                <a:cs typeface="Trebuchet MS"/>
              </a:rPr>
              <a:t>examining</a:t>
            </a:r>
            <a:r>
              <a:rPr dirty="0" sz="3500" spc="-105">
                <a:latin typeface="Trebuchet MS"/>
                <a:cs typeface="Trebuchet MS"/>
              </a:rPr>
              <a:t> </a:t>
            </a:r>
            <a:r>
              <a:rPr dirty="0" sz="3500" spc="125">
                <a:latin typeface="Trebuchet MS"/>
                <a:cs typeface="Trebuchet MS"/>
              </a:rPr>
              <a:t>a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 spc="-45">
                <a:latin typeface="Trebuchet MS"/>
                <a:cs typeface="Trebuchet MS"/>
              </a:rPr>
              <a:t>dataset,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we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apply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various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 spc="415">
                <a:latin typeface="Trebuchet MS"/>
                <a:cs typeface="Trebuchet MS"/>
              </a:rPr>
              <a:t>SQL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 spc="70">
                <a:latin typeface="Trebuchet MS"/>
                <a:cs typeface="Trebuchet MS"/>
              </a:rPr>
              <a:t>techniques—</a:t>
            </a:r>
            <a:r>
              <a:rPr dirty="0" sz="3500" spc="-75">
                <a:latin typeface="Trebuchet MS"/>
                <a:cs typeface="Trebuchet MS"/>
              </a:rPr>
              <a:t>from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 spc="35">
                <a:latin typeface="Trebuchet MS"/>
                <a:cs typeface="Trebuchet MS"/>
              </a:rPr>
              <a:t>basic </a:t>
            </a:r>
            <a:r>
              <a:rPr dirty="0" sz="3500">
                <a:latin typeface="Trebuchet MS"/>
                <a:cs typeface="Trebuchet MS"/>
              </a:rPr>
              <a:t>aggregations</a:t>
            </a:r>
            <a:r>
              <a:rPr dirty="0" sz="3500" spc="-20">
                <a:latin typeface="Trebuchet MS"/>
                <a:cs typeface="Trebuchet MS"/>
              </a:rPr>
              <a:t> </a:t>
            </a:r>
            <a:r>
              <a:rPr dirty="0" sz="3500" spc="-135">
                <a:latin typeface="Trebuchet MS"/>
                <a:cs typeface="Trebuchet MS"/>
              </a:rPr>
              <a:t>to</a:t>
            </a:r>
            <a:r>
              <a:rPr dirty="0" sz="3500" spc="-20">
                <a:latin typeface="Trebuchet MS"/>
                <a:cs typeface="Trebuchet MS"/>
              </a:rPr>
              <a:t> </a:t>
            </a:r>
            <a:r>
              <a:rPr dirty="0" sz="3500" spc="50">
                <a:latin typeface="Trebuchet MS"/>
                <a:cs typeface="Trebuchet MS"/>
              </a:rPr>
              <a:t>advanced</a:t>
            </a:r>
            <a:r>
              <a:rPr dirty="0" sz="3500" spc="-15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window</a:t>
            </a:r>
            <a:r>
              <a:rPr dirty="0" sz="3500" spc="-20">
                <a:latin typeface="Trebuchet MS"/>
                <a:cs typeface="Trebuchet MS"/>
              </a:rPr>
              <a:t> </a:t>
            </a:r>
            <a:r>
              <a:rPr dirty="0" sz="3500" spc="50">
                <a:latin typeface="Trebuchet MS"/>
                <a:cs typeface="Trebuchet MS"/>
              </a:rPr>
              <a:t>functions—</a:t>
            </a:r>
            <a:r>
              <a:rPr dirty="0" sz="3500" spc="-135">
                <a:latin typeface="Trebuchet MS"/>
                <a:cs typeface="Trebuchet MS"/>
              </a:rPr>
              <a:t>to</a:t>
            </a:r>
            <a:r>
              <a:rPr dirty="0" sz="3500" spc="-15">
                <a:latin typeface="Trebuchet MS"/>
                <a:cs typeface="Trebuchet MS"/>
              </a:rPr>
              <a:t> </a:t>
            </a:r>
            <a:r>
              <a:rPr dirty="0" sz="3500" spc="90">
                <a:latin typeface="Trebuchet MS"/>
                <a:cs typeface="Trebuchet MS"/>
              </a:rPr>
              <a:t>address</a:t>
            </a:r>
            <a:r>
              <a:rPr dirty="0" sz="3500" spc="-20">
                <a:latin typeface="Trebuchet MS"/>
                <a:cs typeface="Trebuchet MS"/>
              </a:rPr>
              <a:t> </a:t>
            </a:r>
            <a:r>
              <a:rPr dirty="0" sz="3500" spc="-100">
                <a:latin typeface="Trebuchet MS"/>
                <a:cs typeface="Trebuchet MS"/>
              </a:rPr>
              <a:t>real-</a:t>
            </a:r>
            <a:r>
              <a:rPr dirty="0" sz="3500" spc="-10">
                <a:latin typeface="Trebuchet MS"/>
                <a:cs typeface="Trebuchet MS"/>
              </a:rPr>
              <a:t>world </a:t>
            </a:r>
            <a:r>
              <a:rPr dirty="0" sz="3500" spc="110">
                <a:latin typeface="Trebuchet MS"/>
                <a:cs typeface="Trebuchet MS"/>
              </a:rPr>
              <a:t>business</a:t>
            </a:r>
            <a:r>
              <a:rPr dirty="0" sz="3500" spc="-8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challenges.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 spc="55">
                <a:latin typeface="Trebuchet MS"/>
                <a:cs typeface="Trebuchet MS"/>
              </a:rPr>
              <a:t>The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goal</a:t>
            </a:r>
            <a:r>
              <a:rPr dirty="0" sz="3500" spc="-80">
                <a:latin typeface="Trebuchet MS"/>
                <a:cs typeface="Trebuchet MS"/>
              </a:rPr>
              <a:t> </a:t>
            </a:r>
            <a:r>
              <a:rPr dirty="0" sz="3500" spc="50">
                <a:latin typeface="Trebuchet MS"/>
                <a:cs typeface="Trebuchet MS"/>
              </a:rPr>
              <a:t>is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 spc="-135">
                <a:latin typeface="Trebuchet MS"/>
                <a:cs typeface="Trebuchet MS"/>
              </a:rPr>
              <a:t>to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 spc="-145">
                <a:latin typeface="Trebuchet MS"/>
                <a:cs typeface="Trebuchet MS"/>
              </a:rPr>
              <a:t>offer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 spc="-40">
                <a:latin typeface="Trebuchet MS"/>
                <a:cs typeface="Trebuchet MS"/>
              </a:rPr>
              <a:t>actionable</a:t>
            </a:r>
            <a:r>
              <a:rPr dirty="0" sz="3500" spc="-8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insights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 spc="-125">
                <a:latin typeface="Trebuchet MS"/>
                <a:cs typeface="Trebuchet MS"/>
              </a:rPr>
              <a:t>for</a:t>
            </a:r>
            <a:r>
              <a:rPr dirty="0" sz="3500" spc="-75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improving </a:t>
            </a:r>
            <a:r>
              <a:rPr dirty="0" sz="3500">
                <a:latin typeface="Trebuchet MS"/>
                <a:cs typeface="Trebuchet MS"/>
              </a:rPr>
              <a:t>menu</a:t>
            </a:r>
            <a:r>
              <a:rPr dirty="0" sz="3500" spc="-135">
                <a:latin typeface="Trebuchet MS"/>
                <a:cs typeface="Trebuchet MS"/>
              </a:rPr>
              <a:t> </a:t>
            </a:r>
            <a:r>
              <a:rPr dirty="0" sz="3500" spc="-35">
                <a:latin typeface="Trebuchet MS"/>
                <a:cs typeface="Trebuchet MS"/>
              </a:rPr>
              <a:t>options,</a:t>
            </a:r>
            <a:r>
              <a:rPr dirty="0" sz="3500" spc="-130">
                <a:latin typeface="Trebuchet MS"/>
                <a:cs typeface="Trebuchet MS"/>
              </a:rPr>
              <a:t> </a:t>
            </a:r>
            <a:r>
              <a:rPr dirty="0" sz="3500" spc="-40">
                <a:latin typeface="Trebuchet MS"/>
                <a:cs typeface="Trebuchet MS"/>
              </a:rPr>
              <a:t>pricing</a:t>
            </a:r>
            <a:r>
              <a:rPr dirty="0" sz="3500" spc="-130">
                <a:latin typeface="Trebuchet MS"/>
                <a:cs typeface="Trebuchet MS"/>
              </a:rPr>
              <a:t> </a:t>
            </a:r>
            <a:r>
              <a:rPr dirty="0" sz="3500" spc="-40">
                <a:latin typeface="Trebuchet MS"/>
                <a:cs typeface="Trebuchet MS"/>
              </a:rPr>
              <a:t>strategies,</a:t>
            </a:r>
            <a:r>
              <a:rPr dirty="0" sz="3500" spc="-130">
                <a:latin typeface="Trebuchet MS"/>
                <a:cs typeface="Trebuchet MS"/>
              </a:rPr>
              <a:t> </a:t>
            </a:r>
            <a:r>
              <a:rPr dirty="0" sz="3500" spc="55">
                <a:latin typeface="Trebuchet MS"/>
                <a:cs typeface="Trebuchet MS"/>
              </a:rPr>
              <a:t>and</a:t>
            </a:r>
            <a:r>
              <a:rPr dirty="0" sz="3500" spc="-135">
                <a:latin typeface="Trebuchet MS"/>
                <a:cs typeface="Trebuchet MS"/>
              </a:rPr>
              <a:t> </a:t>
            </a:r>
            <a:r>
              <a:rPr dirty="0" sz="3500" spc="-55">
                <a:latin typeface="Trebuchet MS"/>
                <a:cs typeface="Trebuchet MS"/>
              </a:rPr>
              <a:t>inventory</a:t>
            </a:r>
            <a:r>
              <a:rPr dirty="0" sz="3500" spc="-130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management.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507973" y="1304997"/>
            <a:ext cx="7476490" cy="7476490"/>
            <a:chOff x="9507973" y="1304997"/>
            <a:chExt cx="7476490" cy="74764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7973" y="1304997"/>
              <a:ext cx="7476199" cy="74761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8265" y="2554504"/>
              <a:ext cx="6715109" cy="51815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8423" y="1394164"/>
            <a:ext cx="63874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840"/>
              <a:t>Datasets</a:t>
            </a:r>
            <a:r>
              <a:rPr dirty="0" sz="7000" spc="375"/>
              <a:t> </a:t>
            </a:r>
            <a:r>
              <a:rPr dirty="0" sz="7000" spc="805"/>
              <a:t>Used</a:t>
            </a:r>
            <a:endParaRPr sz="70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2598" y="3340409"/>
            <a:ext cx="133350" cy="1333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33136" y="3037501"/>
            <a:ext cx="5904230" cy="227330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Orders</a:t>
            </a:r>
            <a:r>
              <a:rPr dirty="0" sz="3200" spc="204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(orders.csv)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5199"/>
              </a:lnSpc>
            </a:pP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Order</a:t>
            </a:r>
            <a:r>
              <a:rPr dirty="0" sz="3200" spc="-15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Details</a:t>
            </a:r>
            <a:r>
              <a:rPr dirty="0" sz="3200" spc="-15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30">
                <a:solidFill>
                  <a:srgbClr val="292E3A"/>
                </a:solidFill>
                <a:latin typeface="Trebuchet MS"/>
                <a:cs typeface="Trebuchet MS"/>
              </a:rPr>
              <a:t>(order_details.csv) </a:t>
            </a:r>
            <a:r>
              <a:rPr dirty="0" sz="3200" spc="65">
                <a:solidFill>
                  <a:srgbClr val="292E3A"/>
                </a:solidFill>
                <a:latin typeface="Trebuchet MS"/>
                <a:cs typeface="Trebuchet MS"/>
              </a:rPr>
              <a:t>Pizza</a:t>
            </a:r>
            <a:r>
              <a:rPr dirty="0" sz="3200" spc="-6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292E3A"/>
                </a:solidFill>
                <a:latin typeface="Trebuchet MS"/>
                <a:cs typeface="Trebuchet MS"/>
              </a:rPr>
              <a:t>Types</a:t>
            </a:r>
            <a:r>
              <a:rPr dirty="0" sz="3200" spc="-6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(pizza_types.csv) </a:t>
            </a:r>
            <a:r>
              <a:rPr dirty="0" sz="3200" spc="105">
                <a:solidFill>
                  <a:srgbClr val="292E3A"/>
                </a:solidFill>
                <a:latin typeface="Trebuchet MS"/>
                <a:cs typeface="Trebuchet MS"/>
              </a:rPr>
              <a:t>Pizzas</a:t>
            </a:r>
            <a:r>
              <a:rPr dirty="0" sz="3200" spc="-6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(pizzas.csv)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2598" y="3902384"/>
            <a:ext cx="133350" cy="1333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598" y="4464359"/>
            <a:ext cx="133350" cy="1333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598" y="5026334"/>
            <a:ext cx="133350" cy="13335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16000" y="8961770"/>
            <a:ext cx="511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92E3A"/>
                </a:solidFill>
                <a:latin typeface="Trebuchet MS"/>
                <a:cs typeface="Trebuchet MS"/>
              </a:rPr>
              <a:t>All</a:t>
            </a:r>
            <a:r>
              <a:rPr dirty="0" sz="1800" spc="-4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292E3A"/>
                </a:solidFill>
                <a:latin typeface="Trebuchet MS"/>
                <a:cs typeface="Trebuchet MS"/>
              </a:rPr>
              <a:t>files </a:t>
            </a:r>
            <a:r>
              <a:rPr dirty="0" sz="1800" spc="-105">
                <a:solidFill>
                  <a:srgbClr val="292E3A"/>
                </a:solidFill>
                <a:latin typeface="Trebuchet MS"/>
                <a:cs typeface="Trebuchet MS"/>
              </a:rPr>
              <a:t>will</a:t>
            </a:r>
            <a:r>
              <a:rPr dirty="0" sz="1800" spc="-4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92E3A"/>
                </a:solidFill>
                <a:latin typeface="Trebuchet MS"/>
                <a:cs typeface="Trebuchet MS"/>
              </a:rPr>
              <a:t>be</a:t>
            </a:r>
            <a:r>
              <a:rPr dirty="0" sz="1800" spc="-3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92E3A"/>
                </a:solidFill>
                <a:latin typeface="Trebuchet MS"/>
                <a:cs typeface="Trebuchet MS"/>
              </a:rPr>
              <a:t>accessible</a:t>
            </a:r>
            <a:r>
              <a:rPr dirty="0" sz="1800" spc="-4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92E3A"/>
                </a:solidFill>
                <a:latin typeface="Trebuchet MS"/>
                <a:cs typeface="Trebuchet MS"/>
              </a:rPr>
              <a:t>in</a:t>
            </a:r>
            <a:r>
              <a:rPr dirty="0" sz="1800" spc="-3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92E3A"/>
                </a:solidFill>
                <a:latin typeface="Trebuchet MS"/>
                <a:cs typeface="Trebuchet MS"/>
              </a:rPr>
              <a:t>my</a:t>
            </a:r>
            <a:r>
              <a:rPr dirty="0" sz="1800" spc="-4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92E3A"/>
                </a:solidFill>
                <a:latin typeface="Trebuchet MS"/>
                <a:cs typeface="Trebuchet MS"/>
              </a:rPr>
              <a:t>GitHub</a:t>
            </a:r>
            <a:r>
              <a:rPr dirty="0" sz="1800" spc="-3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292E3A"/>
                </a:solidFill>
                <a:latin typeface="Trebuchet MS"/>
                <a:cs typeface="Trebuchet MS"/>
              </a:rPr>
              <a:t>repository.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634" y="1306653"/>
            <a:ext cx="1576721" cy="157672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0"/>
            <a:ext cx="10199370" cy="10287000"/>
            <a:chOff x="0" y="0"/>
            <a:chExt cx="10199370" cy="10287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2634" y="6031499"/>
              <a:ext cx="1576721" cy="157672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411335" cy="10287000"/>
            </a:xfrm>
            <a:custGeom>
              <a:avLst/>
              <a:gdLst/>
              <a:ahLst/>
              <a:cxnLst/>
              <a:rect l="l" t="t" r="r" b="b"/>
              <a:pathLst>
                <a:path w="9411335" h="10287000">
                  <a:moveTo>
                    <a:pt x="0" y="0"/>
                  </a:moveTo>
                  <a:lnTo>
                    <a:pt x="9411053" y="0"/>
                  </a:lnTo>
                  <a:lnTo>
                    <a:pt x="9411053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9275" y="1600199"/>
            <a:ext cx="5400659" cy="19526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9275" y="4767742"/>
            <a:ext cx="5781659" cy="54863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556575" y="4129630"/>
            <a:ext cx="3567429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405" b="1">
                <a:solidFill>
                  <a:srgbClr val="708BAB"/>
                </a:solidFill>
                <a:latin typeface="Liberation Sans Narrow"/>
                <a:cs typeface="Liberation Sans Narrow"/>
              </a:rPr>
              <a:t>Table</a:t>
            </a:r>
            <a:r>
              <a:rPr dirty="0" sz="3800" spc="190" b="1">
                <a:solidFill>
                  <a:srgbClr val="708BAB"/>
                </a:solidFill>
                <a:latin typeface="Liberation Sans Narrow"/>
                <a:cs typeface="Liberation Sans Narrow"/>
              </a:rPr>
              <a:t> </a:t>
            </a:r>
            <a:r>
              <a:rPr dirty="0" sz="3800" spc="470" b="1">
                <a:solidFill>
                  <a:srgbClr val="708BAB"/>
                </a:solidFill>
                <a:latin typeface="Liberation Sans Narrow"/>
                <a:cs typeface="Liberation Sans Narrow"/>
              </a:rPr>
              <a:t>Creation</a:t>
            </a:r>
            <a:endParaRPr sz="3800">
              <a:latin typeface="Liberation Sans Narrow"/>
              <a:cs typeface="Liberation Sans Narrow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073" y="3384879"/>
            <a:ext cx="133350" cy="1333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073" y="5070804"/>
            <a:ext cx="133350" cy="1333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073" y="6194754"/>
            <a:ext cx="133350" cy="13335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956759" y="1443703"/>
            <a:ext cx="6284595" cy="672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24280">
              <a:lnSpc>
                <a:spcPct val="100000"/>
              </a:lnSpc>
              <a:spcBef>
                <a:spcPts val="100"/>
              </a:spcBef>
            </a:pPr>
            <a:r>
              <a:rPr dirty="0" sz="7000" spc="980" b="1">
                <a:solidFill>
                  <a:srgbClr val="292E3A"/>
                </a:solidFill>
                <a:latin typeface="Liberation Sans Narrow"/>
                <a:cs typeface="Liberation Sans Narrow"/>
              </a:rPr>
              <a:t>Approach</a:t>
            </a:r>
            <a:endParaRPr sz="7000">
              <a:latin typeface="Liberation Sans Narrow"/>
              <a:cs typeface="Liberation Sans Narrow"/>
            </a:endParaRPr>
          </a:p>
          <a:p>
            <a:pPr marL="12700" marR="80010">
              <a:lnSpc>
                <a:spcPct val="115199"/>
              </a:lnSpc>
              <a:spcBef>
                <a:spcPts val="4500"/>
              </a:spcBef>
            </a:pP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50">
                <a:solidFill>
                  <a:srgbClr val="292E3A"/>
                </a:solidFill>
                <a:latin typeface="Trebuchet MS"/>
                <a:cs typeface="Trebuchet MS"/>
              </a:rPr>
              <a:t>created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0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new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database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named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dominos</a:t>
            </a:r>
            <a:r>
              <a:rPr dirty="0" sz="3200" spc="-1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40">
                <a:solidFill>
                  <a:srgbClr val="292E3A"/>
                </a:solidFill>
                <a:latin typeface="Trebuchet MS"/>
                <a:cs typeface="Trebuchet MS"/>
              </a:rPr>
              <a:t>to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organize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dirty="0" sz="3200" spc="-1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store </a:t>
            </a:r>
            <a:r>
              <a:rPr dirty="0" sz="3200" spc="-35">
                <a:solidFill>
                  <a:srgbClr val="292E3A"/>
                </a:solidFill>
                <a:latin typeface="Trebuchet MS"/>
                <a:cs typeface="Trebuchet MS"/>
              </a:rPr>
              <a:t>the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data.</a:t>
            </a:r>
            <a:endParaRPr sz="3200">
              <a:latin typeface="Trebuchet MS"/>
              <a:cs typeface="Trebuchet MS"/>
            </a:endParaRPr>
          </a:p>
          <a:p>
            <a:pPr marL="12700" marR="660400">
              <a:lnSpc>
                <a:spcPct val="115199"/>
              </a:lnSpc>
            </a:pPr>
            <a:r>
              <a:rPr dirty="0" sz="3200" spc="-65">
                <a:solidFill>
                  <a:srgbClr val="292E3A"/>
                </a:solidFill>
                <a:latin typeface="Trebuchet MS"/>
                <a:cs typeface="Trebuchet MS"/>
              </a:rPr>
              <a:t>Within</a:t>
            </a:r>
            <a:r>
              <a:rPr dirty="0" sz="3200" spc="-5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0">
                <a:solidFill>
                  <a:srgbClr val="292E3A"/>
                </a:solidFill>
                <a:latin typeface="Trebuchet MS"/>
                <a:cs typeface="Trebuchet MS"/>
              </a:rPr>
              <a:t>the</a:t>
            </a:r>
            <a:r>
              <a:rPr dirty="0" sz="3200" spc="-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dominos</a:t>
            </a:r>
            <a:r>
              <a:rPr dirty="0" sz="3200" spc="-5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database,</a:t>
            </a:r>
            <a:r>
              <a:rPr dirty="0" sz="3200" spc="-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50">
                <a:solidFill>
                  <a:srgbClr val="292E3A"/>
                </a:solidFill>
                <a:latin typeface="Trebuchet MS"/>
                <a:cs typeface="Trebuchet MS"/>
              </a:rPr>
              <a:t>I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established</a:t>
            </a:r>
            <a:r>
              <a:rPr dirty="0" sz="3200" spc="-13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key</a:t>
            </a:r>
            <a:r>
              <a:rPr dirty="0" sz="3200" spc="-12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tables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5199"/>
              </a:lnSpc>
            </a:pP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3200" spc="-1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imported</a:t>
            </a:r>
            <a:r>
              <a:rPr dirty="0" sz="3200" spc="-1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data</a:t>
            </a:r>
            <a:r>
              <a:rPr dirty="0" sz="3200" spc="-1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75">
                <a:solidFill>
                  <a:srgbClr val="292E3A"/>
                </a:solidFill>
                <a:latin typeface="Trebuchet MS"/>
                <a:cs typeface="Trebuchet MS"/>
              </a:rPr>
              <a:t>from</a:t>
            </a:r>
            <a:r>
              <a:rPr dirty="0" sz="3200" spc="-1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80">
                <a:solidFill>
                  <a:srgbClr val="292E3A"/>
                </a:solidFill>
                <a:latin typeface="Trebuchet MS"/>
                <a:cs typeface="Trebuchet MS"/>
              </a:rPr>
              <a:t>four</a:t>
            </a:r>
            <a:r>
              <a:rPr dirty="0" sz="3200" spc="-14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420">
                <a:solidFill>
                  <a:srgbClr val="292E3A"/>
                </a:solidFill>
                <a:latin typeface="Trebuchet MS"/>
                <a:cs typeface="Trebuchet MS"/>
              </a:rPr>
              <a:t>CSV</a:t>
            </a:r>
            <a:r>
              <a:rPr dirty="0" sz="3200" spc="-14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45">
                <a:solidFill>
                  <a:srgbClr val="292E3A"/>
                </a:solidFill>
                <a:latin typeface="Trebuchet MS"/>
                <a:cs typeface="Trebuchet MS"/>
              </a:rPr>
              <a:t>files </a:t>
            </a:r>
            <a:r>
              <a:rPr dirty="0" sz="3200" spc="-110">
                <a:solidFill>
                  <a:srgbClr val="292E3A"/>
                </a:solidFill>
                <a:latin typeface="Trebuchet MS"/>
                <a:cs typeface="Trebuchet MS"/>
              </a:rPr>
              <a:t>into</a:t>
            </a:r>
            <a:r>
              <a:rPr dirty="0" sz="3200" spc="-13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these</a:t>
            </a:r>
            <a:r>
              <a:rPr dirty="0" sz="3200" spc="-1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tables</a:t>
            </a:r>
            <a:r>
              <a:rPr dirty="0" sz="3200" spc="-140">
                <a:solidFill>
                  <a:srgbClr val="292E3A"/>
                </a:solidFill>
                <a:latin typeface="Trebuchet MS"/>
                <a:cs typeface="Trebuchet MS"/>
              </a:rPr>
              <a:t> to</a:t>
            </a:r>
            <a:r>
              <a:rPr dirty="0" sz="3200" spc="-10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80">
                <a:solidFill>
                  <a:srgbClr val="292E3A"/>
                </a:solidFill>
                <a:latin typeface="Trebuchet MS"/>
                <a:cs typeface="Trebuchet MS"/>
              </a:rPr>
              <a:t>build</a:t>
            </a:r>
            <a:r>
              <a:rPr dirty="0" sz="3200" spc="-14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292E3A"/>
                </a:solidFill>
                <a:latin typeface="Trebuchet MS"/>
                <a:cs typeface="Trebuchet MS"/>
              </a:rPr>
              <a:t>a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comprehensive</a:t>
            </a:r>
            <a:r>
              <a:rPr dirty="0" sz="3200" spc="-7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292E3A"/>
                </a:solidFill>
                <a:latin typeface="Trebuchet MS"/>
                <a:cs typeface="Trebuchet MS"/>
              </a:rPr>
              <a:t>dataset</a:t>
            </a:r>
            <a:r>
              <a:rPr dirty="0" sz="3200" spc="-7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292E3A"/>
                </a:solidFill>
                <a:latin typeface="Trebuchet MS"/>
                <a:cs typeface="Trebuchet MS"/>
              </a:rPr>
              <a:t>for </a:t>
            </a:r>
            <a:r>
              <a:rPr dirty="0" sz="3200" spc="-10">
                <a:solidFill>
                  <a:srgbClr val="292E3A"/>
                </a:solidFill>
                <a:latin typeface="Trebuchet MS"/>
                <a:cs typeface="Trebuchet MS"/>
              </a:rPr>
              <a:t>analysis.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537525" y="931909"/>
            <a:ext cx="446532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470">
                <a:solidFill>
                  <a:srgbClr val="708BAB"/>
                </a:solidFill>
              </a:rPr>
              <a:t>Database</a:t>
            </a:r>
            <a:r>
              <a:rPr dirty="0" sz="3800" spc="195">
                <a:solidFill>
                  <a:srgbClr val="708BAB"/>
                </a:solidFill>
              </a:rPr>
              <a:t> </a:t>
            </a:r>
            <a:r>
              <a:rPr dirty="0" sz="3800" spc="475">
                <a:solidFill>
                  <a:srgbClr val="708BAB"/>
                </a:solidFill>
              </a:rPr>
              <a:t>creation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40605"/>
            <a:ext cx="9382109" cy="31337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5323" y="4540605"/>
            <a:ext cx="5437754" cy="2962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2348" y="195008"/>
            <a:ext cx="8527415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95" b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55" b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4100" spc="-10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25" b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41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b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dirty="0" sz="4100" spc="-11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0" b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dirty="0" sz="4100" spc="-10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80" b="0">
                <a:solidFill>
                  <a:srgbClr val="FFFFFF"/>
                </a:solidFill>
                <a:latin typeface="Trebuchet MS"/>
                <a:cs typeface="Trebuchet MS"/>
              </a:rPr>
              <a:t>placed?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9490" y="1184728"/>
            <a:ext cx="17112615" cy="138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25">
                <a:solidFill>
                  <a:srgbClr val="F4F4F4"/>
                </a:solidFill>
                <a:latin typeface="Trebuchet MS"/>
                <a:cs typeface="Trebuchet MS"/>
              </a:rPr>
              <a:t>Explanation:</a:t>
            </a:r>
            <a:r>
              <a:rPr dirty="0" sz="27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query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counts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Trebuchet MS"/>
                <a:cs typeface="Trebuchet MS"/>
              </a:rPr>
              <a:t>total</a:t>
            </a:r>
            <a:r>
              <a:rPr dirty="0" sz="27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number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orders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placed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orders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table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4F4F4"/>
                </a:solidFill>
                <a:latin typeface="Trebuchet MS"/>
                <a:cs typeface="Trebuchet MS"/>
              </a:rPr>
              <a:t>using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135">
                <a:solidFill>
                  <a:srgbClr val="F4F4F4"/>
                </a:solidFill>
                <a:latin typeface="Trebuchet MS"/>
                <a:cs typeface="Trebuchet MS"/>
              </a:rPr>
              <a:t>COUNT()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function.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700" spc="-35">
                <a:solidFill>
                  <a:srgbClr val="F4F4F4"/>
                </a:solidFill>
                <a:latin typeface="Trebuchet MS"/>
                <a:cs typeface="Trebuchet MS"/>
              </a:rPr>
              <a:t>Insight:</a:t>
            </a:r>
            <a:r>
              <a:rPr dirty="0" sz="2700" spc="-1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Trebuchet MS"/>
                <a:cs typeface="Trebuchet MS"/>
              </a:rPr>
              <a:t>total</a:t>
            </a:r>
            <a:r>
              <a:rPr dirty="0" sz="27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number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orders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placed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are</a:t>
            </a:r>
            <a:r>
              <a:rPr dirty="0" sz="27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21,350.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93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02856" y="3491958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395" y="3515379"/>
            <a:ext cx="11658599" cy="620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2393" y="195008"/>
            <a:ext cx="12527280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b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4100" spc="-17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55" b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0" b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25" b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4100" spc="-9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b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" b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95" b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b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dirty="0" sz="410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220" b="0">
                <a:solidFill>
                  <a:srgbClr val="FFFFFF"/>
                </a:solidFill>
                <a:latin typeface="Trebuchet MS"/>
                <a:cs typeface="Trebuchet MS"/>
              </a:rPr>
              <a:t>sales?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9490" y="1243754"/>
            <a:ext cx="1794319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-25">
                <a:solidFill>
                  <a:srgbClr val="F4F4F4"/>
                </a:solidFill>
                <a:latin typeface="Trebuchet MS"/>
                <a:cs typeface="Trebuchet MS"/>
              </a:rPr>
              <a:t>Explanation:</a:t>
            </a:r>
            <a:r>
              <a:rPr dirty="0" sz="2700" spc="-1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query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F4F4F4"/>
                </a:solidFill>
                <a:latin typeface="Trebuchet MS"/>
                <a:cs typeface="Trebuchet MS"/>
              </a:rPr>
              <a:t>calculates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 the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Trebuchet MS"/>
                <a:cs typeface="Trebuchet MS"/>
              </a:rPr>
              <a:t>total</a:t>
            </a:r>
            <a:r>
              <a:rPr dirty="0" sz="27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revenue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generated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by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multiplying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quantity </a:t>
            </a:r>
            <a:r>
              <a:rPr dirty="0" sz="2700" spc="-5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4F4F4"/>
                </a:solidFill>
                <a:latin typeface="Trebuchet MS"/>
                <a:cs typeface="Trebuchet MS"/>
              </a:rPr>
              <a:t>pizzas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sold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by</a:t>
            </a:r>
            <a:r>
              <a:rPr dirty="0" sz="2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30">
                <a:solidFill>
                  <a:srgbClr val="F4F4F4"/>
                </a:solidFill>
                <a:latin typeface="Trebuchet MS"/>
                <a:cs typeface="Trebuchet MS"/>
              </a:rPr>
              <a:t>their</a:t>
            </a:r>
            <a:r>
              <a:rPr dirty="0" sz="27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price. </a:t>
            </a:r>
            <a:r>
              <a:rPr dirty="0" sz="2700" spc="-35">
                <a:solidFill>
                  <a:srgbClr val="F4F4F4"/>
                </a:solidFill>
                <a:latin typeface="Trebuchet MS"/>
                <a:cs typeface="Trebuchet MS"/>
              </a:rPr>
              <a:t>Insight:</a:t>
            </a:r>
            <a:r>
              <a:rPr dirty="0" sz="2700" spc="-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45">
                <a:solidFill>
                  <a:srgbClr val="F4F4F4"/>
                </a:solidFill>
                <a:latin typeface="Trebuchet MS"/>
                <a:cs typeface="Trebuchet MS"/>
              </a:rPr>
              <a:t>total</a:t>
            </a:r>
            <a:r>
              <a:rPr dirty="0" sz="27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revenue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Trebuchet MS"/>
                <a:cs typeface="Trebuchet MS"/>
              </a:rPr>
              <a:t>generated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4F4F4"/>
                </a:solidFill>
                <a:latin typeface="Trebuchet MS"/>
                <a:cs typeface="Trebuchet MS"/>
              </a:rPr>
              <a:t>from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pizza</a:t>
            </a:r>
            <a:r>
              <a:rPr dirty="0" sz="27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4F4F4"/>
                </a:solidFill>
                <a:latin typeface="Trebuchet MS"/>
                <a:cs typeface="Trebuchet MS"/>
              </a:rPr>
              <a:t>sales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4F4F4"/>
                </a:solidFill>
                <a:latin typeface="Trebuchet MS"/>
                <a:cs typeface="Trebuchet MS"/>
              </a:rPr>
              <a:t>$817,860</a:t>
            </a:r>
            <a:r>
              <a:rPr dirty="0" sz="27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4F4F4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93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4137" y="8163993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001" y="3515379"/>
            <a:ext cx="11439509" cy="6267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9880" rIns="0" bIns="0" rtlCol="0" vert="horz">
            <a:spAutoFit/>
          </a:bodyPr>
          <a:lstStyle/>
          <a:p>
            <a:pPr algn="ctr" marR="368935">
              <a:lnSpc>
                <a:spcPct val="100000"/>
              </a:lnSpc>
              <a:spcBef>
                <a:spcPts val="2440"/>
              </a:spcBef>
            </a:pPr>
            <a:r>
              <a:rPr dirty="0" sz="4100" spc="-229" b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4100" spc="-2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80" b="0">
                <a:solidFill>
                  <a:srgbClr val="FFFFFF"/>
                </a:solidFill>
                <a:latin typeface="Verdana"/>
                <a:cs typeface="Verdana"/>
              </a:rPr>
              <a:t>pizza</a:t>
            </a:r>
            <a:r>
              <a:rPr dirty="0" sz="4100" spc="-2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200" b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4100" spc="-2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33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100" spc="-2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275" b="0">
                <a:solidFill>
                  <a:srgbClr val="FFFFFF"/>
                </a:solidFill>
                <a:latin typeface="Verdana"/>
                <a:cs typeface="Verdana"/>
              </a:rPr>
              <a:t>highest</a:t>
            </a:r>
            <a:r>
              <a:rPr dirty="0" sz="4100" spc="-2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0" b="0">
                <a:solidFill>
                  <a:srgbClr val="FFFFFF"/>
                </a:solidFill>
                <a:latin typeface="Verdana"/>
                <a:cs typeface="Verdana"/>
              </a:rPr>
              <a:t>price?</a:t>
            </a:r>
            <a:endParaRPr sz="41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970"/>
              </a:spcBef>
            </a:pPr>
            <a:r>
              <a:rPr dirty="0" sz="2500" spc="-185" b="0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445" b="0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75" b="0">
                <a:solidFill>
                  <a:srgbClr val="F4F4F4"/>
                </a:solidFill>
                <a:latin typeface="Verdana"/>
                <a:cs typeface="Verdana"/>
              </a:rPr>
              <a:t>identified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95" b="0">
                <a:solidFill>
                  <a:srgbClr val="F4F4F4"/>
                </a:solidFill>
                <a:latin typeface="Verdana"/>
                <a:cs typeface="Verdana"/>
              </a:rPr>
              <a:t>highest-</a:t>
            </a:r>
            <a:r>
              <a:rPr dirty="0" sz="2500" spc="-150" b="0">
                <a:solidFill>
                  <a:srgbClr val="F4F4F4"/>
                </a:solidFill>
                <a:latin typeface="Verdana"/>
                <a:cs typeface="Verdana"/>
              </a:rPr>
              <a:t>priced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05" b="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4" b="0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95" b="0">
                <a:solidFill>
                  <a:srgbClr val="F4F4F4"/>
                </a:solidFill>
                <a:latin typeface="Verdana"/>
                <a:cs typeface="Verdana"/>
              </a:rPr>
              <a:t>joining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55" b="0">
                <a:solidFill>
                  <a:srgbClr val="F4F4F4"/>
                </a:solidFill>
                <a:latin typeface="Verdana"/>
                <a:cs typeface="Verdana"/>
              </a:rPr>
              <a:t>pizza_types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70" b="0">
                <a:solidFill>
                  <a:srgbClr val="F4F4F4"/>
                </a:solidFill>
                <a:latin typeface="Verdana"/>
                <a:cs typeface="Verdana"/>
              </a:rPr>
              <a:t>table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29" b="0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95" b="0">
                <a:solidFill>
                  <a:srgbClr val="F4F4F4"/>
                </a:solidFill>
                <a:latin typeface="Verdana"/>
                <a:cs typeface="Verdana"/>
              </a:rPr>
              <a:t>pizzas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70" b="0">
                <a:solidFill>
                  <a:srgbClr val="F4F4F4"/>
                </a:solidFill>
                <a:latin typeface="Verdana"/>
                <a:cs typeface="Verdana"/>
              </a:rPr>
              <a:t>table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55" b="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5" b="0">
                <a:solidFill>
                  <a:srgbClr val="F4F4F4"/>
                </a:solidFill>
                <a:latin typeface="Verdana"/>
                <a:cs typeface="Verdana"/>
              </a:rPr>
              <a:t>ordering</a:t>
            </a:r>
            <a:r>
              <a:rPr dirty="0" sz="2500" spc="-3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2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0" b="0">
                <a:solidFill>
                  <a:srgbClr val="F4F4F4"/>
                </a:solidFill>
                <a:latin typeface="Verdana"/>
                <a:cs typeface="Verdana"/>
              </a:rPr>
              <a:t>results </a:t>
            </a:r>
            <a:r>
              <a:rPr dirty="0" sz="2500" spc="-175" b="0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45" b="0">
                <a:solidFill>
                  <a:srgbClr val="F4F4F4"/>
                </a:solidFill>
                <a:latin typeface="Verdana"/>
                <a:cs typeface="Verdana"/>
              </a:rPr>
              <a:t>descending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0" b="0">
                <a:solidFill>
                  <a:srgbClr val="F4F4F4"/>
                </a:solidFill>
                <a:latin typeface="Verdana"/>
                <a:cs typeface="Verdana"/>
              </a:rPr>
              <a:t>order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of price. </a:t>
            </a:r>
            <a:r>
              <a:rPr dirty="0" sz="2500" spc="-114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15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5" b="0">
                <a:solidFill>
                  <a:srgbClr val="F4F4F4"/>
                </a:solidFill>
                <a:latin typeface="Verdana"/>
                <a:cs typeface="Verdana"/>
              </a:rPr>
              <a:t>LIMIT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0" b="0">
                <a:solidFill>
                  <a:srgbClr val="F4F4F4"/>
                </a:solidFill>
                <a:latin typeface="Verdana"/>
                <a:cs typeface="Verdana"/>
              </a:rPr>
              <a:t>1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25" b="0">
                <a:solidFill>
                  <a:srgbClr val="F4F4F4"/>
                </a:solidFill>
                <a:latin typeface="Verdana"/>
                <a:cs typeface="Verdana"/>
              </a:rPr>
              <a:t>clause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45" b="0">
                <a:solidFill>
                  <a:srgbClr val="F4F4F4"/>
                </a:solidFill>
                <a:latin typeface="Verdana"/>
                <a:cs typeface="Verdana"/>
              </a:rPr>
              <a:t>was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50" b="0">
                <a:solidFill>
                  <a:srgbClr val="F4F4F4"/>
                </a:solidFill>
                <a:latin typeface="Verdana"/>
                <a:cs typeface="Verdana"/>
              </a:rPr>
              <a:t>used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5" b="0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500" spc="-15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20" b="0">
                <a:solidFill>
                  <a:srgbClr val="F4F4F4"/>
                </a:solidFill>
                <a:latin typeface="Verdana"/>
                <a:cs typeface="Verdana"/>
              </a:rPr>
              <a:t>return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80" b="0">
                <a:solidFill>
                  <a:srgbClr val="F4F4F4"/>
                </a:solidFill>
                <a:latin typeface="Verdana"/>
                <a:cs typeface="Verdana"/>
              </a:rPr>
              <a:t>only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04" b="0">
                <a:solidFill>
                  <a:srgbClr val="F4F4F4"/>
                </a:solidFill>
                <a:latin typeface="Verdana"/>
                <a:cs typeface="Verdana"/>
              </a:rPr>
              <a:t>top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20" b="0">
                <a:solidFill>
                  <a:srgbClr val="F4F4F4"/>
                </a:solidFill>
                <a:latin typeface="Verdana"/>
                <a:cs typeface="Verdana"/>
              </a:rPr>
              <a:t>entry,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75" b="0">
                <a:solidFill>
                  <a:srgbClr val="F4F4F4"/>
                </a:solidFill>
                <a:latin typeface="Verdana"/>
                <a:cs typeface="Verdana"/>
              </a:rPr>
              <a:t>which</a:t>
            </a:r>
            <a:r>
              <a:rPr dirty="0" sz="2500" spc="-155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10" b="0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210" b="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95" b="0">
                <a:solidFill>
                  <a:srgbClr val="F4F4F4"/>
                </a:solidFill>
                <a:latin typeface="Verdana"/>
                <a:cs typeface="Verdana"/>
              </a:rPr>
              <a:t>highest-</a:t>
            </a:r>
            <a:r>
              <a:rPr dirty="0" sz="2500" spc="-155" b="0">
                <a:solidFill>
                  <a:srgbClr val="F4F4F4"/>
                </a:solidFill>
                <a:latin typeface="Verdana"/>
                <a:cs typeface="Verdana"/>
              </a:rPr>
              <a:t>priced</a:t>
            </a:r>
            <a:r>
              <a:rPr dirty="0" sz="2500" spc="-160" b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500" spc="-10" b="0">
                <a:solidFill>
                  <a:srgbClr val="F4F4F4"/>
                </a:solidFill>
                <a:latin typeface="Verdana"/>
                <a:cs typeface="Verdana"/>
              </a:rPr>
              <a:t>pizza.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9935" y="2315123"/>
            <a:ext cx="110267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7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2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15">
                <a:solidFill>
                  <a:srgbClr val="F4F4F4"/>
                </a:solidFill>
                <a:latin typeface="Verdana"/>
                <a:cs typeface="Verdana"/>
              </a:rPr>
              <a:t>highest-</a:t>
            </a:r>
            <a:r>
              <a:rPr dirty="0" sz="2800" spc="-170">
                <a:solidFill>
                  <a:srgbClr val="F4F4F4"/>
                </a:solidFill>
                <a:latin typeface="Verdana"/>
                <a:cs typeface="Verdana"/>
              </a:rPr>
              <a:t>priced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3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2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70">
                <a:solidFill>
                  <a:srgbClr val="F4F4F4"/>
                </a:solidFill>
                <a:latin typeface="Verdana"/>
                <a:cs typeface="Verdana"/>
              </a:rPr>
              <a:t>Greek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F4F4F4"/>
                </a:solidFill>
                <a:latin typeface="Verdana"/>
                <a:cs typeface="Verdana"/>
              </a:rPr>
              <a:t>Pizza,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70">
                <a:solidFill>
                  <a:srgbClr val="F4F4F4"/>
                </a:solidFill>
                <a:latin typeface="Verdana"/>
                <a:cs typeface="Verdana"/>
              </a:rPr>
              <a:t>priced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F4F4F4"/>
                </a:solidFill>
                <a:latin typeface="Verdana"/>
                <a:cs typeface="Verdana"/>
              </a:rPr>
              <a:t>at</a:t>
            </a:r>
            <a:r>
              <a:rPr dirty="0" sz="2800" spc="-1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F4F4F4"/>
                </a:solidFill>
                <a:latin typeface="Verdana"/>
                <a:cs typeface="Verdana"/>
              </a:rPr>
              <a:t>$35.95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93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4137" y="8013971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90" y="4287560"/>
            <a:ext cx="10706099" cy="44290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5323" y="4287529"/>
            <a:ext cx="6134099" cy="44291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8398" y="195008"/>
            <a:ext cx="10775315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285" b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70" b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330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335" b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4100" spc="-27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320" b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80" b="0">
                <a:solidFill>
                  <a:srgbClr val="FFFFFF"/>
                </a:solidFill>
                <a:latin typeface="Verdana"/>
                <a:cs typeface="Verdana"/>
              </a:rPr>
              <a:t>pizza</a:t>
            </a:r>
            <a:r>
              <a:rPr dirty="0" sz="41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60" b="0">
                <a:solidFill>
                  <a:srgbClr val="FFFFFF"/>
                </a:solidFill>
                <a:latin typeface="Verdana"/>
                <a:cs typeface="Verdana"/>
              </a:rPr>
              <a:t>size</a:t>
            </a:r>
            <a:r>
              <a:rPr dirty="0" sz="4100" spc="-27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155" b="0">
                <a:solidFill>
                  <a:srgbClr val="FFFFFF"/>
                </a:solidFill>
                <a:latin typeface="Verdana"/>
                <a:cs typeface="Verdana"/>
              </a:rPr>
              <a:t>ordered?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935" y="990489"/>
            <a:ext cx="17969230" cy="1778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-175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0">
                <a:solidFill>
                  <a:srgbClr val="F4F4F4"/>
                </a:solidFill>
                <a:latin typeface="Verdana"/>
                <a:cs typeface="Verdana"/>
              </a:rPr>
              <a:t>find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00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common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0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05">
                <a:solidFill>
                  <a:srgbClr val="F4F4F4"/>
                </a:solidFill>
                <a:latin typeface="Verdana"/>
                <a:cs typeface="Verdana"/>
              </a:rPr>
              <a:t>size,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40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0">
                <a:solidFill>
                  <a:srgbClr val="F4F4F4"/>
                </a:solidFill>
                <a:latin typeface="Verdana"/>
                <a:cs typeface="Verdana"/>
              </a:rPr>
              <a:t>joined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95">
                <a:solidFill>
                  <a:srgbClr val="F4F4F4"/>
                </a:solidFill>
                <a:latin typeface="Verdana"/>
                <a:cs typeface="Verdana"/>
              </a:rPr>
              <a:t>pizzas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0">
                <a:solidFill>
                  <a:srgbClr val="F4F4F4"/>
                </a:solidFill>
                <a:latin typeface="Verdana"/>
                <a:cs typeface="Verdana"/>
              </a:rPr>
              <a:t>order_details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Verdana"/>
                <a:cs typeface="Verdana"/>
              </a:rPr>
              <a:t>tables.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40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then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0">
                <a:solidFill>
                  <a:srgbClr val="F4F4F4"/>
                </a:solidFill>
                <a:latin typeface="Verdana"/>
                <a:cs typeface="Verdana"/>
              </a:rPr>
              <a:t>grouped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0">
                <a:solidFill>
                  <a:srgbClr val="F4F4F4"/>
                </a:solidFill>
                <a:latin typeface="Verdana"/>
                <a:cs typeface="Verdana"/>
              </a:rPr>
              <a:t>data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0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300" spc="-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75">
                <a:solidFill>
                  <a:srgbClr val="F4F4F4"/>
                </a:solidFill>
                <a:latin typeface="Verdana"/>
                <a:cs typeface="Verdana"/>
              </a:rPr>
              <a:t>size</a:t>
            </a:r>
            <a:r>
              <a:rPr dirty="0" sz="2300" spc="-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4F4F4"/>
                </a:solidFill>
                <a:latin typeface="Verdana"/>
                <a:cs typeface="Verdana"/>
              </a:rPr>
              <a:t>and </a:t>
            </a:r>
            <a:r>
              <a:rPr dirty="0" sz="2300" spc="-130">
                <a:solidFill>
                  <a:srgbClr val="F4F4F4"/>
                </a:solidFill>
                <a:latin typeface="Verdana"/>
                <a:cs typeface="Verdana"/>
              </a:rPr>
              <a:t>used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95">
                <a:solidFill>
                  <a:srgbClr val="F4F4F4"/>
                </a:solidFill>
                <a:latin typeface="Verdana"/>
                <a:cs typeface="Verdana"/>
              </a:rPr>
              <a:t>COUNT()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5">
                <a:solidFill>
                  <a:srgbClr val="F4F4F4"/>
                </a:solidFill>
                <a:latin typeface="Verdana"/>
                <a:cs typeface="Verdana"/>
              </a:rPr>
              <a:t>function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04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5">
                <a:solidFill>
                  <a:srgbClr val="F4F4F4"/>
                </a:solidFill>
                <a:latin typeface="Verdana"/>
                <a:cs typeface="Verdana"/>
              </a:rPr>
              <a:t>determine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90">
                <a:solidFill>
                  <a:srgbClr val="F4F4F4"/>
                </a:solidFill>
                <a:latin typeface="Verdana"/>
                <a:cs typeface="Verdana"/>
              </a:rPr>
              <a:t>size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20">
                <a:solidFill>
                  <a:srgbClr val="F4F4F4"/>
                </a:solidFill>
                <a:latin typeface="Verdana"/>
                <a:cs typeface="Verdana"/>
              </a:rPr>
              <a:t>that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40">
                <a:solidFill>
                  <a:srgbClr val="F4F4F4"/>
                </a:solidFill>
                <a:latin typeface="Verdana"/>
                <a:cs typeface="Verdana"/>
              </a:rPr>
              <a:t>appears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00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5">
                <a:solidFill>
                  <a:srgbClr val="F4F4F4"/>
                </a:solidFill>
                <a:latin typeface="Verdana"/>
                <a:cs typeface="Verdana"/>
              </a:rPr>
              <a:t>frequently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0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Verdana"/>
                <a:cs typeface="Verdana"/>
              </a:rPr>
              <a:t>orders.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304290" algn="l"/>
              </a:tabLst>
            </a:pPr>
            <a:r>
              <a:rPr dirty="0" sz="2700" spc="-275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700">
                <a:solidFill>
                  <a:srgbClr val="F4F4F4"/>
                </a:solidFill>
                <a:latin typeface="Verdana"/>
                <a:cs typeface="Verdana"/>
              </a:rPr>
              <a:t>	</a:t>
            </a:r>
            <a:r>
              <a:rPr dirty="0" sz="27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F4F4F4"/>
                </a:solidFill>
                <a:latin typeface="Verdana"/>
                <a:cs typeface="Verdana"/>
              </a:rPr>
              <a:t>common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25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F4F4F4"/>
                </a:solidFill>
                <a:latin typeface="Verdana"/>
                <a:cs typeface="Verdana"/>
              </a:rPr>
              <a:t>size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50">
                <a:solidFill>
                  <a:srgbClr val="F4F4F4"/>
                </a:solidFill>
                <a:latin typeface="Verdana"/>
                <a:cs typeface="Verdana"/>
              </a:rPr>
              <a:t>Large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75">
                <a:solidFill>
                  <a:srgbClr val="F4F4F4"/>
                </a:solidFill>
                <a:latin typeface="Verdana"/>
                <a:cs typeface="Verdana"/>
              </a:rPr>
              <a:t>followed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7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5">
                <a:solidFill>
                  <a:srgbClr val="F4F4F4"/>
                </a:solidFill>
                <a:latin typeface="Verdana"/>
                <a:cs typeface="Verdana"/>
              </a:rPr>
              <a:t>Meduim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8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F4F4F4"/>
                </a:solidFill>
                <a:latin typeface="Verdana"/>
                <a:cs typeface="Verdana"/>
              </a:rPr>
              <a:t>then</a:t>
            </a:r>
            <a:r>
              <a:rPr dirty="0" sz="27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4F4F4"/>
                </a:solidFill>
                <a:latin typeface="Verdana"/>
                <a:cs typeface="Verdana"/>
              </a:rPr>
              <a:t>Small.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93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7120" y="3491958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32" y="4207336"/>
            <a:ext cx="10134599" cy="50482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7867" y="4756525"/>
            <a:ext cx="6981809" cy="3467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8859" y="189292"/>
            <a:ext cx="1621472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265" b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50" b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05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90" b="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90" b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05" b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ordered </a:t>
            </a:r>
            <a:r>
              <a:rPr dirty="0" sz="3800" spc="-170" b="0">
                <a:solidFill>
                  <a:srgbClr val="FFFFFF"/>
                </a:solidFill>
                <a:latin typeface="Verdana"/>
                <a:cs typeface="Verdana"/>
              </a:rPr>
              <a:t>pizza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70" b="0">
                <a:solidFill>
                  <a:srgbClr val="FFFFFF"/>
                </a:solidFill>
                <a:latin typeface="Verdana"/>
                <a:cs typeface="Verdana"/>
              </a:rPr>
              <a:t>types,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40" b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800" spc="-254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15" b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50" b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05" b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3800" spc="-26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155" b="0">
                <a:solidFill>
                  <a:srgbClr val="FFFFFF"/>
                </a:solidFill>
                <a:latin typeface="Verdana"/>
                <a:cs typeface="Verdana"/>
              </a:rPr>
              <a:t>quantities?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9490" y="1066689"/>
            <a:ext cx="17969230" cy="168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-165">
                <a:solidFill>
                  <a:srgbClr val="F4F4F4"/>
                </a:solidFill>
                <a:latin typeface="Verdana"/>
                <a:cs typeface="Verdana"/>
              </a:rPr>
              <a:t>Explanation:</a:t>
            </a:r>
            <a:r>
              <a:rPr dirty="0" sz="2300" spc="-4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40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300" spc="1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0">
                <a:solidFill>
                  <a:srgbClr val="F4F4F4"/>
                </a:solidFill>
                <a:latin typeface="Verdana"/>
                <a:cs typeface="Verdana"/>
              </a:rPr>
              <a:t>determined</a:t>
            </a:r>
            <a:r>
              <a:rPr dirty="0" sz="2300" spc="-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0">
                <a:solidFill>
                  <a:srgbClr val="F4F4F4"/>
                </a:solidFill>
                <a:latin typeface="Verdana"/>
                <a:cs typeface="Verdana"/>
              </a:rPr>
              <a:t>top</a:t>
            </a:r>
            <a:r>
              <a:rPr dirty="0" sz="2300" spc="-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4F4F4"/>
                </a:solidFill>
                <a:latin typeface="Verdana"/>
                <a:cs typeface="Verdana"/>
              </a:rPr>
              <a:t>5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5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2300" spc="-2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types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Verdana"/>
                <a:cs typeface="Verdana"/>
              </a:rPr>
              <a:t>by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5">
                <a:solidFill>
                  <a:srgbClr val="F4F4F4"/>
                </a:solidFill>
                <a:latin typeface="Verdana"/>
                <a:cs typeface="Verdana"/>
              </a:rPr>
              <a:t>joining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pizza_types,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00">
                <a:solidFill>
                  <a:srgbClr val="F4F4F4"/>
                </a:solidFill>
                <a:latin typeface="Verdana"/>
                <a:cs typeface="Verdana"/>
              </a:rPr>
              <a:t>pizzas,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2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Verdana"/>
                <a:cs typeface="Verdana"/>
              </a:rPr>
              <a:t>order_details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tables.</a:t>
            </a:r>
            <a:r>
              <a:rPr dirty="0" sz="2300" spc="-3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405">
                <a:solidFill>
                  <a:srgbClr val="F4F4F4"/>
                </a:solidFill>
                <a:latin typeface="Verdana"/>
                <a:cs typeface="Verdana"/>
              </a:rPr>
              <a:t>I</a:t>
            </a:r>
            <a:r>
              <a:rPr dirty="0" sz="2300" spc="1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summed</a:t>
            </a:r>
            <a:r>
              <a:rPr dirty="0" sz="2300" spc="-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4F4F4"/>
                </a:solidFill>
                <a:latin typeface="Verdana"/>
                <a:cs typeface="Verdana"/>
              </a:rPr>
              <a:t>up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5">
                <a:solidFill>
                  <a:srgbClr val="F4F4F4"/>
                </a:solidFill>
                <a:latin typeface="Verdana"/>
                <a:cs typeface="Verdana"/>
              </a:rPr>
              <a:t>quantities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0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20">
                <a:solidFill>
                  <a:srgbClr val="F4F4F4"/>
                </a:solidFill>
                <a:latin typeface="Verdana"/>
                <a:cs typeface="Verdana"/>
              </a:rPr>
              <a:t>each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1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00">
                <a:solidFill>
                  <a:srgbClr val="F4F4F4"/>
                </a:solidFill>
                <a:latin typeface="Verdana"/>
                <a:cs typeface="Verdana"/>
              </a:rPr>
              <a:t>type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5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Verdana"/>
                <a:cs typeface="Verdana"/>
              </a:rPr>
              <a:t>results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60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35">
                <a:solidFill>
                  <a:srgbClr val="F4F4F4"/>
                </a:solidFill>
                <a:latin typeface="Verdana"/>
                <a:cs typeface="Verdana"/>
              </a:rPr>
              <a:t>descending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0">
                <a:solidFill>
                  <a:srgbClr val="F4F4F4"/>
                </a:solidFill>
                <a:latin typeface="Verdana"/>
                <a:cs typeface="Verdana"/>
              </a:rPr>
              <a:t>order,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using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70">
                <a:solidFill>
                  <a:srgbClr val="F4F4F4"/>
                </a:solidFill>
                <a:latin typeface="Verdana"/>
                <a:cs typeface="Verdana"/>
              </a:rPr>
              <a:t>LIMIT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5">
                <a:solidFill>
                  <a:srgbClr val="F4F4F4"/>
                </a:solidFill>
                <a:latin typeface="Verdana"/>
                <a:cs typeface="Verdana"/>
              </a:rPr>
              <a:t>5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10">
                <a:solidFill>
                  <a:srgbClr val="F4F4F4"/>
                </a:solidFill>
                <a:latin typeface="Verdana"/>
                <a:cs typeface="Verdana"/>
              </a:rPr>
              <a:t>clause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204">
                <a:solidFill>
                  <a:srgbClr val="F4F4F4"/>
                </a:solidFill>
                <a:latin typeface="Verdana"/>
                <a:cs typeface="Verdana"/>
              </a:rPr>
              <a:t>to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get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5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90">
                <a:solidFill>
                  <a:srgbClr val="F4F4F4"/>
                </a:solidFill>
                <a:latin typeface="Verdana"/>
                <a:cs typeface="Verdana"/>
              </a:rPr>
              <a:t>top</a:t>
            </a:r>
            <a:r>
              <a:rPr dirty="0" sz="2300" spc="-15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85">
                <a:solidFill>
                  <a:srgbClr val="F4F4F4"/>
                </a:solidFill>
                <a:latin typeface="Verdana"/>
                <a:cs typeface="Verdana"/>
              </a:rPr>
              <a:t>5</a:t>
            </a:r>
            <a:r>
              <a:rPr dirty="0" sz="2300" spc="-1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Verdana"/>
                <a:cs typeface="Verdana"/>
              </a:rPr>
              <a:t>entries.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600" spc="-254">
                <a:solidFill>
                  <a:srgbClr val="F4F4F4"/>
                </a:solidFill>
                <a:latin typeface="Verdana"/>
                <a:cs typeface="Verdana"/>
              </a:rPr>
              <a:t>Insight: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0">
                <a:solidFill>
                  <a:srgbClr val="F4F4F4"/>
                </a:solidFill>
                <a:latin typeface="Verdana"/>
                <a:cs typeface="Verdana"/>
              </a:rPr>
              <a:t>top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15">
                <a:solidFill>
                  <a:srgbClr val="F4F4F4"/>
                </a:solidFill>
                <a:latin typeface="Verdana"/>
                <a:cs typeface="Verdana"/>
              </a:rPr>
              <a:t>most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85">
                <a:solidFill>
                  <a:srgbClr val="F4F4F4"/>
                </a:solidFill>
                <a:latin typeface="Verdana"/>
                <a:cs typeface="Verdana"/>
              </a:rPr>
              <a:t>ordered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0">
                <a:solidFill>
                  <a:srgbClr val="F4F4F4"/>
                </a:solidFill>
                <a:latin typeface="Verdana"/>
                <a:cs typeface="Verdana"/>
              </a:rPr>
              <a:t>type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4F4F4"/>
                </a:solidFill>
                <a:latin typeface="Verdana"/>
                <a:cs typeface="Verdana"/>
              </a:rPr>
              <a:t>The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F4F4F4"/>
                </a:solidFill>
                <a:latin typeface="Verdana"/>
                <a:cs typeface="Verdana"/>
              </a:rPr>
              <a:t>Classic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85">
                <a:solidFill>
                  <a:srgbClr val="F4F4F4"/>
                </a:solidFill>
                <a:latin typeface="Verdana"/>
                <a:cs typeface="Verdana"/>
              </a:rPr>
              <a:t>Delux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4F4F4"/>
                </a:solidFill>
                <a:latin typeface="Verdana"/>
                <a:cs typeface="Verdana"/>
              </a:rPr>
              <a:t>Pizza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9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95">
                <a:solidFill>
                  <a:srgbClr val="F4F4F4"/>
                </a:solidFill>
                <a:latin typeface="Verdana"/>
                <a:cs typeface="Verdana"/>
              </a:rPr>
              <a:t>over</a:t>
            </a:r>
            <a:r>
              <a:rPr dirty="0" sz="2600" spc="-16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225">
                <a:solidFill>
                  <a:srgbClr val="F4F4F4"/>
                </a:solidFill>
                <a:latin typeface="Verdana"/>
                <a:cs typeface="Verdana"/>
              </a:rPr>
              <a:t>2.4k</a:t>
            </a:r>
            <a:r>
              <a:rPr dirty="0" sz="2600" spc="-1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4F4F4"/>
                </a:solidFill>
                <a:latin typeface="Verdana"/>
                <a:cs typeface="Verdana"/>
              </a:rPr>
              <a:t>orders.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935" y="3491958"/>
            <a:ext cx="11010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40" b="1">
                <a:latin typeface="Liberation Sans Narrow"/>
                <a:cs typeface="Liberation Sans Narrow"/>
              </a:rPr>
              <a:t>Query:</a:t>
            </a:r>
            <a:endParaRPr sz="2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7120" y="3491958"/>
            <a:ext cx="12211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0" b="1">
                <a:latin typeface="Liberation Sans Narrow"/>
                <a:cs typeface="Liberation Sans Narrow"/>
              </a:rPr>
              <a:t>Output:</a:t>
            </a:r>
            <a:endParaRPr sz="2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Annshul sajwan</dc:creator>
  <cp:keywords>DAGN6O_0OU0,BAGMcUjrHaA</cp:keywords>
  <dc:title>SQL Data PROJECT on pizza sales and optimization</dc:title>
  <dcterms:created xsi:type="dcterms:W3CDTF">2025-02-02T12:26:32Z</dcterms:created>
  <dcterms:modified xsi:type="dcterms:W3CDTF">2025-02-02T12:26:32Z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2025-02-02T00:00:00Z</vt:filetime>
  </property>
  <property fmtid="{D5CDD505-2E9C-101B-9397-08002B2CF9AE}" pid="5" name="Producer">
    <vt:lpwstr>3-Heights(TM) PDF Security Shell 4.8.25.2 (http://www.pdf-tools.com)</vt:lpwstr>
  </property>
</Properties>
</file>