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 flipH="1" rot="10800000">
            <a:off x="-360" y="720"/>
            <a:ext cx="9162360" cy="51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6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37840" y="1895040"/>
            <a:ext cx="3952440" cy="1249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Pty Ltd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37840" y="3315600"/>
            <a:ext cx="5549760" cy="48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79" name="Shape 57" descr="Shape 57"/>
          <p:cNvPicPr/>
          <p:nvPr/>
        </p:nvPicPr>
        <p:blipFill>
          <a:blip r:embed="rId1"/>
          <a:stretch/>
        </p:blipFill>
        <p:spPr>
          <a:xfrm>
            <a:off x="614160" y="1275480"/>
            <a:ext cx="1981440" cy="237960"/>
          </a:xfrm>
          <a:prstGeom prst="rect">
            <a:avLst/>
          </a:prstGeom>
          <a:ln w="12600">
            <a:noFill/>
          </a:ln>
        </p:spPr>
      </p:pic>
      <p:sp>
        <p:nvSpPr>
          <p:cNvPr id="80" name="CustomShape 4"/>
          <p:cNvSpPr/>
          <p:nvPr/>
        </p:nvSpPr>
        <p:spPr>
          <a:xfrm>
            <a:off x="537840" y="3666600"/>
            <a:ext cx="624888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[Division Name] - [Engagement Manager], [Senior Consultant], [Junior Consultant]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43800" y="1211040"/>
            <a:ext cx="5458680" cy="158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en-IN" sz="20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en-IN" sz="20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en-IN" sz="20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05200" y="1083240"/>
            <a:ext cx="8564760" cy="533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New Customer analyses 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648000" y="2088000"/>
            <a:ext cx="4133880" cy="2106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Factors in new customers :</a:t>
            </a:r>
            <a:endParaRPr b="0" lang="en-IN" sz="15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Age distributions</a:t>
            </a:r>
            <a:endParaRPr b="0" lang="en-IN" sz="15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Number of bike purchases in 3 years / percentages purchases</a:t>
            </a: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Job industry category.</a:t>
            </a: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Wealth segments</a:t>
            </a: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Number of cars own on each states.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205200" y="1083240"/>
            <a:ext cx="8564760" cy="533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288000" y="1224000"/>
            <a:ext cx="4133880" cy="332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Open Sans"/>
              </a:rPr>
              <a:t>Customers’ age distribution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As we can see, mostly our new customers are between 25 to 48 years old.</a:t>
            </a:r>
            <a:endParaRPr b="0" lang="en-IN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Number of customers from 48 to 59 years old has big drops on percentages.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There is a slightly increase in number of customers over 59 years old in term of percentages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It looks like the percentages of under 25 years old not really change.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96" name="Picture 2" descr="A picture containing screenshot&#10;&#10;Description automatically generated"/>
          <p:cNvPicPr/>
          <p:nvPr/>
        </p:nvPicPr>
        <p:blipFill>
          <a:blip r:embed="rId1"/>
          <a:stretch/>
        </p:blipFill>
        <p:spPr>
          <a:xfrm>
            <a:off x="5448240" y="764280"/>
            <a:ext cx="3119400" cy="2005200"/>
          </a:xfrm>
          <a:prstGeom prst="rect">
            <a:avLst/>
          </a:prstGeom>
          <a:ln>
            <a:noFill/>
          </a:ln>
        </p:spPr>
      </p:pic>
      <p:pic>
        <p:nvPicPr>
          <p:cNvPr id="97" name="Picture 5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5400000" y="2808000"/>
            <a:ext cx="3178800" cy="204336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4752000" y="1728000"/>
            <a:ext cx="576000" cy="2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300" spc="-1" strike="noStrike">
                <a:latin typeface="Arial"/>
              </a:rPr>
              <a:t>Old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4752000" y="3384000"/>
            <a:ext cx="576000" cy="2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300" spc="-1" strike="noStrike">
                <a:latin typeface="Arial"/>
              </a:rPr>
              <a:t>New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05200" y="1083240"/>
            <a:ext cx="8564760" cy="60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Open Sans"/>
              </a:rPr>
              <a:t>Bike purchases last 3 years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16000" y="1908000"/>
            <a:ext cx="4133880" cy="2700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As we can see, our new customers mostly Female with 50.6% purchases with total of 25,212 bikes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Male contributed to 47.7% purchases with 23,765 bikes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So we should focus on advertises on Female customers than Male customers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05" name="Picture 6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5296320" y="432000"/>
            <a:ext cx="3473640" cy="2250000"/>
          </a:xfrm>
          <a:prstGeom prst="rect">
            <a:avLst/>
          </a:prstGeom>
          <a:ln>
            <a:noFill/>
          </a:ln>
        </p:spPr>
      </p:pic>
      <p:pic>
        <p:nvPicPr>
          <p:cNvPr id="106" name="Picture 4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5157360" y="2791800"/>
            <a:ext cx="3612960" cy="2247840"/>
          </a:xfrm>
          <a:prstGeom prst="rect">
            <a:avLst/>
          </a:prstGeom>
          <a:ln>
            <a:noFill/>
          </a:ln>
        </p:spPr>
      </p:pic>
      <p:sp>
        <p:nvSpPr>
          <p:cNvPr id="107" name="CustomShape 6"/>
          <p:cNvSpPr/>
          <p:nvPr/>
        </p:nvSpPr>
        <p:spPr>
          <a:xfrm>
            <a:off x="4536000" y="1440000"/>
            <a:ext cx="648000" cy="246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4464000" y="3312000"/>
            <a:ext cx="648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205200" y="263880"/>
            <a:ext cx="8564760" cy="48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205200" y="1083240"/>
            <a:ext cx="8564760" cy="60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i="1" lang="en-IN" sz="2400" spc="-1" strike="noStrike">
                <a:solidFill>
                  <a:srgbClr val="000000"/>
                </a:solidFill>
                <a:latin typeface="Times New Roman"/>
                <a:ea typeface="Open Sans"/>
              </a:rPr>
              <a:t>Job industry category.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205200" y="2164680"/>
            <a:ext cx="4133880" cy="1581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Mostly our new customers are on Finance industry and our Manufacturing customers are still on top 2.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The rest industries is still same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14" name="Picture 8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5184000" y="748800"/>
            <a:ext cx="3475440" cy="2202840"/>
          </a:xfrm>
          <a:prstGeom prst="rect">
            <a:avLst/>
          </a:prstGeom>
          <a:ln>
            <a:noFill/>
          </a:ln>
        </p:spPr>
      </p:pic>
      <p:pic>
        <p:nvPicPr>
          <p:cNvPr id="115" name="Picture 2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5256000" y="2952000"/>
            <a:ext cx="3471480" cy="1987200"/>
          </a:xfrm>
          <a:prstGeom prst="rect">
            <a:avLst/>
          </a:prstGeom>
          <a:ln>
            <a:noFill/>
          </a:ln>
        </p:spPr>
      </p:pic>
      <p:sp>
        <p:nvSpPr>
          <p:cNvPr id="116" name="CustomShape 6"/>
          <p:cNvSpPr/>
          <p:nvPr/>
        </p:nvSpPr>
        <p:spPr>
          <a:xfrm>
            <a:off x="4536000" y="1686600"/>
            <a:ext cx="504000" cy="257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300" spc="-1" strike="noStrike">
                <a:latin typeface="Arial"/>
              </a:rPr>
              <a:t>Old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4536000" y="3528000"/>
            <a:ext cx="504000" cy="28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300" spc="-1" strike="noStrike">
                <a:latin typeface="Arial"/>
              </a:rPr>
              <a:t>New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>
            <a:off x="205200" y="263880"/>
            <a:ext cx="8564760" cy="48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05200" y="1083240"/>
            <a:ext cx="8564760" cy="60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Open Sans"/>
              </a:rPr>
              <a:t>Wealth segments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05200" y="1800000"/>
            <a:ext cx="4133880" cy="2140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In all ages, the number of Mass Customers is the highest so we should focus on this social class.</a:t>
            </a: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After that, we should focus on High Net Customer. </a:t>
            </a: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Then Affluent Customers but mostly second and third quadrant.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23" name="Picture 5" descr="A picture containing screenshot&#10;&#10;Description automatically generated"/>
          <p:cNvPicPr/>
          <p:nvPr/>
        </p:nvPicPr>
        <p:blipFill>
          <a:blip r:embed="rId1"/>
          <a:stretch/>
        </p:blipFill>
        <p:spPr>
          <a:xfrm>
            <a:off x="5087520" y="864000"/>
            <a:ext cx="3343680" cy="2044440"/>
          </a:xfrm>
          <a:prstGeom prst="rect">
            <a:avLst/>
          </a:prstGeom>
          <a:ln>
            <a:noFill/>
          </a:ln>
        </p:spPr>
      </p:pic>
      <p:pic>
        <p:nvPicPr>
          <p:cNvPr id="124" name="Picture 3" descr="A picture containing screenshot&#10;&#10;Description automatically generated"/>
          <p:cNvPicPr/>
          <p:nvPr/>
        </p:nvPicPr>
        <p:blipFill>
          <a:blip r:embed="rId2"/>
          <a:stretch/>
        </p:blipFill>
        <p:spPr>
          <a:xfrm>
            <a:off x="5079960" y="2960640"/>
            <a:ext cx="3343680" cy="2217960"/>
          </a:xfrm>
          <a:prstGeom prst="rect">
            <a:avLst/>
          </a:prstGeom>
          <a:ln>
            <a:noFill/>
          </a:ln>
        </p:spPr>
      </p:pic>
      <p:sp>
        <p:nvSpPr>
          <p:cNvPr id="125" name="CustomShape 6"/>
          <p:cNvSpPr/>
          <p:nvPr/>
        </p:nvSpPr>
        <p:spPr>
          <a:xfrm>
            <a:off x="4536000" y="1656000"/>
            <a:ext cx="504000" cy="2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300" spc="-1" strike="noStrike">
                <a:latin typeface="Arial"/>
              </a:rPr>
              <a:t>Old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4536000" y="3888000"/>
            <a:ext cx="471960" cy="144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300" spc="-1" strike="noStrike">
                <a:latin typeface="Arial"/>
              </a:rPr>
              <a:t>New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205200" y="263880"/>
            <a:ext cx="8564760" cy="48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05200" y="1083240"/>
            <a:ext cx="8564760" cy="603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Open Sans"/>
              </a:rPr>
              <a:t>Numbers of cars owned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44000" y="1944000"/>
            <a:ext cx="4133880" cy="2140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NSW should be considered the most since numbers of customers don’t own cars is significantly larger than that own.</a:t>
            </a:r>
            <a:endParaRPr b="0" lang="en-IN" sz="16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Open Sans"/>
              </a:rPr>
              <a:t>VIC and QLD has more customers that own car that who don’t but we can try to have something so that those owns car will buy bikes.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  <p:pic>
        <p:nvPicPr>
          <p:cNvPr id="132" name="Picture 2" descr="A picture containing screenshot&#10;&#10;Description automatically generated"/>
          <p:cNvPicPr/>
          <p:nvPr/>
        </p:nvPicPr>
        <p:blipFill>
          <a:blip r:embed="rId1"/>
          <a:stretch/>
        </p:blipFill>
        <p:spPr>
          <a:xfrm>
            <a:off x="4307760" y="1466640"/>
            <a:ext cx="4739400" cy="321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 flipH="1" rot="10800000">
            <a:off x="-360" y="720"/>
            <a:ext cx="9162360" cy="51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6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537840" y="1895040"/>
            <a:ext cx="3952440" cy="716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Appendix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IN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IN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2020-05-23T15:24:30Z</dcterms:modified>
  <cp:revision>2</cp:revision>
  <dc:subject/>
  <dc:title/>
</cp:coreProperties>
</file>