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3" autoAdjust="0"/>
    <p:restoredTop sz="94660"/>
  </p:normalViewPr>
  <p:slideViewPr>
    <p:cSldViewPr snapToGrid="0">
      <p:cViewPr varScale="1">
        <p:scale>
          <a:sx n="87" d="100"/>
          <a:sy n="87" d="100"/>
        </p:scale>
        <p:origin x="3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E7EF2E-C8CB-401E-A7DC-0FE9F9CE8DA5}" type="datetimeFigureOut">
              <a:rPr lang="en-IN" smtClean="0"/>
              <a:t>30-08-2020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A9CC03-5DB8-4CBB-AE97-E37240E1D16A}" type="slidenum">
              <a:rPr lang="en-IN" smtClean="0"/>
              <a:t>‹#›</a:t>
            </a:fld>
            <a:endParaRPr lang="en-IN"/>
          </a:p>
        </p:txBody>
      </p:sp>
    </p:spTree>
    <p:extLst>
      <p:ext uri="{BB962C8B-B14F-4D97-AF65-F5344CB8AC3E}">
        <p14:creationId xmlns:p14="http://schemas.microsoft.com/office/powerpoint/2010/main" val="193668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E7EF2E-C8CB-401E-A7DC-0FE9F9CE8DA5}" type="datetimeFigureOut">
              <a:rPr lang="en-IN" smtClean="0"/>
              <a:t>30-08-2020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A9CC03-5DB8-4CBB-AE97-E37240E1D16A}" type="slidenum">
              <a:rPr lang="en-IN" smtClean="0"/>
              <a:t>‹#›</a:t>
            </a:fld>
            <a:endParaRPr lang="en-IN"/>
          </a:p>
        </p:txBody>
      </p:sp>
    </p:spTree>
    <p:extLst>
      <p:ext uri="{BB962C8B-B14F-4D97-AF65-F5344CB8AC3E}">
        <p14:creationId xmlns:p14="http://schemas.microsoft.com/office/powerpoint/2010/main" val="1316430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E7EF2E-C8CB-401E-A7DC-0FE9F9CE8DA5}" type="datetimeFigureOut">
              <a:rPr lang="en-IN" smtClean="0"/>
              <a:t>30-08-2020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A9CC03-5DB8-4CBB-AE97-E37240E1D16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53002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E7EF2E-C8CB-401E-A7DC-0FE9F9CE8DA5}" type="datetimeFigureOut">
              <a:rPr lang="en-IN" smtClean="0"/>
              <a:t>30-08-2020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A9CC03-5DB8-4CBB-AE97-E37240E1D16A}" type="slidenum">
              <a:rPr lang="en-IN" smtClean="0"/>
              <a:t>‹#›</a:t>
            </a:fld>
            <a:endParaRPr lang="en-IN"/>
          </a:p>
        </p:txBody>
      </p:sp>
    </p:spTree>
    <p:extLst>
      <p:ext uri="{BB962C8B-B14F-4D97-AF65-F5344CB8AC3E}">
        <p14:creationId xmlns:p14="http://schemas.microsoft.com/office/powerpoint/2010/main" val="242257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E7EF2E-C8CB-401E-A7DC-0FE9F9CE8DA5}" type="datetimeFigureOut">
              <a:rPr lang="en-IN" smtClean="0"/>
              <a:t>30-08-2020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A9CC03-5DB8-4CBB-AE97-E37240E1D16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4223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E7EF2E-C8CB-401E-A7DC-0FE9F9CE8DA5}" type="datetimeFigureOut">
              <a:rPr lang="en-IN" smtClean="0"/>
              <a:t>30-08-2020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A9CC03-5DB8-4CBB-AE97-E37240E1D16A}" type="slidenum">
              <a:rPr lang="en-IN" smtClean="0"/>
              <a:t>‹#›</a:t>
            </a:fld>
            <a:endParaRPr lang="en-IN"/>
          </a:p>
        </p:txBody>
      </p:sp>
    </p:spTree>
    <p:extLst>
      <p:ext uri="{BB962C8B-B14F-4D97-AF65-F5344CB8AC3E}">
        <p14:creationId xmlns:p14="http://schemas.microsoft.com/office/powerpoint/2010/main" val="1586055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7EF2E-C8CB-401E-A7DC-0FE9F9CE8DA5}" type="datetimeFigureOut">
              <a:rPr lang="en-IN" smtClean="0"/>
              <a:t>30-08-2020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A9CC03-5DB8-4CBB-AE97-E37240E1D16A}" type="slidenum">
              <a:rPr lang="en-IN" smtClean="0"/>
              <a:t>‹#›</a:t>
            </a:fld>
            <a:endParaRPr lang="en-IN"/>
          </a:p>
        </p:txBody>
      </p:sp>
    </p:spTree>
    <p:extLst>
      <p:ext uri="{BB962C8B-B14F-4D97-AF65-F5344CB8AC3E}">
        <p14:creationId xmlns:p14="http://schemas.microsoft.com/office/powerpoint/2010/main" val="1539537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7EF2E-C8CB-401E-A7DC-0FE9F9CE8DA5}" type="datetimeFigureOut">
              <a:rPr lang="en-IN" smtClean="0"/>
              <a:t>30-08-2020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A9CC03-5DB8-4CBB-AE97-E37240E1D16A}" type="slidenum">
              <a:rPr lang="en-IN" smtClean="0"/>
              <a:t>‹#›</a:t>
            </a:fld>
            <a:endParaRPr lang="en-IN"/>
          </a:p>
        </p:txBody>
      </p:sp>
    </p:spTree>
    <p:extLst>
      <p:ext uri="{BB962C8B-B14F-4D97-AF65-F5344CB8AC3E}">
        <p14:creationId xmlns:p14="http://schemas.microsoft.com/office/powerpoint/2010/main" val="426956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7EF2E-C8CB-401E-A7DC-0FE9F9CE8DA5}" type="datetimeFigureOut">
              <a:rPr lang="en-IN" smtClean="0"/>
              <a:t>30-08-2020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A9CC03-5DB8-4CBB-AE97-E37240E1D16A}" type="slidenum">
              <a:rPr lang="en-IN" smtClean="0"/>
              <a:t>‹#›</a:t>
            </a:fld>
            <a:endParaRPr lang="en-IN"/>
          </a:p>
        </p:txBody>
      </p:sp>
    </p:spTree>
    <p:extLst>
      <p:ext uri="{BB962C8B-B14F-4D97-AF65-F5344CB8AC3E}">
        <p14:creationId xmlns:p14="http://schemas.microsoft.com/office/powerpoint/2010/main" val="312821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E7EF2E-C8CB-401E-A7DC-0FE9F9CE8DA5}" type="datetimeFigureOut">
              <a:rPr lang="en-IN" smtClean="0"/>
              <a:t>30-08-2020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A9CC03-5DB8-4CBB-AE97-E37240E1D16A}" type="slidenum">
              <a:rPr lang="en-IN" smtClean="0"/>
              <a:t>‹#›</a:t>
            </a:fld>
            <a:endParaRPr lang="en-IN"/>
          </a:p>
        </p:txBody>
      </p:sp>
    </p:spTree>
    <p:extLst>
      <p:ext uri="{BB962C8B-B14F-4D97-AF65-F5344CB8AC3E}">
        <p14:creationId xmlns:p14="http://schemas.microsoft.com/office/powerpoint/2010/main" val="79210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E7EF2E-C8CB-401E-A7DC-0FE9F9CE8DA5}" type="datetimeFigureOut">
              <a:rPr lang="en-IN" smtClean="0"/>
              <a:t>30-08-2020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A9CC03-5DB8-4CBB-AE97-E37240E1D16A}" type="slidenum">
              <a:rPr lang="en-IN" smtClean="0"/>
              <a:t>‹#›</a:t>
            </a:fld>
            <a:endParaRPr lang="en-IN"/>
          </a:p>
        </p:txBody>
      </p:sp>
    </p:spTree>
    <p:extLst>
      <p:ext uri="{BB962C8B-B14F-4D97-AF65-F5344CB8AC3E}">
        <p14:creationId xmlns:p14="http://schemas.microsoft.com/office/powerpoint/2010/main" val="2272710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E7EF2E-C8CB-401E-A7DC-0FE9F9CE8DA5}" type="datetimeFigureOut">
              <a:rPr lang="en-IN" smtClean="0"/>
              <a:t>30-08-2020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A9CC03-5DB8-4CBB-AE97-E37240E1D16A}" type="slidenum">
              <a:rPr lang="en-IN" smtClean="0"/>
              <a:t>‹#›</a:t>
            </a:fld>
            <a:endParaRPr lang="en-IN"/>
          </a:p>
        </p:txBody>
      </p:sp>
    </p:spTree>
    <p:extLst>
      <p:ext uri="{BB962C8B-B14F-4D97-AF65-F5344CB8AC3E}">
        <p14:creationId xmlns:p14="http://schemas.microsoft.com/office/powerpoint/2010/main" val="578951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E7EF2E-C8CB-401E-A7DC-0FE9F9CE8DA5}" type="datetimeFigureOut">
              <a:rPr lang="en-IN" smtClean="0"/>
              <a:t>30-08-2020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A9CC03-5DB8-4CBB-AE97-E37240E1D16A}" type="slidenum">
              <a:rPr lang="en-IN" smtClean="0"/>
              <a:t>‹#›</a:t>
            </a:fld>
            <a:endParaRPr lang="en-IN"/>
          </a:p>
        </p:txBody>
      </p:sp>
    </p:spTree>
    <p:extLst>
      <p:ext uri="{BB962C8B-B14F-4D97-AF65-F5344CB8AC3E}">
        <p14:creationId xmlns:p14="http://schemas.microsoft.com/office/powerpoint/2010/main" val="3842249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E7EF2E-C8CB-401E-A7DC-0FE9F9CE8DA5}" type="datetimeFigureOut">
              <a:rPr lang="en-IN" smtClean="0"/>
              <a:t>30-08-2020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A9CC03-5DB8-4CBB-AE97-E37240E1D16A}" type="slidenum">
              <a:rPr lang="en-IN" smtClean="0"/>
              <a:t>‹#›</a:t>
            </a:fld>
            <a:endParaRPr lang="en-IN"/>
          </a:p>
        </p:txBody>
      </p:sp>
    </p:spTree>
    <p:extLst>
      <p:ext uri="{BB962C8B-B14F-4D97-AF65-F5344CB8AC3E}">
        <p14:creationId xmlns:p14="http://schemas.microsoft.com/office/powerpoint/2010/main" val="3619646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E7EF2E-C8CB-401E-A7DC-0FE9F9CE8DA5}" type="datetimeFigureOut">
              <a:rPr lang="en-IN" smtClean="0"/>
              <a:t>30-08-2020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A9CC03-5DB8-4CBB-AE97-E37240E1D16A}" type="slidenum">
              <a:rPr lang="en-IN" smtClean="0"/>
              <a:t>‹#›</a:t>
            </a:fld>
            <a:endParaRPr lang="en-IN"/>
          </a:p>
        </p:txBody>
      </p:sp>
    </p:spTree>
    <p:extLst>
      <p:ext uri="{BB962C8B-B14F-4D97-AF65-F5344CB8AC3E}">
        <p14:creationId xmlns:p14="http://schemas.microsoft.com/office/powerpoint/2010/main" val="1912474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E7EF2E-C8CB-401E-A7DC-0FE9F9CE8DA5}" type="datetimeFigureOut">
              <a:rPr lang="en-IN" smtClean="0"/>
              <a:t>30-08-2020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A9CC03-5DB8-4CBB-AE97-E37240E1D16A}" type="slidenum">
              <a:rPr lang="en-IN" smtClean="0"/>
              <a:t>‹#›</a:t>
            </a:fld>
            <a:endParaRPr lang="en-IN"/>
          </a:p>
        </p:txBody>
      </p:sp>
    </p:spTree>
    <p:extLst>
      <p:ext uri="{BB962C8B-B14F-4D97-AF65-F5344CB8AC3E}">
        <p14:creationId xmlns:p14="http://schemas.microsoft.com/office/powerpoint/2010/main" val="177209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E7EF2E-C8CB-401E-A7DC-0FE9F9CE8DA5}" type="datetimeFigureOut">
              <a:rPr lang="en-IN" smtClean="0"/>
              <a:t>30-08-2020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A9CC03-5DB8-4CBB-AE97-E37240E1D16A}" type="slidenum">
              <a:rPr lang="en-IN" smtClean="0"/>
              <a:t>‹#›</a:t>
            </a:fld>
            <a:endParaRPr lang="en-IN"/>
          </a:p>
        </p:txBody>
      </p:sp>
    </p:spTree>
    <p:extLst>
      <p:ext uri="{BB962C8B-B14F-4D97-AF65-F5344CB8AC3E}">
        <p14:creationId xmlns:p14="http://schemas.microsoft.com/office/powerpoint/2010/main" val="296612425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13CB-4197-488C-BA1C-56F1E522EBBA}"/>
              </a:ext>
            </a:extLst>
          </p:cNvPr>
          <p:cNvSpPr>
            <a:spLocks noGrp="1"/>
          </p:cNvSpPr>
          <p:nvPr>
            <p:ph type="ctrTitle"/>
          </p:nvPr>
        </p:nvSpPr>
        <p:spPr/>
        <p:txBody>
          <a:bodyPr>
            <a:normAutofit fontScale="90000"/>
          </a:bodyPr>
          <a:lstStyle/>
          <a:p>
            <a:r>
              <a:rPr lang="en-IN" dirty="0"/>
              <a:t>The Battle of Neighbourhoods</a:t>
            </a:r>
            <a:br>
              <a:rPr lang="en-IN" dirty="0"/>
            </a:br>
            <a:endParaRPr lang="en-IN" dirty="0"/>
          </a:p>
        </p:txBody>
      </p:sp>
    </p:spTree>
    <p:extLst>
      <p:ext uri="{BB962C8B-B14F-4D97-AF65-F5344CB8AC3E}">
        <p14:creationId xmlns:p14="http://schemas.microsoft.com/office/powerpoint/2010/main" val="1359263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B10D-650A-4A62-8872-67A341C70D98}"/>
              </a:ext>
            </a:extLst>
          </p:cNvPr>
          <p:cNvSpPr>
            <a:spLocks noGrp="1"/>
          </p:cNvSpPr>
          <p:nvPr>
            <p:ph type="title"/>
          </p:nvPr>
        </p:nvSpPr>
        <p:spPr>
          <a:xfrm>
            <a:off x="677334" y="609600"/>
            <a:ext cx="8596668" cy="726831"/>
          </a:xfrm>
        </p:spPr>
        <p:txBody>
          <a:bodyPr/>
          <a:lstStyle/>
          <a:p>
            <a:r>
              <a:rPr lang="en-IN" dirty="0"/>
              <a:t>Adding markers to map</a:t>
            </a:r>
          </a:p>
        </p:txBody>
      </p:sp>
      <p:pic>
        <p:nvPicPr>
          <p:cNvPr id="5" name="Picture 4">
            <a:extLst>
              <a:ext uri="{FF2B5EF4-FFF2-40B4-BE49-F238E27FC236}">
                <a16:creationId xmlns:a16="http://schemas.microsoft.com/office/drawing/2014/main" id="{8F646633-7EFD-4B92-B85C-94C3DD4C2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268" y="1542171"/>
            <a:ext cx="7796139" cy="4808833"/>
          </a:xfrm>
          <a:prstGeom prst="rect">
            <a:avLst/>
          </a:prstGeom>
        </p:spPr>
      </p:pic>
    </p:spTree>
    <p:extLst>
      <p:ext uri="{BB962C8B-B14F-4D97-AF65-F5344CB8AC3E}">
        <p14:creationId xmlns:p14="http://schemas.microsoft.com/office/powerpoint/2010/main" val="422061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B682-AB9A-475A-9634-38B038E48063}"/>
              </a:ext>
            </a:extLst>
          </p:cNvPr>
          <p:cNvSpPr>
            <a:spLocks noGrp="1"/>
          </p:cNvSpPr>
          <p:nvPr>
            <p:ph type="title"/>
          </p:nvPr>
        </p:nvSpPr>
        <p:spPr/>
        <p:txBody>
          <a:bodyPr>
            <a:normAutofit/>
          </a:bodyPr>
          <a:lstStyle/>
          <a:p>
            <a:r>
              <a:rPr lang="en-IN" sz="2400" dirty="0"/>
              <a:t>Neighbourhood venues in Toronto:</a:t>
            </a:r>
          </a:p>
        </p:txBody>
      </p:sp>
      <p:pic>
        <p:nvPicPr>
          <p:cNvPr id="5" name="Picture 4">
            <a:extLst>
              <a:ext uri="{FF2B5EF4-FFF2-40B4-BE49-F238E27FC236}">
                <a16:creationId xmlns:a16="http://schemas.microsoft.com/office/drawing/2014/main" id="{2B2942F4-8ED3-4046-8CFC-67567BEB8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33731"/>
            <a:ext cx="10524066" cy="4087837"/>
          </a:xfrm>
          <a:prstGeom prst="rect">
            <a:avLst/>
          </a:prstGeom>
        </p:spPr>
      </p:pic>
    </p:spTree>
    <p:extLst>
      <p:ext uri="{BB962C8B-B14F-4D97-AF65-F5344CB8AC3E}">
        <p14:creationId xmlns:p14="http://schemas.microsoft.com/office/powerpoint/2010/main" val="975401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117703-8BCD-4B2A-BAD6-DE72D45A4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965" y="607952"/>
            <a:ext cx="9820715" cy="6010311"/>
          </a:xfrm>
          <a:prstGeom prst="rect">
            <a:avLst/>
          </a:prstGeom>
        </p:spPr>
      </p:pic>
    </p:spTree>
    <p:extLst>
      <p:ext uri="{BB962C8B-B14F-4D97-AF65-F5344CB8AC3E}">
        <p14:creationId xmlns:p14="http://schemas.microsoft.com/office/powerpoint/2010/main" val="201741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378D9-416B-49D3-9531-85A981A52169}"/>
              </a:ext>
            </a:extLst>
          </p:cNvPr>
          <p:cNvSpPr>
            <a:spLocks noGrp="1"/>
          </p:cNvSpPr>
          <p:nvPr>
            <p:ph type="title"/>
          </p:nvPr>
        </p:nvSpPr>
        <p:spPr/>
        <p:txBody>
          <a:bodyPr/>
          <a:lstStyle/>
          <a:p>
            <a:r>
              <a:rPr lang="en-IN" dirty="0"/>
              <a:t>Introduction Business Proposal:</a:t>
            </a:r>
          </a:p>
        </p:txBody>
      </p:sp>
      <p:sp>
        <p:nvSpPr>
          <p:cNvPr id="3" name="Content Placeholder 2">
            <a:extLst>
              <a:ext uri="{FF2B5EF4-FFF2-40B4-BE49-F238E27FC236}">
                <a16:creationId xmlns:a16="http://schemas.microsoft.com/office/drawing/2014/main" id="{B7B7570E-8589-437A-8DE4-CF7679B019C2}"/>
              </a:ext>
            </a:extLst>
          </p:cNvPr>
          <p:cNvSpPr>
            <a:spLocks noGrp="1"/>
          </p:cNvSpPr>
          <p:nvPr>
            <p:ph idx="1"/>
          </p:nvPr>
        </p:nvSpPr>
        <p:spPr/>
        <p:txBody>
          <a:bodyPr/>
          <a:lstStyle/>
          <a:p>
            <a:r>
              <a:rPr lang="en-US" dirty="0"/>
              <a:t>This Project aims to help people in exploring better facilities around their neighborhood. It will help people in making right decisions while selecting best neighborhood out of numbers of other </a:t>
            </a:r>
            <a:r>
              <a:rPr lang="en-US" dirty="0" err="1"/>
              <a:t>neighbourhoods</a:t>
            </a:r>
            <a:r>
              <a:rPr lang="en-US" dirty="0"/>
              <a:t> in Scarborough, Toronto.</a:t>
            </a:r>
          </a:p>
          <a:p>
            <a:r>
              <a:rPr lang="en-US" dirty="0"/>
              <a:t>As people are migrating to Canada they need a lot of research for a good housing price. This project can help those people who are looking for better </a:t>
            </a:r>
            <a:r>
              <a:rPr lang="en-US" dirty="0" err="1"/>
              <a:t>neighbourhoods</a:t>
            </a:r>
            <a:r>
              <a:rPr lang="en-US" dirty="0"/>
              <a:t>. For ease of accessing to Super market, medical shops, grocery shops, Cafe, School, mall, theatre, hospital, etc. This Project creates an analysis of features for a people migrating to Scarborough to search a best neighborhood as a comparative analysis between </a:t>
            </a:r>
            <a:r>
              <a:rPr lang="en-US" dirty="0" err="1"/>
              <a:t>neighbourhoods</a:t>
            </a:r>
            <a:r>
              <a:rPr lang="en-US" dirty="0"/>
              <a:t>. The features include median housing price and better school according to ratings, crime rates of that particular area, road connectivity, weather conditions, and good management for emergency.</a:t>
            </a:r>
            <a:endParaRPr lang="en-IN" dirty="0"/>
          </a:p>
        </p:txBody>
      </p:sp>
    </p:spTree>
    <p:extLst>
      <p:ext uri="{BB962C8B-B14F-4D97-AF65-F5344CB8AC3E}">
        <p14:creationId xmlns:p14="http://schemas.microsoft.com/office/powerpoint/2010/main" val="1903608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5A493-8E41-4183-B138-F3804F89DB43}"/>
              </a:ext>
            </a:extLst>
          </p:cNvPr>
          <p:cNvSpPr>
            <a:spLocks noGrp="1"/>
          </p:cNvSpPr>
          <p:nvPr>
            <p:ph idx="1"/>
          </p:nvPr>
        </p:nvSpPr>
        <p:spPr>
          <a:xfrm>
            <a:off x="650631" y="290147"/>
            <a:ext cx="8623371" cy="5751216"/>
          </a:xfrm>
        </p:spPr>
        <p:txBody>
          <a:bodyPr>
            <a:normAutofit lnSpcReduction="10000"/>
          </a:bodyPr>
          <a:lstStyle/>
          <a:p>
            <a:r>
              <a:rPr lang="en-US" dirty="0"/>
              <a:t>The major purpose of this project is to suggest a better neighborhood in a new city for the people who are shifting there. Social presence in society in terms of like minded people. Connectivity to the airport,  city center, bus stops, markets,  hospitals, sorted list of house in terms of housing prices in a ascending or descending order and sorted list of schools in terms of location, fees, rating and reviews.</a:t>
            </a:r>
          </a:p>
          <a:p>
            <a:pPr marL="0" indent="0">
              <a:buNone/>
            </a:pPr>
            <a:r>
              <a:rPr lang="en-IN" b="1" dirty="0"/>
              <a:t>The Location:</a:t>
            </a:r>
            <a:endParaRPr lang="en-US" b="1" dirty="0"/>
          </a:p>
          <a:p>
            <a:r>
              <a:rPr lang="en-US" b="1"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pPr marL="0" indent="0">
              <a:buNone/>
            </a:pPr>
            <a:r>
              <a:rPr lang="en-IN" b="1" dirty="0"/>
              <a:t>Work Flow:</a:t>
            </a:r>
          </a:p>
          <a:p>
            <a:r>
              <a:rPr lang="en-US" b="1" dirty="0"/>
              <a:t>Using credentials of Foursquare API features of near-by places of the neighborhoods would be mined. Due to http request limitations the radius parameter would be set to 500 and the number of places per neighborhood parameter would reasonably be set to 100. </a:t>
            </a:r>
          </a:p>
        </p:txBody>
      </p:sp>
    </p:spTree>
    <p:extLst>
      <p:ext uri="{BB962C8B-B14F-4D97-AF65-F5344CB8AC3E}">
        <p14:creationId xmlns:p14="http://schemas.microsoft.com/office/powerpoint/2010/main" val="2513278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B50D43-3D20-4E68-8D4A-1307BFCF8DD5}"/>
              </a:ext>
            </a:extLst>
          </p:cNvPr>
          <p:cNvSpPr>
            <a:spLocks noGrp="1"/>
          </p:cNvSpPr>
          <p:nvPr>
            <p:ph idx="1"/>
          </p:nvPr>
        </p:nvSpPr>
        <p:spPr>
          <a:xfrm>
            <a:off x="553915" y="527539"/>
            <a:ext cx="8720087" cy="5969976"/>
          </a:xfrm>
        </p:spPr>
        <p:txBody>
          <a:bodyPr>
            <a:normAutofit lnSpcReduction="10000"/>
          </a:bodyPr>
          <a:lstStyle/>
          <a:p>
            <a:pPr marL="0" indent="0">
              <a:buNone/>
            </a:pPr>
            <a:r>
              <a:rPr lang="en-US" b="1" i="0" dirty="0">
                <a:solidFill>
                  <a:srgbClr val="000000"/>
                </a:solidFill>
                <a:effectLst/>
                <a:latin typeface="Helvetica Neue"/>
              </a:rPr>
              <a:t>Clustering Approach:</a:t>
            </a:r>
            <a:r>
              <a:rPr lang="en-US" b="0" i="0" dirty="0">
                <a:solidFill>
                  <a:srgbClr val="000000"/>
                </a:solidFill>
                <a:effectLst/>
                <a:latin typeface="Helvetica Neue"/>
              </a:rPr>
              <a:t> </a:t>
            </a:r>
          </a:p>
          <a:p>
            <a:r>
              <a:rPr lang="en-US" b="0" i="0" dirty="0">
                <a:solidFill>
                  <a:srgbClr val="000000"/>
                </a:solidFill>
                <a:effectLst/>
                <a:latin typeface="Helvetica Neue"/>
              </a:rPr>
              <a:t>To compare the similarities of two cities, I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pPr marL="0" indent="0">
              <a:buNone/>
            </a:pPr>
            <a:endParaRPr lang="en-US" b="0" i="0" dirty="0">
              <a:solidFill>
                <a:srgbClr val="000000"/>
              </a:solidFill>
              <a:effectLst/>
              <a:latin typeface="Helvetica Neue"/>
            </a:endParaRPr>
          </a:p>
          <a:p>
            <a:pPr marL="0" indent="0" algn="l">
              <a:buNone/>
            </a:pPr>
            <a:r>
              <a:rPr lang="en-US" sz="2000" b="1" i="0" dirty="0">
                <a:solidFill>
                  <a:srgbClr val="000000"/>
                </a:solidFill>
                <a:effectLst/>
                <a:latin typeface="Helvetica Neue"/>
              </a:rPr>
              <a:t>Libraries used to develop the project are:</a:t>
            </a:r>
          </a:p>
          <a:p>
            <a:pPr algn="l">
              <a:buFont typeface="+mj-lt"/>
              <a:buAutoNum type="arabicPeriod"/>
            </a:pPr>
            <a:r>
              <a:rPr lang="en-US" b="1" i="0" dirty="0">
                <a:solidFill>
                  <a:srgbClr val="000000"/>
                </a:solidFill>
                <a:effectLst/>
                <a:latin typeface="Helvetica Neue"/>
              </a:rPr>
              <a:t>Folium:</a:t>
            </a:r>
            <a:r>
              <a:rPr lang="en-US" b="0" i="0" dirty="0">
                <a:solidFill>
                  <a:srgbClr val="000000"/>
                </a:solidFill>
                <a:effectLst/>
                <a:latin typeface="Helvetica Neue"/>
              </a:rPr>
              <a:t> Python visualization library would be used to visualize the neighborhoods cluster distribution of using interactive leaflet map.</a:t>
            </a:r>
          </a:p>
          <a:p>
            <a:pPr algn="l">
              <a:buFont typeface="+mj-lt"/>
              <a:buAutoNum type="arabicPeriod"/>
            </a:pPr>
            <a:r>
              <a:rPr lang="en-US" b="1" i="0" dirty="0">
                <a:solidFill>
                  <a:srgbClr val="000000"/>
                </a:solidFill>
                <a:effectLst/>
                <a:latin typeface="Helvetica Neue"/>
              </a:rPr>
              <a:t>Pandas:</a:t>
            </a:r>
            <a:r>
              <a:rPr lang="en-US" b="0" i="0" dirty="0">
                <a:solidFill>
                  <a:srgbClr val="000000"/>
                </a:solidFill>
                <a:effectLst/>
                <a:latin typeface="Helvetica Neue"/>
              </a:rPr>
              <a:t> For creating and manipulating </a:t>
            </a:r>
            <a:r>
              <a:rPr lang="en-US" b="0" i="0" dirty="0" err="1">
                <a:solidFill>
                  <a:srgbClr val="000000"/>
                </a:solidFill>
                <a:effectLst/>
                <a:latin typeface="Helvetica Neue"/>
              </a:rPr>
              <a:t>dataframes</a:t>
            </a:r>
            <a:r>
              <a:rPr lang="en-US" b="0" i="0" dirty="0">
                <a:solidFill>
                  <a:srgbClr val="000000"/>
                </a:solidFill>
                <a:effectLst/>
                <a:latin typeface="Helvetica Neue"/>
              </a:rPr>
              <a:t>.</a:t>
            </a:r>
          </a:p>
          <a:p>
            <a:pPr algn="l">
              <a:buFont typeface="+mj-lt"/>
              <a:buAutoNum type="arabicPeriod"/>
            </a:pPr>
            <a:r>
              <a:rPr lang="en-US" b="1" i="0" dirty="0">
                <a:solidFill>
                  <a:srgbClr val="000000"/>
                </a:solidFill>
                <a:effectLst/>
                <a:latin typeface="Helvetica Neue"/>
              </a:rPr>
              <a:t>Beautiful Soup and Requests:</a:t>
            </a:r>
            <a:r>
              <a:rPr lang="en-US" b="0" i="0" dirty="0">
                <a:solidFill>
                  <a:srgbClr val="000000"/>
                </a:solidFill>
                <a:effectLst/>
                <a:latin typeface="Helvetica Neue"/>
              </a:rPr>
              <a:t> To scrap and library to handle http requests.</a:t>
            </a:r>
          </a:p>
          <a:p>
            <a:pPr algn="l">
              <a:buFont typeface="+mj-lt"/>
              <a:buAutoNum type="arabicPeriod"/>
            </a:pPr>
            <a:r>
              <a:rPr lang="en-US" b="1" i="0" dirty="0">
                <a:solidFill>
                  <a:srgbClr val="000000"/>
                </a:solidFill>
                <a:effectLst/>
                <a:latin typeface="Helvetica Neue"/>
              </a:rPr>
              <a:t>Matplotlib:</a:t>
            </a:r>
            <a:r>
              <a:rPr lang="en-US" b="0" i="0" dirty="0">
                <a:solidFill>
                  <a:srgbClr val="000000"/>
                </a:solidFill>
                <a:effectLst/>
                <a:latin typeface="Helvetica Neue"/>
              </a:rPr>
              <a:t> Python Plotting Module.</a:t>
            </a:r>
          </a:p>
          <a:p>
            <a:pPr algn="l">
              <a:buFont typeface="+mj-lt"/>
              <a:buAutoNum type="arabicPeriod"/>
            </a:pPr>
            <a:r>
              <a:rPr lang="en-US" b="1" i="0" dirty="0">
                <a:solidFill>
                  <a:srgbClr val="000000"/>
                </a:solidFill>
                <a:effectLst/>
                <a:latin typeface="Helvetica Neue"/>
              </a:rPr>
              <a:t>XML:</a:t>
            </a:r>
            <a:r>
              <a:rPr lang="en-US" b="0" i="0" dirty="0">
                <a:solidFill>
                  <a:srgbClr val="000000"/>
                </a:solidFill>
                <a:effectLst/>
                <a:latin typeface="Helvetica Neue"/>
              </a:rPr>
              <a:t> To separate data from presentation and XML stores data in plain text format.</a:t>
            </a:r>
          </a:p>
          <a:p>
            <a:pPr algn="l">
              <a:buFont typeface="+mj-lt"/>
              <a:buAutoNum type="arabicPeriod"/>
            </a:pPr>
            <a:r>
              <a:rPr lang="en-US" b="1" i="0" dirty="0">
                <a:solidFill>
                  <a:srgbClr val="000000"/>
                </a:solidFill>
                <a:effectLst/>
                <a:latin typeface="Helvetica Neue"/>
              </a:rPr>
              <a:t>Geocoder:</a:t>
            </a:r>
            <a:r>
              <a:rPr lang="en-US" b="0" i="0" dirty="0">
                <a:solidFill>
                  <a:srgbClr val="000000"/>
                </a:solidFill>
                <a:effectLst/>
                <a:latin typeface="Helvetica Neue"/>
              </a:rPr>
              <a:t> To retrieve Location Data.</a:t>
            </a:r>
          </a:p>
          <a:p>
            <a:pPr algn="l">
              <a:buFont typeface="+mj-lt"/>
              <a:buAutoNum type="arabicPeriod"/>
            </a:pPr>
            <a:r>
              <a:rPr lang="en-US" b="1" i="0" dirty="0">
                <a:solidFill>
                  <a:srgbClr val="000000"/>
                </a:solidFill>
                <a:effectLst/>
                <a:latin typeface="Helvetica Neue"/>
              </a:rPr>
              <a:t>Scikit Learn:</a:t>
            </a:r>
            <a:r>
              <a:rPr lang="en-US" b="0" i="0" dirty="0">
                <a:solidFill>
                  <a:srgbClr val="000000"/>
                </a:solidFill>
                <a:effectLst/>
                <a:latin typeface="Helvetica Neue"/>
              </a:rPr>
              <a:t> For importing k-means clustering.</a:t>
            </a:r>
          </a:p>
          <a:p>
            <a:pPr algn="l">
              <a:buFont typeface="+mj-lt"/>
              <a:buAutoNum type="arabicPeriod"/>
            </a:pPr>
            <a:r>
              <a:rPr lang="en-US" b="1" i="0" dirty="0">
                <a:solidFill>
                  <a:srgbClr val="000000"/>
                </a:solidFill>
                <a:effectLst/>
                <a:latin typeface="Helvetica Neue"/>
              </a:rPr>
              <a:t>JSON:</a:t>
            </a:r>
            <a:r>
              <a:rPr lang="en-US" b="0" i="0" dirty="0">
                <a:solidFill>
                  <a:srgbClr val="000000"/>
                </a:solidFill>
                <a:effectLst/>
                <a:latin typeface="Helvetica Neue"/>
              </a:rPr>
              <a:t> Library to handle JSON files.</a:t>
            </a:r>
          </a:p>
          <a:p>
            <a:endParaRPr lang="en-IN" dirty="0"/>
          </a:p>
        </p:txBody>
      </p:sp>
    </p:spTree>
    <p:extLst>
      <p:ext uri="{BB962C8B-B14F-4D97-AF65-F5344CB8AC3E}">
        <p14:creationId xmlns:p14="http://schemas.microsoft.com/office/powerpoint/2010/main" val="215141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CCF1-6377-4CFB-BF21-7F078E50A8BC}"/>
              </a:ext>
            </a:extLst>
          </p:cNvPr>
          <p:cNvSpPr>
            <a:spLocks noGrp="1"/>
          </p:cNvSpPr>
          <p:nvPr>
            <p:ph type="title"/>
          </p:nvPr>
        </p:nvSpPr>
        <p:spPr>
          <a:xfrm>
            <a:off x="677334" y="609600"/>
            <a:ext cx="8596668" cy="691662"/>
          </a:xfrm>
        </p:spPr>
        <p:txBody>
          <a:bodyPr/>
          <a:lstStyle/>
          <a:p>
            <a:r>
              <a:rPr lang="en-IN" dirty="0"/>
              <a:t>Data Description:</a:t>
            </a:r>
          </a:p>
        </p:txBody>
      </p:sp>
      <p:sp>
        <p:nvSpPr>
          <p:cNvPr id="3" name="Content Placeholder 2">
            <a:extLst>
              <a:ext uri="{FF2B5EF4-FFF2-40B4-BE49-F238E27FC236}">
                <a16:creationId xmlns:a16="http://schemas.microsoft.com/office/drawing/2014/main" id="{4F92C9B4-3127-453F-ABE9-1451B093F0BA}"/>
              </a:ext>
            </a:extLst>
          </p:cNvPr>
          <p:cNvSpPr>
            <a:spLocks noGrp="1"/>
          </p:cNvSpPr>
          <p:nvPr>
            <p:ph idx="1"/>
          </p:nvPr>
        </p:nvSpPr>
        <p:spPr>
          <a:xfrm>
            <a:off x="677334" y="1494691"/>
            <a:ext cx="8596668" cy="4914901"/>
          </a:xfrm>
        </p:spPr>
        <p:txBody>
          <a:bodyPr/>
          <a:lstStyle/>
          <a:p>
            <a:r>
              <a:rPr lang="en-IN" dirty="0"/>
              <a:t>Link for the data: </a:t>
            </a:r>
            <a:r>
              <a:rPr lang="en-IN" dirty="0">
                <a:solidFill>
                  <a:srgbClr val="00B0F0"/>
                </a:solidFill>
                <a:hlinkClick r:id="rId2">
                  <a:extLst>
                    <a:ext uri="{A12FA001-AC4F-418D-AE19-62706E023703}">
                      <ahyp:hlinkClr xmlns:ahyp="http://schemas.microsoft.com/office/drawing/2018/hyperlinkcolor" val="tx"/>
                    </a:ext>
                  </a:extLst>
                </a:hlinkClick>
              </a:rPr>
              <a:t>https://en.wikipedia.org/wiki/List_of_postal_codes_of_Canada:_M</a:t>
            </a:r>
            <a:endParaRPr lang="en-IN" dirty="0">
              <a:solidFill>
                <a:srgbClr val="00B0F0"/>
              </a:solidFill>
            </a:endParaRPr>
          </a:p>
          <a:p>
            <a:r>
              <a:rPr lang="en-US" dirty="0"/>
              <a:t>I am using the Scarborough dataset which we scrapped from Wikipedia on Week 3 which includes the latitude, longitude, and zip codes.</a:t>
            </a:r>
          </a:p>
          <a:p>
            <a:pPr marL="0" indent="0">
              <a:buNone/>
            </a:pPr>
            <a:r>
              <a:rPr lang="en-IN" sz="3200" dirty="0">
                <a:solidFill>
                  <a:srgbClr val="90C226"/>
                </a:solidFill>
              </a:rPr>
              <a:t>The Foursquare API Data:</a:t>
            </a:r>
          </a:p>
          <a:p>
            <a:r>
              <a:rPr lang="en-US" dirty="0"/>
              <a:t>Data about different venues in different neighborhoods of that specific borough. In order to gain the information we will use the "Foursquare" locational information. Foursquare is a location data provider with information about all types of venues and events within an area of interest. Such information includes venue names, locations, menus and photos. For each neighborhood, we have chosen the radius to be 100 meter.</a:t>
            </a:r>
          </a:p>
          <a:p>
            <a:r>
              <a:rPr lang="en-US" dirty="0"/>
              <a:t>The data retrieved from Foursquare contained information of venues within a specified distance of the longitude and latitude of the postcodes.</a:t>
            </a:r>
            <a:endParaRPr lang="en-IN" dirty="0"/>
          </a:p>
        </p:txBody>
      </p:sp>
    </p:spTree>
    <p:extLst>
      <p:ext uri="{BB962C8B-B14F-4D97-AF65-F5344CB8AC3E}">
        <p14:creationId xmlns:p14="http://schemas.microsoft.com/office/powerpoint/2010/main" val="151860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678413-6D67-4960-9663-D3C3313DA09F}"/>
              </a:ext>
            </a:extLst>
          </p:cNvPr>
          <p:cNvSpPr>
            <a:spLocks noGrp="1"/>
          </p:cNvSpPr>
          <p:nvPr>
            <p:ph idx="1"/>
          </p:nvPr>
        </p:nvSpPr>
        <p:spPr>
          <a:xfrm>
            <a:off x="677334" y="474785"/>
            <a:ext cx="8596668" cy="3727938"/>
          </a:xfrm>
        </p:spPr>
        <p:txBody>
          <a:bodyPr/>
          <a:lstStyle/>
          <a:p>
            <a:pPr algn="l"/>
            <a:r>
              <a:rPr lang="en-US" b="1" i="0" dirty="0">
                <a:solidFill>
                  <a:srgbClr val="000000"/>
                </a:solidFill>
                <a:effectLst/>
                <a:latin typeface="Helvetica Neue"/>
              </a:rPr>
              <a:t>The information obtained per venue are:</a:t>
            </a:r>
            <a:endParaRPr lang="en-US" b="0" i="0" dirty="0">
              <a:solidFill>
                <a:srgbClr val="000000"/>
              </a:solidFill>
              <a:effectLst/>
              <a:latin typeface="Helvetica Neue"/>
            </a:endParaRPr>
          </a:p>
          <a:p>
            <a:pPr algn="l">
              <a:buFont typeface="+mj-lt"/>
              <a:buAutoNum type="arabicPeriod"/>
            </a:pPr>
            <a:r>
              <a:rPr lang="en-US" b="0" i="0" dirty="0" err="1">
                <a:solidFill>
                  <a:srgbClr val="000000"/>
                </a:solidFill>
                <a:effectLst/>
                <a:latin typeface="Helvetica Neue"/>
              </a:rPr>
              <a:t>Neighbourhood</a:t>
            </a:r>
            <a:endParaRPr lang="en-US" b="0" i="0" dirty="0">
              <a:solidFill>
                <a:srgbClr val="000000"/>
              </a:solidFill>
              <a:effectLst/>
              <a:latin typeface="Helvetica Neue"/>
            </a:endParaRPr>
          </a:p>
          <a:p>
            <a:pPr algn="l">
              <a:buFont typeface="+mj-lt"/>
              <a:buAutoNum type="arabicPeriod"/>
            </a:pPr>
            <a:r>
              <a:rPr lang="en-US" b="0" i="0" dirty="0" err="1">
                <a:solidFill>
                  <a:srgbClr val="000000"/>
                </a:solidFill>
                <a:effectLst/>
                <a:latin typeface="Helvetica Neue"/>
              </a:rPr>
              <a:t>Neighbourhood</a:t>
            </a:r>
            <a:r>
              <a:rPr lang="en-US" b="0" i="0" dirty="0">
                <a:solidFill>
                  <a:srgbClr val="000000"/>
                </a:solidFill>
                <a:effectLst/>
                <a:latin typeface="Helvetica Neue"/>
              </a:rPr>
              <a:t> Latitude</a:t>
            </a:r>
          </a:p>
          <a:p>
            <a:pPr algn="l">
              <a:buFont typeface="+mj-lt"/>
              <a:buAutoNum type="arabicPeriod"/>
            </a:pPr>
            <a:r>
              <a:rPr lang="en-US" b="0" i="0" dirty="0" err="1">
                <a:solidFill>
                  <a:srgbClr val="000000"/>
                </a:solidFill>
                <a:effectLst/>
                <a:latin typeface="Helvetica Neue"/>
              </a:rPr>
              <a:t>Neighbourhood</a:t>
            </a:r>
            <a:r>
              <a:rPr lang="en-US" b="0" i="0" dirty="0">
                <a:solidFill>
                  <a:srgbClr val="000000"/>
                </a:solidFill>
                <a:effectLst/>
                <a:latin typeface="Helvetica Neue"/>
              </a:rPr>
              <a:t> Longitude</a:t>
            </a:r>
          </a:p>
          <a:p>
            <a:pPr algn="l">
              <a:buFont typeface="+mj-lt"/>
              <a:buAutoNum type="arabicPeriod"/>
            </a:pPr>
            <a:r>
              <a:rPr lang="en-US" b="0" i="0" dirty="0">
                <a:solidFill>
                  <a:srgbClr val="000000"/>
                </a:solidFill>
                <a:effectLst/>
                <a:latin typeface="Helvetica Neue"/>
              </a:rPr>
              <a:t>Venue</a:t>
            </a:r>
          </a:p>
          <a:p>
            <a:pPr algn="l">
              <a:buFont typeface="+mj-lt"/>
              <a:buAutoNum type="arabicPeriod"/>
            </a:pPr>
            <a:r>
              <a:rPr lang="en-US" b="0" i="0" dirty="0">
                <a:solidFill>
                  <a:srgbClr val="000000"/>
                </a:solidFill>
                <a:effectLst/>
                <a:latin typeface="Helvetica Neue"/>
              </a:rPr>
              <a:t>Name of the venue</a:t>
            </a:r>
          </a:p>
          <a:p>
            <a:pPr algn="l">
              <a:buFont typeface="+mj-lt"/>
              <a:buAutoNum type="arabicPeriod"/>
            </a:pPr>
            <a:r>
              <a:rPr lang="en-US" b="0" i="0" dirty="0">
                <a:solidFill>
                  <a:srgbClr val="000000"/>
                </a:solidFill>
                <a:effectLst/>
                <a:latin typeface="Helvetica Neue"/>
              </a:rPr>
              <a:t>Venue Latitude</a:t>
            </a:r>
          </a:p>
          <a:p>
            <a:pPr algn="l">
              <a:buFont typeface="+mj-lt"/>
              <a:buAutoNum type="arabicPeriod"/>
            </a:pPr>
            <a:r>
              <a:rPr lang="en-US" b="0" i="0" dirty="0">
                <a:solidFill>
                  <a:srgbClr val="000000"/>
                </a:solidFill>
                <a:effectLst/>
                <a:latin typeface="Helvetica Neue"/>
              </a:rPr>
              <a:t>Venue Longitude</a:t>
            </a:r>
          </a:p>
          <a:p>
            <a:pPr algn="l">
              <a:buFont typeface="+mj-lt"/>
              <a:buAutoNum type="arabicPeriod"/>
            </a:pPr>
            <a:r>
              <a:rPr lang="en-US" b="0" i="0" dirty="0">
                <a:solidFill>
                  <a:srgbClr val="000000"/>
                </a:solidFill>
                <a:effectLst/>
                <a:latin typeface="Helvetica Neue"/>
              </a:rPr>
              <a:t>Venue Category</a:t>
            </a:r>
          </a:p>
          <a:p>
            <a:pPr marL="0" indent="0">
              <a:buNone/>
            </a:pPr>
            <a:endParaRPr lang="en-IN" dirty="0"/>
          </a:p>
        </p:txBody>
      </p:sp>
    </p:spTree>
    <p:extLst>
      <p:ext uri="{BB962C8B-B14F-4D97-AF65-F5344CB8AC3E}">
        <p14:creationId xmlns:p14="http://schemas.microsoft.com/office/powerpoint/2010/main" val="2156652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C0A1A-673B-4CAA-8D60-1A356BB65C1A}"/>
              </a:ext>
            </a:extLst>
          </p:cNvPr>
          <p:cNvSpPr>
            <a:spLocks noGrp="1"/>
          </p:cNvSpPr>
          <p:nvPr>
            <p:ph idx="1"/>
          </p:nvPr>
        </p:nvSpPr>
        <p:spPr>
          <a:xfrm>
            <a:off x="677334" y="870438"/>
            <a:ext cx="8596668" cy="5170924"/>
          </a:xfrm>
        </p:spPr>
        <p:txBody>
          <a:bodyPr/>
          <a:lstStyle/>
          <a:p>
            <a:r>
              <a:rPr lang="en-US" dirty="0"/>
              <a:t>Get the HTML page as link, using </a:t>
            </a:r>
            <a:r>
              <a:rPr lang="en-US" dirty="0" err="1"/>
              <a:t>read_html</a:t>
            </a:r>
            <a:r>
              <a:rPr lang="en-US" dirty="0"/>
              <a:t> we convert the html data into list of Data frame objects and we are removing cells which have borrow not assigned.</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(first 5 rows of the data frame – df)</a:t>
            </a:r>
          </a:p>
          <a:p>
            <a:pPr marL="0" indent="0">
              <a:buNone/>
            </a:pPr>
            <a:endParaRPr lang="en-US" dirty="0"/>
          </a:p>
          <a:p>
            <a:endParaRPr lang="en-IN" dirty="0"/>
          </a:p>
        </p:txBody>
      </p:sp>
      <p:pic>
        <p:nvPicPr>
          <p:cNvPr id="6" name="Picture 5">
            <a:extLst>
              <a:ext uri="{FF2B5EF4-FFF2-40B4-BE49-F238E27FC236}">
                <a16:creationId xmlns:a16="http://schemas.microsoft.com/office/drawing/2014/main" id="{2119D893-630F-45F1-9DDB-EF297431C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015" y="2104982"/>
            <a:ext cx="7376745" cy="2337860"/>
          </a:xfrm>
          <a:prstGeom prst="rect">
            <a:avLst/>
          </a:prstGeom>
        </p:spPr>
      </p:pic>
    </p:spTree>
    <p:extLst>
      <p:ext uri="{BB962C8B-B14F-4D97-AF65-F5344CB8AC3E}">
        <p14:creationId xmlns:p14="http://schemas.microsoft.com/office/powerpoint/2010/main" val="412546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3CCBD2-9AD3-454E-BB99-3C6843A0F781}"/>
              </a:ext>
            </a:extLst>
          </p:cNvPr>
          <p:cNvSpPr>
            <a:spLocks noGrp="1"/>
          </p:cNvSpPr>
          <p:nvPr>
            <p:ph idx="1"/>
          </p:nvPr>
        </p:nvSpPr>
        <p:spPr>
          <a:xfrm>
            <a:off x="677334" y="562709"/>
            <a:ext cx="8596668" cy="5478654"/>
          </a:xfrm>
        </p:spPr>
        <p:txBody>
          <a:bodyPr/>
          <a:lstStyle/>
          <a:p>
            <a:pPr marL="0" indent="0">
              <a:buNone/>
            </a:pPr>
            <a:r>
              <a:rPr lang="en-IN" dirty="0"/>
              <a:t>(After grouping by “Postal code”)</a:t>
            </a:r>
          </a:p>
        </p:txBody>
      </p:sp>
      <p:pic>
        <p:nvPicPr>
          <p:cNvPr id="7" name="Picture 6">
            <a:extLst>
              <a:ext uri="{FF2B5EF4-FFF2-40B4-BE49-F238E27FC236}">
                <a16:creationId xmlns:a16="http://schemas.microsoft.com/office/drawing/2014/main" id="{82D4C5D4-8D13-4279-81D5-2C70AEB49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346" y="1355159"/>
            <a:ext cx="7222002" cy="4940132"/>
          </a:xfrm>
          <a:prstGeom prst="rect">
            <a:avLst/>
          </a:prstGeom>
        </p:spPr>
      </p:pic>
    </p:spTree>
    <p:extLst>
      <p:ext uri="{BB962C8B-B14F-4D97-AF65-F5344CB8AC3E}">
        <p14:creationId xmlns:p14="http://schemas.microsoft.com/office/powerpoint/2010/main" val="196160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C7802-2D1B-45F2-A4D3-86F239C6F375}"/>
              </a:ext>
            </a:extLst>
          </p:cNvPr>
          <p:cNvSpPr>
            <a:spLocks noGrp="1"/>
          </p:cNvSpPr>
          <p:nvPr>
            <p:ph idx="1"/>
          </p:nvPr>
        </p:nvSpPr>
        <p:spPr>
          <a:xfrm>
            <a:off x="677333" y="527539"/>
            <a:ext cx="10837333" cy="5513824"/>
          </a:xfrm>
        </p:spPr>
        <p:txBody>
          <a:bodyPr/>
          <a:lstStyle/>
          <a:p>
            <a:endParaRPr lang="en-IN" dirty="0"/>
          </a:p>
          <a:p>
            <a:endParaRPr lang="en-IN" dirty="0"/>
          </a:p>
          <a:p>
            <a:pPr marL="0" indent="0">
              <a:buNone/>
            </a:pPr>
            <a:r>
              <a:rPr lang="en-IN" dirty="0"/>
              <a:t>                                        </a:t>
            </a:r>
            <a:r>
              <a:rPr lang="en-US" dirty="0"/>
              <a:t>(first 5 rows of the data frame</a:t>
            </a:r>
            <a:r>
              <a:rPr lang="en-IN" dirty="0"/>
              <a:t> - df_ (</a:t>
            </a:r>
            <a:r>
              <a:rPr lang="en-IN" dirty="0" err="1"/>
              <a:t>Geospatial_data</a:t>
            </a:r>
            <a:r>
              <a:rPr lang="en-IN" dirty="0"/>
              <a:t>))</a:t>
            </a:r>
          </a:p>
          <a:p>
            <a:pPr marL="0" indent="0">
              <a:buNone/>
            </a:pPr>
            <a:endParaRPr lang="en-IN" dirty="0"/>
          </a:p>
          <a:p>
            <a:pPr marL="0" indent="0">
              <a:buNone/>
            </a:pPr>
            <a:endParaRPr lang="en-IN" dirty="0"/>
          </a:p>
          <a:p>
            <a:pPr marL="0" indent="0">
              <a:buNone/>
            </a:pPr>
            <a:r>
              <a:rPr lang="en-US" b="1" i="0" dirty="0">
                <a:solidFill>
                  <a:srgbClr val="000000"/>
                </a:solidFill>
                <a:effectLst/>
                <a:latin typeface="Helvetica Neue"/>
              </a:rPr>
              <a:t>Cleaning and joining both df and df_</a:t>
            </a:r>
          </a:p>
          <a:p>
            <a:pPr marL="0" indent="0">
              <a:buNone/>
            </a:pPr>
            <a:endParaRPr lang="en-IN" dirty="0"/>
          </a:p>
        </p:txBody>
      </p:sp>
      <p:pic>
        <p:nvPicPr>
          <p:cNvPr id="5" name="Picture 4">
            <a:extLst>
              <a:ext uri="{FF2B5EF4-FFF2-40B4-BE49-F238E27FC236}">
                <a16:creationId xmlns:a16="http://schemas.microsoft.com/office/drawing/2014/main" id="{E02E3E80-2B2B-47C8-ADF3-FD7359CB2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463279"/>
            <a:ext cx="2725615" cy="1866739"/>
          </a:xfrm>
          <a:prstGeom prst="rect">
            <a:avLst/>
          </a:prstGeom>
        </p:spPr>
      </p:pic>
      <p:pic>
        <p:nvPicPr>
          <p:cNvPr id="9" name="Picture 8">
            <a:extLst>
              <a:ext uri="{FF2B5EF4-FFF2-40B4-BE49-F238E27FC236}">
                <a16:creationId xmlns:a16="http://schemas.microsoft.com/office/drawing/2014/main" id="{D9C820F8-2234-42C5-B027-E289F01B55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2" y="3193735"/>
            <a:ext cx="6789420" cy="3368040"/>
          </a:xfrm>
          <a:prstGeom prst="rect">
            <a:avLst/>
          </a:prstGeom>
        </p:spPr>
      </p:pic>
    </p:spTree>
    <p:extLst>
      <p:ext uri="{BB962C8B-B14F-4D97-AF65-F5344CB8AC3E}">
        <p14:creationId xmlns:p14="http://schemas.microsoft.com/office/powerpoint/2010/main" val="25220594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800</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Helvetica Neue</vt:lpstr>
      <vt:lpstr>Trebuchet MS</vt:lpstr>
      <vt:lpstr>Wingdings 3</vt:lpstr>
      <vt:lpstr>Facet</vt:lpstr>
      <vt:lpstr>The Battle of Neighbourhoods </vt:lpstr>
      <vt:lpstr>Introduction Business Proposal:</vt:lpstr>
      <vt:lpstr>PowerPoint Presentation</vt:lpstr>
      <vt:lpstr>PowerPoint Presentation</vt:lpstr>
      <vt:lpstr>Data Description:</vt:lpstr>
      <vt:lpstr>PowerPoint Presentation</vt:lpstr>
      <vt:lpstr>PowerPoint Presentation</vt:lpstr>
      <vt:lpstr>PowerPoint Presentation</vt:lpstr>
      <vt:lpstr>PowerPoint Presentation</vt:lpstr>
      <vt:lpstr>Adding markers to map</vt:lpstr>
      <vt:lpstr>Neighbourhood venues in Toronto: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SUBHASH MS</dc:creator>
  <cp:lastModifiedBy>SUBHASH MS</cp:lastModifiedBy>
  <cp:revision>10</cp:revision>
  <dcterms:created xsi:type="dcterms:W3CDTF">2020-08-30T06:35:38Z</dcterms:created>
  <dcterms:modified xsi:type="dcterms:W3CDTF">2020-08-30T08:59:26Z</dcterms:modified>
</cp:coreProperties>
</file>