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  <p:embeddedFont>
      <p:font typeface="Oxygen" charset="0"/>
      <p:regular r:id="rId19"/>
      <p:bold r:id="rId20"/>
    </p:embeddedFont>
    <p:embeddedFont>
      <p:font typeface="Signika" charset="0"/>
      <p:regular r:id="rId21"/>
      <p:bold r:id="rId22"/>
    </p:embeddedFont>
    <p:embeddedFont>
      <p:font typeface="Signika Light" charset="0"/>
      <p:regular r:id="rId23"/>
      <p:bold r:id="rId24"/>
    </p:embeddedFont>
    <p:embeddedFont>
      <p:font typeface="Merriweather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000"/>
    <a:srgbClr val="FF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2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14.fntdata"/><Relationship Id="rId27" Type="http://schemas.openxmlformats.org/officeDocument/2006/relationships/font" Target="fonts/font13.fntdata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dad06a7c_0_5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dad06a7c_0_5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dad06a7c_0_7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dad06a7c_0_7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dad06a7c_0_7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dad06a7c_0_7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AB2A"/>
            </a:gs>
            <a:gs pos="0">
              <a:srgbClr val="FF9900"/>
            </a:gs>
            <a:gs pos="100000">
              <a:srgbClr val="990000"/>
            </a:gs>
            <a:gs pos="100000">
              <a:srgbClr val="203E13"/>
            </a:gs>
          </a:gsLst>
          <a:lin ang="2700006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3405081" y="0"/>
            <a:ext cx="73077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  <a:effectLst>
            <a:outerShdw blurRad="508000" dist="762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3"/>
          <p:cNvSpPr txBox="1"/>
          <p:nvPr/>
        </p:nvSpPr>
        <p:spPr>
          <a:xfrm rot="-1289086">
            <a:off x="296608" y="1763471"/>
            <a:ext cx="2993826" cy="161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682494">
            <a:off x="250373" y="1706370"/>
            <a:ext cx="3165375" cy="195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n>
                  <a:gradFill>
                    <a:gsLst>
                      <a:gs pos="0">
                        <a:srgbClr val="FFAC00"/>
                      </a:gs>
                      <a:gs pos="0">
                        <a:srgbClr val="FFAC00"/>
                      </a:gs>
                      <a:gs pos="100000">
                        <a:srgbClr val="FF0000"/>
                      </a:gs>
                    </a:gsLst>
                    <a:lin ang="2700000" scaled="0"/>
                  </a:gradFill>
                </a:ln>
                <a:noFill/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JAVASCRIPT</a:t>
            </a:r>
            <a:endParaRPr sz="3600" b="1">
              <a:solidFill>
                <a:srgbClr val="FF9900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HSTU WEB DEV</a:t>
            </a:r>
            <a:endParaRPr lang="en-US" sz="1800">
              <a:solidFill>
                <a:schemeClr val="lt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973721" y="2809153"/>
            <a:ext cx="3950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LECTURE</a:t>
            </a:r>
            <a:endParaRPr sz="2000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FOUNDATION</a:t>
            </a:r>
            <a:endParaRPr lang="en-US" altLang="en-GB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973711" y="1183871"/>
            <a:ext cx="3950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SECTION</a:t>
            </a:r>
            <a:endParaRPr sz="2000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FUNDAMENTAL</a:t>
            </a:r>
            <a:endParaRPr lang="en-US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23450" y="2773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628015" y="4574540"/>
            <a:ext cx="24364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>
                <a:solidFill>
                  <a:schemeClr val="bg1">
                    <a:lumMod val="7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by Sayeed Afridi</a:t>
            </a:r>
            <a:endParaRPr lang="en-US" altLang="en-US" sz="2200">
              <a:solidFill>
                <a:schemeClr val="bg1">
                  <a:lumMod val="7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980393" y="628009"/>
            <a:ext cx="7183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WHAT IS A PROGRAM...?</a:t>
            </a:r>
            <a:endParaRPr sz="4800" b="1">
              <a:solidFill>
                <a:schemeClr val="lt1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115100" y="2160600"/>
            <a:ext cx="69138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D9D9D9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A Computer program is a set of instruction</a:t>
            </a:r>
            <a:r>
              <a:rPr lang="" altLang="en-GB" sz="2800">
                <a:solidFill>
                  <a:srgbClr val="D9D9D9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s</a:t>
            </a:r>
            <a:r>
              <a:rPr lang="en-GB" sz="2800">
                <a:solidFill>
                  <a:srgbClr val="D9D9D9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.</a:t>
            </a:r>
            <a:endParaRPr sz="2800">
              <a:solidFill>
                <a:srgbClr val="D9D9D9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0650" y="138388"/>
            <a:ext cx="5213476" cy="32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40925" y="1568000"/>
            <a:ext cx="4781106" cy="3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AB2A"/>
            </a:gs>
            <a:gs pos="0">
              <a:srgbClr val="FF9900"/>
            </a:gs>
            <a:gs pos="100000">
              <a:srgbClr val="990000"/>
            </a:gs>
            <a:gs pos="100000">
              <a:srgbClr val="203E13"/>
            </a:gs>
          </a:gsLst>
          <a:lin ang="2700006" scaled="0"/>
        </a:gra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8024925" y="3959825"/>
            <a:ext cx="239100" cy="239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6"/>
          <p:cNvSpPr/>
          <p:nvPr/>
        </p:nvSpPr>
        <p:spPr>
          <a:xfrm>
            <a:off x="2648850" y="582800"/>
            <a:ext cx="239100" cy="2391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" name="Straight Connector 0"/>
          <p:cNvCxnSpPr/>
          <p:nvPr/>
        </p:nvCxnSpPr>
        <p:spPr>
          <a:xfrm flipH="1" flipV="1">
            <a:off x="5472430" y="4077335"/>
            <a:ext cx="2549525" cy="19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5472430" y="2585085"/>
            <a:ext cx="0" cy="149415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3670935" y="2586990"/>
            <a:ext cx="1801495" cy="1143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670935" y="688975"/>
            <a:ext cx="0" cy="189801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890520" y="677545"/>
            <a:ext cx="778510" cy="1143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8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9785" y="702310"/>
            <a:ext cx="76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ln>
                  <a:noFill/>
                </a:ln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200</a:t>
            </a:r>
            <a:endParaRPr lang="en-US" altLang="en-US" sz="2400" b="1">
              <a:ln>
                <a:noFill/>
              </a:ln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18180" y="702310"/>
            <a:ext cx="76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ln>
                  <a:noFill/>
                </a:ln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500</a:t>
            </a:r>
            <a:endParaRPr lang="en-US" altLang="en-US" sz="2400" b="1">
              <a:ln>
                <a:noFill/>
              </a:ln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73885" y="702310"/>
            <a:ext cx="76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ln>
                  <a:noFill/>
                </a:ln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700</a:t>
            </a:r>
            <a:endParaRPr lang="en-US" altLang="en-US" sz="2400" b="1">
              <a:ln>
                <a:noFill/>
              </a:ln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69670" y="1939290"/>
            <a:ext cx="5842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3600">
                <a:ln w="22225">
                  <a:noFill/>
                  <a:prstDash val="solid"/>
                </a:ln>
                <a:solidFill>
                  <a:srgbClr val="00B050"/>
                </a:solidFill>
                <a:effectLst/>
                <a:latin typeface="Signika" panose="02010003020600000004" charset="0"/>
                <a:cs typeface="Signika" panose="02010003020600000004" charset="0"/>
              </a:rPr>
              <a:t>X</a:t>
            </a:r>
            <a:endParaRPr lang="en-US" altLang="en-US" sz="3600">
              <a:ln w="22225">
                <a:noFill/>
                <a:prstDash val="solid"/>
              </a:ln>
              <a:solidFill>
                <a:srgbClr val="00B050"/>
              </a:solidFill>
              <a:effectLst/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985260" y="1711325"/>
            <a:ext cx="4558665" cy="240665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9425" y="2073910"/>
            <a:ext cx="214630" cy="282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1042 -0.0054321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0833 -0.00814815 L -0.154236 -0.0054321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3" grpId="1"/>
      <p:bldP spid="2" grpId="1"/>
      <p:bldP spid="2" grpId="2"/>
      <p:bldP spid="3" grpId="2"/>
      <p:bldP spid="5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7835" y="164465"/>
            <a:ext cx="24079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0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STATEMENTS</a:t>
            </a:r>
            <a:endParaRPr lang="en-US" altLang="en-US" sz="30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77850" y="809625"/>
            <a:ext cx="7907020" cy="0"/>
          </a:xfrm>
          <a:prstGeom prst="line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FFC000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1275080" y="1253490"/>
            <a:ext cx="236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JAVASCRIPT</a:t>
            </a:r>
            <a:endParaRPr lang="en-US" altLang="en-US" sz="28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8730" y="1927225"/>
            <a:ext cx="2461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APPLESCRIPT</a:t>
            </a:r>
            <a:endParaRPr lang="en-US" altLang="en-US" sz="28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68730" y="2550160"/>
            <a:ext cx="158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BASIC</a:t>
            </a:r>
            <a:endParaRPr lang="en-US" altLang="en-US" sz="28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75080" y="3236595"/>
            <a:ext cx="158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COBOL</a:t>
            </a:r>
            <a:endParaRPr lang="en-US" altLang="en-US" sz="28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622800" y="1284605"/>
            <a:ext cx="317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>
                    <a:lumMod val="9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var balance = 500;</a:t>
            </a:r>
            <a:endParaRPr lang="en-US" altLang="en-US" sz="2400">
              <a:solidFill>
                <a:schemeClr val="bg1">
                  <a:lumMod val="9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622800" y="1958340"/>
            <a:ext cx="317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>
                    <a:lumMod val="9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set balance to 500</a:t>
            </a:r>
            <a:endParaRPr lang="en-US" altLang="en-US" sz="2400">
              <a:solidFill>
                <a:schemeClr val="bg1">
                  <a:lumMod val="9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22800" y="2581275"/>
            <a:ext cx="317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>
                    <a:lumMod val="9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let Balance = 500</a:t>
            </a:r>
            <a:endParaRPr lang="en-US" altLang="en-US" sz="2400">
              <a:solidFill>
                <a:schemeClr val="bg1">
                  <a:lumMod val="9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622800" y="3267710"/>
            <a:ext cx="3738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>
                    <a:lumMod val="9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MOVE 500 TO BALANCE</a:t>
            </a:r>
            <a:endParaRPr lang="en-US" altLang="en-US" sz="2400">
              <a:solidFill>
                <a:schemeClr val="bg1">
                  <a:lumMod val="9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ro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00430" y="-20955"/>
            <a:ext cx="10058400" cy="51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895850" y="90170"/>
            <a:ext cx="3871595" cy="4965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C++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C#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Java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JavaScript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Perl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PHP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Python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Objective-C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Ruby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 fontAlgn="t">
              <a:lnSpc>
                <a:spcPct val="120000"/>
              </a:lnSpc>
            </a:pP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Visual Basic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3724275" y="4093845"/>
            <a:ext cx="13716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4248785" y="152400"/>
            <a:ext cx="229235" cy="399478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091180" y="4699000"/>
            <a:ext cx="25438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24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CPU</a:t>
            </a:r>
            <a:endParaRPr lang="en-US" altLang="en-US" sz="24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59960" y="3338830"/>
            <a:ext cx="399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Low-Level Languages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59960" y="1031875"/>
            <a:ext cx="399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High</a:t>
            </a:r>
            <a:r>
              <a:rPr lang="en-US" sz="24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-Level Languages</a:t>
            </a:r>
            <a:endParaRPr lang="en-US" sz="24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91815" y="4263390"/>
            <a:ext cx="254381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8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Machine Code</a:t>
            </a:r>
            <a:endParaRPr lang="en-US" altLang="en-US" sz="18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45770" y="3660775"/>
            <a:ext cx="361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1800">
                <a:latin typeface="Signika" panose="02010003020600000004" charset="0"/>
                <a:cs typeface="Signika" panose="02010003020600000004" charset="0"/>
              </a:rPr>
              <a:t>	</a:t>
            </a:r>
            <a:r>
              <a:rPr lang="en-US" altLang="en-US" sz="18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Assembly Language</a:t>
            </a:r>
            <a:endParaRPr lang="en-US" altLang="en-US" sz="18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45770" y="2970530"/>
            <a:ext cx="361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18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</a:t>
            </a:r>
            <a:endParaRPr lang="en-US" altLang="en-US" sz="18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45770" y="358775"/>
            <a:ext cx="361505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0000"/>
              </a:lnSpc>
            </a:pPr>
            <a:r>
              <a:rPr lang="en-US" altLang="en-US" sz="18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JavaScript, ActionScript</a:t>
            </a:r>
            <a:endParaRPr lang="en-US" altLang="en-US" sz="18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>
              <a:lnSpc>
                <a:spcPct val="120000"/>
              </a:lnSpc>
            </a:pPr>
            <a:r>
              <a:rPr lang="en-US" altLang="en-US" sz="18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Ruby, Python</a:t>
            </a:r>
            <a:endParaRPr lang="en-US" altLang="en-US" sz="18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>
              <a:lnSpc>
                <a:spcPct val="120000"/>
              </a:lnSpc>
            </a:pPr>
            <a:r>
              <a:rPr lang="en-US" altLang="en-US" sz="18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Java, C#, VB.NET</a:t>
            </a:r>
            <a:endParaRPr lang="en-US" altLang="en-US" sz="18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>
              <a:lnSpc>
                <a:spcPct val="120000"/>
              </a:lnSpc>
            </a:pPr>
            <a:r>
              <a:rPr lang="en-US" altLang="en-US" sz="18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Objective-C</a:t>
            </a:r>
            <a:endParaRPr lang="en-US" altLang="en-US" sz="18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  <a:p>
            <a:pPr algn="r">
              <a:lnSpc>
                <a:spcPct val="120000"/>
              </a:lnSpc>
            </a:pPr>
            <a:r>
              <a:rPr lang="en-US" altLang="en-US" sz="1800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C++</a:t>
            </a:r>
            <a:endParaRPr lang="en-US" altLang="en-US" sz="1800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 animBg="1"/>
      <p:bldP spid="4" grpId="0" animBg="1"/>
      <p:bldP spid="6" grpId="0"/>
      <p:bldP spid="9" grpId="0"/>
      <p:bldP spid="10" grpId="0"/>
      <p:bldP spid="7" grpId="0"/>
      <p:bldP spid="11" grpId="0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Presentation</Application>
  <PresentationFormat/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Merriweather</vt:lpstr>
      <vt:lpstr>Roboto</vt:lpstr>
      <vt:lpstr>Oxygen</vt:lpstr>
      <vt:lpstr>Signika</vt:lpstr>
      <vt:lpstr>Signika Light</vt:lpstr>
      <vt:lpstr>Signika</vt:lpstr>
      <vt:lpstr>微软雅黑</vt:lpstr>
      <vt:lpstr>Arial Unicode MS</vt:lpstr>
      <vt:lpstr>Paradigm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killer</cp:lastModifiedBy>
  <cp:revision>9</cp:revision>
  <dcterms:created xsi:type="dcterms:W3CDTF">2020-07-21T00:11:38Z</dcterms:created>
  <dcterms:modified xsi:type="dcterms:W3CDTF">2020-07-21T00:11:38Z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