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40108" y="0"/>
            <a:ext cx="9743600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  <a:effectLst>
            <a:outerShdw blurRad="508000" dist="762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/>
          <p:nvPr/>
        </p:nvSpPr>
        <p:spPr>
          <a:xfrm rot="-1289086">
            <a:off x="395477" y="2351295"/>
            <a:ext cx="3991768" cy="21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682494">
            <a:off x="351611" y="2238965"/>
            <a:ext cx="4220500" cy="26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ln>
                  <a:gradFill>
                    <a:gsLst>
                      <a:gs pos="0">
                        <a:srgbClr val="FFAC00"/>
                      </a:gs>
                      <a:gs pos="0">
                        <a:srgbClr val="FFAC00"/>
                      </a:gs>
                      <a:gs pos="100000">
                        <a:srgbClr val="FF0000"/>
                      </a:gs>
                    </a:gsLst>
                    <a:lin ang="2700000" scaled="0"/>
                  </a:gradFill>
                </a:ln>
                <a:noFill/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JAVASCRIPT</a:t>
            </a:r>
            <a:endParaRPr sz="4800" b="1">
              <a:solidFill>
                <a:srgbClr val="FF9900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HSTU WEB DEV</a:t>
            </a:r>
            <a:endParaRPr lang="en-US" altLang="en-GB" sz="2400">
              <a:solidFill>
                <a:schemeClr val="tx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631628" y="3745537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LECTURE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Compiled and Interpreted Languages</a:t>
            </a:r>
            <a:endParaRPr lang="en-US" alt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631615" y="1578495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SECTION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FUNDAMENTAL</a:t>
            </a:r>
            <a:endParaRPr 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1267" y="3698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37353" y="6099387"/>
            <a:ext cx="324866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935">
                <a:solidFill>
                  <a:schemeClr val="bg1">
                    <a:lumMod val="7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by Sayeed Afridi</a:t>
            </a:r>
            <a:endParaRPr lang="en-US" altLang="en-US" sz="2935">
              <a:solidFill>
                <a:schemeClr val="bg1">
                  <a:lumMod val="7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FC000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57630" y="349885"/>
            <a:ext cx="263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Oxygen" panose="02000503000000000000" charset="0"/>
                <a:cs typeface="Oxygen" panose="02000503000000000000" charset="0"/>
              </a:rPr>
              <a:t>Compiler</a:t>
            </a:r>
            <a:endParaRPr lang="en-US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82915" y="349885"/>
            <a:ext cx="263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Oxygen" panose="02000503000000000000" charset="0"/>
                <a:cs typeface="Oxygen" panose="02000503000000000000" charset="0"/>
              </a:rPr>
              <a:t>Executables</a:t>
            </a:r>
            <a:endParaRPr lang="en-US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47" y="2152356"/>
            <a:ext cx="1793789" cy="1793789"/>
          </a:xfrm>
          <a:prstGeom prst="rect">
            <a:avLst/>
          </a:prstGeom>
        </p:spPr>
      </p:pic>
      <p:pic>
        <p:nvPicPr>
          <p:cNvPr id="8" name="Picture 7" descr="spinn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65" y="733425"/>
            <a:ext cx="2076450" cy="1419225"/>
          </a:xfrm>
          <a:prstGeom prst="rect">
            <a:avLst/>
          </a:prstGeom>
        </p:spPr>
      </p:pic>
      <p:pic>
        <p:nvPicPr>
          <p:cNvPr id="9" name="Picture 8" descr="cod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1137920"/>
            <a:ext cx="747395" cy="747395"/>
          </a:xfrm>
          <a:prstGeom prst="rect">
            <a:avLst/>
          </a:prstGeom>
        </p:spPr>
      </p:pic>
      <p:pic>
        <p:nvPicPr>
          <p:cNvPr id="11" name="Picture 10" descr="lapt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45" y="1734185"/>
            <a:ext cx="2437765" cy="2437765"/>
          </a:xfrm>
          <a:prstGeom prst="rect">
            <a:avLst/>
          </a:prstGeom>
        </p:spPr>
      </p:pic>
      <p:pic>
        <p:nvPicPr>
          <p:cNvPr id="12" name="Picture 11" descr="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1076960"/>
            <a:ext cx="843915" cy="84391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846185" y="2568575"/>
            <a:ext cx="1111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Hello</a:t>
            </a:r>
            <a:endParaRPr lang="en-US" altLang="en-US" sz="2800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414385" y="5532755"/>
            <a:ext cx="1976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Oxygen" panose="02000503000000000000" charset="0"/>
                <a:cs typeface="Oxygen" panose="02000503000000000000" charset="0"/>
              </a:rPr>
              <a:t>Interpreter</a:t>
            </a:r>
            <a:endParaRPr lang="en-US" altLang="en-US" sz="2800">
              <a:latin typeface="Oxygen" panose="02000503000000000000" charset="0"/>
              <a:cs typeface="Oxygen" panose="02000503000000000000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45677 -0.000185185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13542 0.503704 " pathEditMode="relative" rAng="0" ptsTypes="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94167 L 0.62875 0.490556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2" grpId="0"/>
      <p:bldP spid="3" grpId="0"/>
      <p:bldP spid="3" grpId="1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PROS AND CONS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3954" y="1279292"/>
          <a:ext cx="11219460" cy="47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865"/>
                <a:gridCol w="2804865"/>
                <a:gridCol w="2804865"/>
                <a:gridCol w="2804865"/>
              </a:tblGrid>
              <a:tr h="1090730">
                <a:tc gridSpan="2">
                  <a:txBody>
                    <a:bodyPr/>
                    <a:p>
                      <a:pPr algn="ctr"/>
                      <a:r>
                        <a:rPr lang="en-US" sz="5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Compiled</a:t>
                      </a:r>
                      <a:endParaRPr lang="en-US" sz="5400" dirty="0" smtClean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  <a:latin typeface="Oxygen" panose="02000503000000000000" charset="0"/>
                          <a:cs typeface="Oxygen" panose="02000503000000000000" charset="0"/>
                        </a:rPr>
                        <a:t>Interpreted</a:t>
                      </a:r>
                      <a:endParaRPr lang="en-US" sz="5400" dirty="0" smtClean="0">
                        <a:solidFill>
                          <a:schemeClr val="bg1"/>
                        </a:solidFill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cPr/>
                </a:tc>
              </a:tr>
              <a:tr h="1155126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 smtClean="0">
                          <a:latin typeface="Oxygen" panose="02000503000000000000" charset="0"/>
                          <a:cs typeface="Oxygen" panose="02000503000000000000" charset="0"/>
                        </a:rPr>
                        <a:t>Ready</a:t>
                      </a:r>
                      <a:r>
                        <a:rPr lang="en-US" sz="2400" b="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 to run</a:t>
                      </a:r>
                      <a:endParaRPr lang="en-US" sz="2400" b="1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 smtClean="0">
                          <a:latin typeface="Oxygen" panose="02000503000000000000" charset="0"/>
                          <a:cs typeface="Oxygen" panose="02000503000000000000" charset="0"/>
                        </a:rPr>
                        <a:t>Not</a:t>
                      </a: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 cross-platform</a:t>
                      </a:r>
                      <a:endParaRPr lang="en-US" sz="2400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Cross-platform</a:t>
                      </a:r>
                      <a:endParaRPr lang="en-US" sz="2400" dirty="0" smtClean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Interpreter</a:t>
                      </a:r>
                      <a:r>
                        <a:rPr lang="en-US" sz="2400" baseline="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 required</a:t>
                      </a:r>
                      <a:endParaRPr lang="en-US" sz="2400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/>
                </a:tc>
              </a:tr>
              <a:tr h="1146392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Often </a:t>
                      </a:r>
                      <a:r>
                        <a:rPr lang="en-US" sz="2400" b="1" dirty="0" smtClean="0">
                          <a:latin typeface="Oxygen" panose="02000503000000000000" charset="0"/>
                          <a:cs typeface="Oxygen" panose="02000503000000000000" charset="0"/>
                        </a:rPr>
                        <a:t>Faster</a:t>
                      </a:r>
                      <a:endParaRPr lang="en-US" sz="2400" b="1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inflexible</a:t>
                      </a:r>
                      <a:endParaRPr lang="en-US" sz="2400" dirty="0" smtClean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Simpler to test</a:t>
                      </a:r>
                      <a:endParaRPr lang="en-US" sz="2400" dirty="0" smtClean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Often</a:t>
                      </a:r>
                      <a:r>
                        <a:rPr lang="en-US" sz="2400" baseline="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 slower</a:t>
                      </a:r>
                      <a:endParaRPr lang="en-US" sz="2400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/>
                </a:tc>
              </a:tr>
              <a:tr h="135274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Source code</a:t>
                      </a:r>
                      <a:r>
                        <a:rPr lang="en-US" sz="2400" baseline="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 is </a:t>
                      </a:r>
                      <a:r>
                        <a:rPr lang="en-US" sz="2400" b="1" baseline="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private</a:t>
                      </a:r>
                      <a:endParaRPr lang="en-US" sz="2400" b="1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Extra step</a:t>
                      </a:r>
                      <a:endParaRPr lang="en-US" sz="2400" dirty="0" smtClean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Easier to debug</a:t>
                      </a:r>
                      <a:endParaRPr lang="en-US" sz="2400" dirty="0" smtClean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Oxygen" panose="02000503000000000000" charset="0"/>
                          <a:cs typeface="Oxygen" panose="02000503000000000000" charset="0"/>
                        </a:rPr>
                        <a:t>Source code is </a:t>
                      </a:r>
                      <a:r>
                        <a:rPr lang="en-US" sz="2400" b="1" dirty="0" smtClean="0">
                          <a:latin typeface="Oxygen" panose="02000503000000000000" charset="0"/>
                          <a:cs typeface="Oxygen" panose="02000503000000000000" charset="0"/>
                        </a:rPr>
                        <a:t>public</a:t>
                      </a:r>
                      <a:endParaRPr lang="en-US" sz="2400" b="1" dirty="0">
                        <a:latin typeface="Oxygen" panose="02000503000000000000" charset="0"/>
                        <a:cs typeface="Oxygen" panose="0200050300000000000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LANGUAGE EXAMPLES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59560" y="1849755"/>
            <a:ext cx="27609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800" b="1">
                <a:latin typeface="Oxygen" panose="02000503000000000000" charset="0"/>
                <a:cs typeface="Oxygen" panose="02000503000000000000" charset="0"/>
              </a:rPr>
              <a:t>Compiled</a:t>
            </a:r>
            <a:endParaRPr lang="en-US" altLang="en-US" sz="3800" b="1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59560" y="4845685"/>
            <a:ext cx="27609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800" b="1">
                <a:latin typeface="Oxygen" panose="02000503000000000000" charset="0"/>
                <a:cs typeface="Oxygen" panose="02000503000000000000" charset="0"/>
              </a:rPr>
              <a:t>Hybrid</a:t>
            </a:r>
            <a:endParaRPr lang="en-US" altLang="en-US" sz="3800" b="1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59560" y="3347720"/>
            <a:ext cx="28867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800" b="1">
                <a:latin typeface="Oxygen" panose="02000503000000000000" charset="0"/>
                <a:cs typeface="Oxygen" panose="02000503000000000000" charset="0"/>
              </a:rPr>
              <a:t>Interpreted</a:t>
            </a:r>
            <a:endParaRPr lang="en-US" altLang="en-US" sz="3800" b="1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450915" y="1849752"/>
            <a:ext cx="5791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tx2"/>
                </a:solidFill>
                <a:latin typeface="Oxygen" panose="02000503000000000000" charset="0"/>
                <a:cs typeface="Oxygen" panose="02000503000000000000" charset="0"/>
              </a:rPr>
              <a:t>C, C++, Objective-C</a:t>
            </a:r>
            <a:endParaRPr lang="en-US" sz="3200" dirty="0" smtClean="0">
              <a:solidFill>
                <a:schemeClr val="tx2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5450915" y="3394072"/>
            <a:ext cx="5791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 smtClean="0">
                <a:solidFill>
                  <a:schemeClr val="tx2"/>
                </a:solidFill>
                <a:latin typeface="Oxygen" panose="02000503000000000000" charset="0"/>
                <a:cs typeface="Oxygen" panose="02000503000000000000" charset="0"/>
              </a:rPr>
              <a:t>PHP, Javascript</a:t>
            </a:r>
            <a:endParaRPr lang="en-US" altLang="en-US" sz="3200" dirty="0" smtClean="0">
              <a:solidFill>
                <a:schemeClr val="tx2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5450915" y="4845682"/>
            <a:ext cx="5791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 smtClean="0">
                <a:solidFill>
                  <a:schemeClr val="tx2"/>
                </a:solidFill>
                <a:latin typeface="Oxygen" panose="02000503000000000000" charset="0"/>
                <a:cs typeface="Oxygen" panose="02000503000000000000" charset="0"/>
              </a:rPr>
              <a:t>Java, Python, VB.NET, C#</a:t>
            </a:r>
            <a:endParaRPr lang="en-US" altLang="en-US" sz="3200" dirty="0" smtClean="0">
              <a:solidFill>
                <a:schemeClr val="tx2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  <p:bldP spid="6" grpId="0"/>
      <p:bldP spid="10" grpId="0"/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Presentation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SimSun</vt:lpstr>
      <vt:lpstr>Wingdings</vt:lpstr>
      <vt:lpstr>Roboto</vt:lpstr>
      <vt:lpstr>Oxygen</vt:lpstr>
      <vt:lpstr>Signika</vt:lpstr>
      <vt:lpstr>Signika Light</vt:lpstr>
      <vt:lpstr>Signika</vt:lpstr>
      <vt:lpstr>Oxygen</vt:lpstr>
      <vt:lpstr>微软雅黑</vt:lpstr>
      <vt:lpstr>Arial Unicode MS</vt:lpstr>
      <vt:lpstr>Arial Black</vt:lpstr>
      <vt:lpstr>SimSun</vt:lpstr>
      <vt:lpstr>Droid Sans Fallback</vt:lpstr>
      <vt:lpstr>Calibri</vt:lpstr>
      <vt:lpstr>Century Gothic</vt:lpstr>
      <vt:lpstr>Roboto</vt:lpstr>
      <vt:lpstr>Signika Light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killer</dc:creator>
  <cp:lastModifiedBy>killer</cp:lastModifiedBy>
  <cp:revision>11</cp:revision>
  <dcterms:created xsi:type="dcterms:W3CDTF">2020-07-21T00:12:02Z</dcterms:created>
  <dcterms:modified xsi:type="dcterms:W3CDTF">2020-07-21T00:12:02Z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