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9" r:id="rId3"/>
    <p:sldId id="260" r:id="rId5"/>
    <p:sldId id="261" r:id="rId6"/>
    <p:sldId id="262" r:id="rId7"/>
    <p:sldId id="263" r:id="rId8"/>
    <p:sldId id="264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1EB82"/>
    <a:srgbClr val="EEDF23"/>
    <a:srgbClr val="F3DE3C"/>
    <a:srgbClr val="266FA0"/>
    <a:srgbClr val="F78E00"/>
    <a:srgbClr val="0A6CAC"/>
    <a:srgbClr val="D63826"/>
    <a:srgbClr val="E19183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4540108" y="0"/>
            <a:ext cx="9743600" cy="68580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51AB2A"/>
              </a:gs>
              <a:gs pos="0">
                <a:srgbClr val="F99000"/>
              </a:gs>
              <a:gs pos="100000">
                <a:srgbClr val="990000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  <a:effectLst>
            <a:outerShdw blurRad="508000" dist="76200" dir="10800000" algn="r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3"/>
          <p:cNvSpPr txBox="1"/>
          <p:nvPr/>
        </p:nvSpPr>
        <p:spPr>
          <a:xfrm rot="-1289086">
            <a:off x="395477" y="2351295"/>
            <a:ext cx="3991768" cy="215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6" name="Google Shape;66;p13"/>
          <p:cNvSpPr txBox="1"/>
          <p:nvPr/>
        </p:nvSpPr>
        <p:spPr>
          <a:xfrm rot="-682494">
            <a:off x="351611" y="2238965"/>
            <a:ext cx="4220500" cy="2604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ln>
                  <a:gradFill>
                    <a:gsLst>
                      <a:gs pos="0">
                        <a:srgbClr val="FFAC00"/>
                      </a:gs>
                      <a:gs pos="0">
                        <a:srgbClr val="FFAC00"/>
                      </a:gs>
                      <a:gs pos="100000">
                        <a:srgbClr val="FF0000"/>
                      </a:gs>
                    </a:gsLst>
                    <a:lin ang="2700000" scaled="0"/>
                  </a:gradFill>
                </a:ln>
                <a:noFill/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rPr>
              <a:t>JAVASCRIPT</a:t>
            </a:r>
            <a:endParaRPr sz="4800" b="1">
              <a:solidFill>
                <a:srgbClr val="FF9900"/>
              </a:solidFill>
              <a:latin typeface="Oxygen" panose="02000503000000000000"/>
              <a:ea typeface="Oxygen" panose="02000503000000000000"/>
              <a:cs typeface="Oxygen" panose="02000503000000000000"/>
              <a:sym typeface="Oxygen" panose="02000503000000000000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tx2"/>
                </a:solid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rPr>
              <a:t>HSTU WEB DEV</a:t>
            </a:r>
            <a:endParaRPr lang="en-US" altLang="en-GB" sz="2400">
              <a:solidFill>
                <a:schemeClr val="tx2"/>
              </a:solidFill>
              <a:latin typeface="Oxygen" panose="02000503000000000000"/>
              <a:ea typeface="Oxygen" panose="02000503000000000000"/>
              <a:cs typeface="Oxygen" panose="02000503000000000000"/>
              <a:sym typeface="Oxygen" panose="02000503000000000000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631628" y="3745537"/>
            <a:ext cx="52672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65" b="1">
                <a:solidFill>
                  <a:srgbClr val="CCCCCC"/>
                </a:solidFill>
                <a:latin typeface="Signika" panose="02010003020600000004"/>
                <a:ea typeface="Signika" panose="02010003020600000004"/>
                <a:cs typeface="Signika" panose="02010003020600000004"/>
                <a:sym typeface="Signika" panose="02010003020600000004"/>
              </a:rPr>
              <a:t>LECTURE</a:t>
            </a:r>
            <a:endParaRPr sz="2665" b="1">
              <a:solidFill>
                <a:srgbClr val="CCCCCC"/>
              </a:solidFill>
              <a:latin typeface="Signika" panose="02010003020600000004"/>
              <a:ea typeface="Signika" panose="02010003020600000004"/>
              <a:cs typeface="Signika" panose="02010003020600000004"/>
              <a:sym typeface="Signika" panose="02010003020600000004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olidFill>
                  <a:srgbClr val="CCCCCC"/>
                </a:solidFill>
                <a:latin typeface="Signika Light" panose="02010003020600000004"/>
                <a:ea typeface="Signika Light" panose="02010003020600000004"/>
                <a:cs typeface="Signika Light" panose="02010003020600000004"/>
                <a:sym typeface="Signika Light" panose="02010003020600000004"/>
              </a:rPr>
              <a:t>JAVASCRIPT AND VARIABLES</a:t>
            </a:r>
            <a:endParaRPr lang="en-US" altLang="en-GB" sz="2400">
              <a:solidFill>
                <a:srgbClr val="CCCCCC"/>
              </a:solidFill>
              <a:latin typeface="Signika Light" panose="02010003020600000004"/>
              <a:ea typeface="Signika Light" panose="02010003020600000004"/>
              <a:cs typeface="Signika Light" panose="02010003020600000004"/>
              <a:sym typeface="Signika Light" panose="02010003020600000004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6631615" y="1578495"/>
            <a:ext cx="52672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65" b="1">
                <a:solidFill>
                  <a:srgbClr val="CCCCCC"/>
                </a:solidFill>
                <a:latin typeface="Signika" panose="02010003020600000004"/>
                <a:ea typeface="Signika" panose="02010003020600000004"/>
                <a:cs typeface="Signika" panose="02010003020600000004"/>
                <a:sym typeface="Signika" panose="02010003020600000004"/>
              </a:rPr>
              <a:t>SECTION</a:t>
            </a:r>
            <a:endParaRPr sz="2665" b="1">
              <a:solidFill>
                <a:srgbClr val="CCCCCC"/>
              </a:solidFill>
              <a:latin typeface="Signika" panose="02010003020600000004"/>
              <a:ea typeface="Signika" panose="02010003020600000004"/>
              <a:cs typeface="Signika" panose="02010003020600000004"/>
              <a:sym typeface="Signika" panose="02010003020600000004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CCCC"/>
                </a:solidFill>
                <a:latin typeface="Signika Light" panose="02010003020600000004"/>
                <a:ea typeface="Signika Light" panose="02010003020600000004"/>
                <a:cs typeface="Signika Light" panose="02010003020600000004"/>
                <a:sym typeface="Signika Light" panose="02010003020600000004"/>
              </a:rPr>
              <a:t>FUNDAMENTAL</a:t>
            </a:r>
            <a:endParaRPr lang="en-US" sz="2400">
              <a:solidFill>
                <a:srgbClr val="CCCCCC"/>
              </a:solidFill>
              <a:latin typeface="Signika Light" panose="02010003020600000004"/>
              <a:ea typeface="Signika Light" panose="02010003020600000004"/>
              <a:cs typeface="Signika Light" panose="02010003020600000004"/>
              <a:sym typeface="Signika Light" panose="02010003020600000004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631267" y="369833"/>
            <a:ext cx="1625600" cy="16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Text Box 0"/>
          <p:cNvSpPr txBox="1"/>
          <p:nvPr/>
        </p:nvSpPr>
        <p:spPr>
          <a:xfrm>
            <a:off x="837353" y="6099387"/>
            <a:ext cx="3248660" cy="542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935">
                <a:solidFill>
                  <a:schemeClr val="bg1">
                    <a:lumMod val="75000"/>
                  </a:schemeClr>
                </a:solidFill>
                <a:latin typeface="Signika" panose="02010003020600000004" charset="0"/>
                <a:cs typeface="Signika" panose="02010003020600000004" charset="0"/>
              </a:rPr>
              <a:t>by Sayeed Afridi</a:t>
            </a:r>
            <a:endParaRPr lang="en-US" altLang="en-US" sz="2935">
              <a:solidFill>
                <a:schemeClr val="bg1">
                  <a:lumMod val="75000"/>
                </a:schemeClr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445"/>
            <a:ext cx="12191365" cy="1111885"/>
          </a:xfrm>
          <a:prstGeom prst="rect">
            <a:avLst/>
          </a:prstGeom>
          <a:gradFill>
            <a:gsLst>
              <a:gs pos="0">
                <a:srgbClr val="51AB2A"/>
              </a:gs>
              <a:gs pos="0">
                <a:srgbClr val="F99000"/>
              </a:gs>
              <a:gs pos="100000">
                <a:srgbClr val="990000"/>
              </a:gs>
              <a:gs pos="100000">
                <a:srgbClr val="203E13"/>
              </a:gs>
            </a:gsLst>
            <a:lin ang="2700006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725420" y="237490"/>
            <a:ext cx="674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600" b="1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WHAT IS JAVASCRIPT?</a:t>
            </a:r>
            <a:endParaRPr lang="en-US" altLang="en-US" sz="3600" b="1"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76555" y="1250950"/>
            <a:ext cx="114922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Signika" panose="02010003020600000004" charset="0"/>
                <a:cs typeface="Signika" panose="02010003020600000004" charset="0"/>
              </a:rPr>
              <a:t>JavaScript is a lightweight, cross-platform, object-oriented computer programming language.</a:t>
            </a:r>
            <a:endParaRPr lang="en-US" altLang="en-US" sz="2400">
              <a:solidFill>
                <a:schemeClr val="tx1"/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76555" y="2292350"/>
            <a:ext cx="114922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Signika" panose="02010003020600000004" charset="0"/>
                <a:cs typeface="Signika" panose="02010003020600000004" charset="0"/>
              </a:rPr>
              <a:t>JavaScript is one of the three core technologies of web development.</a:t>
            </a:r>
            <a:endParaRPr lang="en-US" altLang="en-US" sz="2400">
              <a:solidFill>
                <a:schemeClr val="tx1"/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03555" y="2914650"/>
            <a:ext cx="114922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Signika" panose="02010003020600000004" charset="0"/>
                <a:cs typeface="Signika" panose="02010003020600000004" charset="0"/>
              </a:rPr>
              <a:t>JavaScript can be used in different places: </a:t>
            </a:r>
            <a:endParaRPr lang="en-US" altLang="en-US" sz="2400">
              <a:solidFill>
                <a:schemeClr val="tx1"/>
              </a:solidFill>
              <a:latin typeface="Signika" panose="02010003020600000004" charset="0"/>
              <a:cs typeface="Signika" panose="020100030206000000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bg1">
                    <a:lumMod val="50000"/>
                  </a:schemeClr>
                </a:solidFill>
                <a:latin typeface="Signika" panose="02010003020600000004" charset="0"/>
                <a:cs typeface="Signika" panose="02010003020600000004" charset="0"/>
              </a:rPr>
              <a:t>Client-Side:  JavaScript was traditionally used in web browsers.</a:t>
            </a:r>
            <a:endParaRPr lang="en-US" altLang="en-US" sz="2400">
              <a:solidFill>
                <a:schemeClr val="bg1">
                  <a:lumMod val="50000"/>
                </a:schemeClr>
              </a:solidFill>
              <a:latin typeface="Signika" panose="02010003020600000004" charset="0"/>
              <a:cs typeface="Signika" panose="020100030206000000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bg1">
                    <a:lumMod val="50000"/>
                  </a:schemeClr>
                </a:solidFill>
                <a:latin typeface="Signika" panose="02010003020600000004" charset="0"/>
                <a:cs typeface="Signika" panose="02010003020600000004" charset="0"/>
              </a:rPr>
              <a:t>Server-Side: Big shout out to NODE.js. Now we can use JavaScript on the server.</a:t>
            </a:r>
            <a:endParaRPr lang="en-US" altLang="en-US" sz="2400">
              <a:solidFill>
                <a:schemeClr val="bg1">
                  <a:lumMod val="50000"/>
                </a:schemeClr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76555" y="4445000"/>
            <a:ext cx="114922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Signika" panose="02010003020600000004" charset="0"/>
                <a:cs typeface="Signika" panose="02010003020600000004" charset="0"/>
              </a:rPr>
              <a:t>JavaScript is what made modern web development possible:</a:t>
            </a:r>
            <a:endParaRPr lang="en-US" altLang="en-US" sz="2400">
              <a:solidFill>
                <a:schemeClr val="tx1"/>
              </a:solidFill>
              <a:latin typeface="Signika" panose="02010003020600000004" charset="0"/>
              <a:cs typeface="Signika" panose="020100030206000000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bg1">
                    <a:lumMod val="50000"/>
                  </a:schemeClr>
                </a:solidFill>
                <a:latin typeface="Signika" panose="02010003020600000004" charset="0"/>
                <a:cs typeface="Signika" panose="02010003020600000004" charset="0"/>
              </a:rPr>
              <a:t>Dynamic efects and interactivity</a:t>
            </a:r>
            <a:endParaRPr lang="en-US" altLang="en-US" sz="2400">
              <a:solidFill>
                <a:schemeClr val="bg1">
                  <a:lumMod val="50000"/>
                </a:schemeClr>
              </a:solidFill>
              <a:latin typeface="Signika" panose="02010003020600000004" charset="0"/>
              <a:cs typeface="Signika" panose="020100030206000000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bg1">
                    <a:lumMod val="50000"/>
                  </a:schemeClr>
                </a:solidFill>
                <a:latin typeface="Signika" panose="02010003020600000004" charset="0"/>
                <a:cs typeface="Signika" panose="02010003020600000004" charset="0"/>
              </a:rPr>
              <a:t>Moderb web application that we can interact with</a:t>
            </a:r>
            <a:endParaRPr lang="en-US" altLang="en-US" sz="2400">
              <a:solidFill>
                <a:schemeClr val="bg1">
                  <a:lumMod val="50000"/>
                </a:schemeClr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76555" y="5789930"/>
            <a:ext cx="114922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Signika" panose="02010003020600000004" charset="0"/>
                <a:cs typeface="Signika" panose="02010003020600000004" charset="0"/>
              </a:rPr>
              <a:t>Frameworks and libraries like React/Angular are completely based on JavaScript. Only the mastery of JS can make you use these libraries fluently.</a:t>
            </a:r>
            <a:endParaRPr lang="en-US" altLang="en-US" sz="2400">
              <a:solidFill>
                <a:schemeClr val="tx1"/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-13970"/>
            <a:ext cx="12191365" cy="1111885"/>
          </a:xfrm>
          <a:prstGeom prst="rect">
            <a:avLst/>
          </a:prstGeom>
          <a:gradFill>
            <a:gsLst>
              <a:gs pos="0">
                <a:srgbClr val="51AB2A"/>
              </a:gs>
              <a:gs pos="0">
                <a:srgbClr val="F99000"/>
              </a:gs>
              <a:gs pos="100000">
                <a:srgbClr val="990000"/>
              </a:gs>
              <a:gs pos="100000">
                <a:srgbClr val="203E13"/>
              </a:gs>
            </a:gsLst>
            <a:lin ang="2700006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801495" y="219710"/>
            <a:ext cx="85890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600" b="1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JAVASCRIPT IN WEB DEVELOPMENT</a:t>
            </a:r>
            <a:endParaRPr lang="en-US" altLang="en-US" sz="3600" b="1"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55795" y="1284605"/>
            <a:ext cx="3281045" cy="3281045"/>
          </a:xfrm>
          <a:prstGeom prst="ellipse">
            <a:avLst/>
          </a:prstGeom>
          <a:solidFill>
            <a:srgbClr val="D6382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84525" y="3543300"/>
            <a:ext cx="3281045" cy="3281045"/>
          </a:xfrm>
          <a:prstGeom prst="ellipse">
            <a:avLst/>
          </a:prstGeom>
          <a:solidFill>
            <a:srgbClr val="0A6CA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801995" y="3543300"/>
            <a:ext cx="3281045" cy="3281045"/>
          </a:xfrm>
          <a:prstGeom prst="ellipse">
            <a:avLst/>
          </a:prstGeom>
          <a:solidFill>
            <a:srgbClr val="F3DE3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Picture 7" descr="ht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7805" y="2127250"/>
            <a:ext cx="1595755" cy="1595755"/>
          </a:xfrm>
          <a:prstGeom prst="rect">
            <a:avLst/>
          </a:prstGeom>
        </p:spPr>
      </p:pic>
      <p:pic>
        <p:nvPicPr>
          <p:cNvPr id="9" name="Picture 8" descr="css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545" y="4465320"/>
            <a:ext cx="1330325" cy="1330325"/>
          </a:xfrm>
          <a:prstGeom prst="rect">
            <a:avLst/>
          </a:prstGeom>
        </p:spPr>
      </p:pic>
      <p:pic>
        <p:nvPicPr>
          <p:cNvPr id="10" name="Picture 9" descr="j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005" y="4370070"/>
            <a:ext cx="1325880" cy="1502664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8096885" y="1666875"/>
            <a:ext cx="1900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>
                <a:latin typeface="Signika" panose="02010003020600000004" charset="0"/>
                <a:cs typeface="Signika" panose="02010003020600000004" charset="0"/>
              </a:rPr>
              <a:t>CONTENT</a:t>
            </a:r>
            <a:endParaRPr lang="en-US" altLang="en-US" sz="2400"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54330" y="5795645"/>
            <a:ext cx="2545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>
                <a:latin typeface="Signika" panose="02010003020600000004" charset="0"/>
                <a:cs typeface="Signika" panose="02010003020600000004" charset="0"/>
              </a:rPr>
              <a:t>PRESENTATION</a:t>
            </a:r>
            <a:endParaRPr lang="en-US" altLang="en-US" sz="2400"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9175115" y="5412105"/>
            <a:ext cx="2837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>
                <a:latin typeface="Signika" panose="02010003020600000004" charset="0"/>
                <a:cs typeface="Signika" panose="02010003020600000004" charset="0"/>
              </a:rPr>
              <a:t>DYNAMIC EFFECTS/ PROGRAMMING</a:t>
            </a:r>
            <a:endParaRPr lang="en-US" altLang="en-US" sz="2400">
              <a:latin typeface="Signika" panose="02010003020600000004" charset="0"/>
              <a:cs typeface="Signika" panose="02010003020600000004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445"/>
            <a:ext cx="12191365" cy="1111885"/>
          </a:xfrm>
          <a:prstGeom prst="rect">
            <a:avLst/>
          </a:prstGeom>
          <a:gradFill>
            <a:gsLst>
              <a:gs pos="0">
                <a:srgbClr val="51AB2A"/>
              </a:gs>
              <a:gs pos="0">
                <a:srgbClr val="F99000"/>
              </a:gs>
              <a:gs pos="100000">
                <a:srgbClr val="990000"/>
              </a:gs>
              <a:gs pos="100000">
                <a:srgbClr val="203E13"/>
              </a:gs>
            </a:gsLst>
            <a:lin ang="2700006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738630" y="237490"/>
            <a:ext cx="87134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600" b="1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NOUNS, ADJECTIVES AND VERBS</a:t>
            </a:r>
            <a:endParaRPr lang="en-US" altLang="en-US" sz="3600" b="1"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  <p:pic>
        <p:nvPicPr>
          <p:cNvPr id="4" name="Picture 3" descr="ht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135" y="993140"/>
            <a:ext cx="2080895" cy="2080895"/>
          </a:xfrm>
          <a:prstGeom prst="rect">
            <a:avLst/>
          </a:prstGeom>
        </p:spPr>
      </p:pic>
      <p:pic>
        <p:nvPicPr>
          <p:cNvPr id="5" name="Picture 4" descr="css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040" y="1211580"/>
            <a:ext cx="1644015" cy="1644015"/>
          </a:xfrm>
          <a:prstGeom prst="rect">
            <a:avLst/>
          </a:prstGeom>
        </p:spPr>
      </p:pic>
      <p:pic>
        <p:nvPicPr>
          <p:cNvPr id="6" name="Picture 5" descr="j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9320" y="1211580"/>
            <a:ext cx="1450975" cy="164401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923290" y="3074035"/>
            <a:ext cx="1900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>
                <a:latin typeface="Signika" panose="02010003020600000004" charset="0"/>
                <a:cs typeface="Signika" panose="02010003020600000004" charset="0"/>
              </a:rPr>
              <a:t>CONTENT</a:t>
            </a:r>
            <a:endParaRPr lang="en-US" altLang="en-US" sz="2400"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822190" y="3074035"/>
            <a:ext cx="2545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>
                <a:latin typeface="Signika" panose="02010003020600000004" charset="0"/>
                <a:cs typeface="Signika" panose="02010003020600000004" charset="0"/>
              </a:rPr>
              <a:t>PRESENTATION</a:t>
            </a:r>
            <a:endParaRPr lang="en-US" altLang="en-US" sz="2400"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9105900" y="3074035"/>
            <a:ext cx="2837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>
                <a:latin typeface="Signika" panose="02010003020600000004" charset="0"/>
                <a:cs typeface="Signika" panose="02010003020600000004" charset="0"/>
              </a:rPr>
              <a:t>DYNAMIC EFFECTS/ PROGRAMMING</a:t>
            </a:r>
            <a:endParaRPr lang="en-US" altLang="en-US" sz="2400"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79705" y="3967480"/>
            <a:ext cx="3406775" cy="2676525"/>
          </a:xfrm>
          <a:prstGeom prst="rect">
            <a:avLst/>
          </a:prstGeom>
          <a:solidFill>
            <a:srgbClr val="D63826">
              <a:alpha val="40000"/>
            </a:srgbClr>
          </a:solidFill>
        </p:spPr>
        <p:txBody>
          <a:bodyPr wrap="square" rtlCol="0">
            <a:spAutoFit/>
          </a:bodyPr>
          <a:p>
            <a:pPr algn="ctr"/>
            <a:endParaRPr lang="en-US" altLang="en-US" sz="2400">
              <a:latin typeface="Signika" panose="02010003020600000004" charset="0"/>
              <a:cs typeface="Signika" panose="02010003020600000004" charset="0"/>
            </a:endParaRPr>
          </a:p>
          <a:p>
            <a:pPr algn="ctr"/>
            <a:r>
              <a:rPr lang="en-US" altLang="en-US" sz="2400">
                <a:latin typeface="Signika" panose="02010003020600000004" charset="0"/>
                <a:cs typeface="Signika" panose="02010003020600000004" charset="0"/>
              </a:rPr>
              <a:t>NOUNS</a:t>
            </a:r>
            <a:endParaRPr lang="en-US" altLang="en-US" sz="2400">
              <a:latin typeface="Signika" panose="02010003020600000004" charset="0"/>
              <a:cs typeface="Signika" panose="02010003020600000004" charset="0"/>
            </a:endParaRPr>
          </a:p>
          <a:p>
            <a:pPr algn="ctr"/>
            <a:endParaRPr lang="en-US" altLang="en-US" sz="2400">
              <a:latin typeface="Signika" panose="02010003020600000004" charset="0"/>
              <a:cs typeface="Signika" panose="02010003020600000004" charset="0"/>
            </a:endParaRPr>
          </a:p>
          <a:p>
            <a:pPr algn="ctr"/>
            <a:r>
              <a:rPr lang="en-US" altLang="en-US" sz="2400">
                <a:latin typeface="Signika" panose="02010003020600000004" charset="0"/>
                <a:cs typeface="Signika" panose="02010003020600000004" charset="0"/>
              </a:rPr>
              <a:t>&lt;p&gt;&lt;/p&gt;</a:t>
            </a:r>
            <a:endParaRPr lang="en-US" altLang="en-US" sz="2400">
              <a:latin typeface="Signika" panose="02010003020600000004" charset="0"/>
              <a:cs typeface="Signika" panose="02010003020600000004" charset="0"/>
            </a:endParaRPr>
          </a:p>
          <a:p>
            <a:pPr algn="ctr"/>
            <a:endParaRPr lang="en-US" altLang="en-US" sz="2400">
              <a:latin typeface="Signika" panose="02010003020600000004" charset="0"/>
              <a:cs typeface="Signika" panose="02010003020600000004" charset="0"/>
            </a:endParaRPr>
          </a:p>
          <a:p>
            <a:pPr algn="ctr"/>
            <a:r>
              <a:rPr lang="en-US" altLang="en-US" sz="2400">
                <a:latin typeface="Signika" panose="02010003020600000004" charset="0"/>
                <a:cs typeface="Signika" panose="02010003020600000004" charset="0"/>
              </a:rPr>
              <a:t>means “paragraph”</a:t>
            </a:r>
            <a:endParaRPr lang="en-US" altLang="en-US" sz="2400">
              <a:latin typeface="Signika" panose="02010003020600000004" charset="0"/>
              <a:cs typeface="Signika" panose="02010003020600000004" charset="0"/>
            </a:endParaRPr>
          </a:p>
          <a:p>
            <a:pPr algn="ctr"/>
            <a:endParaRPr lang="en-US" altLang="en-US" sz="2400"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436745" y="3967480"/>
            <a:ext cx="3517900" cy="2676525"/>
          </a:xfrm>
          <a:prstGeom prst="rect">
            <a:avLst/>
          </a:prstGeom>
          <a:solidFill>
            <a:srgbClr val="266FA0">
              <a:alpha val="40000"/>
            </a:srgbClr>
          </a:solidFill>
        </p:spPr>
        <p:txBody>
          <a:bodyPr wrap="square" rtlCol="0">
            <a:spAutoFit/>
          </a:bodyPr>
          <a:p>
            <a:pPr algn="ctr"/>
            <a:endParaRPr lang="en-US" altLang="en-US" sz="2400">
              <a:latin typeface="Signika" panose="02010003020600000004" charset="0"/>
              <a:cs typeface="Signika" panose="02010003020600000004" charset="0"/>
            </a:endParaRPr>
          </a:p>
          <a:p>
            <a:pPr algn="ctr"/>
            <a:r>
              <a:rPr lang="en-US" altLang="en-US" sz="2400">
                <a:latin typeface="Signika" panose="02010003020600000004" charset="0"/>
                <a:cs typeface="Signika" panose="02010003020600000004" charset="0"/>
              </a:rPr>
              <a:t>ADJECTIVES</a:t>
            </a:r>
            <a:endParaRPr lang="en-US" altLang="en-US" sz="2400">
              <a:latin typeface="Signika" panose="02010003020600000004" charset="0"/>
              <a:cs typeface="Signika" panose="02010003020600000004" charset="0"/>
            </a:endParaRPr>
          </a:p>
          <a:p>
            <a:pPr algn="ctr"/>
            <a:endParaRPr lang="en-US" altLang="en-US" sz="2400">
              <a:latin typeface="Signika" panose="02010003020600000004" charset="0"/>
              <a:cs typeface="Signika" panose="02010003020600000004" charset="0"/>
            </a:endParaRPr>
          </a:p>
          <a:p>
            <a:pPr algn="ctr"/>
            <a:r>
              <a:rPr lang="en-US" altLang="en-US" sz="2400">
                <a:latin typeface="Signika" panose="02010003020600000004" charset="0"/>
                <a:cs typeface="Signika" panose="02010003020600000004" charset="0"/>
              </a:rPr>
              <a:t>P{color: red}</a:t>
            </a:r>
            <a:endParaRPr lang="en-US" altLang="en-US" sz="2400">
              <a:latin typeface="Signika" panose="02010003020600000004" charset="0"/>
              <a:cs typeface="Signika" panose="02010003020600000004" charset="0"/>
            </a:endParaRPr>
          </a:p>
          <a:p>
            <a:pPr algn="ctr"/>
            <a:endParaRPr lang="en-US" altLang="en-US" sz="2400">
              <a:latin typeface="Signika" panose="02010003020600000004" charset="0"/>
              <a:cs typeface="Signika" panose="02010003020600000004" charset="0"/>
            </a:endParaRPr>
          </a:p>
          <a:p>
            <a:pPr algn="ctr"/>
            <a:r>
              <a:rPr lang="en-US" altLang="en-US" sz="2400">
                <a:latin typeface="Signika" panose="02010003020600000004" charset="0"/>
                <a:cs typeface="Signika" panose="02010003020600000004" charset="0"/>
              </a:rPr>
              <a:t>means “the paragraph text is red”</a:t>
            </a:r>
            <a:endParaRPr lang="en-US" altLang="en-US" sz="2400"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805545" y="3967480"/>
            <a:ext cx="3138170" cy="2676525"/>
          </a:xfrm>
          <a:prstGeom prst="rect">
            <a:avLst/>
          </a:prstGeom>
          <a:solidFill>
            <a:srgbClr val="F3DE3C">
              <a:alpha val="40000"/>
            </a:srgbClr>
          </a:solidFill>
        </p:spPr>
        <p:txBody>
          <a:bodyPr wrap="square" rtlCol="0">
            <a:spAutoFit/>
          </a:bodyPr>
          <a:p>
            <a:pPr algn="ctr"/>
            <a:endParaRPr lang="en-US" altLang="en-US" sz="2400">
              <a:latin typeface="Signika" panose="02010003020600000004" charset="0"/>
              <a:cs typeface="Signika" panose="02010003020600000004" charset="0"/>
            </a:endParaRPr>
          </a:p>
          <a:p>
            <a:pPr algn="ctr"/>
            <a:r>
              <a:rPr lang="en-US" altLang="en-US" sz="2400">
                <a:latin typeface="Signika" panose="02010003020600000004" charset="0"/>
                <a:cs typeface="Signika" panose="02010003020600000004" charset="0"/>
              </a:rPr>
              <a:t>Verbs</a:t>
            </a:r>
            <a:endParaRPr lang="en-US" altLang="en-US" sz="2400">
              <a:latin typeface="Signika" panose="02010003020600000004" charset="0"/>
              <a:cs typeface="Signika" panose="02010003020600000004" charset="0"/>
            </a:endParaRPr>
          </a:p>
          <a:p>
            <a:pPr algn="ctr"/>
            <a:endParaRPr lang="en-US" altLang="en-US" sz="2400">
              <a:latin typeface="Signika" panose="02010003020600000004" charset="0"/>
              <a:cs typeface="Signika" panose="02010003020600000004" charset="0"/>
            </a:endParaRPr>
          </a:p>
          <a:p>
            <a:pPr algn="ctr"/>
            <a:r>
              <a:rPr lang="en-US" altLang="en-US" sz="2400">
                <a:latin typeface="Signika" panose="02010003020600000004" charset="0"/>
                <a:cs typeface="Signika" panose="02010003020600000004" charset="0"/>
              </a:rPr>
              <a:t>p.hide();</a:t>
            </a:r>
            <a:endParaRPr lang="en-US" altLang="en-US" sz="2400">
              <a:latin typeface="Signika" panose="02010003020600000004" charset="0"/>
              <a:cs typeface="Signika" panose="02010003020600000004" charset="0"/>
            </a:endParaRPr>
          </a:p>
          <a:p>
            <a:pPr algn="ctr"/>
            <a:endParaRPr lang="en-US" altLang="en-US" sz="2400">
              <a:latin typeface="Signika" panose="02010003020600000004" charset="0"/>
              <a:cs typeface="Signika" panose="02010003020600000004" charset="0"/>
            </a:endParaRPr>
          </a:p>
          <a:p>
            <a:pPr algn="ctr"/>
            <a:r>
              <a:rPr lang="en-US" altLang="en-US" sz="2400">
                <a:latin typeface="Signika" panose="02010003020600000004" charset="0"/>
                <a:cs typeface="Signika" panose="02010003020600000004" charset="0"/>
              </a:rPr>
              <a:t>means “hide the paragraph”</a:t>
            </a:r>
            <a:endParaRPr lang="en-US" altLang="en-US" sz="2400">
              <a:latin typeface="Signika" panose="02010003020600000004" charset="0"/>
              <a:cs typeface="Signika" panose="020100030206000000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-13970"/>
            <a:ext cx="12191365" cy="1111885"/>
          </a:xfrm>
          <a:prstGeom prst="rect">
            <a:avLst/>
          </a:prstGeom>
          <a:gradFill>
            <a:gsLst>
              <a:gs pos="0">
                <a:srgbClr val="51AB2A"/>
              </a:gs>
              <a:gs pos="0">
                <a:srgbClr val="F99000"/>
              </a:gs>
              <a:gs pos="100000">
                <a:srgbClr val="990000"/>
              </a:gs>
              <a:gs pos="100000">
                <a:srgbClr val="203E13"/>
              </a:gs>
            </a:gsLst>
            <a:lin ang="2700006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801495" y="219710"/>
            <a:ext cx="85890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600" b="1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JAVASCRIPT VERSIONS</a:t>
            </a:r>
            <a:endParaRPr lang="en-US" altLang="en-US" sz="3600" b="1"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79400" y="3005455"/>
            <a:ext cx="2194560" cy="1383665"/>
          </a:xfrm>
          <a:prstGeom prst="rect">
            <a:avLst/>
          </a:prstGeom>
          <a:solidFill>
            <a:srgbClr val="EEDF23"/>
          </a:solidFill>
        </p:spPr>
        <p:txBody>
          <a:bodyPr wrap="square" rtlCol="0">
            <a:spAutoFit/>
          </a:bodyPr>
          <a:p>
            <a:pPr algn="ctr"/>
            <a:endParaRPr lang="en-US" altLang="en-US" sz="2800">
              <a:latin typeface="Signika" panose="02010003020600000004" charset="0"/>
              <a:cs typeface="Signika" panose="02010003020600000004" charset="0"/>
            </a:endParaRPr>
          </a:p>
          <a:p>
            <a:pPr algn="ctr"/>
            <a:r>
              <a:rPr lang="en-US" altLang="en-US" sz="2800">
                <a:latin typeface="Signika" panose="02010003020600000004" charset="0"/>
                <a:cs typeface="Signika" panose="02010003020600000004" charset="0"/>
              </a:rPr>
              <a:t>ES5</a:t>
            </a:r>
            <a:endParaRPr lang="en-US" altLang="en-US" sz="2800">
              <a:latin typeface="Signika" panose="02010003020600000004" charset="0"/>
              <a:cs typeface="Signika" panose="02010003020600000004" charset="0"/>
            </a:endParaRPr>
          </a:p>
          <a:p>
            <a:pPr algn="ctr"/>
            <a:endParaRPr lang="en-US" altLang="en-US" sz="2800"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409315" y="3005455"/>
            <a:ext cx="2194560" cy="1383665"/>
          </a:xfrm>
          <a:prstGeom prst="rect">
            <a:avLst/>
          </a:prstGeom>
          <a:solidFill>
            <a:srgbClr val="F1EB82"/>
          </a:solidFill>
        </p:spPr>
        <p:txBody>
          <a:bodyPr wrap="square" rtlCol="0">
            <a:spAutoFit/>
          </a:bodyPr>
          <a:p>
            <a:pPr algn="ctr"/>
            <a:endParaRPr lang="en-US" altLang="en-US" sz="2800">
              <a:latin typeface="Signika" panose="02010003020600000004" charset="0"/>
              <a:cs typeface="Signika" panose="02010003020600000004" charset="0"/>
            </a:endParaRPr>
          </a:p>
          <a:p>
            <a:pPr algn="ctr"/>
            <a:r>
              <a:rPr lang="en-US" altLang="en-US" sz="2800">
                <a:latin typeface="Signika" panose="02010003020600000004" charset="0"/>
                <a:cs typeface="Signika" panose="02010003020600000004" charset="0"/>
              </a:rPr>
              <a:t>ES6/ES2015</a:t>
            </a:r>
            <a:endParaRPr lang="en-US" altLang="en-US" sz="2800">
              <a:latin typeface="Signika" panose="02010003020600000004" charset="0"/>
              <a:cs typeface="Signika" panose="02010003020600000004" charset="0"/>
            </a:endParaRPr>
          </a:p>
          <a:p>
            <a:pPr algn="ctr"/>
            <a:endParaRPr lang="en-US" altLang="en-US" sz="2800"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539865" y="3005455"/>
            <a:ext cx="2194560" cy="1383665"/>
          </a:xfrm>
          <a:prstGeom prst="rect">
            <a:avLst/>
          </a:prstGeom>
          <a:solidFill>
            <a:srgbClr val="F1EB82"/>
          </a:solidFill>
        </p:spPr>
        <p:txBody>
          <a:bodyPr wrap="square" rtlCol="0">
            <a:spAutoFit/>
          </a:bodyPr>
          <a:p>
            <a:pPr algn="ctr"/>
            <a:endParaRPr lang="en-US" altLang="en-US" sz="2800">
              <a:latin typeface="Signika" panose="02010003020600000004" charset="0"/>
              <a:cs typeface="Signika" panose="02010003020600000004" charset="0"/>
            </a:endParaRPr>
          </a:p>
          <a:p>
            <a:pPr algn="ctr"/>
            <a:r>
              <a:rPr lang="en-US" altLang="en-US" sz="2800">
                <a:latin typeface="Signika" panose="02010003020600000004" charset="0"/>
                <a:cs typeface="Signika" panose="02010003020600000004" charset="0"/>
              </a:rPr>
              <a:t>ES7/ES2016</a:t>
            </a:r>
            <a:endParaRPr lang="en-US" altLang="en-US" sz="2800">
              <a:latin typeface="Signika" panose="02010003020600000004" charset="0"/>
              <a:cs typeface="Signika" panose="02010003020600000004" charset="0"/>
            </a:endParaRPr>
          </a:p>
          <a:p>
            <a:pPr algn="ctr"/>
            <a:endParaRPr lang="en-US" altLang="en-US" sz="2800"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711690" y="3005455"/>
            <a:ext cx="2194560" cy="1383665"/>
          </a:xfrm>
          <a:prstGeom prst="rect">
            <a:avLst/>
          </a:prstGeom>
          <a:solidFill>
            <a:srgbClr val="F1EB82"/>
          </a:solidFill>
        </p:spPr>
        <p:txBody>
          <a:bodyPr wrap="square" rtlCol="0">
            <a:spAutoFit/>
          </a:bodyPr>
          <a:p>
            <a:pPr algn="ctr"/>
            <a:endParaRPr lang="en-US" altLang="en-US" sz="2800">
              <a:latin typeface="Signika" panose="02010003020600000004" charset="0"/>
              <a:cs typeface="Signika" panose="02010003020600000004" charset="0"/>
            </a:endParaRPr>
          </a:p>
          <a:p>
            <a:pPr algn="ctr"/>
            <a:r>
              <a:rPr lang="en-US" altLang="en-US" sz="2800">
                <a:latin typeface="Signika" panose="02010003020600000004" charset="0"/>
                <a:cs typeface="Signika" panose="02010003020600000004" charset="0"/>
              </a:rPr>
              <a:t>ES8/ES2017</a:t>
            </a:r>
            <a:endParaRPr lang="en-US" altLang="en-US" sz="2800">
              <a:latin typeface="Signika" panose="02010003020600000004" charset="0"/>
              <a:cs typeface="Signika" panose="02010003020600000004" charset="0"/>
            </a:endParaRPr>
          </a:p>
          <a:p>
            <a:pPr algn="ctr"/>
            <a:endParaRPr lang="en-US" altLang="en-US" sz="2800"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637155" y="3590290"/>
            <a:ext cx="609600" cy="214630"/>
          </a:xfrm>
          <a:prstGeom prst="rightArrow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791200" y="3590290"/>
            <a:ext cx="609600" cy="214630"/>
          </a:xfrm>
          <a:prstGeom prst="rightArrow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8918575" y="3590290"/>
            <a:ext cx="609600" cy="214630"/>
          </a:xfrm>
          <a:prstGeom prst="rightArrow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-13970"/>
            <a:ext cx="12191365" cy="1111885"/>
          </a:xfrm>
          <a:prstGeom prst="rect">
            <a:avLst/>
          </a:prstGeom>
          <a:gradFill>
            <a:gsLst>
              <a:gs pos="0">
                <a:srgbClr val="51AB2A"/>
              </a:gs>
              <a:gs pos="0">
                <a:srgbClr val="F99000"/>
              </a:gs>
              <a:gs pos="100000">
                <a:srgbClr val="990000"/>
              </a:gs>
              <a:gs pos="100000">
                <a:srgbClr val="203E13"/>
              </a:gs>
            </a:gsLst>
            <a:lin ang="2700006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801495" y="219710"/>
            <a:ext cx="85890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600" b="1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JAVASCRIPT DATA TYPES</a:t>
            </a:r>
            <a:endParaRPr lang="en-US" altLang="en-US" sz="3600" b="1"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16610" y="1379220"/>
            <a:ext cx="10559415" cy="5210810"/>
          </a:xfrm>
          <a:prstGeom prst="rect">
            <a:avLst/>
          </a:prstGeom>
          <a:solidFill>
            <a:srgbClr val="E2E2E2"/>
          </a:solidFill>
        </p:spPr>
        <p:txBody>
          <a:bodyPr wrap="square" lIns="822960" rIns="91440" bIns="548640" rtlCol="0">
            <a:spAutoFit/>
          </a:bodyPr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en-US" sz="2400">
                <a:latin typeface="Signika" panose="02010003020600000004" charset="0"/>
                <a:cs typeface="Signika" panose="02010003020600000004" charset="0"/>
              </a:rPr>
              <a:t>Number:</a:t>
            </a:r>
            <a:r>
              <a:rPr lang="en-US" altLang="en-US" sz="2400">
                <a:solidFill>
                  <a:schemeClr val="bg1">
                    <a:lumMod val="50000"/>
                  </a:schemeClr>
                </a:solidFill>
                <a:latin typeface="Signika" panose="02010003020600000004" charset="0"/>
                <a:cs typeface="Signika" panose="02010003020600000004" charset="0"/>
              </a:rPr>
              <a:t> Floating point numbers, for decimal and integers</a:t>
            </a:r>
            <a:endParaRPr lang="en-US" altLang="en-US" sz="2400">
              <a:latin typeface="Signika" panose="02010003020600000004" charset="0"/>
              <a:cs typeface="Signika" panose="02010003020600000004" charset="0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en-US" sz="2400">
                <a:latin typeface="Signika" panose="02010003020600000004" charset="0"/>
                <a:cs typeface="Signika" panose="02010003020600000004" charset="0"/>
              </a:rPr>
              <a:t>String: </a:t>
            </a:r>
            <a:r>
              <a:rPr lang="en-US" altLang="en-US" sz="2400">
                <a:solidFill>
                  <a:schemeClr val="bg1">
                    <a:lumMod val="50000"/>
                  </a:schemeClr>
                </a:solidFill>
                <a:latin typeface="Signika" panose="02010003020600000004" charset="0"/>
                <a:cs typeface="Signika" panose="02010003020600000004" charset="0"/>
              </a:rPr>
              <a:t>Sequence of character, used for text</a:t>
            </a:r>
            <a:endParaRPr lang="en-US" altLang="en-US" sz="2400">
              <a:latin typeface="Signika" panose="02010003020600000004" charset="0"/>
              <a:cs typeface="Signika" panose="02010003020600000004" charset="0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en-US" sz="2400">
                <a:latin typeface="Signika" panose="02010003020600000004" charset="0"/>
                <a:cs typeface="Signika" panose="02010003020600000004" charset="0"/>
              </a:rPr>
              <a:t>Boolean:</a:t>
            </a:r>
            <a:r>
              <a:rPr lang="en-US" altLang="en-US" sz="2400">
                <a:solidFill>
                  <a:schemeClr val="bg1">
                    <a:lumMod val="50000"/>
                  </a:schemeClr>
                </a:solidFill>
                <a:latin typeface="Signika" panose="02010003020600000004" charset="0"/>
                <a:cs typeface="Signika" panose="02010003020600000004" charset="0"/>
              </a:rPr>
              <a:t> Logical data type. Either true or false</a:t>
            </a:r>
            <a:endParaRPr lang="en-US" altLang="en-US" sz="2400">
              <a:latin typeface="Signika" panose="02010003020600000004" charset="0"/>
              <a:cs typeface="Signika" panose="02010003020600000004" charset="0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en-US" sz="2400">
                <a:latin typeface="Signika" panose="02010003020600000004" charset="0"/>
                <a:cs typeface="Signika" panose="02010003020600000004" charset="0"/>
              </a:rPr>
              <a:t>Undefined: </a:t>
            </a:r>
            <a:r>
              <a:rPr lang="en-US" altLang="en-US" sz="2400">
                <a:solidFill>
                  <a:schemeClr val="bg1">
                    <a:lumMod val="50000"/>
                  </a:schemeClr>
                </a:solidFill>
                <a:latin typeface="Signika" panose="02010003020600000004" charset="0"/>
                <a:cs typeface="Signika" panose="02010003020600000004" charset="0"/>
              </a:rPr>
              <a:t>Data type of a variable that does not have a value</a:t>
            </a:r>
            <a:endParaRPr lang="en-US" altLang="en-US" sz="2400">
              <a:latin typeface="Signika" panose="02010003020600000004" charset="0"/>
              <a:cs typeface="Signika" panose="02010003020600000004" charset="0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en-US" sz="2400">
                <a:latin typeface="Signika" panose="02010003020600000004" charset="0"/>
                <a:cs typeface="Signika" panose="02010003020600000004" charset="0"/>
              </a:rPr>
              <a:t>Null: </a:t>
            </a:r>
            <a:r>
              <a:rPr lang="en-US" altLang="en-US" sz="2400">
                <a:solidFill>
                  <a:schemeClr val="bg1">
                    <a:lumMod val="50000"/>
                  </a:schemeClr>
                </a:solidFill>
                <a:latin typeface="Signika" panose="02010003020600000004" charset="0"/>
                <a:cs typeface="Signika" panose="02010003020600000004" charset="0"/>
              </a:rPr>
              <a:t>This means ‘non-existent’</a:t>
            </a:r>
            <a:endParaRPr lang="en-US" altLang="en-US" sz="2400">
              <a:solidFill>
                <a:schemeClr val="bg1">
                  <a:lumMod val="50000"/>
                </a:schemeClr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</p:spTree>
  </p:cSld>
  <p:clrMapOvr>
    <a:masterClrMapping/>
  </p:clrMapOvr>
  <p:transition>
    <p:cover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1328</Words>
  <Application>WPS Presentation</Application>
  <PresentationFormat>宽屏</PresentationFormat>
  <Paragraphs>84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SimSun</vt:lpstr>
      <vt:lpstr>Wingdings</vt:lpstr>
      <vt:lpstr>Roboto</vt:lpstr>
      <vt:lpstr>Oxygen</vt:lpstr>
      <vt:lpstr>Signika</vt:lpstr>
      <vt:lpstr>Signika Light</vt:lpstr>
      <vt:lpstr>Signika</vt:lpstr>
      <vt:lpstr>微软雅黑</vt:lpstr>
      <vt:lpstr>Arial Unicode MS</vt:lpstr>
      <vt:lpstr>Arial Black</vt:lpstr>
      <vt:lpstr>SimSun</vt:lpstr>
      <vt:lpstr>Droid Sans Fallback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killer</dc:creator>
  <cp:lastModifiedBy>killer</cp:lastModifiedBy>
  <cp:revision>12</cp:revision>
  <dcterms:created xsi:type="dcterms:W3CDTF">2020-07-22T13:05:28Z</dcterms:created>
  <dcterms:modified xsi:type="dcterms:W3CDTF">2020-07-22T13:05:28Z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