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8EB"/>
    <a:srgbClr val="FF8D41"/>
    <a:srgbClr val="45C7F4"/>
    <a:srgbClr val="46C8F3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8"/>
        <p:guide pos="39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4540108" y="0"/>
            <a:ext cx="9743600" cy="68580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  <a:effectLst>
            <a:outerShdw blurRad="508000" dist="76200" dir="10800000" algn="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3"/>
          <p:cNvSpPr txBox="1"/>
          <p:nvPr/>
        </p:nvSpPr>
        <p:spPr>
          <a:xfrm rot="-1289086">
            <a:off x="395477" y="2351295"/>
            <a:ext cx="3991768" cy="215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6" name="Google Shape;66;p13"/>
          <p:cNvSpPr txBox="1"/>
          <p:nvPr/>
        </p:nvSpPr>
        <p:spPr>
          <a:xfrm rot="-682494">
            <a:off x="351611" y="2238965"/>
            <a:ext cx="4220500" cy="260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ln>
                  <a:gradFill>
                    <a:gsLst>
                      <a:gs pos="0">
                        <a:srgbClr val="FFAC00"/>
                      </a:gs>
                      <a:gs pos="0">
                        <a:srgbClr val="FFAC00"/>
                      </a:gs>
                      <a:gs pos="100000">
                        <a:srgbClr val="FF0000"/>
                      </a:gs>
                    </a:gsLst>
                    <a:lin ang="2700000" scaled="0"/>
                  </a:gradFill>
                </a:ln>
                <a:noFill/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JAVASCRIPT</a:t>
            </a:r>
            <a:endParaRPr sz="4800" b="1">
              <a:solidFill>
                <a:srgbClr val="FF9900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2"/>
                </a:solidFill>
                <a:latin typeface="Oxygen" panose="02000503000000000000"/>
                <a:ea typeface="Oxygen" panose="02000503000000000000"/>
                <a:cs typeface="Oxygen" panose="02000503000000000000"/>
                <a:sym typeface="Oxygen" panose="02000503000000000000"/>
              </a:rPr>
              <a:t>HSTU WEB DEV</a:t>
            </a:r>
            <a:endParaRPr lang="en-US" altLang="en-GB" sz="2400">
              <a:solidFill>
                <a:schemeClr val="tx2"/>
              </a:solidFill>
              <a:latin typeface="Oxygen" panose="02000503000000000000"/>
              <a:ea typeface="Oxygen" panose="02000503000000000000"/>
              <a:cs typeface="Oxygen" panose="02000503000000000000"/>
              <a:sym typeface="Oxygen" panose="02000503000000000000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631940" y="3745230"/>
            <a:ext cx="5970905" cy="161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5" b="1">
                <a:solidFill>
                  <a:srgbClr val="CCCCCC"/>
                </a:solidFill>
                <a:latin typeface="Signika" panose="02010003020600000004"/>
                <a:ea typeface="Signika" panose="02010003020600000004"/>
                <a:cs typeface="Signika" panose="02010003020600000004"/>
                <a:sym typeface="Signika" panose="02010003020600000004"/>
              </a:rPr>
              <a:t>LECTURE</a:t>
            </a:r>
            <a:endParaRPr sz="2665" b="1">
              <a:solidFill>
                <a:srgbClr val="CCCCCC"/>
              </a:solidFill>
              <a:latin typeface="Signika" panose="02010003020600000004"/>
              <a:ea typeface="Signika" panose="02010003020600000004"/>
              <a:cs typeface="Signika" panose="02010003020600000004"/>
              <a:sym typeface="Signika" panose="02010003020600000004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US" sz="2400">
                <a:solidFill>
                  <a:srgbClr val="CCCCCC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How our code is executed:</a:t>
            </a:r>
            <a:endParaRPr lang="" altLang="en-US" sz="2400">
              <a:solidFill>
                <a:srgbClr val="CCCCCC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US" sz="2400">
                <a:solidFill>
                  <a:srgbClr val="CCCCCC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JS Engine &amp; Execution Context and Stack</a:t>
            </a:r>
            <a:endParaRPr lang="" altLang="en-US" sz="2400">
              <a:solidFill>
                <a:srgbClr val="CCCCCC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631615" y="1578495"/>
            <a:ext cx="52672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5" b="1">
                <a:solidFill>
                  <a:srgbClr val="CCCCCC"/>
                </a:solidFill>
                <a:latin typeface="Signika" panose="02010003020600000004"/>
                <a:ea typeface="Signika" panose="02010003020600000004"/>
                <a:cs typeface="Signika" panose="02010003020600000004"/>
                <a:sym typeface="Signika" panose="02010003020600000004"/>
              </a:rPr>
              <a:t>SECTION</a:t>
            </a:r>
            <a:endParaRPr sz="2665" b="1">
              <a:solidFill>
                <a:srgbClr val="CCCCCC"/>
              </a:solidFill>
              <a:latin typeface="Signika" panose="02010003020600000004"/>
              <a:ea typeface="Signika" panose="02010003020600000004"/>
              <a:cs typeface="Signika" panose="02010003020600000004"/>
              <a:sym typeface="Signika" panose="02010003020600000004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" altLang="en-US" sz="2400">
                <a:solidFill>
                  <a:srgbClr val="CCCCCC"/>
                </a:solidFill>
                <a:latin typeface="Signika Light" panose="02010003020600000004"/>
                <a:ea typeface="Signika Light" panose="02010003020600000004"/>
                <a:cs typeface="Signika Light" panose="02010003020600000004"/>
                <a:sym typeface="Signika Light" panose="02010003020600000004"/>
              </a:rPr>
              <a:t>ADVANCED</a:t>
            </a:r>
            <a:endParaRPr lang="" altLang="en-US" sz="2400">
              <a:solidFill>
                <a:srgbClr val="CCCCCC"/>
              </a:solidFill>
              <a:latin typeface="Signika Light" panose="02010003020600000004"/>
              <a:ea typeface="Signika Light" panose="02010003020600000004"/>
              <a:cs typeface="Signika Light" panose="02010003020600000004"/>
              <a:sym typeface="Signika Light" panose="02010003020600000004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31267" y="369833"/>
            <a:ext cx="162560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837353" y="6099387"/>
            <a:ext cx="3248660" cy="542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935">
                <a:solidFill>
                  <a:schemeClr val="bg1">
                    <a:lumMod val="75000"/>
                  </a:schemeClr>
                </a:solidFill>
                <a:latin typeface="Signika" panose="02010003020600000004" charset="0"/>
                <a:cs typeface="Signika" panose="02010003020600000004" charset="0"/>
              </a:rPr>
              <a:t>by Sayeed Afridi</a:t>
            </a:r>
            <a:endParaRPr lang="en-US" altLang="en-US" sz="2935">
              <a:solidFill>
                <a:schemeClr val="bg1">
                  <a:lumMod val="75000"/>
                </a:schemeClr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87820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120650"/>
            <a:ext cx="674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What happens to our code?</a:t>
            </a:r>
            <a:endParaRPr lang="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pic>
        <p:nvPicPr>
          <p:cNvPr id="4" name="Picture 3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" y="2560955"/>
            <a:ext cx="2268855" cy="14490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40715" y="1795780"/>
            <a:ext cx="1900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Our Code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8565" y="2118360"/>
            <a:ext cx="7978140" cy="4249420"/>
          </a:xfrm>
          <a:prstGeom prst="rect">
            <a:avLst/>
          </a:prstGeom>
          <a:noFill/>
          <a:ln w="38100" cmpd="sng">
            <a:solidFill>
              <a:srgbClr val="FF66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834255" y="1456690"/>
            <a:ext cx="5826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Javascript Engine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61615" y="3212465"/>
            <a:ext cx="932180" cy="340995"/>
          </a:xfrm>
          <a:prstGeom prst="rightArrow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74135" y="2560955"/>
            <a:ext cx="1730375" cy="123126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022090" y="2962910"/>
            <a:ext cx="1434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400">
                <a:solidFill>
                  <a:schemeClr val="bg1"/>
                </a:solidFill>
              </a:rPr>
              <a:t>Parser</a:t>
            </a:r>
            <a:endParaRPr lang="" altLang="en-US" sz="240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748655" y="3115310"/>
            <a:ext cx="932180" cy="340995"/>
          </a:xfrm>
          <a:prstGeom prst="rightArrow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726430" y="3599815"/>
            <a:ext cx="921385" cy="2534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" altLang="en-US" sz="2400"/>
              <a:t>Abstract Syntax Tree</a:t>
            </a:r>
            <a:endParaRPr lang="" altLang="en-US" sz="2400"/>
          </a:p>
        </p:txBody>
      </p:sp>
      <p:sp>
        <p:nvSpPr>
          <p:cNvPr id="18" name="Rectangle 17"/>
          <p:cNvSpPr/>
          <p:nvPr/>
        </p:nvSpPr>
        <p:spPr>
          <a:xfrm>
            <a:off x="6761480" y="2532380"/>
            <a:ext cx="1883410" cy="127762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744335" y="2611120"/>
            <a:ext cx="19011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400">
                <a:solidFill>
                  <a:schemeClr val="bg1"/>
                </a:solidFill>
              </a:rPr>
              <a:t>Conversion to Machine Code</a:t>
            </a:r>
            <a:endParaRPr lang="" altLang="en-US" sz="240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769985" y="3088005"/>
            <a:ext cx="932180" cy="340995"/>
          </a:xfrm>
          <a:prstGeom prst="rightArrow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8876665" y="3553460"/>
            <a:ext cx="551815" cy="2534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" altLang="en-US" sz="2400"/>
              <a:t>Machine Code</a:t>
            </a:r>
            <a:endParaRPr lang="" altLang="en-US" sz="2400"/>
          </a:p>
        </p:txBody>
      </p:sp>
      <p:sp>
        <p:nvSpPr>
          <p:cNvPr id="23" name="Rectangle 22"/>
          <p:cNvSpPr/>
          <p:nvPr/>
        </p:nvSpPr>
        <p:spPr>
          <a:xfrm>
            <a:off x="9850120" y="2595245"/>
            <a:ext cx="1730375" cy="123126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9998075" y="2843530"/>
            <a:ext cx="1434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400">
                <a:solidFill>
                  <a:schemeClr val="bg1"/>
                </a:solidFill>
              </a:rPr>
              <a:t>Code Runs</a:t>
            </a:r>
            <a:endParaRPr lang="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0" grpId="0" animBg="1"/>
      <p:bldP spid="11" grpId="0" animBg="1"/>
      <p:bldP spid="13" grpId="0" animBg="1"/>
      <p:bldP spid="15" grpId="0"/>
      <p:bldP spid="12" grpId="0"/>
      <p:bldP spid="18" grpId="0" animBg="1"/>
      <p:bldP spid="19" grpId="0"/>
      <p:bldP spid="20" grpId="0" animBg="1"/>
      <p:bldP spid="21" grpId="0"/>
      <p:bldP spid="23" grpId="0" animBg="1"/>
      <p:bldP spid="2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878205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120650"/>
            <a:ext cx="6741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6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Execution Contexts</a:t>
            </a:r>
            <a:endParaRPr lang="" altLang="en-US" sz="36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pic>
        <p:nvPicPr>
          <p:cNvPr id="4" name="Picture 3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4459605"/>
            <a:ext cx="3020695" cy="16160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9895" y="1326515"/>
            <a:ext cx="3800475" cy="2300605"/>
          </a:xfrm>
          <a:prstGeom prst="rect">
            <a:avLst/>
          </a:prstGeom>
          <a:noFill/>
          <a:ln w="508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27380" y="1473200"/>
            <a:ext cx="344233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400" b="1">
                <a:latin typeface="Oxygen" panose="02000503000000000000" charset="0"/>
                <a:cs typeface="Oxygen" panose="02000503000000000000" charset="0"/>
              </a:rPr>
              <a:t>Execution Context</a:t>
            </a:r>
            <a:endParaRPr lang="" altLang="en-US" sz="2400" b="1">
              <a:latin typeface="Oxygen" panose="02000503000000000000" charset="0"/>
              <a:cs typeface="Oxygen" panose="02000503000000000000" charset="0"/>
            </a:endParaRPr>
          </a:p>
          <a:p>
            <a:pPr algn="ctr">
              <a:lnSpc>
                <a:spcPct val="110000"/>
              </a:lnSpc>
            </a:pP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A box, a container, or a wrapper which stores variables and in which our code is evaluated and executed</a:t>
            </a:r>
            <a:endParaRPr lang="" altLang="en-US" sz="2000" b="1">
              <a:latin typeface="Oxygen" panose="02000503000000000000" charset="0"/>
              <a:cs typeface="Oxygen" panose="02000503000000000000" charset="0"/>
            </a:endParaRPr>
          </a:p>
        </p:txBody>
      </p:sp>
      <p:cxnSp>
        <p:nvCxnSpPr>
          <p:cNvPr id="17" name="Straight Arrow Connector 16"/>
          <p:cNvCxnSpPr>
            <a:stCxn id="4" idx="0"/>
          </p:cNvCxnSpPr>
          <p:nvPr/>
        </p:nvCxnSpPr>
        <p:spPr>
          <a:xfrm flipH="1" flipV="1">
            <a:off x="2384425" y="3517265"/>
            <a:ext cx="713105" cy="942340"/>
          </a:xfrm>
          <a:prstGeom prst="straightConnector1">
            <a:avLst/>
          </a:prstGeom>
          <a:ln w="571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759065" y="1047115"/>
            <a:ext cx="2474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latin typeface="Oxygen" panose="02000503000000000000" charset="0"/>
                <a:cs typeface="Oxygen" panose="02000503000000000000" charset="0"/>
              </a:rPr>
              <a:t>The Default</a:t>
            </a:r>
            <a:endParaRPr lang="" altLang="en-US" sz="28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89115" y="1732915"/>
            <a:ext cx="4213860" cy="148780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7212330" y="2000250"/>
            <a:ext cx="35680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800">
                <a:solidFill>
                  <a:schemeClr val="bg1"/>
                </a:solidFill>
                <a:latin typeface="Oxygen" panose="02000503000000000000" charset="0"/>
                <a:cs typeface="Oxygen" panose="02000503000000000000" charset="0"/>
              </a:rPr>
              <a:t>Global Execution Context</a:t>
            </a:r>
            <a:endParaRPr lang="" altLang="en-US" sz="2800">
              <a:solidFill>
                <a:schemeClr val="bg1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938010" y="3624580"/>
            <a:ext cx="5060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Code that is</a:t>
            </a:r>
            <a:r>
              <a:rPr lang="" altLang="en-US" sz="2000" b="1">
                <a:latin typeface="Oxygen" panose="02000503000000000000" charset="0"/>
                <a:cs typeface="Oxygen" panose="02000503000000000000" charset="0"/>
              </a:rPr>
              <a:t> not inside any function</a:t>
            </a:r>
            <a:endParaRPr lang="" altLang="en-US" sz="2000" b="1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938010" y="4060825"/>
            <a:ext cx="5060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Associated with the</a:t>
            </a:r>
            <a:r>
              <a:rPr lang="en-US" altLang="en-US" sz="2000" b="1">
                <a:latin typeface="Oxygen" panose="02000503000000000000" charset="0"/>
                <a:cs typeface="Oxygen" panose="02000503000000000000" charset="0"/>
              </a:rPr>
              <a:t> </a:t>
            </a:r>
            <a:r>
              <a:rPr lang="" altLang="en-US" sz="2000" b="1">
                <a:latin typeface="Oxygen" panose="02000503000000000000" charset="0"/>
                <a:cs typeface="Oxygen" panose="02000503000000000000" charset="0"/>
              </a:rPr>
              <a:t>global object</a:t>
            </a:r>
            <a:endParaRPr lang="" altLang="en-US" sz="2000" b="1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6938010" y="4459605"/>
            <a:ext cx="5060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In Browser that’s</a:t>
            </a:r>
            <a:r>
              <a:rPr lang="en-US" altLang="en-US" sz="2000" b="1">
                <a:latin typeface="Oxygen" panose="02000503000000000000" charset="0"/>
                <a:cs typeface="Oxygen" panose="02000503000000000000" charset="0"/>
              </a:rPr>
              <a:t> </a:t>
            </a:r>
            <a:r>
              <a:rPr lang="" altLang="en-US" sz="2000" b="1">
                <a:latin typeface="Oxygen" panose="02000503000000000000" charset="0"/>
                <a:cs typeface="Oxygen" panose="02000503000000000000" charset="0"/>
              </a:rPr>
              <a:t>the window object</a:t>
            </a:r>
            <a:endParaRPr lang="" altLang="en-US" sz="2000" b="1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6938010" y="5411470"/>
            <a:ext cx="50609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10000"/>
              </a:lnSpc>
              <a:buSzPct val="100000"/>
              <a:buNone/>
            </a:pP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name === window.name</a:t>
            </a:r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  <a:p>
            <a:pPr indent="0">
              <a:buSzPct val="100000"/>
              <a:buNone/>
            </a:pPr>
            <a:r>
              <a:rPr lang="" altLang="en-US" sz="2000">
                <a:solidFill>
                  <a:schemeClr val="bg1">
                    <a:lumMod val="65000"/>
                  </a:schemeClr>
                </a:solidFill>
                <a:latin typeface="Oxygen" panose="02000503000000000000" charset="0"/>
                <a:cs typeface="Oxygen" panose="02000503000000000000" charset="0"/>
              </a:rPr>
              <a:t>//true</a:t>
            </a:r>
            <a:endParaRPr lang="" altLang="en-US" sz="2000">
              <a:solidFill>
                <a:schemeClr val="bg1">
                  <a:lumMod val="65000"/>
                </a:schemeClr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22" grpId="0"/>
      <p:bldP spid="26" grpId="0"/>
      <p:bldP spid="25" grpId="0" animBg="1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800" y="536575"/>
            <a:ext cx="30130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</a:rPr>
              <a:t>var </a:t>
            </a:r>
            <a:r>
              <a:rPr lang="" altLang="en-US">
                <a:solidFill>
                  <a:srgbClr val="7030A0"/>
                </a:solidFill>
                <a:latin typeface="Oxygen" panose="02000503000000000000" charset="0"/>
                <a:cs typeface="Oxygen" panose="02000503000000000000" charset="0"/>
              </a:rPr>
              <a:t>name 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=</a:t>
            </a:r>
            <a:r>
              <a:rPr lang="" altLang="en-US">
                <a:solidFill>
                  <a:schemeClr val="accent2"/>
                </a:solidFill>
                <a:latin typeface="Oxygen" panose="02000503000000000000" charset="0"/>
                <a:cs typeface="Oxygen" panose="02000503000000000000" charset="0"/>
              </a:rPr>
              <a:t> ‘Afridi’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;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</a:rPr>
              <a:t>function 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first() {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latin typeface="Oxygen" panose="02000503000000000000" charset="0"/>
                <a:cs typeface="Oxygen" panose="02000503000000000000" charset="0"/>
              </a:rPr>
              <a:t>	</a:t>
            </a:r>
            <a:r>
              <a:rPr lang="" altLang="en-US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</a:rPr>
              <a:t>var </a:t>
            </a:r>
            <a:r>
              <a:rPr lang="" altLang="en-US">
                <a:solidFill>
                  <a:srgbClr val="7030A0"/>
                </a:solidFill>
                <a:latin typeface="Oxygen" panose="02000503000000000000" charset="0"/>
                <a:cs typeface="Oxygen" panose="02000503000000000000" charset="0"/>
              </a:rPr>
              <a:t>a 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= </a:t>
            </a:r>
            <a:r>
              <a:rPr lang="" altLang="en-US">
                <a:solidFill>
                  <a:schemeClr val="accent2"/>
                </a:solidFill>
                <a:latin typeface="Oxygen" panose="02000503000000000000" charset="0"/>
                <a:cs typeface="Oxygen" panose="02000503000000000000" charset="0"/>
              </a:rPr>
              <a:t>‘Hello!’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;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latin typeface="Oxygen" panose="02000503000000000000" charset="0"/>
                <a:cs typeface="Oxygen" panose="02000503000000000000" charset="0"/>
              </a:rPr>
              <a:t>	second();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latin typeface="Oxygen" panose="02000503000000000000" charset="0"/>
                <a:cs typeface="Oxygen" panose="02000503000000000000" charset="0"/>
              </a:rPr>
              <a:t>	</a:t>
            </a:r>
            <a:r>
              <a:rPr lang="" altLang="en-US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</a:rPr>
              <a:t>var </a:t>
            </a:r>
            <a:r>
              <a:rPr lang="" altLang="en-US">
                <a:solidFill>
                  <a:srgbClr val="7030A0"/>
                </a:solidFill>
                <a:latin typeface="Oxygen" panose="02000503000000000000" charset="0"/>
                <a:cs typeface="Oxygen" panose="02000503000000000000" charset="0"/>
              </a:rPr>
              <a:t>x 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= a + name;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latin typeface="Oxygen" panose="02000503000000000000" charset="0"/>
                <a:cs typeface="Oxygen" panose="02000503000000000000" charset="0"/>
              </a:rPr>
              <a:t>}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</a:rPr>
              <a:t>function 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second() {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latin typeface="Oxygen" panose="02000503000000000000" charset="0"/>
                <a:cs typeface="Oxygen" panose="02000503000000000000" charset="0"/>
              </a:rPr>
              <a:t>	</a:t>
            </a:r>
            <a:r>
              <a:rPr lang="en-US" altLang="en-US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  <a:sym typeface="+mn-ea"/>
              </a:rPr>
              <a:t>var </a:t>
            </a:r>
            <a:r>
              <a:rPr lang="" altLang="en-US">
                <a:solidFill>
                  <a:srgbClr val="7030A0"/>
                </a:solidFill>
                <a:latin typeface="Oxygen" panose="02000503000000000000" charset="0"/>
                <a:cs typeface="Oxygen" panose="02000503000000000000" charset="0"/>
              </a:rPr>
              <a:t>b 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=</a:t>
            </a:r>
            <a:r>
              <a:rPr lang="" altLang="en-US">
                <a:solidFill>
                  <a:schemeClr val="accent2"/>
                </a:solidFill>
                <a:latin typeface="Oxygen" panose="02000503000000000000" charset="0"/>
                <a:cs typeface="Oxygen" panose="02000503000000000000" charset="0"/>
              </a:rPr>
              <a:t> ‘Hi!’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;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latin typeface="Oxygen" panose="02000503000000000000" charset="0"/>
                <a:cs typeface="Oxygen" panose="02000503000000000000" charset="0"/>
              </a:rPr>
              <a:t>	third();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latin typeface="Oxygen" panose="02000503000000000000" charset="0"/>
                <a:cs typeface="Oxygen" panose="02000503000000000000" charset="0"/>
              </a:rPr>
              <a:t>	</a:t>
            </a:r>
            <a:r>
              <a:rPr lang="en-US" altLang="en-US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  <a:sym typeface="+mn-ea"/>
              </a:rPr>
              <a:t>var </a:t>
            </a:r>
            <a:r>
              <a:rPr lang="" altLang="en-US">
                <a:solidFill>
                  <a:srgbClr val="7030A0"/>
                </a:solidFill>
                <a:latin typeface="Oxygen" panose="02000503000000000000" charset="0"/>
                <a:cs typeface="Oxygen" panose="02000503000000000000" charset="0"/>
              </a:rPr>
              <a:t>y 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= b + name;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latin typeface="Oxygen" panose="02000503000000000000" charset="0"/>
                <a:cs typeface="Oxygen" panose="02000503000000000000" charset="0"/>
              </a:rPr>
              <a:t>}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</a:rPr>
              <a:t>function 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third() {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latin typeface="Oxygen" panose="02000503000000000000" charset="0"/>
                <a:cs typeface="Oxygen" panose="02000503000000000000" charset="0"/>
              </a:rPr>
              <a:t>	</a:t>
            </a:r>
            <a:r>
              <a:rPr lang="en-US" altLang="en-US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  <a:sym typeface="+mn-ea"/>
              </a:rPr>
              <a:t>var </a:t>
            </a:r>
            <a:r>
              <a:rPr lang="" altLang="en-US">
                <a:solidFill>
                  <a:srgbClr val="7030A0"/>
                </a:solidFill>
                <a:latin typeface="Oxygen" panose="02000503000000000000" charset="0"/>
                <a:cs typeface="Oxygen" panose="02000503000000000000" charset="0"/>
              </a:rPr>
              <a:t>c 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=</a:t>
            </a:r>
            <a:r>
              <a:rPr lang="" altLang="en-US">
                <a:solidFill>
                  <a:schemeClr val="accent2"/>
                </a:solidFill>
                <a:latin typeface="Oxygen" panose="02000503000000000000" charset="0"/>
                <a:cs typeface="Oxygen" panose="02000503000000000000" charset="0"/>
              </a:rPr>
              <a:t> ‘Hey!’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;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latin typeface="Oxygen" panose="02000503000000000000" charset="0"/>
                <a:cs typeface="Oxygen" panose="02000503000000000000" charset="0"/>
              </a:rPr>
              <a:t>	</a:t>
            </a:r>
            <a:r>
              <a:rPr lang="en-US" altLang="en-US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  <a:sym typeface="+mn-ea"/>
              </a:rPr>
              <a:t>var </a:t>
            </a:r>
            <a:r>
              <a:rPr lang="" altLang="en-US">
                <a:solidFill>
                  <a:srgbClr val="7030A0"/>
                </a:solidFill>
                <a:latin typeface="Oxygen" panose="02000503000000000000" charset="0"/>
                <a:cs typeface="Oxygen" panose="02000503000000000000" charset="0"/>
              </a:rPr>
              <a:t>z </a:t>
            </a:r>
            <a:r>
              <a:rPr lang="" altLang="en-US">
                <a:latin typeface="Oxygen" panose="02000503000000000000" charset="0"/>
                <a:cs typeface="Oxygen" panose="02000503000000000000" charset="0"/>
              </a:rPr>
              <a:t>= c + name;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latin typeface="Oxygen" panose="02000503000000000000" charset="0"/>
                <a:cs typeface="Oxygen" panose="02000503000000000000" charset="0"/>
              </a:rPr>
              <a:t>}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endParaRPr lang="" altLang="en-US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>
                <a:latin typeface="Oxygen" panose="02000503000000000000" charset="0"/>
                <a:cs typeface="Oxygen" panose="02000503000000000000" charset="0"/>
              </a:rPr>
              <a:t>first();</a:t>
            </a:r>
            <a:endParaRPr lang="" altLang="en-US">
              <a:latin typeface="Oxygen" panose="02000503000000000000" charset="0"/>
              <a:cs typeface="Oxygen" panose="0200050300000000000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158230" y="5901055"/>
            <a:ext cx="57378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6651625" y="6044565"/>
            <a:ext cx="475107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" altLang="en-US" sz="2000">
                <a:ln/>
                <a:solidFill>
                  <a:schemeClr val="tx1"/>
                </a:solidFill>
                <a:effectLst/>
                <a:latin typeface="Oxygen" panose="02000503000000000000" charset="0"/>
                <a:cs typeface="Oxygen" panose="02000503000000000000" charset="0"/>
              </a:rPr>
              <a:t>Execution Stack</a:t>
            </a:r>
            <a:endParaRPr lang="" altLang="en-US" sz="2000">
              <a:ln/>
              <a:solidFill>
                <a:schemeClr val="tx1"/>
              </a:solidFill>
              <a:effectLst/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7715" y="4645660"/>
            <a:ext cx="4051935" cy="125539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708900" y="4932680"/>
            <a:ext cx="3138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chemeClr val="bg1"/>
                </a:solidFill>
                <a:latin typeface="Oxygen" panose="02000503000000000000" charset="0"/>
                <a:cs typeface="Oxygen" panose="02000503000000000000" charset="0"/>
              </a:rPr>
              <a:t>Global Execution</a:t>
            </a:r>
            <a:endParaRPr lang="" altLang="en-US" sz="2000">
              <a:solidFill>
                <a:schemeClr val="bg1"/>
              </a:solidFill>
              <a:latin typeface="Oxygen" panose="02000503000000000000" charset="0"/>
              <a:cs typeface="Oxygen" panose="02000503000000000000" charset="0"/>
            </a:endParaRPr>
          </a:p>
          <a:p>
            <a:pPr algn="ctr"/>
            <a:r>
              <a:rPr lang="" altLang="en-US" sz="2000">
                <a:solidFill>
                  <a:schemeClr val="bg1"/>
                </a:solidFill>
                <a:latin typeface="Oxygen" panose="02000503000000000000" charset="0"/>
                <a:cs typeface="Oxygen" panose="02000503000000000000" charset="0"/>
              </a:rPr>
              <a:t>Context</a:t>
            </a:r>
            <a:endParaRPr lang="" altLang="en-US" sz="2000">
              <a:solidFill>
                <a:schemeClr val="bg1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17080" y="1854835"/>
            <a:ext cx="4051935" cy="1255395"/>
          </a:xfrm>
          <a:prstGeom prst="rect">
            <a:avLst/>
          </a:prstGeom>
          <a:noFill/>
          <a:ln w="254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574915" y="3541395"/>
            <a:ext cx="3138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000">
                <a:solidFill>
                  <a:schemeClr val="tx1"/>
                </a:solidFill>
                <a:latin typeface="Oxygen" panose="02000503000000000000" charset="0"/>
                <a:cs typeface="Oxygen" panose="02000503000000000000" charset="0"/>
              </a:rPr>
              <a:t>E</a:t>
            </a:r>
            <a:r>
              <a:rPr lang="en-US" altLang="en-US" sz="2000">
                <a:solidFill>
                  <a:schemeClr val="tx1"/>
                </a:solidFill>
                <a:latin typeface="Oxygen" panose="02000503000000000000" charset="0"/>
                <a:cs typeface="Oxygen" panose="02000503000000000000" charset="0"/>
              </a:rPr>
              <a:t>xecution Context</a:t>
            </a:r>
            <a:endParaRPr lang="en-US" altLang="en-US" sz="2000">
              <a:solidFill>
                <a:schemeClr val="tx1"/>
              </a:solidFill>
              <a:latin typeface="Oxygen" panose="02000503000000000000" charset="0"/>
              <a:cs typeface="Oxygen" panose="02000503000000000000" charset="0"/>
            </a:endParaRPr>
          </a:p>
          <a:p>
            <a:pPr algn="ctr"/>
            <a:r>
              <a:rPr lang="" altLang="en-US" sz="2000">
                <a:solidFill>
                  <a:schemeClr val="tx1"/>
                </a:solidFill>
                <a:latin typeface="Oxygen" panose="02000503000000000000" charset="0"/>
                <a:cs typeface="Oxygen" panose="02000503000000000000" charset="0"/>
              </a:rPr>
              <a:t>first()</a:t>
            </a:r>
            <a:endParaRPr lang="" altLang="en-US" sz="2000">
              <a:solidFill>
                <a:schemeClr val="tx1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17715" y="3267075"/>
            <a:ext cx="4051935" cy="1255395"/>
          </a:xfrm>
          <a:prstGeom prst="rect">
            <a:avLst/>
          </a:prstGeom>
          <a:noFill/>
          <a:ln w="254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574915" y="2129155"/>
            <a:ext cx="3138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1"/>
                </a:solidFill>
                <a:latin typeface="Oxygen" panose="02000503000000000000" charset="0"/>
                <a:cs typeface="Oxygen" panose="02000503000000000000" charset="0"/>
              </a:rPr>
              <a:t>Execution Context</a:t>
            </a:r>
            <a:endParaRPr lang="en-US" altLang="en-US" sz="2000">
              <a:solidFill>
                <a:schemeClr val="tx1"/>
              </a:solidFill>
              <a:latin typeface="Oxygen" panose="02000503000000000000" charset="0"/>
              <a:cs typeface="Oxygen" panose="02000503000000000000" charset="0"/>
            </a:endParaRPr>
          </a:p>
          <a:p>
            <a:pPr algn="ctr"/>
            <a:r>
              <a:rPr lang="" altLang="en-US" sz="2000">
                <a:solidFill>
                  <a:schemeClr val="tx1"/>
                </a:solidFill>
                <a:latin typeface="Oxygen" panose="02000503000000000000" charset="0"/>
                <a:cs typeface="Oxygen" panose="02000503000000000000" charset="0"/>
              </a:rPr>
              <a:t>second</a:t>
            </a:r>
            <a:r>
              <a:rPr lang="en-US" altLang="en-US" sz="2000">
                <a:solidFill>
                  <a:schemeClr val="tx1"/>
                </a:solidFill>
                <a:latin typeface="Oxygen" panose="02000503000000000000" charset="0"/>
                <a:cs typeface="Oxygen" panose="02000503000000000000" charset="0"/>
              </a:rPr>
              <a:t>()</a:t>
            </a:r>
            <a:endParaRPr lang="en-US" altLang="en-US" sz="2000">
              <a:solidFill>
                <a:schemeClr val="tx1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17080" y="470535"/>
            <a:ext cx="4051935" cy="1255395"/>
          </a:xfrm>
          <a:prstGeom prst="rect">
            <a:avLst/>
          </a:prstGeom>
          <a:noFill/>
          <a:ln w="25400" cmpd="sng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573645" y="744855"/>
            <a:ext cx="3138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1"/>
                </a:solidFill>
                <a:latin typeface="Oxygen" panose="02000503000000000000" charset="0"/>
                <a:cs typeface="Oxygen" panose="02000503000000000000" charset="0"/>
              </a:rPr>
              <a:t>Execution Context</a:t>
            </a:r>
            <a:endParaRPr lang="en-US" altLang="en-US" sz="2000">
              <a:solidFill>
                <a:schemeClr val="tx1"/>
              </a:solidFill>
              <a:latin typeface="Oxygen" panose="02000503000000000000" charset="0"/>
              <a:cs typeface="Oxygen" panose="02000503000000000000" charset="0"/>
            </a:endParaRPr>
          </a:p>
          <a:p>
            <a:pPr algn="ctr"/>
            <a:r>
              <a:rPr lang="" altLang="en-US" sz="2000">
                <a:solidFill>
                  <a:schemeClr val="tx1"/>
                </a:solidFill>
                <a:latin typeface="Oxygen" panose="02000503000000000000" charset="0"/>
                <a:cs typeface="Oxygen" panose="02000503000000000000" charset="0"/>
              </a:rPr>
              <a:t>third</a:t>
            </a:r>
            <a:r>
              <a:rPr lang="en-US" altLang="en-US" sz="2000">
                <a:solidFill>
                  <a:schemeClr val="tx1"/>
                </a:solidFill>
                <a:latin typeface="Oxygen" panose="02000503000000000000" charset="0"/>
                <a:cs typeface="Oxygen" panose="02000503000000000000" charset="0"/>
              </a:rPr>
              <a:t>()</a:t>
            </a:r>
            <a:endParaRPr lang="en-US" altLang="en-US" sz="2000">
              <a:solidFill>
                <a:schemeClr val="tx1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701030" y="5093970"/>
            <a:ext cx="1202055" cy="340360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flipH="1">
            <a:off x="3338195" y="536575"/>
            <a:ext cx="1202055" cy="322580"/>
          </a:xfrm>
          <a:prstGeom prst="rightArrow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27778 L 0 0.0792593 " pathEditMode="fixed" rAng="0" ptsTypes="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2455e-08 0.0810185 L 1.32455e-08 0.314537 " pathEditMode="fixed" rAng="0" ptsTypes="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0833e-05 0.316389 L -5.20833e-05 0.547222 " pathEditMode="fixed" rAng="0" ptsTypes="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551667 L 0 0.764167 " pathEditMode="fixed" rAng="0" ptsTypes="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02315 " pathEditMode="fixed" rAng="0" ptsTypes="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763426 L 0 0.10537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0625 0.120278 L 0.00140625 0.165556 " pathEditMode="relative" rAng="0" ptsTypes="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06481 L 0 -0.403611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5417 0.167315 L 0.00135417 0.356389 " pathEditMode="relative" rAng="0" ptsTypes="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063 0.35037 L 0.0014063 0.406203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0833e-05 -0.402778 L -5.20833e-05 -0.610093 " pathEditMode="relative" rAng="0" ptsTypes="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0625 0.402593 L 0.00140625 0.599537 " pathEditMode="relative" rAng="0" ptsTypes="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606667 L 0 -0.398333 " pathEditMode="relative" rAng="0" ptsTypes="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4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722 0.590925 L 0.00166722 0.453147 " pathEditMode="relative" rAng="0" ptsTypes="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05185 L 0 -0.204907 " pathEditMode="relative" rAng="0" ptsTypes="">
                                      <p:cBhvr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4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1922 0.454907 L 0.00171922 0.204907 " pathEditMode="fixed" rAng="0" ptsTypes="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887 -0.198796 L -0.000260887 -0.000925926 " pathEditMode="relative" rAng="0" ptsTypes="">
                                      <p:cBhvr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6722 0.206481 L 0.00166722 0.756389 " pathEditMode="relative" rAng="0" ptsTypes="">
                                      <p:cBhvr>
                                        <p:cTn id="1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bldLvl="0" animBg="1"/>
      <p:bldP spid="17" grpId="2" bldLvl="0" animBg="1"/>
      <p:bldP spid="17" grpId="3" bldLvl="0" animBg="1"/>
      <p:bldP spid="11" grpId="0" animBg="1"/>
      <p:bldP spid="8" grpId="0"/>
      <p:bldP spid="15" grpId="0" animBg="1"/>
      <p:bldP spid="17" grpId="4" animBg="1"/>
      <p:bldP spid="17" grpId="5" animBg="1"/>
      <p:bldP spid="7" grpId="0" animBg="1"/>
      <p:bldP spid="12" grpId="0"/>
      <p:bldP spid="15" grpId="1" animBg="1"/>
      <p:bldP spid="17" grpId="6" animBg="1"/>
      <p:bldP spid="17" grpId="7" animBg="1"/>
      <p:bldP spid="13" grpId="0" animBg="1"/>
      <p:bldP spid="14" grpId="0"/>
      <p:bldP spid="15" grpId="2" animBg="1"/>
      <p:bldP spid="17" grpId="8" animBg="1"/>
      <p:bldP spid="13" grpId="1" animBg="1"/>
      <p:bldP spid="14" grpId="1"/>
      <p:bldP spid="15" grpId="3" animBg="1"/>
      <p:bldP spid="17" grpId="9" animBg="1"/>
      <p:bldP spid="7" grpId="1" animBg="1"/>
      <p:bldP spid="12" grpId="1"/>
      <p:bldP spid="15" grpId="4" animBg="1"/>
      <p:bldP spid="17" grpId="10" animBg="1"/>
      <p:bldP spid="11" grpId="1" animBg="1"/>
      <p:bldP spid="8" grpId="1"/>
      <p:bldP spid="15" grpId="5" animBg="1"/>
      <p:bldP spid="17" grpId="1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699770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62865"/>
            <a:ext cx="674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Execution Context </a:t>
            </a:r>
            <a:r>
              <a:rPr lang="" altLang="en-US" sz="32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in Detail</a:t>
            </a:r>
            <a:endParaRPr lang="" altLang="en-US" sz="32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" y="1078865"/>
            <a:ext cx="3764915" cy="527113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5625" y="1329690"/>
            <a:ext cx="3298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2400">
                <a:solidFill>
                  <a:schemeClr val="bg1"/>
                </a:solidFill>
                <a:latin typeface="Oxygen" panose="02000503000000000000" charset="0"/>
                <a:cs typeface="Oxygen" panose="02000503000000000000" charset="0"/>
              </a:rPr>
              <a:t>Execution Context Object</a:t>
            </a:r>
            <a:endParaRPr lang="" altLang="en-US" sz="2400">
              <a:solidFill>
                <a:schemeClr val="bg1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56590" y="2495550"/>
            <a:ext cx="3281045" cy="8369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>
              <a:lnSpc>
                <a:spcPct val="190000"/>
              </a:lnSpc>
            </a:pPr>
            <a:r>
              <a:rPr lang="" altLang="en-US" sz="2000"/>
              <a:t>Variable Object (VO)</a:t>
            </a:r>
            <a:endParaRPr lang="" altLang="en-US" sz="2000"/>
          </a:p>
        </p:txBody>
      </p:sp>
      <p:sp>
        <p:nvSpPr>
          <p:cNvPr id="10" name="Text Box 9"/>
          <p:cNvSpPr txBox="1"/>
          <p:nvPr/>
        </p:nvSpPr>
        <p:spPr>
          <a:xfrm>
            <a:off x="656590" y="3626485"/>
            <a:ext cx="3281045" cy="8369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>
              <a:lnSpc>
                <a:spcPct val="190000"/>
              </a:lnSpc>
            </a:pPr>
            <a:r>
              <a:rPr lang="" altLang="en-US" sz="2000"/>
              <a:t>Scope chain</a:t>
            </a:r>
            <a:endParaRPr lang="" altLang="en-US" sz="2000"/>
          </a:p>
        </p:txBody>
      </p:sp>
      <p:sp>
        <p:nvSpPr>
          <p:cNvPr id="11" name="Text Box 10"/>
          <p:cNvSpPr txBox="1"/>
          <p:nvPr/>
        </p:nvSpPr>
        <p:spPr>
          <a:xfrm>
            <a:off x="656590" y="4738370"/>
            <a:ext cx="3281045" cy="8369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>
              <a:lnSpc>
                <a:spcPct val="190000"/>
              </a:lnSpc>
            </a:pPr>
            <a:r>
              <a:rPr lang="" altLang="en-US" sz="2000"/>
              <a:t>“this” variable</a:t>
            </a:r>
            <a:endParaRPr lang="" alt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6203315" y="1276350"/>
            <a:ext cx="5055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1. Creation phase</a:t>
            </a:r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203315" y="3845560"/>
            <a:ext cx="5055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2</a:t>
            </a:r>
            <a:r>
              <a:rPr lang="en-US" altLang="en-US" sz="2000">
                <a:latin typeface="Oxygen" panose="02000503000000000000" charset="0"/>
                <a:cs typeface="Oxygen" panose="02000503000000000000" charset="0"/>
              </a:rPr>
              <a:t>. </a:t>
            </a: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Execution p</a:t>
            </a:r>
            <a:r>
              <a:rPr lang="en-US" altLang="en-US" sz="2000">
                <a:latin typeface="Oxygen" panose="02000503000000000000" charset="0"/>
                <a:cs typeface="Oxygen" panose="02000503000000000000" charset="0"/>
              </a:rPr>
              <a:t>hase</a:t>
            </a:r>
            <a:endParaRPr lang="en-US" altLang="en-US" sz="20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725285" y="1760855"/>
            <a:ext cx="5055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" altLang="en-US" sz="2000" b="1">
                <a:latin typeface="Oxygen" panose="02000503000000000000" charset="0"/>
                <a:cs typeface="Oxygen" panose="02000503000000000000" charset="0"/>
              </a:rPr>
              <a:t>A)</a:t>
            </a:r>
            <a:r>
              <a:rPr lang="en-US" altLang="en-US" sz="2000">
                <a:latin typeface="Oxygen" panose="02000503000000000000" charset="0"/>
                <a:cs typeface="Oxygen" panose="02000503000000000000" charset="0"/>
              </a:rPr>
              <a:t> </a:t>
            </a:r>
            <a:r>
              <a:rPr lang="en-US" altLang="en-US" sz="2000">
                <a:solidFill>
                  <a:schemeClr val="bg1">
                    <a:lumMod val="50000"/>
                  </a:schemeClr>
                </a:solidFill>
                <a:latin typeface="Oxygen" panose="02000503000000000000" charset="0"/>
                <a:cs typeface="Oxygen" panose="02000503000000000000" charset="0"/>
              </a:rPr>
              <a:t>Creation </a:t>
            </a:r>
            <a:r>
              <a:rPr lang="" altLang="en-US" sz="2000">
                <a:solidFill>
                  <a:schemeClr val="bg1">
                    <a:lumMod val="50000"/>
                  </a:schemeClr>
                </a:solidFill>
                <a:latin typeface="Oxygen" panose="02000503000000000000" charset="0"/>
                <a:cs typeface="Oxygen" panose="02000503000000000000" charset="0"/>
              </a:rPr>
              <a:t>of Variable Object (VO)</a:t>
            </a:r>
            <a:endParaRPr lang="" altLang="en-US" sz="2000">
              <a:solidFill>
                <a:schemeClr val="bg1">
                  <a:lumMod val="50000"/>
                </a:schemeClr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725285" y="2322830"/>
            <a:ext cx="5055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" altLang="en-US" sz="2000" b="1">
                <a:latin typeface="Oxygen" panose="02000503000000000000" charset="0"/>
                <a:cs typeface="Oxygen" panose="02000503000000000000" charset="0"/>
              </a:rPr>
              <a:t>B</a:t>
            </a:r>
            <a:r>
              <a:rPr lang="en-US" altLang="en-US" sz="2000" b="1">
                <a:latin typeface="Oxygen" panose="02000503000000000000" charset="0"/>
                <a:cs typeface="Oxygen" panose="02000503000000000000" charset="0"/>
              </a:rPr>
              <a:t>)</a:t>
            </a:r>
            <a:r>
              <a:rPr lang="en-US" altLang="en-US" sz="2000">
                <a:latin typeface="Oxygen" panose="02000503000000000000" charset="0"/>
                <a:cs typeface="Oxygen" panose="02000503000000000000" charset="0"/>
              </a:rPr>
              <a:t> </a:t>
            </a:r>
            <a:r>
              <a:rPr lang="en-US" altLang="en-US" sz="2000">
                <a:solidFill>
                  <a:schemeClr val="bg1">
                    <a:lumMod val="50000"/>
                  </a:schemeClr>
                </a:solidFill>
                <a:latin typeface="Oxygen" panose="02000503000000000000" charset="0"/>
                <a:cs typeface="Oxygen" panose="02000503000000000000" charset="0"/>
              </a:rPr>
              <a:t>Creation of </a:t>
            </a:r>
            <a:r>
              <a:rPr lang="" altLang="en-US" sz="2000">
                <a:solidFill>
                  <a:schemeClr val="bg1">
                    <a:lumMod val="50000"/>
                  </a:schemeClr>
                </a:solidFill>
                <a:latin typeface="Oxygen" panose="02000503000000000000" charset="0"/>
                <a:cs typeface="Oxygen" panose="02000503000000000000" charset="0"/>
              </a:rPr>
              <a:t>scope chain</a:t>
            </a:r>
            <a:endParaRPr lang="" altLang="en-US" sz="2000">
              <a:solidFill>
                <a:schemeClr val="bg1">
                  <a:lumMod val="50000"/>
                </a:schemeClr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725285" y="2933700"/>
            <a:ext cx="5055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" altLang="en-US" sz="2000" b="1">
                <a:latin typeface="Oxygen" panose="02000503000000000000" charset="0"/>
                <a:cs typeface="Oxygen" panose="02000503000000000000" charset="0"/>
              </a:rPr>
              <a:t>C</a:t>
            </a:r>
            <a:r>
              <a:rPr lang="en-US" altLang="en-US" sz="2000" b="1">
                <a:latin typeface="Oxygen" panose="02000503000000000000" charset="0"/>
                <a:cs typeface="Oxygen" panose="02000503000000000000" charset="0"/>
              </a:rPr>
              <a:t>)</a:t>
            </a:r>
            <a:r>
              <a:rPr lang="en-US" altLang="en-US" sz="2000">
                <a:latin typeface="Oxygen" panose="02000503000000000000" charset="0"/>
                <a:cs typeface="Oxygen" panose="02000503000000000000" charset="0"/>
              </a:rPr>
              <a:t> </a:t>
            </a:r>
            <a:r>
              <a:rPr lang="" altLang="en-US" sz="2000">
                <a:solidFill>
                  <a:schemeClr val="bg1">
                    <a:lumMod val="50000"/>
                  </a:schemeClr>
                </a:solidFill>
                <a:latin typeface="Oxygen" panose="02000503000000000000" charset="0"/>
                <a:cs typeface="Oxygen" panose="02000503000000000000" charset="0"/>
              </a:rPr>
              <a:t>Determine value of the “this” variable</a:t>
            </a:r>
            <a:endParaRPr lang="" altLang="en-US" sz="2000">
              <a:solidFill>
                <a:schemeClr val="bg1">
                  <a:lumMod val="50000"/>
                </a:schemeClr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725285" y="4463415"/>
            <a:ext cx="5055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" altLang="en-US" sz="2000">
                <a:solidFill>
                  <a:schemeClr val="bg1">
                    <a:lumMod val="50000"/>
                  </a:schemeClr>
                </a:solidFill>
                <a:latin typeface="Oxygen" panose="02000503000000000000" charset="0"/>
                <a:cs typeface="Oxygen" panose="02000503000000000000" charset="0"/>
              </a:rPr>
              <a:t>The code of the function that generated the current execution context is ran line by line</a:t>
            </a:r>
            <a:endParaRPr lang="" altLang="en-US" sz="2000">
              <a:solidFill>
                <a:schemeClr val="bg1">
                  <a:lumMod val="50000"/>
                </a:schemeClr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/>
      <p:bldP spid="15" grpId="0"/>
      <p:bldP spid="16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699770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62865"/>
            <a:ext cx="674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2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Variable Object (VO)</a:t>
            </a:r>
            <a:endParaRPr lang="" altLang="en-US" sz="32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60585" y="794385"/>
            <a:ext cx="2296795" cy="225742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760585" y="850265"/>
            <a:ext cx="2296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Oxygen" panose="02000503000000000000" charset="0"/>
                <a:cs typeface="Oxygen" panose="02000503000000000000" charset="0"/>
              </a:rPr>
              <a:t>Execution Context </a:t>
            </a:r>
            <a:endParaRPr lang="en-US" altLang="en-US">
              <a:solidFill>
                <a:schemeClr val="bg1"/>
              </a:solidFill>
              <a:latin typeface="Oxygen" panose="02000503000000000000" charset="0"/>
              <a:cs typeface="Oxygen" panose="02000503000000000000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Oxygen" panose="02000503000000000000" charset="0"/>
                <a:cs typeface="Oxygen" panose="02000503000000000000" charset="0"/>
              </a:rPr>
              <a:t>Object</a:t>
            </a:r>
            <a:endParaRPr lang="en-US" altLang="en-US">
              <a:solidFill>
                <a:schemeClr val="bg1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939655" y="1513205"/>
            <a:ext cx="1920875" cy="478155"/>
          </a:xfrm>
          <a:prstGeom prst="rect">
            <a:avLst/>
          </a:prstGeom>
          <a:solidFill>
            <a:srgbClr val="46C8F3"/>
          </a:solidFill>
        </p:spPr>
        <p:txBody>
          <a:bodyPr wrap="square" rtlCol="0">
            <a:noAutofit/>
          </a:bodyPr>
          <a:p>
            <a:pPr algn="ctr">
              <a:lnSpc>
                <a:spcPct val="160000"/>
              </a:lnSpc>
            </a:pPr>
            <a:r>
              <a:rPr lang="en-US" altLang="en-US" sz="1400">
                <a:solidFill>
                  <a:schemeClr val="bg1"/>
                </a:solidFill>
              </a:rPr>
              <a:t>Variable Object (VO)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39655" y="2035175"/>
            <a:ext cx="1920240" cy="425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US" altLang="en-US" sz="1400"/>
              <a:t>Scope chain</a:t>
            </a:r>
            <a:endParaRPr lang="en-US" altLang="en-US" sz="1400"/>
          </a:p>
        </p:txBody>
      </p:sp>
      <p:sp>
        <p:nvSpPr>
          <p:cNvPr id="11" name="Text Box 10"/>
          <p:cNvSpPr txBox="1"/>
          <p:nvPr/>
        </p:nvSpPr>
        <p:spPr>
          <a:xfrm>
            <a:off x="9939655" y="2486660"/>
            <a:ext cx="1920240" cy="424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>
              <a:lnSpc>
                <a:spcPct val="130000"/>
              </a:lnSpc>
            </a:pPr>
            <a:r>
              <a:rPr lang="en-US" altLang="en-US" sz="1400"/>
              <a:t>“this” variable</a:t>
            </a:r>
            <a:endParaRPr lang="en-US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949960" y="1951990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bg1">
                    <a:lumMod val="50000"/>
                  </a:schemeClr>
                </a:solidFill>
              </a:rPr>
              <a:t>The argument object is created, containing all the arguments that were passed into the function</a:t>
            </a:r>
            <a:endParaRPr lang="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04570" y="2832100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bg1">
                    <a:lumMod val="50000"/>
                  </a:schemeClr>
                </a:solidFill>
              </a:rPr>
              <a:t>Code is scanned for </a:t>
            </a:r>
            <a:r>
              <a:rPr lang="" altLang="en-US">
                <a:solidFill>
                  <a:schemeClr val="tx1"/>
                </a:solidFill>
              </a:rPr>
              <a:t>function declarations</a:t>
            </a:r>
            <a:r>
              <a:rPr lang="" altLang="en-US">
                <a:solidFill>
                  <a:schemeClr val="bg1">
                    <a:lumMod val="50000"/>
                  </a:schemeClr>
                </a:solidFill>
              </a:rPr>
              <a:t>: for each function, a property is created in the Variable Object, </a:t>
            </a:r>
            <a:r>
              <a:rPr lang="" altLang="en-US">
                <a:solidFill>
                  <a:schemeClr val="tx1"/>
                </a:solidFill>
              </a:rPr>
              <a:t>pointing to the function</a:t>
            </a:r>
            <a:endParaRPr lang="" altLang="en-US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22350" y="3640455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Code is scanned for </a:t>
            </a:r>
            <a:r>
              <a:rPr lang="" altLang="en-US">
                <a:solidFill>
                  <a:schemeClr val="tx1"/>
                </a:solidFill>
              </a:rPr>
              <a:t>variable de</a:t>
            </a:r>
            <a:r>
              <a:rPr lang="en-US" altLang="en-US">
                <a:solidFill>
                  <a:schemeClr val="tx1"/>
                </a:solidFill>
              </a:rPr>
              <a:t>clarations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: for each </a:t>
            </a:r>
            <a:r>
              <a:rPr lang="" altLang="en-US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, a property is created in the Variable Object, </a:t>
            </a:r>
            <a:r>
              <a:rPr lang="" altLang="en-US">
                <a:solidFill>
                  <a:schemeClr val="tx1"/>
                </a:solidFill>
              </a:rPr>
              <a:t>set to undefined.</a:t>
            </a:r>
            <a:endParaRPr lang="" altLang="en-US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8874760" y="2781935"/>
            <a:ext cx="896620" cy="1649730"/>
          </a:xfrm>
          <a:prstGeom prst="rightBrac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950450" y="3391535"/>
            <a:ext cx="173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chemeClr val="tx1"/>
                </a:solidFill>
                <a:latin typeface="Oxygen" panose="02000503000000000000" charset="0"/>
                <a:cs typeface="Oxygen" panose="02000503000000000000" charset="0"/>
              </a:rPr>
              <a:t>HOISTING</a:t>
            </a:r>
            <a:endParaRPr lang="" altLang="en-US">
              <a:solidFill>
                <a:schemeClr val="tx1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28490" y="3122295"/>
            <a:ext cx="2420620" cy="37338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9210" y="3930015"/>
            <a:ext cx="1130935" cy="37401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4" grpId="0" bldLvl="0" animBg="1"/>
      <p:bldP spid="17" grpId="0"/>
      <p:bldP spid="20" grpId="0" bldLvl="0" animBg="1"/>
      <p:bldP spid="2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699770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62865"/>
            <a:ext cx="674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2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Scoping in JS</a:t>
            </a:r>
            <a:endParaRPr lang="" altLang="en-US" sz="32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60585" y="794385"/>
            <a:ext cx="2296795" cy="225742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760585" y="850265"/>
            <a:ext cx="2296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Oxygen" panose="02000503000000000000" charset="0"/>
                <a:cs typeface="Oxygen" panose="02000503000000000000" charset="0"/>
              </a:rPr>
              <a:t>Execution Context </a:t>
            </a:r>
            <a:endParaRPr lang="en-US" altLang="en-US">
              <a:solidFill>
                <a:schemeClr val="bg1"/>
              </a:solidFill>
              <a:latin typeface="Oxygen" panose="02000503000000000000" charset="0"/>
              <a:cs typeface="Oxygen" panose="02000503000000000000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Oxygen" panose="02000503000000000000" charset="0"/>
                <a:cs typeface="Oxygen" panose="02000503000000000000" charset="0"/>
              </a:rPr>
              <a:t>Object</a:t>
            </a:r>
            <a:endParaRPr lang="en-US" altLang="en-US">
              <a:solidFill>
                <a:schemeClr val="bg1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939655" y="1513205"/>
            <a:ext cx="1920875" cy="4781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>
              <a:lnSpc>
                <a:spcPct val="160000"/>
              </a:lnSpc>
            </a:pPr>
            <a:r>
              <a:rPr lang="en-US" altLang="en-US" sz="1400">
                <a:solidFill>
                  <a:schemeClr val="tx1"/>
                </a:solidFill>
              </a:rPr>
              <a:t>Variable Object </a:t>
            </a:r>
            <a:r>
              <a:rPr lang="en-US" altLang="en-US" sz="1400">
                <a:solidFill>
                  <a:schemeClr val="bg1"/>
                </a:solidFill>
              </a:rPr>
              <a:t>(VO)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39655" y="2035175"/>
            <a:ext cx="1920240" cy="425450"/>
          </a:xfrm>
          <a:prstGeom prst="rect">
            <a:avLst/>
          </a:prstGeom>
          <a:solidFill>
            <a:srgbClr val="45C7F4"/>
          </a:solidFill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</a:rPr>
              <a:t>Scope chain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939655" y="2486660"/>
            <a:ext cx="1920240" cy="424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>
              <a:lnSpc>
                <a:spcPct val="130000"/>
              </a:lnSpc>
            </a:pPr>
            <a:r>
              <a:rPr lang="en-US" altLang="en-US" sz="1400"/>
              <a:t>“this” variable</a:t>
            </a:r>
            <a:endParaRPr lang="en-US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949960" y="1951990"/>
            <a:ext cx="844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323232"/>
              </a:buClr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bg1">
                    <a:lumMod val="50000"/>
                  </a:schemeClr>
                </a:solidFill>
              </a:rPr>
              <a:t>Scoping answers the question “where can we access a certain variable?”</a:t>
            </a:r>
            <a:endParaRPr lang="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49960" y="2515235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tx1"/>
                </a:solidFill>
              </a:rPr>
              <a:t>Each new function creates a scope</a:t>
            </a:r>
            <a:r>
              <a:rPr lang="" altLang="en-US">
                <a:solidFill>
                  <a:schemeClr val="bg1">
                    <a:lumMod val="50000"/>
                  </a:schemeClr>
                </a:solidFill>
              </a:rPr>
              <a:t>: the space/environment, in which the variables it defines are accessible.</a:t>
            </a:r>
            <a:endParaRPr lang="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49960" y="3342005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tx1"/>
                </a:solidFill>
              </a:rPr>
              <a:t>Lexical scoping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" altLang="en-US">
                <a:solidFill>
                  <a:schemeClr val="bg1">
                    <a:lumMod val="50000"/>
                  </a:schemeClr>
                </a:solidFill>
              </a:rPr>
              <a:t>a function that is lexically within another function gets access to the scope of the outer function.</a:t>
            </a:r>
            <a:endParaRPr lang="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7320" y="936625"/>
            <a:ext cx="5038090" cy="3784600"/>
          </a:xfrm>
          <a:prstGeom prst="rect">
            <a:avLst/>
          </a:prstGeom>
          <a:noFill/>
          <a:ln w="254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" altLang="en-US" sz="2000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</a:rPr>
              <a:t>var </a:t>
            </a: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a = </a:t>
            </a:r>
            <a:r>
              <a:rPr lang="" altLang="en-US" sz="2000">
                <a:solidFill>
                  <a:srgbClr val="FF8D41"/>
                </a:solidFill>
                <a:latin typeface="Oxygen" panose="02000503000000000000" charset="0"/>
                <a:cs typeface="Oxygen" panose="02000503000000000000" charset="0"/>
              </a:rPr>
              <a:t>‘Hello!’</a:t>
            </a: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;</a:t>
            </a:r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first();</a:t>
            </a:r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  <a:p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 sz="2000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</a:rPr>
              <a:t>function </a:t>
            </a: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first() {</a:t>
            </a:r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	</a:t>
            </a:r>
            <a:r>
              <a:rPr lang="" altLang="en-US" sz="2000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</a:rPr>
              <a:t>var </a:t>
            </a:r>
            <a:r>
              <a:rPr lang="" altLang="en-US" sz="2000">
                <a:solidFill>
                  <a:srgbClr val="7030A0"/>
                </a:solidFill>
                <a:latin typeface="Oxygen" panose="02000503000000000000" charset="0"/>
                <a:cs typeface="Oxygen" panose="02000503000000000000" charset="0"/>
              </a:rPr>
              <a:t>b </a:t>
            </a: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=</a:t>
            </a:r>
            <a:r>
              <a:rPr lang="" altLang="en-US" sz="2000">
                <a:solidFill>
                  <a:srgbClr val="FF8D41"/>
                </a:solidFill>
                <a:latin typeface="Oxygen" panose="02000503000000000000" charset="0"/>
                <a:cs typeface="Oxygen" panose="02000503000000000000" charset="0"/>
              </a:rPr>
              <a:t> ‘Hi!’</a:t>
            </a: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;</a:t>
            </a:r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	second();</a:t>
            </a:r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	</a:t>
            </a:r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	</a:t>
            </a:r>
            <a:r>
              <a:rPr lang="" altLang="en-US" sz="2000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</a:rPr>
              <a:t>function </a:t>
            </a:r>
            <a:r>
              <a:rPr lang="" altLang="en-US" sz="2000">
                <a:solidFill>
                  <a:srgbClr val="7030A0"/>
                </a:solidFill>
                <a:latin typeface="Oxygen" panose="02000503000000000000" charset="0"/>
                <a:cs typeface="Oxygen" panose="02000503000000000000" charset="0"/>
              </a:rPr>
              <a:t>second</a:t>
            </a: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() {</a:t>
            </a:r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		</a:t>
            </a:r>
            <a:r>
              <a:rPr lang="" altLang="en-US" sz="2000">
                <a:solidFill>
                  <a:srgbClr val="0070C0"/>
                </a:solidFill>
                <a:latin typeface="Oxygen" panose="02000503000000000000" charset="0"/>
                <a:cs typeface="Oxygen" panose="02000503000000000000" charset="0"/>
              </a:rPr>
              <a:t>var </a:t>
            </a:r>
            <a:r>
              <a:rPr lang="" altLang="en-US" sz="2000">
                <a:solidFill>
                  <a:srgbClr val="7030A0"/>
                </a:solidFill>
                <a:latin typeface="Oxygen" panose="02000503000000000000" charset="0"/>
                <a:cs typeface="Oxygen" panose="02000503000000000000" charset="0"/>
              </a:rPr>
              <a:t>c </a:t>
            </a: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= </a:t>
            </a:r>
            <a:r>
              <a:rPr lang="" altLang="en-US" sz="2000">
                <a:solidFill>
                  <a:srgbClr val="FF8D41"/>
                </a:solidFill>
                <a:latin typeface="Oxygen" panose="02000503000000000000" charset="0"/>
                <a:cs typeface="Oxygen" panose="02000503000000000000" charset="0"/>
              </a:rPr>
              <a:t>‘Hey!’</a:t>
            </a: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;</a:t>
            </a:r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		console.</a:t>
            </a:r>
            <a:r>
              <a:rPr lang="" altLang="en-US" sz="2000">
                <a:solidFill>
                  <a:srgbClr val="7030A0"/>
                </a:solidFill>
                <a:latin typeface="Oxygen" panose="02000503000000000000" charset="0"/>
                <a:cs typeface="Oxygen" panose="02000503000000000000" charset="0"/>
              </a:rPr>
              <a:t>log</a:t>
            </a:r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(a + b + c);</a:t>
            </a:r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	}</a:t>
            </a:r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  <a:p>
            <a:r>
              <a:rPr lang="" altLang="en-US" sz="2000">
                <a:latin typeface="Oxygen" panose="02000503000000000000" charset="0"/>
                <a:cs typeface="Oxygen" panose="02000503000000000000" charset="0"/>
              </a:rPr>
              <a:t>}</a:t>
            </a:r>
            <a:endParaRPr lang="" altLang="en-US" sz="2000"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197475" y="1062990"/>
            <a:ext cx="1000760" cy="38227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62725" y="752475"/>
            <a:ext cx="3239135" cy="1003300"/>
          </a:xfrm>
          <a:prstGeom prst="rect">
            <a:avLst/>
          </a:prstGeom>
          <a:noFill/>
          <a:ln w="25400" cmpd="sng">
            <a:solidFill>
              <a:srgbClr val="00B0F0"/>
            </a:solidFill>
            <a:prstDash val="solid"/>
          </a:ln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" altLang="en-US" sz="2200">
                <a:solidFill>
                  <a:schemeClr val="bg1">
                    <a:lumMod val="50000"/>
                  </a:schemeClr>
                </a:solidFill>
              </a:rPr>
              <a:t>Global scope</a:t>
            </a:r>
            <a:endParaRPr lang="" altLang="en-US" sz="22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" altLang="en-US" sz="2200">
                <a:solidFill>
                  <a:schemeClr val="bg1">
                    <a:lumMod val="50000"/>
                  </a:schemeClr>
                </a:solidFill>
              </a:rPr>
              <a:t>[VO</a:t>
            </a:r>
            <a:r>
              <a:rPr lang="" altLang="en-US" sz="2200" baseline="-25000">
                <a:solidFill>
                  <a:schemeClr val="bg1">
                    <a:lumMod val="50000"/>
                  </a:schemeClr>
                </a:solidFill>
              </a:rPr>
              <a:t>GLOBAL</a:t>
            </a:r>
            <a:r>
              <a:rPr lang="" altLang="en-US" sz="220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" altLang="en-US" sz="2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4410" y="2209165"/>
            <a:ext cx="3912235" cy="2365375"/>
          </a:xfrm>
          <a:prstGeom prst="rect">
            <a:avLst/>
          </a:prstGeom>
          <a:noFill/>
          <a:ln w="25400"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906645" y="2555240"/>
            <a:ext cx="1656080" cy="292735"/>
          </a:xfrm>
          <a:prstGeom prst="rightArrow">
            <a:avLst/>
          </a:prstGeom>
          <a:solidFill>
            <a:srgbClr val="FF8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735445" y="2226310"/>
            <a:ext cx="3239135" cy="1003300"/>
          </a:xfrm>
          <a:prstGeom prst="rect">
            <a:avLst/>
          </a:prstGeom>
          <a:noFill/>
          <a:ln w="25400" cmpd="sng">
            <a:solidFill>
              <a:srgbClr val="00B0F0"/>
            </a:solidFill>
            <a:prstDash val="solid"/>
          </a:ln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" altLang="en-US" sz="2200">
                <a:solidFill>
                  <a:schemeClr val="bg1">
                    <a:lumMod val="50000"/>
                  </a:schemeClr>
                </a:solidFill>
              </a:rPr>
              <a:t>first() </a:t>
            </a:r>
            <a:r>
              <a:rPr lang="en-US" altLang="en-US" sz="2200">
                <a:solidFill>
                  <a:schemeClr val="bg1">
                    <a:lumMod val="50000"/>
                  </a:schemeClr>
                </a:solidFill>
              </a:rPr>
              <a:t>scope</a:t>
            </a:r>
            <a:endParaRPr lang="en-US" altLang="en-US" sz="22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" altLang="en-US" sz="2200">
                <a:solidFill>
                  <a:schemeClr val="bg1">
                    <a:lumMod val="50000"/>
                  </a:schemeClr>
                </a:solidFill>
              </a:rPr>
              <a:t>[VO</a:t>
            </a:r>
            <a:r>
              <a:rPr lang="" altLang="en-US" sz="2200" baseline="-250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" altLang="en-US" sz="2200">
                <a:solidFill>
                  <a:schemeClr val="bg1">
                    <a:lumMod val="50000"/>
                  </a:schemeClr>
                </a:solidFill>
              </a:rPr>
              <a:t>] + </a:t>
            </a:r>
            <a:r>
              <a:rPr lang="en-US" altLang="en-US" sz="2200">
                <a:solidFill>
                  <a:schemeClr val="bg1">
                    <a:lumMod val="50000"/>
                  </a:schemeClr>
                </a:solidFill>
              </a:rPr>
              <a:t>[VO</a:t>
            </a:r>
            <a:r>
              <a:rPr lang="en-US" altLang="en-US" sz="2200" baseline="-25000">
                <a:solidFill>
                  <a:schemeClr val="bg1">
                    <a:lumMod val="50000"/>
                  </a:schemeClr>
                </a:solidFill>
              </a:rPr>
              <a:t>GLOBAL</a:t>
            </a:r>
            <a:r>
              <a:rPr lang="en-US" altLang="en-US" sz="220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altLang="en-US" sz="2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35445" y="2227580"/>
            <a:ext cx="419100" cy="368300"/>
          </a:xfrm>
          <a:prstGeom prst="rect">
            <a:avLst/>
          </a:prstGeom>
          <a:noFill/>
          <a:ln w="25400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1</a:t>
            </a:r>
            <a:endParaRPr lang="" altLang="en-US"/>
          </a:p>
        </p:txBody>
      </p:sp>
      <p:sp>
        <p:nvSpPr>
          <p:cNvPr id="9" name="Rectangle 8"/>
          <p:cNvSpPr/>
          <p:nvPr/>
        </p:nvSpPr>
        <p:spPr>
          <a:xfrm>
            <a:off x="1903730" y="3447415"/>
            <a:ext cx="2820670" cy="7283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724400" y="3646805"/>
            <a:ext cx="2402205" cy="29337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194550" y="3464560"/>
            <a:ext cx="3747135" cy="1003300"/>
          </a:xfrm>
          <a:prstGeom prst="rect">
            <a:avLst/>
          </a:prstGeom>
          <a:noFill/>
          <a:ln w="25400" cmpd="sng">
            <a:solidFill>
              <a:srgbClr val="00B0F0"/>
            </a:solidFill>
            <a:prstDash val="solid"/>
          </a:ln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" altLang="en-US" sz="2200">
                <a:solidFill>
                  <a:schemeClr val="bg1">
                    <a:lumMod val="50000"/>
                  </a:schemeClr>
                </a:solidFill>
              </a:rPr>
              <a:t>second</a:t>
            </a:r>
            <a:r>
              <a:rPr lang="en-US" altLang="en-US" sz="2200">
                <a:solidFill>
                  <a:schemeClr val="bg1">
                    <a:lumMod val="50000"/>
                  </a:schemeClr>
                </a:solidFill>
              </a:rPr>
              <a:t>() scope</a:t>
            </a:r>
            <a:endParaRPr lang="en-US" altLang="en-US" sz="22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en-US" sz="2200">
                <a:solidFill>
                  <a:schemeClr val="bg1">
                    <a:lumMod val="50000"/>
                  </a:schemeClr>
                </a:solidFill>
                <a:sym typeface="+mn-ea"/>
              </a:rPr>
              <a:t>[VO</a:t>
            </a:r>
            <a:r>
              <a:rPr lang="" altLang="en-US" sz="2200" baseline="-25000">
                <a:solidFill>
                  <a:schemeClr val="bg1">
                    <a:lumMod val="50000"/>
                  </a:schemeClr>
                </a:solidFill>
                <a:sym typeface="+mn-ea"/>
              </a:rPr>
              <a:t>2</a:t>
            </a:r>
            <a:r>
              <a:rPr lang="en-US" altLang="en-US" sz="2200">
                <a:solidFill>
                  <a:schemeClr val="bg1">
                    <a:lumMod val="50000"/>
                  </a:schemeClr>
                </a:solidFill>
                <a:sym typeface="+mn-ea"/>
              </a:rPr>
              <a:t>] </a:t>
            </a:r>
            <a:r>
              <a:rPr lang="" altLang="en-US" sz="2200">
                <a:solidFill>
                  <a:schemeClr val="bg1">
                    <a:lumMod val="50000"/>
                  </a:schemeClr>
                </a:solidFill>
                <a:sym typeface="+mn-ea"/>
              </a:rPr>
              <a:t>+</a:t>
            </a:r>
            <a:r>
              <a:rPr lang="en-US" altLang="en-US" sz="2200">
                <a:solidFill>
                  <a:schemeClr val="bg1">
                    <a:lumMod val="50000"/>
                  </a:schemeClr>
                </a:solidFill>
              </a:rPr>
              <a:t>[VO</a:t>
            </a:r>
            <a:r>
              <a:rPr lang="en-US" altLang="en-US" sz="2200" baseline="-250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200">
                <a:solidFill>
                  <a:schemeClr val="bg1">
                    <a:lumMod val="50000"/>
                  </a:schemeClr>
                </a:solidFill>
              </a:rPr>
              <a:t>] + [VO</a:t>
            </a:r>
            <a:r>
              <a:rPr lang="en-US" altLang="en-US" sz="2200" baseline="-25000">
                <a:solidFill>
                  <a:schemeClr val="bg1">
                    <a:lumMod val="50000"/>
                  </a:schemeClr>
                </a:solidFill>
              </a:rPr>
              <a:t>GLOBAL</a:t>
            </a:r>
            <a:r>
              <a:rPr lang="en-US" altLang="en-US" sz="220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en-US" altLang="en-US" sz="2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196455" y="3465830"/>
            <a:ext cx="419100" cy="368300"/>
          </a:xfrm>
          <a:prstGeom prst="rect">
            <a:avLst/>
          </a:prstGeom>
          <a:noFill/>
          <a:ln w="25400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" altLang="en-US"/>
              <a:t>2</a:t>
            </a:r>
            <a:endParaRPr lang="" alt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1248390" y="589915"/>
            <a:ext cx="0" cy="4021455"/>
          </a:xfrm>
          <a:prstGeom prst="straightConnector1">
            <a:avLst/>
          </a:prstGeom>
          <a:ln w="44450">
            <a:solidFill>
              <a:srgbClr val="99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1433175" y="1172210"/>
            <a:ext cx="521335" cy="3239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" altLang="en-US" sz="2200"/>
              <a:t>SCOPE CHAIN</a:t>
            </a:r>
            <a:endParaRPr lang="" altLang="en-US" sz="2200"/>
          </a:p>
        </p:txBody>
      </p:sp>
      <p:sp>
        <p:nvSpPr>
          <p:cNvPr id="15" name="Rectangle 14"/>
          <p:cNvSpPr/>
          <p:nvPr/>
        </p:nvSpPr>
        <p:spPr>
          <a:xfrm>
            <a:off x="5356860" y="4578985"/>
            <a:ext cx="2296795" cy="225742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356860" y="4634865"/>
            <a:ext cx="2296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Oxygen" panose="02000503000000000000" charset="0"/>
                <a:cs typeface="Oxygen" panose="02000503000000000000" charset="0"/>
              </a:rPr>
              <a:t>Execution Context </a:t>
            </a:r>
            <a:endParaRPr lang="en-US" altLang="en-US">
              <a:solidFill>
                <a:schemeClr val="bg1"/>
              </a:solidFill>
              <a:latin typeface="Oxygen" panose="02000503000000000000" charset="0"/>
              <a:cs typeface="Oxygen" panose="02000503000000000000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Oxygen" panose="02000503000000000000" charset="0"/>
                <a:cs typeface="Oxygen" panose="02000503000000000000" charset="0"/>
              </a:rPr>
              <a:t>Object</a:t>
            </a:r>
            <a:endParaRPr lang="en-US" altLang="en-US">
              <a:solidFill>
                <a:schemeClr val="bg1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535930" y="5297805"/>
            <a:ext cx="1920875" cy="4781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>
              <a:lnSpc>
                <a:spcPct val="160000"/>
              </a:lnSpc>
            </a:pPr>
            <a:r>
              <a:rPr lang="en-US" altLang="en-US" sz="1400">
                <a:solidFill>
                  <a:schemeClr val="tx1"/>
                </a:solidFill>
              </a:rPr>
              <a:t>Variable Object </a:t>
            </a:r>
            <a:r>
              <a:rPr lang="en-US" altLang="en-US" sz="1400">
                <a:solidFill>
                  <a:schemeClr val="bg1"/>
                </a:solidFill>
              </a:rPr>
              <a:t>(VO)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535930" y="5819775"/>
            <a:ext cx="1920240" cy="425450"/>
          </a:xfrm>
          <a:prstGeom prst="rect">
            <a:avLst/>
          </a:prstGeom>
          <a:solidFill>
            <a:srgbClr val="45C7F4"/>
          </a:solidFill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US" altLang="en-US" sz="1400">
                <a:solidFill>
                  <a:schemeClr val="bg1"/>
                </a:solidFill>
              </a:rPr>
              <a:t>Scope chain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535930" y="6271260"/>
            <a:ext cx="1920240" cy="424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>
              <a:lnSpc>
                <a:spcPct val="130000"/>
              </a:lnSpc>
            </a:pPr>
            <a:r>
              <a:rPr lang="en-US" altLang="en-US" sz="1400"/>
              <a:t>“this” variable</a:t>
            </a:r>
            <a:endParaRPr lang="en-US" altLang="en-US" sz="140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277610" y="1590675"/>
            <a:ext cx="1546225" cy="4294505"/>
          </a:xfrm>
          <a:prstGeom prst="straightConnector1">
            <a:avLst/>
          </a:prstGeom>
          <a:ln w="190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23050" y="3100705"/>
            <a:ext cx="1383030" cy="2766060"/>
          </a:xfrm>
          <a:prstGeom prst="straightConnector1">
            <a:avLst/>
          </a:prstGeom>
          <a:ln w="190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986905" y="4392930"/>
            <a:ext cx="1946910" cy="1528445"/>
          </a:xfrm>
          <a:prstGeom prst="straightConnector1">
            <a:avLst/>
          </a:prstGeom>
          <a:ln w="190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ldLvl="0" animBg="1"/>
      <p:bldP spid="3" grpId="1" bldLvl="0" animBg="1"/>
      <p:bldP spid="4" grpId="1" bldLvl="0" animBg="1"/>
      <p:bldP spid="5" grpId="0" bldLvl="0" animBg="1"/>
      <p:bldP spid="6" grpId="0" bldLvl="0" animBg="1"/>
      <p:bldP spid="7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8" grpId="0" bldLvl="0" animBg="1"/>
      <p:bldP spid="14" grpId="0"/>
      <p:bldP spid="16" grpId="0"/>
      <p:bldP spid="17" grpId="0" animBg="1"/>
      <p:bldP spid="18" grpId="0" animBg="1"/>
      <p:bldP spid="19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445"/>
            <a:ext cx="12191365" cy="699770"/>
          </a:xfrm>
          <a:prstGeom prst="rect">
            <a:avLst/>
          </a:prstGeom>
          <a:gradFill>
            <a:gsLst>
              <a:gs pos="0">
                <a:srgbClr val="51AB2A"/>
              </a:gs>
              <a:gs pos="0">
                <a:srgbClr val="F99000"/>
              </a:gs>
              <a:gs pos="100000">
                <a:srgbClr val="990000"/>
              </a:gs>
              <a:gs pos="100000">
                <a:srgbClr val="203E13"/>
              </a:gs>
            </a:gsLst>
            <a:lin ang="2700006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725420" y="62865"/>
            <a:ext cx="6741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3200" b="1">
                <a:solidFill>
                  <a:schemeClr val="bg1"/>
                </a:solidFill>
                <a:latin typeface="Signika" panose="02010003020600000004" charset="0"/>
                <a:cs typeface="Signika" panose="02010003020600000004" charset="0"/>
              </a:rPr>
              <a:t>The ‘This’ Variable</a:t>
            </a:r>
            <a:endParaRPr lang="" altLang="en-US" sz="3200" b="1">
              <a:solidFill>
                <a:schemeClr val="bg1"/>
              </a:solidFill>
              <a:latin typeface="Signika" panose="02010003020600000004" charset="0"/>
              <a:cs typeface="Signika" panose="020100030206000000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60585" y="794385"/>
            <a:ext cx="2296795" cy="225742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760585" y="850265"/>
            <a:ext cx="2296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Oxygen" panose="02000503000000000000" charset="0"/>
                <a:cs typeface="Oxygen" panose="02000503000000000000" charset="0"/>
              </a:rPr>
              <a:t>Execution Context </a:t>
            </a:r>
            <a:endParaRPr lang="en-US" altLang="en-US">
              <a:solidFill>
                <a:schemeClr val="bg1"/>
              </a:solidFill>
              <a:latin typeface="Oxygen" panose="02000503000000000000" charset="0"/>
              <a:cs typeface="Oxygen" panose="02000503000000000000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Oxygen" panose="02000503000000000000" charset="0"/>
                <a:cs typeface="Oxygen" panose="02000503000000000000" charset="0"/>
              </a:rPr>
              <a:t>Object</a:t>
            </a:r>
            <a:endParaRPr lang="en-US" altLang="en-US">
              <a:solidFill>
                <a:schemeClr val="bg1"/>
              </a:solidFill>
              <a:latin typeface="Oxygen" panose="02000503000000000000" charset="0"/>
              <a:cs typeface="Oxygen" panose="02000503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939655" y="1513205"/>
            <a:ext cx="1920875" cy="4781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>
              <a:lnSpc>
                <a:spcPct val="160000"/>
              </a:lnSpc>
            </a:pPr>
            <a:r>
              <a:rPr lang="en-US" altLang="en-US" sz="1400">
                <a:solidFill>
                  <a:schemeClr val="tx1"/>
                </a:solidFill>
              </a:rPr>
              <a:t>Variable Object </a:t>
            </a:r>
            <a:r>
              <a:rPr lang="en-US" altLang="en-US" sz="1400">
                <a:solidFill>
                  <a:schemeClr val="bg1"/>
                </a:solidFill>
              </a:rPr>
              <a:t>(VO)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39655" y="2035175"/>
            <a:ext cx="1920240" cy="425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US" altLang="en-US" sz="1400">
                <a:solidFill>
                  <a:schemeClr val="tx1"/>
                </a:solidFill>
              </a:rPr>
              <a:t>Scope chain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939655" y="2486660"/>
            <a:ext cx="1920240" cy="424815"/>
          </a:xfrm>
          <a:prstGeom prst="rect">
            <a:avLst/>
          </a:prstGeom>
          <a:solidFill>
            <a:srgbClr val="3CC8EB"/>
          </a:solidFill>
        </p:spPr>
        <p:txBody>
          <a:bodyPr wrap="square" rtlCol="0">
            <a:noAutofit/>
          </a:bodyPr>
          <a:p>
            <a:pPr algn="ctr">
              <a:lnSpc>
                <a:spcPct val="130000"/>
              </a:lnSpc>
            </a:pPr>
            <a:r>
              <a:rPr lang="en-US" altLang="en-US" sz="1400">
                <a:solidFill>
                  <a:schemeClr val="bg1"/>
                </a:solidFill>
              </a:rPr>
              <a:t>“this” variable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49960" y="1951990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323232"/>
              </a:buClr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tx1"/>
                </a:solidFill>
              </a:rPr>
              <a:t>Regular function call</a:t>
            </a:r>
            <a:r>
              <a:rPr lang="" altLang="en-US">
                <a:solidFill>
                  <a:schemeClr val="bg1">
                    <a:lumMod val="50000"/>
                  </a:schemeClr>
                </a:solidFill>
              </a:rPr>
              <a:t>: the this keyword points at the global object, (the window object in the browser)</a:t>
            </a:r>
            <a:endParaRPr lang="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49960" y="2911475"/>
            <a:ext cx="844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323232"/>
              </a:buClr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tx1"/>
                </a:solidFill>
              </a:rPr>
              <a:t>Method </a:t>
            </a:r>
            <a:r>
              <a:rPr lang="en-US" altLang="en-US">
                <a:solidFill>
                  <a:schemeClr val="tx1"/>
                </a:solidFill>
              </a:rPr>
              <a:t>call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: the this keyword points </a:t>
            </a:r>
            <a:r>
              <a:rPr lang="" altLang="en-US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 the object </a:t>
            </a:r>
            <a:r>
              <a:rPr lang="" altLang="en-US">
                <a:solidFill>
                  <a:schemeClr val="bg1">
                    <a:lumMod val="50000"/>
                  </a:schemeClr>
                </a:solidFill>
              </a:rPr>
              <a:t>that is calling the method.</a:t>
            </a:r>
            <a:endParaRPr lang="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9960" y="3948430"/>
            <a:ext cx="844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323232"/>
              </a:buClr>
              <a:buFont typeface="Arial" panose="020B0604020202020204" pitchFamily="34" charset="0"/>
              <a:buChar char="•"/>
            </a:pPr>
            <a:r>
              <a:rPr lang="" altLang="en-US">
                <a:solidFill>
                  <a:schemeClr val="bg1">
                    <a:lumMod val="50000"/>
                  </a:schemeClr>
                </a:solidFill>
              </a:rPr>
              <a:t>The this keyword is not assigned a value until a function where it is defined is actually called.</a:t>
            </a:r>
            <a:endParaRPr lang="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2695</Words>
  <Application>WPS Presentation</Application>
  <PresentationFormat>宽屏</PresentationFormat>
  <Paragraphs>193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MT Extra</vt:lpstr>
      <vt:lpstr>Times New Roman</vt:lpstr>
      <vt:lpstr>Roboto</vt:lpstr>
      <vt:lpstr>Oxygen</vt:lpstr>
      <vt:lpstr>Signika</vt:lpstr>
      <vt:lpstr>Signika Light</vt:lpstr>
      <vt:lpstr>Signika</vt:lpstr>
      <vt:lpstr>Oxygen</vt:lpstr>
      <vt:lpstr>东文宋体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killer</dc:creator>
  <cp:lastModifiedBy>killer</cp:lastModifiedBy>
  <cp:revision>18</cp:revision>
  <dcterms:created xsi:type="dcterms:W3CDTF">2020-09-09T13:00:47Z</dcterms:created>
  <dcterms:modified xsi:type="dcterms:W3CDTF">2020-09-09T13:00:47Z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