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1. Many of today's most popular programming languages are object oriented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2.Object oriented kothay ebong kno use korte hobe setar idea thakte hobe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complexz object</a:t>
            </a:r>
            <a:endParaRPr lang="en-US"/>
          </a:p>
          <a:p>
            <a:endParaRPr lang="en-US"/>
          </a:p>
          <a:p>
            <a:r>
              <a:rPr lang="en-US"/>
              <a:t>02 next objects have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characteristics</a:t>
            </a:r>
            <a:endParaRPr lang="en-US"/>
          </a:p>
          <a:p>
            <a:endParaRPr lang="en-US"/>
          </a:p>
          <a:p>
            <a:r>
              <a:rPr lang="en-US"/>
              <a:t>02. not a real world thing and idea</a:t>
            </a:r>
            <a:endParaRPr lang="en-US"/>
          </a:p>
          <a:p>
            <a:endParaRPr lang="en-US"/>
          </a:p>
          <a:p>
            <a:r>
              <a:rPr lang="en-US"/>
              <a:t>03. next bank account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identity,</a:t>
            </a:r>
            <a:endParaRPr lang="en-US"/>
          </a:p>
          <a:p>
            <a:r>
              <a:rPr lang="en-US"/>
              <a:t>02. properties</a:t>
            </a:r>
            <a:endParaRPr lang="en-US"/>
          </a:p>
          <a:p>
            <a:r>
              <a:rPr lang="en-US"/>
              <a:t>02. behaviour</a:t>
            </a:r>
            <a:endParaRPr lang="en-US"/>
          </a:p>
          <a:p>
            <a:endParaRPr lang="en-US"/>
          </a:p>
          <a:p>
            <a:r>
              <a:rPr lang="en-US"/>
              <a:t>04 figuring out what can be an object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all nouns can be object</a:t>
            </a:r>
            <a:endParaRPr lang="en-US"/>
          </a:p>
          <a:p>
            <a:endParaRPr lang="en-US"/>
          </a:p>
          <a:p>
            <a:r>
              <a:rPr lang="en-US"/>
              <a:t>02. the the the next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all that can be the</a:t>
            </a:r>
            <a:endParaRPr lang="en-US"/>
          </a:p>
          <a:p>
            <a:endParaRPr lang="en-US"/>
          </a:p>
          <a:p>
            <a:r>
              <a:rPr lang="en-US"/>
              <a:t>next verb example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identify the verbs</a:t>
            </a:r>
            <a:endParaRPr lang="en-US"/>
          </a:p>
          <a:p>
            <a:endParaRPr lang="en-US"/>
          </a:p>
          <a:p>
            <a:r>
              <a:rPr lang="en-US"/>
              <a:t>program without behaviours is not usefull</a:t>
            </a:r>
            <a:endParaRPr lang="en-US"/>
          </a:p>
          <a:p>
            <a:endParaRPr lang="en-US"/>
          </a:p>
          <a:p>
            <a:r>
              <a:rPr lang="en-US"/>
              <a:t>next class obj not appear in magically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 class is  detailed definitions, the description, the template of what an object will be but it is not the object itself</a:t>
            </a:r>
            <a:endParaRPr lang="en-US"/>
          </a:p>
          <a:p>
            <a:endParaRPr lang="en-US"/>
          </a:p>
          <a:p>
            <a:r>
              <a:rPr lang="en-US"/>
              <a:t>next class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have written a class we can create as many object as we want based on that class</a:t>
            </a:r>
            <a:endParaRPr lang="en-US"/>
          </a:p>
          <a:p>
            <a:endParaRPr lang="en-US"/>
          </a:p>
          <a:p>
            <a:r>
              <a:rPr lang="en-US"/>
              <a:t>different class let us create different types of object</a:t>
            </a:r>
            <a:endParaRPr lang="en-US"/>
          </a:p>
          <a:p>
            <a:endParaRPr lang="en-US"/>
          </a:p>
          <a:p>
            <a:r>
              <a:rPr lang="en-US"/>
              <a:t>next class components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Three class component </a:t>
            </a:r>
            <a:endParaRPr lang="en-US"/>
          </a:p>
          <a:p>
            <a:endParaRPr lang="en-US"/>
          </a:p>
          <a:p>
            <a:r>
              <a:rPr lang="en-US"/>
              <a:t>interchangable names</a:t>
            </a:r>
            <a:endParaRPr lang="en-US"/>
          </a:p>
          <a:p>
            <a:endParaRPr lang="en-US"/>
          </a:p>
          <a:p>
            <a:r>
              <a:rPr lang="en-US"/>
              <a:t>next method and behaviour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Behaviour called method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3.Procedural way te long series of code. from point a to b</a:t>
            </a:r>
            <a:endParaRPr lang="en-US"/>
          </a:p>
          <a:p>
            <a:endParaRPr lang="en-US"/>
          </a:p>
          <a:p>
            <a:r>
              <a:rPr lang="en-US"/>
              <a:t>4.  straight forward like cooking something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Mix the ingridients</a:t>
            </a:r>
            <a:endParaRPr lang="en-US"/>
          </a:p>
          <a:p>
            <a:endParaRPr lang="en-US"/>
          </a:p>
          <a:p>
            <a:r>
              <a:rPr lang="en-US"/>
              <a:t>02. pour it to pan</a:t>
            </a:r>
            <a:endParaRPr lang="en-US"/>
          </a:p>
          <a:p>
            <a:endParaRPr lang="en-US"/>
          </a:p>
          <a:p>
            <a:r>
              <a:rPr lang="en-US"/>
              <a:t>03. bake in the oven</a:t>
            </a:r>
            <a:endParaRPr lang="en-US"/>
          </a:p>
          <a:p>
            <a:endParaRPr lang="en-US"/>
          </a:p>
          <a:p>
            <a:r>
              <a:rPr lang="en-US"/>
              <a:t>04. the cake</a:t>
            </a:r>
            <a:endParaRPr lang="en-US"/>
          </a:p>
          <a:p>
            <a:endParaRPr lang="en-US"/>
          </a:p>
          <a:p>
            <a:r>
              <a:rPr lang="en-US"/>
              <a:t>05. new programmers tendency and easier to write small program and thinking in sequential steps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baking cake in oop manner</a:t>
            </a:r>
            <a:endParaRPr lang="en-US"/>
          </a:p>
          <a:p>
            <a:endParaRPr lang="en-US"/>
          </a:p>
          <a:p>
            <a:r>
              <a:rPr lang="en-US"/>
              <a:t>02. describe the object</a:t>
            </a:r>
            <a:endParaRPr lang="en-US"/>
          </a:p>
          <a:p>
            <a:endParaRPr lang="en-US"/>
          </a:p>
          <a:p>
            <a:r>
              <a:rPr lang="en-US"/>
              <a:t>03 several mini program</a:t>
            </a:r>
            <a:endParaRPr lang="en-US"/>
          </a:p>
          <a:p>
            <a:endParaRPr lang="en-US"/>
          </a:p>
          <a:p>
            <a:r>
              <a:rPr lang="en-US"/>
              <a:t>04. similar like real world</a:t>
            </a:r>
            <a:endParaRPr lang="en-US"/>
          </a:p>
          <a:p>
            <a:endParaRPr lang="en-US"/>
          </a:p>
          <a:p>
            <a:r>
              <a:rPr lang="en-US"/>
              <a:t>05. not superior to other</a:t>
            </a:r>
            <a:endParaRPr lang="en-US"/>
          </a:p>
          <a:p>
            <a:endParaRPr lang="en-US"/>
          </a:p>
          <a:p>
            <a:r>
              <a:rPr lang="en-US"/>
              <a:t>06. oop code reusablity</a:t>
            </a:r>
            <a:endParaRPr lang="en-US"/>
          </a:p>
          <a:p>
            <a:endParaRPr lang="en-US"/>
          </a:p>
          <a:p>
            <a:r>
              <a:rPr lang="en-US"/>
              <a:t>07. not a language but set of ideas that supported by many languages.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other paradigm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 practical use and development, desktop, mobile, app games use oop</a:t>
            </a:r>
            <a:endParaRPr lang="en-US"/>
          </a:p>
          <a:p>
            <a:endParaRPr lang="en-US"/>
          </a:p>
          <a:p>
            <a:r>
              <a:rPr lang="en-US"/>
              <a:t>02. supports multiple paradigms</a:t>
            </a:r>
            <a:endParaRPr lang="en-US"/>
          </a:p>
          <a:p>
            <a:endParaRPr lang="en-US"/>
          </a:p>
          <a:p>
            <a:r>
              <a:rPr lang="en-US"/>
              <a:t>03. so many code to write in oop</a:t>
            </a:r>
            <a:endParaRPr lang="en-US"/>
          </a:p>
          <a:p>
            <a:endParaRPr lang="en-US"/>
          </a:p>
          <a:p>
            <a:r>
              <a:rPr lang="en-US"/>
              <a:t>04. thinking about the real world... next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next the mug examples</a:t>
            </a:r>
            <a:endParaRPr lang="en-US"/>
          </a:p>
          <a:p>
            <a:r>
              <a:rPr lang="en-US"/>
              <a:t>02. object characteristics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full, empty</a:t>
            </a:r>
            <a:endParaRPr lang="en-US"/>
          </a:p>
          <a:p>
            <a:endParaRPr lang="en-US"/>
          </a:p>
          <a:p>
            <a:r>
              <a:rPr lang="en-US"/>
              <a:t>01 next world mug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01. object state is independent to others</a:t>
            </a:r>
            <a:endParaRPr lang="en-US"/>
          </a:p>
          <a:p>
            <a:endParaRPr lang="en-US"/>
          </a:p>
          <a:p>
            <a:r>
              <a:rPr lang="en-US"/>
              <a:t>02 other properties</a:t>
            </a:r>
            <a:endParaRPr lang="en-US"/>
          </a:p>
          <a:p>
            <a:endParaRPr lang="en-US"/>
          </a:p>
          <a:p>
            <a:r>
              <a:rPr lang="en-US"/>
              <a:t>03. properties next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40108" y="0"/>
            <a:ext cx="9743600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395477" y="2351295"/>
            <a:ext cx="3991768" cy="21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333831" y="2275160"/>
            <a:ext cx="4220500" cy="26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48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sz="2400"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31628" y="3745537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Object Oriented Programming</a:t>
            </a:r>
            <a:endParaRPr lang="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31615" y="1578495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FUNDAMENTAL</a:t>
            </a:r>
            <a:endParaRPr 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267" y="3698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7353" y="6099387"/>
            <a:ext cx="324866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935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935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6600"/>
            </a:gs>
            <a:gs pos="100000">
              <a:srgbClr val="FF8D4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8670" y="2275840"/>
            <a:ext cx="106140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800" b="1">
                <a:solidFill>
                  <a:schemeClr val="bg1"/>
                </a:solidFill>
              </a:rPr>
              <a:t>Attributes, properties,</a:t>
            </a:r>
            <a:endParaRPr lang="" altLang="en-US" sz="4800" b="1">
              <a:solidFill>
                <a:schemeClr val="bg1"/>
              </a:solidFill>
            </a:endParaRPr>
          </a:p>
          <a:p>
            <a:pPr algn="ctr"/>
            <a:r>
              <a:rPr lang="" altLang="en-US" sz="4800" b="1">
                <a:solidFill>
                  <a:schemeClr val="bg1"/>
                </a:solidFill>
              </a:rPr>
              <a:t>characteristics, state, fields, variables</a:t>
            </a:r>
            <a:endParaRPr lang="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Objects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9270" y="1371600"/>
            <a:ext cx="9135110" cy="341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/>
              <a:t>All objects have...</a:t>
            </a:r>
            <a:endParaRPr lang="" altLang="en-US" sz="3600" b="1"/>
          </a:p>
          <a:p>
            <a:pPr marL="571500" indent="-5715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Identity: Sayeed’s coffee mug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Properties/Attributes: color, size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Methods/Behaviors: fill(), empty(), clean()</a:t>
            </a:r>
            <a:endParaRPr lang="" altLang="en-US" sz="3600"/>
          </a:p>
        </p:txBody>
      </p:sp>
      <p:sp>
        <p:nvSpPr>
          <p:cNvPr id="9" name="Oval 8"/>
          <p:cNvSpPr/>
          <p:nvPr/>
        </p:nvSpPr>
        <p:spPr>
          <a:xfrm>
            <a:off x="9794875" y="4664710"/>
            <a:ext cx="2030730" cy="203073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 descr="mug-betw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8090" y="5120005"/>
            <a:ext cx="1384300" cy="112014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17805" y="262255"/>
            <a:ext cx="11700510" cy="625983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00175" y="953770"/>
            <a:ext cx="3911600" cy="343916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1"/>
            </a:gradFill>
          </a:ln>
        </p:spPr>
        <p:txBody>
          <a:bodyPr wrap="square" bIns="45720" rtlCol="0">
            <a:spAutoFit/>
          </a:bodyPr>
          <a:p>
            <a:pPr algn="ctr">
              <a:lnSpc>
                <a:spcPct val="200000"/>
              </a:lnSpc>
            </a:pPr>
            <a:r>
              <a:rPr lang="" altLang="en-US" sz="3200"/>
              <a:t>number: </a:t>
            </a:r>
            <a:r>
              <a:rPr lang="" altLang="en-US" sz="3200" b="1">
                <a:solidFill>
                  <a:schemeClr val="accent2"/>
                </a:solidFill>
              </a:rPr>
              <a:t>B3512</a:t>
            </a:r>
            <a:endParaRPr lang="" altLang="en-US" sz="3200"/>
          </a:p>
          <a:p>
            <a:pPr algn="ctr">
              <a:lnSpc>
                <a:spcPct val="160000"/>
              </a:lnSpc>
            </a:pPr>
            <a:r>
              <a:rPr lang="" altLang="en-US" sz="3200"/>
              <a:t>balance: </a:t>
            </a:r>
            <a:r>
              <a:rPr lang="" altLang="en-US" sz="3200" b="1">
                <a:solidFill>
                  <a:schemeClr val="accent2"/>
                </a:solidFill>
              </a:rPr>
              <a:t>$75,000</a:t>
            </a:r>
            <a:endParaRPr lang="" altLang="en-US" sz="3200"/>
          </a:p>
          <a:p>
            <a:pPr algn="ctr">
              <a:lnSpc>
                <a:spcPct val="140000"/>
              </a:lnSpc>
            </a:pPr>
            <a:r>
              <a:rPr lang="" altLang="en-US" sz="3200"/>
              <a:t>deposite()</a:t>
            </a:r>
            <a:endParaRPr lang="" altLang="en-US" sz="3200"/>
          </a:p>
          <a:p>
            <a:pPr algn="ctr">
              <a:lnSpc>
                <a:spcPct val="180000"/>
              </a:lnSpc>
            </a:pPr>
            <a:r>
              <a:rPr lang="" altLang="en-US" sz="3200"/>
              <a:t>withdraw()</a:t>
            </a:r>
            <a:endParaRPr lang="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6822440" y="953770"/>
            <a:ext cx="3911600" cy="343916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1"/>
            </a:gradFill>
          </a:ln>
        </p:spPr>
        <p:txBody>
          <a:bodyPr wrap="square" bIns="45720" rtlCol="0">
            <a:spAutoFit/>
          </a:bodyPr>
          <a:p>
            <a:pPr algn="ctr">
              <a:lnSpc>
                <a:spcPct val="200000"/>
              </a:lnSpc>
            </a:pPr>
            <a:r>
              <a:rPr lang="en-US" altLang="en-US" sz="3200"/>
              <a:t>number: </a:t>
            </a:r>
            <a:r>
              <a:rPr lang="" altLang="en-US" sz="3200" b="1">
                <a:solidFill>
                  <a:schemeClr val="accent2"/>
                </a:solidFill>
              </a:rPr>
              <a:t>A7512</a:t>
            </a:r>
            <a:endParaRPr lang="en-US" altLang="en-US" sz="3200"/>
          </a:p>
          <a:p>
            <a:pPr algn="ctr">
              <a:lnSpc>
                <a:spcPct val="160000"/>
              </a:lnSpc>
            </a:pPr>
            <a:r>
              <a:rPr lang="en-US" altLang="en-US" sz="3200"/>
              <a:t>balance: </a:t>
            </a:r>
            <a:r>
              <a:rPr lang="en-US" altLang="en-US" sz="3200" b="1">
                <a:solidFill>
                  <a:schemeClr val="accent2"/>
                </a:solidFill>
              </a:rPr>
              <a:t>$</a:t>
            </a:r>
            <a:r>
              <a:rPr lang="" altLang="en-US" sz="3200" b="1">
                <a:solidFill>
                  <a:schemeClr val="accent2"/>
                </a:solidFill>
              </a:rPr>
              <a:t>750</a:t>
            </a:r>
            <a:endParaRPr lang="en-US" altLang="en-US" sz="3200"/>
          </a:p>
          <a:p>
            <a:pPr algn="ctr">
              <a:lnSpc>
                <a:spcPct val="140000"/>
              </a:lnSpc>
            </a:pPr>
            <a:r>
              <a:rPr lang="en-US" altLang="en-US" sz="3200"/>
              <a:t>deposite()</a:t>
            </a:r>
            <a:endParaRPr lang="en-US" altLang="en-US" sz="3200"/>
          </a:p>
          <a:p>
            <a:pPr algn="ctr">
              <a:lnSpc>
                <a:spcPct val="180000"/>
              </a:lnSpc>
            </a:pPr>
            <a:r>
              <a:rPr lang="en-US" altLang="en-US" sz="3200"/>
              <a:t>withdraw()</a:t>
            </a:r>
            <a:endParaRPr lang="en-US" alt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1363345" y="5090160"/>
            <a:ext cx="398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Bank Account Object</a:t>
            </a:r>
            <a:endParaRPr lang="" alt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6822440" y="5090160"/>
            <a:ext cx="398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Bank Account Object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Objects </a:t>
            </a:r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= Nouns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9270" y="1371600"/>
            <a:ext cx="9135110" cy="4521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Things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People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Places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Ideas</a:t>
            </a:r>
            <a:endParaRPr lang="" altLang="en-US" sz="3600"/>
          </a:p>
          <a:p>
            <a:pPr marL="571500" indent="-5715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" altLang="en-US" sz="3600"/>
              <a:t>Concepts</a:t>
            </a:r>
            <a:endParaRPr lang="" altLang="en-US" sz="36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“The”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19910" y="1517015"/>
            <a:ext cx="2365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3200" b="1">
                <a:solidFill>
                  <a:schemeClr val="accent2"/>
                </a:solidFill>
              </a:rPr>
              <a:t>The </a:t>
            </a:r>
            <a:r>
              <a:rPr lang="" altLang="en-US" sz="3200">
                <a:solidFill>
                  <a:schemeClr val="tx1"/>
                </a:solidFill>
              </a:rPr>
              <a:t>mug</a:t>
            </a:r>
            <a:endParaRPr lang="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819910" y="2518410"/>
            <a:ext cx="2710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accent2"/>
                </a:solidFill>
              </a:rPr>
              <a:t>The </a:t>
            </a:r>
            <a:r>
              <a:rPr lang="" altLang="en-US" sz="3200">
                <a:solidFill>
                  <a:schemeClr val="tx1"/>
                </a:solidFill>
              </a:rPr>
              <a:t>person</a:t>
            </a:r>
            <a:endParaRPr lang="" altLang="en-US" sz="32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19910" y="3536315"/>
            <a:ext cx="3347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accent2"/>
                </a:solidFill>
              </a:rPr>
              <a:t>The </a:t>
            </a:r>
            <a:r>
              <a:rPr lang="" altLang="en-US" sz="3200">
                <a:solidFill>
                  <a:schemeClr val="tx1"/>
                </a:solidFill>
              </a:rPr>
              <a:t>document</a:t>
            </a:r>
            <a:endParaRPr lang="" altLang="en-US" sz="32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19910" y="4500880"/>
            <a:ext cx="4293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accent2"/>
                </a:solidFill>
              </a:rPr>
              <a:t>The </a:t>
            </a:r>
            <a:r>
              <a:rPr lang="" altLang="en-US" sz="3200">
                <a:solidFill>
                  <a:schemeClr val="tx1"/>
                </a:solidFill>
              </a:rPr>
              <a:t>bank account</a:t>
            </a:r>
            <a:endParaRPr lang="" altLang="en-US" sz="32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19910" y="5464810"/>
            <a:ext cx="2365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accent2"/>
                </a:solidFill>
              </a:rPr>
              <a:t>The </a:t>
            </a:r>
            <a:r>
              <a:rPr lang="" altLang="en-US" sz="3200">
                <a:solidFill>
                  <a:schemeClr val="tx1"/>
                </a:solidFill>
              </a:rPr>
              <a:t>time</a:t>
            </a:r>
            <a:endParaRPr lang="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1"/>
          <p:cNvCxnSpPr/>
          <p:nvPr/>
        </p:nvCxnSpPr>
        <p:spPr>
          <a:xfrm>
            <a:off x="537210" y="3141980"/>
            <a:ext cx="11008995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87805" y="2299335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/>
              <a:t>Behaviours/Methods = Verbs</a:t>
            </a:r>
            <a:endParaRPr lang="" altLang="en-US" sz="3600" b="1"/>
          </a:p>
        </p:txBody>
      </p:sp>
      <p:sp>
        <p:nvSpPr>
          <p:cNvPr id="4" name="Text Box 3"/>
          <p:cNvSpPr txBox="1"/>
          <p:nvPr/>
        </p:nvSpPr>
        <p:spPr>
          <a:xfrm>
            <a:off x="1542415" y="3357880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Try putting the in front</a:t>
            </a:r>
            <a:endParaRPr lang="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487805" y="3357880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accent2"/>
                </a:solidFill>
              </a:rPr>
              <a:t>The </a:t>
            </a:r>
            <a:r>
              <a:rPr lang="" altLang="en-US" sz="3600"/>
              <a:t>texting</a:t>
            </a:r>
            <a:endParaRPr lang="" altLang="en-US" sz="360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7105" y="3670935"/>
            <a:ext cx="2529205" cy="1841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4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17780" y="-31750"/>
            <a:ext cx="4302760" cy="695642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6850" y="1492250"/>
            <a:ext cx="3872865" cy="3872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098040"/>
            <a:ext cx="2822575" cy="2644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04715" y="2326640"/>
            <a:ext cx="7207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solidFill>
                  <a:srgbClr val="FF8D41"/>
                </a:solidFill>
              </a:rPr>
              <a:t>Class</a:t>
            </a:r>
            <a:endParaRPr lang="" altLang="en-US" sz="4800" b="1">
              <a:solidFill>
                <a:srgbClr val="FF8D4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04715" y="3320415"/>
            <a:ext cx="7010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Code-template for creating program objects</a:t>
            </a:r>
            <a:endParaRPr lang="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6600"/>
            </a:gs>
            <a:gs pos="100000">
              <a:srgbClr val="FF8D4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2492375" y="2482215"/>
            <a:ext cx="1801495" cy="18014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83510" y="3091180"/>
            <a:ext cx="141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chemeClr val="bg1"/>
                </a:solidFill>
              </a:rPr>
              <a:t>Class</a:t>
            </a:r>
            <a:endParaRPr lang="" altLang="en-US" sz="320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41565" y="407670"/>
            <a:ext cx="1801495" cy="18014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32700" y="1016635"/>
            <a:ext cx="141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chemeClr val="bg1"/>
                </a:solidFill>
              </a:rPr>
              <a:t>Object</a:t>
            </a:r>
            <a:endParaRPr lang="" altLang="en-US" sz="320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41565" y="2456815"/>
            <a:ext cx="1801495" cy="18014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632700" y="3065780"/>
            <a:ext cx="141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chemeClr val="bg1"/>
                </a:solidFill>
              </a:rPr>
              <a:t>Object</a:t>
            </a:r>
            <a:endParaRPr lang="" altLang="en-US" sz="320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41565" y="4523105"/>
            <a:ext cx="1801495" cy="18014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632700" y="5132070"/>
            <a:ext cx="141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chemeClr val="bg1"/>
                </a:solidFill>
              </a:rPr>
              <a:t>Object</a:t>
            </a:r>
            <a:endParaRPr lang="" altLang="en-US" sz="320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3" idx="7"/>
            <a:endCxn id="6" idx="2"/>
          </p:cNvCxnSpPr>
          <p:nvPr/>
        </p:nvCxnSpPr>
        <p:spPr>
          <a:xfrm flipV="1">
            <a:off x="4030345" y="1308735"/>
            <a:ext cx="3411220" cy="1437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6"/>
            <a:endCxn id="8" idx="2"/>
          </p:cNvCxnSpPr>
          <p:nvPr/>
        </p:nvCxnSpPr>
        <p:spPr>
          <a:xfrm flipV="1">
            <a:off x="4293870" y="3357880"/>
            <a:ext cx="3147695" cy="2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5"/>
            <a:endCxn id="10" idx="2"/>
          </p:cNvCxnSpPr>
          <p:nvPr/>
        </p:nvCxnSpPr>
        <p:spPr>
          <a:xfrm>
            <a:off x="4030345" y="4020185"/>
            <a:ext cx="3411220" cy="14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bldLvl="0" animBg="1"/>
      <p:bldP spid="7" grpId="0"/>
      <p:bldP spid="8" grpId="0" bldLvl="0" animBg="1"/>
      <p:bldP spid="9" grpId="0"/>
      <p:bldP spid="10" grpId="0" bldLvl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Class Components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5600" y="1382395"/>
            <a:ext cx="3803015" cy="420370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5745" y="2056130"/>
            <a:ext cx="380301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Name: </a:t>
            </a:r>
            <a:r>
              <a:rPr lang="" altLang="en-US" sz="2800" b="1">
                <a:solidFill>
                  <a:schemeClr val="accent2"/>
                </a:solidFill>
              </a:rPr>
              <a:t>What is it?</a:t>
            </a:r>
            <a:endParaRPr lang="" altLang="en-US" sz="2800"/>
          </a:p>
          <a:p>
            <a:pPr algn="ctr">
              <a:lnSpc>
                <a:spcPct val="140000"/>
              </a:lnSpc>
            </a:pPr>
            <a:r>
              <a:rPr lang="" altLang="en-US" sz="2800"/>
              <a:t>RoundCookie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245745" y="1382395"/>
            <a:ext cx="3803015" cy="420370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65600" y="2056130"/>
            <a:ext cx="380301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Properties</a:t>
            </a:r>
            <a:r>
              <a:rPr lang="en-US" altLang="en-US" sz="2800"/>
              <a:t>: </a:t>
            </a:r>
            <a:r>
              <a:rPr lang="en-US" altLang="en-US" sz="2800" b="1">
                <a:solidFill>
                  <a:schemeClr val="accent2"/>
                </a:solidFill>
              </a:rPr>
              <a:t>What </a:t>
            </a:r>
            <a:r>
              <a:rPr lang="" altLang="en-US" sz="2800" b="1">
                <a:solidFill>
                  <a:schemeClr val="accent2"/>
                </a:solidFill>
              </a:rPr>
              <a:t>describes </a:t>
            </a:r>
            <a:r>
              <a:rPr lang="en-US" altLang="en-US" sz="2800" b="1">
                <a:solidFill>
                  <a:schemeClr val="accent2"/>
                </a:solidFill>
              </a:rPr>
              <a:t>it?</a:t>
            </a:r>
            <a:endParaRPr lang="en-US" altLang="en-US" sz="2800"/>
          </a:p>
          <a:p>
            <a:pPr algn="ctr">
              <a:lnSpc>
                <a:spcPct val="140000"/>
              </a:lnSpc>
            </a:pPr>
            <a:r>
              <a:rPr lang="" altLang="en-US" sz="2800"/>
              <a:t>weight, color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157210" y="1382395"/>
            <a:ext cx="3803015" cy="4203700"/>
          </a:xfrm>
          <a:prstGeom prst="rect">
            <a:avLst/>
          </a:prstGeom>
          <a:noFill/>
          <a:ln>
            <a:gradFill>
              <a:gsLst>
                <a:gs pos="0">
                  <a:srgbClr val="FF6600"/>
                </a:gs>
                <a:gs pos="100000">
                  <a:srgbClr val="FFC000"/>
                </a:gs>
              </a:gsLst>
              <a:lin ang="27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157210" y="2056130"/>
            <a:ext cx="380301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Behaviour</a:t>
            </a:r>
            <a:r>
              <a:rPr lang="en-US" altLang="en-US" sz="2800"/>
              <a:t>: </a:t>
            </a:r>
            <a:r>
              <a:rPr lang="en-US" altLang="en-US" sz="2800" b="1">
                <a:solidFill>
                  <a:schemeClr val="accent2"/>
                </a:solidFill>
              </a:rPr>
              <a:t>What </a:t>
            </a:r>
            <a:r>
              <a:rPr lang="" altLang="en-US" sz="2800" b="1">
                <a:solidFill>
                  <a:schemeClr val="accent2"/>
                </a:solidFill>
              </a:rPr>
              <a:t>can </a:t>
            </a:r>
            <a:r>
              <a:rPr lang="en-US" altLang="en-US" sz="2800" b="1">
                <a:solidFill>
                  <a:schemeClr val="accent2"/>
                </a:solidFill>
              </a:rPr>
              <a:t>it </a:t>
            </a:r>
            <a:r>
              <a:rPr lang="" altLang="en-US" sz="2800" b="1">
                <a:solidFill>
                  <a:schemeClr val="accent2"/>
                </a:solidFill>
              </a:rPr>
              <a:t>do</a:t>
            </a:r>
            <a:r>
              <a:rPr lang="en-US" altLang="en-US" sz="2800" b="1">
                <a:solidFill>
                  <a:schemeClr val="accent2"/>
                </a:solidFill>
              </a:rPr>
              <a:t>?</a:t>
            </a:r>
            <a:endParaRPr lang="en-US" altLang="en-US" sz="2800"/>
          </a:p>
          <a:p>
            <a:pPr algn="ctr">
              <a:lnSpc>
                <a:spcPct val="140000"/>
              </a:lnSpc>
            </a:pPr>
            <a:r>
              <a:rPr lang="" altLang="en-US" sz="2800"/>
              <a:t>decorate(), consume()</a:t>
            </a:r>
            <a:endParaRPr lang="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245745" y="5829300"/>
            <a:ext cx="380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/>
              <a:t>type</a:t>
            </a:r>
            <a:endParaRPr lang="" altLang="en-US" sz="3200"/>
          </a:p>
        </p:txBody>
      </p:sp>
      <p:sp>
        <p:nvSpPr>
          <p:cNvPr id="15" name="Text Box 14"/>
          <p:cNvSpPr txBox="1"/>
          <p:nvPr/>
        </p:nvSpPr>
        <p:spPr>
          <a:xfrm>
            <a:off x="4165600" y="5938520"/>
            <a:ext cx="380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/>
              <a:t>attributes, data</a:t>
            </a:r>
            <a:endParaRPr lang="" altLang="en-US" sz="3200"/>
          </a:p>
        </p:txBody>
      </p:sp>
      <p:sp>
        <p:nvSpPr>
          <p:cNvPr id="16" name="Text Box 15"/>
          <p:cNvSpPr txBox="1"/>
          <p:nvPr/>
        </p:nvSpPr>
        <p:spPr>
          <a:xfrm>
            <a:off x="8157845" y="5829300"/>
            <a:ext cx="380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/>
              <a:t>operations</a:t>
            </a:r>
            <a:endParaRPr lang="" altLang="en-US" sz="32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5" grpId="0"/>
      <p:bldP spid="4" grpId="0" bldLvl="0" animBg="1"/>
      <p:bldP spid="7" grpId="0"/>
      <p:bldP spid="10" grpId="0" bldLvl="0" animBg="1"/>
      <p:bldP spid="11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Method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1425" y="1553210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A program procedure that can return a value</a:t>
            </a:r>
            <a:endParaRPr lang="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1241425" y="2498725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Defined as part of a class</a:t>
            </a:r>
            <a:endParaRPr lang="" alt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1132205" y="3444875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Can only access data known to its object</a:t>
            </a:r>
            <a:endParaRPr lang="" altLang="en-US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440" y="1271270"/>
            <a:ext cx="4896485" cy="431546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527300" y="2191385"/>
            <a:ext cx="11836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27300" y="3770630"/>
            <a:ext cx="11836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828165" y="1776730"/>
            <a:ext cx="699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/>
              <a:t>A</a:t>
            </a:r>
            <a:endParaRPr lang="" altLang="en-US" sz="4800"/>
          </a:p>
        </p:txBody>
      </p:sp>
      <p:sp>
        <p:nvSpPr>
          <p:cNvPr id="7" name="Text Box 6"/>
          <p:cNvSpPr txBox="1"/>
          <p:nvPr/>
        </p:nvSpPr>
        <p:spPr>
          <a:xfrm>
            <a:off x="1828165" y="3355975"/>
            <a:ext cx="699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/>
              <a:t>B</a:t>
            </a:r>
            <a:endParaRPr lang="" altLang="en-US" sz="48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6600"/>
            </a:gs>
            <a:gs pos="100000">
              <a:srgbClr val="FF8D4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9605" y="1172845"/>
            <a:ext cx="3092450" cy="607695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" altLang="en-US" sz="2800" b="1">
                <a:solidFill>
                  <a:schemeClr val="bg1"/>
                </a:solidFill>
              </a:rPr>
              <a:t>roundCookie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9605" y="1780540"/>
            <a:ext cx="3092450" cy="151257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" altLang="en-US" sz="2800">
                <a:solidFill>
                  <a:schemeClr val="bg1"/>
                </a:solidFill>
              </a:rPr>
              <a:t>weight</a:t>
            </a:r>
            <a:endParaRPr lang="" altLang="en-US" sz="28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" altLang="en-US" sz="2800">
                <a:solidFill>
                  <a:schemeClr val="bg1"/>
                </a:solidFill>
              </a:rPr>
              <a:t>color</a:t>
            </a:r>
            <a:endParaRPr lang="" altLang="en-US" sz="28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" altLang="en-US" sz="2800">
                <a:solidFill>
                  <a:schemeClr val="bg1"/>
                </a:solidFill>
              </a:rPr>
              <a:t>icing</a:t>
            </a:r>
            <a:endParaRPr lang="" altLang="en-US" sz="28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9605" y="3293110"/>
            <a:ext cx="3092450" cy="103886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" altLang="en-US" sz="2800">
                <a:solidFill>
                  <a:schemeClr val="bg1"/>
                </a:solidFill>
              </a:rPr>
              <a:t>decorate()</a:t>
            </a:r>
            <a:endParaRPr lang="" altLang="en-US" sz="28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" altLang="en-US" sz="2800">
                <a:solidFill>
                  <a:schemeClr val="bg1"/>
                </a:solidFill>
              </a:rPr>
              <a:t>consume()</a:t>
            </a:r>
            <a:endParaRPr lang="" altLang="en-US" sz="28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49605" y="4465955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b="1">
                <a:solidFill>
                  <a:schemeClr val="bg1"/>
                </a:solidFill>
              </a:rPr>
              <a:t>class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451090" y="5302885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b="1">
                <a:solidFill>
                  <a:schemeClr val="bg1"/>
                </a:solidFill>
              </a:rPr>
              <a:t>object (instance)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23635" y="5951855"/>
            <a:ext cx="554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 b="1">
                <a:solidFill>
                  <a:schemeClr val="bg1"/>
                </a:solidFill>
              </a:rPr>
              <a:t>creating objects = instantiaion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657725" y="1695450"/>
            <a:ext cx="2793365" cy="267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" altLang="en-US" sz="2800">
                <a:solidFill>
                  <a:schemeClr val="bg1"/>
                </a:solidFill>
              </a:rPr>
              <a:t>16 grams</a:t>
            </a:r>
            <a:endParaRPr lang="" altLang="en-US" sz="2800">
              <a:solidFill>
                <a:schemeClr val="bg1"/>
              </a:solidFill>
            </a:endParaRPr>
          </a:p>
          <a:p>
            <a:r>
              <a:rPr lang="" altLang="en-US" sz="2800">
                <a:solidFill>
                  <a:schemeClr val="bg1"/>
                </a:solidFill>
              </a:rPr>
              <a:t>red</a:t>
            </a:r>
            <a:endParaRPr lang="" altLang="en-US" sz="2800">
              <a:solidFill>
                <a:schemeClr val="bg1"/>
              </a:solidFill>
            </a:endParaRPr>
          </a:p>
          <a:p>
            <a:r>
              <a:rPr lang="" altLang="en-US" sz="2800">
                <a:solidFill>
                  <a:schemeClr val="bg1"/>
                </a:solidFill>
              </a:rPr>
              <a:t>true</a:t>
            </a:r>
            <a:endParaRPr lang="" altLang="en-US" sz="2800">
              <a:solidFill>
                <a:schemeClr val="bg1"/>
              </a:solidFill>
            </a:endParaRPr>
          </a:p>
          <a:p>
            <a:endParaRPr lang="" altLang="en-US" sz="2800">
              <a:solidFill>
                <a:schemeClr val="bg1"/>
              </a:solidFill>
            </a:endParaRPr>
          </a:p>
          <a:p>
            <a:r>
              <a:rPr lang="" altLang="en-US" sz="2800">
                <a:solidFill>
                  <a:schemeClr val="bg1"/>
                </a:solidFill>
              </a:rPr>
              <a:t>decorate()</a:t>
            </a:r>
            <a:endParaRPr lang="" altLang="en-US" sz="2800">
              <a:solidFill>
                <a:schemeClr val="bg1"/>
              </a:solidFill>
            </a:endParaRPr>
          </a:p>
          <a:p>
            <a:r>
              <a:rPr lang="" altLang="en-US" sz="2800">
                <a:solidFill>
                  <a:schemeClr val="bg1"/>
                </a:solidFill>
              </a:rPr>
              <a:t>consume()</a:t>
            </a:r>
            <a:endParaRPr lang="" altLang="en-US" sz="280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749540" y="1695450"/>
            <a:ext cx="2793365" cy="267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" altLang="en-US" sz="2800">
                <a:solidFill>
                  <a:schemeClr val="bg1"/>
                </a:solidFill>
              </a:rPr>
              <a:t>12</a:t>
            </a:r>
            <a:r>
              <a:rPr lang="en-US" altLang="en-US" sz="2800">
                <a:solidFill>
                  <a:schemeClr val="bg1"/>
                </a:solidFill>
              </a:rPr>
              <a:t> grams</a:t>
            </a:r>
            <a:endParaRPr lang="en-US" altLang="en-US" sz="2800">
              <a:solidFill>
                <a:schemeClr val="bg1"/>
              </a:solidFill>
            </a:endParaRPr>
          </a:p>
          <a:p>
            <a:r>
              <a:rPr lang="" altLang="en-US" sz="2800">
                <a:solidFill>
                  <a:schemeClr val="bg1"/>
                </a:solidFill>
              </a:rPr>
              <a:t>brown</a:t>
            </a:r>
            <a:endParaRPr lang="en-US" altLang="en-US" sz="2800">
              <a:solidFill>
                <a:schemeClr val="bg1"/>
              </a:solidFill>
            </a:endParaRPr>
          </a:p>
          <a:p>
            <a:r>
              <a:rPr lang="en-US" altLang="en-US" sz="2800">
                <a:solidFill>
                  <a:schemeClr val="bg1"/>
                </a:solidFill>
              </a:rPr>
              <a:t>true</a:t>
            </a:r>
            <a:endParaRPr lang="en-US" altLang="en-US" sz="2800">
              <a:solidFill>
                <a:schemeClr val="bg1"/>
              </a:solidFill>
            </a:endParaRPr>
          </a:p>
          <a:p>
            <a:endParaRPr lang="en-US" altLang="en-US" sz="2800">
              <a:solidFill>
                <a:schemeClr val="bg1"/>
              </a:solidFill>
            </a:endParaRPr>
          </a:p>
          <a:p>
            <a:r>
              <a:rPr lang="en-US" altLang="en-US" sz="2800">
                <a:solidFill>
                  <a:schemeClr val="bg1"/>
                </a:solidFill>
              </a:rPr>
              <a:t>decorate()</a:t>
            </a:r>
            <a:endParaRPr lang="en-US" altLang="en-US" sz="2800">
              <a:solidFill>
                <a:schemeClr val="bg1"/>
              </a:solidFill>
            </a:endParaRPr>
          </a:p>
          <a:p>
            <a:r>
              <a:rPr lang="en-US" altLang="en-US" sz="2800">
                <a:solidFill>
                  <a:schemeClr val="bg1"/>
                </a:solidFill>
              </a:rPr>
              <a:t>consume()</a:t>
            </a:r>
            <a:endParaRPr lang="en-US" altLang="en-US" sz="2800">
              <a:solidFill>
                <a:schemeClr val="bg1"/>
              </a:solidFill>
            </a:endParaRPr>
          </a:p>
        </p:txBody>
      </p:sp>
      <p:pic>
        <p:nvPicPr>
          <p:cNvPr id="23" name="Picture 22" descr="cook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6465" y="209550"/>
            <a:ext cx="1199515" cy="1199515"/>
          </a:xfrm>
          <a:prstGeom prst="rect">
            <a:avLst/>
          </a:prstGeom>
        </p:spPr>
      </p:pic>
      <p:pic>
        <p:nvPicPr>
          <p:cNvPr id="25" name="Picture 24" descr="cookies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90" y="209550"/>
            <a:ext cx="1197864" cy="1197864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 animBg="1"/>
      <p:bldP spid="5" grpId="0" animBg="1"/>
      <p:bldP spid="13" grpId="0" animBg="1"/>
      <p:bldP spid="16" grpId="0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Classes in OO Languages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1425" y="1553210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 b="1"/>
              <a:t>At a minimum...</a:t>
            </a:r>
            <a:endParaRPr lang="" alt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1751330" y="2498725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Strings</a:t>
            </a:r>
            <a:endParaRPr lang="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1751330" y="3168015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Dates</a:t>
            </a:r>
            <a:endParaRPr lang="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751330" y="3844925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Collections</a:t>
            </a:r>
            <a:endParaRPr lang="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751330" y="4518660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File I/O</a:t>
            </a:r>
            <a:endParaRPr lang="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162550" y="2498725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Networking</a:t>
            </a:r>
            <a:endParaRPr lang="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162550" y="3322955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0202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Many more...</a:t>
            </a:r>
            <a:endParaRPr lang="" altLang="en-US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/>
      <p:bldP spid="9" grpId="0"/>
      <p:bldP spid="4" grpId="0"/>
      <p:bldP spid="5" grpId="0"/>
      <p:bldP spid="6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Frameworks and Libraries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1425" y="1553210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Java Class Library</a:t>
            </a:r>
            <a:endParaRPr lang="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241425" y="2317115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.Net Framework BCL</a:t>
            </a:r>
            <a:endParaRPr lang="" alt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1241425" y="3168015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C++ Standard Library</a:t>
            </a:r>
            <a:endParaRPr lang="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241425" y="3954780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Ruby Standard Library</a:t>
            </a:r>
            <a:endParaRPr lang="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1241425" y="4791710"/>
            <a:ext cx="1062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2800"/>
              <a:t>Python </a:t>
            </a:r>
            <a:r>
              <a:rPr lang="en-US" altLang="en-US" sz="2800"/>
              <a:t>Standard Library</a:t>
            </a:r>
            <a:endParaRPr lang="en-US" altLang="en-US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The Four Fundamentals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1425" y="1553210"/>
            <a:ext cx="1062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3200" b="1"/>
              <a:t>A</a:t>
            </a:r>
            <a:r>
              <a:rPr lang="" altLang="en-US" sz="3200"/>
              <a:t>bstraction</a:t>
            </a:r>
            <a:endParaRPr lang="" alt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1241425" y="2317115"/>
            <a:ext cx="1062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3200" b="1"/>
              <a:t>P</a:t>
            </a:r>
            <a:r>
              <a:rPr lang="" altLang="en-US" sz="3200"/>
              <a:t>olymorphism</a:t>
            </a:r>
            <a:endParaRPr lang="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241425" y="3137535"/>
            <a:ext cx="1062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3200" b="1"/>
              <a:t>I</a:t>
            </a:r>
            <a:r>
              <a:rPr lang="" altLang="en-US" sz="3200"/>
              <a:t>nheritance</a:t>
            </a:r>
            <a:endParaRPr lang="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241425" y="3973195"/>
            <a:ext cx="1062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6600"/>
              </a:buClr>
              <a:buSzPct val="120000"/>
              <a:buFont typeface="Arial" panose="020B0604020202020204" pitchFamily="34" charset="0"/>
              <a:buChar char="•"/>
            </a:pPr>
            <a:r>
              <a:rPr lang="" altLang="en-US" sz="3200" b="1"/>
              <a:t>E</a:t>
            </a:r>
            <a:r>
              <a:rPr lang="" altLang="en-US" sz="3200"/>
              <a:t>ncapsulation</a:t>
            </a:r>
            <a:endParaRPr lang="" alt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782320" y="5574030"/>
            <a:ext cx="1062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Clr>
                <a:srgbClr val="FF6600"/>
              </a:buClr>
              <a:buSzPct val="120000"/>
              <a:buNone/>
            </a:pPr>
            <a:r>
              <a:rPr lang="" altLang="en-US" sz="3200" b="1"/>
              <a:t>A-P-I-E ------&gt; A-PIE</a:t>
            </a:r>
            <a:endParaRPr lang="" altLang="en-US" sz="3200" b="1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/>
      <p:bldP spid="11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ix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866265"/>
            <a:ext cx="1704975" cy="1666875"/>
          </a:xfrm>
          <a:prstGeom prst="rect">
            <a:avLst/>
          </a:prstGeom>
        </p:spPr>
      </p:pic>
      <p:pic>
        <p:nvPicPr>
          <p:cNvPr id="3" name="Picture 2" descr="ov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05" y="1570990"/>
            <a:ext cx="1666875" cy="1962150"/>
          </a:xfrm>
          <a:prstGeom prst="rect">
            <a:avLst/>
          </a:prstGeom>
        </p:spPr>
      </p:pic>
      <p:pic>
        <p:nvPicPr>
          <p:cNvPr id="5" name="Picture 4" descr="p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70" y="1380490"/>
            <a:ext cx="2343150" cy="23431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208655" y="2700020"/>
            <a:ext cx="11836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475855" y="2700020"/>
            <a:ext cx="11836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n-cak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20" y="4892040"/>
            <a:ext cx="1781810" cy="159448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681210" y="3536950"/>
            <a:ext cx="0" cy="12731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ix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795145"/>
            <a:ext cx="1704975" cy="1666875"/>
          </a:xfrm>
          <a:prstGeom prst="rect">
            <a:avLst/>
          </a:prstGeom>
        </p:spPr>
      </p:pic>
      <p:pic>
        <p:nvPicPr>
          <p:cNvPr id="3" name="Picture 2" descr="ov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05" y="1499870"/>
            <a:ext cx="1666875" cy="1962150"/>
          </a:xfrm>
          <a:prstGeom prst="rect">
            <a:avLst/>
          </a:prstGeom>
        </p:spPr>
      </p:pic>
      <p:pic>
        <p:nvPicPr>
          <p:cNvPr id="5" name="Picture 4" descr="p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70" y="1309370"/>
            <a:ext cx="2343150" cy="2343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36040" y="85471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/>
              <a:t>Mixer</a:t>
            </a:r>
            <a:endParaRPr lang="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5101590" y="85471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/>
              <a:t>Pan</a:t>
            </a:r>
            <a:endParaRPr lang="" alt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8866505" y="85471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/>
              <a:t>Oven</a:t>
            </a:r>
            <a:endParaRPr lang="" altLang="en-US" sz="3600" b="1"/>
          </a:p>
        </p:txBody>
      </p:sp>
      <p:sp>
        <p:nvSpPr>
          <p:cNvPr id="8" name="Text Box 7"/>
          <p:cNvSpPr txBox="1"/>
          <p:nvPr/>
        </p:nvSpPr>
        <p:spPr>
          <a:xfrm>
            <a:off x="1336040" y="3931285"/>
            <a:ext cx="1667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mix()</a:t>
            </a:r>
            <a:endParaRPr lang="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101590" y="3931285"/>
            <a:ext cx="1667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add</a:t>
            </a:r>
            <a:r>
              <a:rPr lang="en-US" altLang="en-US" sz="2800"/>
              <a:t>()</a:t>
            </a:r>
            <a:endParaRPr lang="en-US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8865870" y="3931285"/>
            <a:ext cx="1667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bake</a:t>
            </a:r>
            <a:r>
              <a:rPr lang="en-US" altLang="en-US" sz="2800"/>
              <a:t>()</a:t>
            </a:r>
            <a:endParaRPr lang="en-US" altLang="en-US" sz="2800"/>
          </a:p>
        </p:txBody>
      </p:sp>
      <p:pic>
        <p:nvPicPr>
          <p:cNvPr id="12" name="Picture 11" descr="pan-cak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95" y="5017135"/>
            <a:ext cx="1781810" cy="159448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1"/>
          <p:cNvCxnSpPr/>
          <p:nvPr/>
        </p:nvCxnSpPr>
        <p:spPr>
          <a:xfrm>
            <a:off x="537210" y="3141980"/>
            <a:ext cx="11008995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87805" y="2299335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/>
              <a:t>Logic Programming Language</a:t>
            </a:r>
            <a:endParaRPr lang="" altLang="en-US" sz="3600" b="1"/>
          </a:p>
        </p:txBody>
      </p:sp>
      <p:sp>
        <p:nvSpPr>
          <p:cNvPr id="4" name="Text Box 3"/>
          <p:cNvSpPr txBox="1"/>
          <p:nvPr/>
        </p:nvSpPr>
        <p:spPr>
          <a:xfrm>
            <a:off x="1542415" y="3357880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Prolog</a:t>
            </a:r>
            <a:endParaRPr lang="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184275" y="2299335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/>
              <a:t>Functional </a:t>
            </a:r>
            <a:r>
              <a:rPr lang="en-US" altLang="en-US" sz="3600" b="1"/>
              <a:t>Programming Language</a:t>
            </a:r>
            <a:endParaRPr lang="en-US" alt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1487805" y="3357880"/>
            <a:ext cx="910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Haskell</a:t>
            </a:r>
            <a:endParaRPr lang="" altLang="en-US" sz="360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3" grpId="2"/>
      <p:bldP spid="4" grpId="1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17780" y="-31750"/>
            <a:ext cx="4302760" cy="695642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6850" y="1492250"/>
            <a:ext cx="3872865" cy="38728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098040"/>
            <a:ext cx="2822575" cy="2644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06290" y="1581150"/>
            <a:ext cx="7207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solidFill>
                  <a:srgbClr val="FF8D41"/>
                </a:solidFill>
              </a:rPr>
              <a:t>Object-Oriented Programming Language</a:t>
            </a:r>
            <a:endParaRPr lang="" altLang="en-US" sz="4800" b="1">
              <a:solidFill>
                <a:srgbClr val="FF8D4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04715" y="3320415"/>
            <a:ext cx="7010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C#, C++, Go, Java, JavaScript, Perl, PHP, Python, R, Ruby, Swift, VB.NET etc.</a:t>
            </a:r>
            <a:endParaRPr lang="" altLang="en-US" sz="36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6600"/>
            </a:gs>
            <a:gs pos="100000">
              <a:srgbClr val="FF8D4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8670" y="2275840"/>
            <a:ext cx="106140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800" b="1">
                <a:solidFill>
                  <a:schemeClr val="bg1"/>
                </a:solidFill>
              </a:rPr>
              <a:t>To ask what’s an object in computer programming, try asking what’s an object in real world...!!!</a:t>
            </a:r>
            <a:endParaRPr lang="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ug-fu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2320290"/>
            <a:ext cx="1781175" cy="1590675"/>
          </a:xfrm>
          <a:prstGeom prst="rect">
            <a:avLst/>
          </a:prstGeom>
        </p:spPr>
      </p:pic>
      <p:pic>
        <p:nvPicPr>
          <p:cNvPr id="3" name="Picture 2" descr="mug-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2400300"/>
            <a:ext cx="1651000" cy="1430655"/>
          </a:xfrm>
          <a:prstGeom prst="rect">
            <a:avLst/>
          </a:prstGeom>
        </p:spPr>
      </p:pic>
      <p:pic>
        <p:nvPicPr>
          <p:cNvPr id="4" name="Picture 3" descr="mug-betw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880" y="2526030"/>
            <a:ext cx="1711325" cy="13849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ll-mu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276860"/>
            <a:ext cx="11157585" cy="6000115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Presentation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Roboto</vt:lpstr>
      <vt:lpstr>Oxygen</vt:lpstr>
      <vt:lpstr>Signika</vt:lpstr>
      <vt:lpstr>Signika Light</vt:lpstr>
      <vt:lpstr>Signika</vt:lpstr>
      <vt:lpstr>MT Extra</vt:lpstr>
      <vt:lpstr>Times New Roman</vt:lpstr>
      <vt:lpstr>Oxygen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killer</dc:creator>
  <cp:lastModifiedBy>killer</cp:lastModifiedBy>
  <cp:revision>23</cp:revision>
  <dcterms:created xsi:type="dcterms:W3CDTF">2020-08-17T13:45:14Z</dcterms:created>
  <dcterms:modified xsi:type="dcterms:W3CDTF">2020-08-17T13:45:14Z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