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ny Caroli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1-05T02:14:57.527">
    <p:pos x="196" y="828"/>
    <p:text>parei aqui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b66c72c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b66c72c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b66c72c9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b66c72c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b66c72c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b66c72c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b66c72c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b66c72c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b66c72c9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b66c72c9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b66c72c9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b66c72c9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ao invés de enter-&gt;exit, antes era critical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b66c72c9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b66c72c9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b66c72c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b66c72c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 our concurrent-programming model, each car is a process and the problem is to ensure that cars moving in different directions cannot concurrently access the shared resource that is the bridge.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b66c72c9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b66c72c9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 our concurrent-programming model, each car is a process and the problem is to ensure that cars moving in different directions cannot concurrently access the shared resource that is the bridge.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b66c72c9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b66c72c9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b60c0332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b60c0332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b66c72c9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b66c72c9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b66c72c9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b66c72c9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nr e nb podem ser decrementados mesmo se já estiverem igual a 0.</a:t>
            </a:r>
            <a:br>
              <a:rPr lang="pt-BR"/>
            </a:br>
            <a:r>
              <a:rPr lang="pt-BR"/>
              <a:t>O compilador automaticamente mapeia esses estados para estados de erro, e indica através de um warning.</a:t>
            </a:r>
            <a:br>
              <a:rPr lang="pt-BR"/>
            </a:br>
            <a:r>
              <a:rPr lang="pt-BR"/>
              <a:t>NA VERDADE, NOSSO MODELO NÃO DEIXA CARROS SAÍREM SEM TEREM ENTRADO NA PONTE, ENTÃO ESSE ESTADO DE ERRO NUNCA É ATINGIDO.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b66c72c9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b66c72c9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b66c72c9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b66c72c9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b66c72c9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b66c72c9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sem as restrições fornecidas pela BRIDGE, a composição (CARS || ONEWAY) produz a seguinte violação de segurança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b6fd861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b6fd861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b6fd861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b6fd861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b6fd861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b6fd861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b6fd861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b6fd861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b6fd861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b6fd861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b60c033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b60c033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b6fd8613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b6fd8613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b6fd861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b6fd861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entender melhor, vamos usar um sistema que não </a:t>
            </a:r>
            <a:r>
              <a:rPr lang="pt-BR"/>
              <a:t>satisfaça</a:t>
            </a:r>
            <a:r>
              <a:rPr lang="pt-BR"/>
              <a:t> as </a:t>
            </a:r>
            <a:r>
              <a:rPr b="1" lang="pt-BR"/>
              <a:t>progress properties</a:t>
            </a:r>
            <a:r>
              <a:rPr lang="pt-BR"/>
              <a:t>.</a:t>
            </a:r>
            <a:br>
              <a:rPr lang="pt-BR"/>
            </a:br>
            <a:br>
              <a:rPr lang="pt-BR"/>
            </a:br>
            <a:r>
              <a:rPr lang="pt-BR"/>
              <a:t>Se pegarmos a moeda modificada, a ação TAILS nunca vai acontecer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b6fd861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b6fd861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entender melhor, vamos usar um sistema que não satisfaça as </a:t>
            </a:r>
            <a:r>
              <a:rPr b="1" lang="pt-BR"/>
              <a:t>progress properties</a:t>
            </a:r>
            <a:r>
              <a:rPr lang="pt-BR"/>
              <a:t>.</a:t>
            </a:r>
            <a:br>
              <a:rPr lang="pt-BR"/>
            </a:br>
            <a:br>
              <a:rPr lang="pt-BR"/>
            </a:br>
            <a:r>
              <a:rPr lang="pt-BR"/>
              <a:t>Se pegarmos a moeda modificada, a ação TAILS nunca vai acontecer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b6fd8613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b6fd8613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entender melhor, vamos usar um sistema que não satisfaça as </a:t>
            </a:r>
            <a:r>
              <a:rPr b="1" lang="pt-BR"/>
              <a:t>progress properties</a:t>
            </a:r>
            <a:r>
              <a:rPr lang="pt-BR"/>
              <a:t>.</a:t>
            </a:r>
            <a:br>
              <a:rPr lang="pt-BR"/>
            </a:br>
            <a:br>
              <a:rPr lang="pt-BR"/>
            </a:br>
            <a:r>
              <a:rPr lang="pt-BR"/>
              <a:t>Se pegarmos a moeda modificada, a ação TAILS nunca vai acontecer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b6fd861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b6fd8613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b6fd8613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b6fd8613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b6fd8613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b6fd8613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b6fd8613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b6fd8613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TEM CONTINUAÇÃO</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b6fd8613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b6fd8613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b6fd8613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b6fd8613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b60c0332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b60c033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b6fd8613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b6fd8613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b6fd8613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b6fd8613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b6fd861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b6fd861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b6fd8613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b6fd8613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b6fd8613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b6fd8613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b66c72c9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b66c72c9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Falar um pouco do roteiro de liveness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b66c72c9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b66c72c9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escalonamento justo garante que todas as ações serão executadas. Logo, na hora de entrar um carro vermelho e só existam carros azuis, o escalonador vai ter que garantir a justiça e “dar um jeito” do carro vermelho entrar.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b6fd8613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b6fd8613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escalonamento justo garante que todas as ações serão executadas. Logo, na hora de entrar um carro vermelho e só existam carros azuis, o escalonador vai ter que garantir a justiça e “dar um jeito” do carro vermelho entrar.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b6fd8613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b6fd8613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escalonamento justo garante que todas as ações serão executadas. Logo, na hora de entrar um carro vermelho e só existam carros azuis, o escalonador vai ter que garantir a justiça e “dar um jeito” do carro vermelho entrar.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b6fd8613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b6fd8613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escalonamento justo garante que todas as ações serão executadas. Logo, na hora de entrar um carro vermelho e só existam carros azuis, o escalonador vai ter que garantir a justiça e “dar um jeito” do carro vermelho entrar.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b60c0332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b60c033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b66c72c9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b66c72c9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b6fd8613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b6fd8613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b6fd8613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b6fd8613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b6fd8613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b6fd8613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b6fd8613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b6fd8613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b6fd8613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b6fd8613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Extensões do alfabeto: Vi que são úteis para fazer </a:t>
            </a:r>
            <a:r>
              <a:rPr b="1" lang="pt-BR"/>
              <a:t>property</a:t>
            </a:r>
            <a:r>
              <a:rPr lang="pt-BR"/>
              <a:t>(segurança).</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b6fd8613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b6fd8613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b6fd8613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b6fd8613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4b6fd8613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b6fd86132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b6fd8613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b6fd8613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ad0b07c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ad0b07c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4b6fd8613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b6fd8613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4b6fd86132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b6fd86132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4b6fd8613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4b6fd8613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b6fd8613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b6fd8613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b6fd86132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b6fd86132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4b6fd8613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b6fd8613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pt-BR"/>
              <a:t>O contador é incrementado quando os escritores pedem acesso</a:t>
            </a:r>
            <a:endParaRPr/>
          </a:p>
          <a:p>
            <a:pPr indent="-298450" lvl="1" marL="914400" rtl="0" algn="l">
              <a:spcBef>
                <a:spcPts val="0"/>
              </a:spcBef>
              <a:spcAft>
                <a:spcPts val="0"/>
              </a:spcAft>
              <a:buSzPts val="1100"/>
              <a:buChar char="-"/>
            </a:pPr>
            <a:r>
              <a:rPr lang="pt-BR"/>
              <a:t>e decrementado quando DE FATO CONSEGUEM ACESSO</a:t>
            </a:r>
            <a:endParaRPr/>
          </a:p>
          <a:p>
            <a:pPr indent="-298450" lvl="0" marL="457200" rtl="0" algn="l">
              <a:spcBef>
                <a:spcPts val="0"/>
              </a:spcBef>
              <a:spcAft>
                <a:spcPts val="0"/>
              </a:spcAft>
              <a:buSzPts val="1100"/>
              <a:buChar char="-"/>
            </a:pPr>
            <a:r>
              <a:rPr lang="pt-BR"/>
              <a:t>Leitores só podem adquirir a trava quando o número de escritores esperando for ZERO</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b6fd86132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b6fd86132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 practice, this may be satisfactory as is usually more read access than write, and readers generally want the most up to date information.</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4b60407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b60407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b66c72c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b66c72c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b66c72c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b66c72c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b66c72c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b66c72c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b="14462" l="1835" r="0" t="65651"/>
          <a:stretch/>
        </p:blipFill>
        <p:spPr>
          <a:xfrm>
            <a:off x="-35704" y="-76299"/>
            <a:ext cx="9280800" cy="1253350"/>
          </a:xfrm>
          <a:prstGeom prst="rect">
            <a:avLst/>
          </a:prstGeom>
          <a:noFill/>
          <a:ln>
            <a:noFill/>
          </a:ln>
        </p:spPr>
      </p:pic>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2800"/>
              <a:buNone/>
              <a:defRPr b="1">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8B0000"/>
              </a:buClr>
              <a:buSzPts val="1800"/>
              <a:buChar char="●"/>
              <a:defRPr>
                <a:solidFill>
                  <a:srgbClr val="01262A"/>
                </a:solidFill>
              </a:defRPr>
            </a:lvl1pPr>
            <a:lvl2pPr indent="-317500" lvl="1" marL="914400">
              <a:spcBef>
                <a:spcPts val="1600"/>
              </a:spcBef>
              <a:spcAft>
                <a:spcPts val="0"/>
              </a:spcAft>
              <a:buClr>
                <a:srgbClr val="8B0000"/>
              </a:buClr>
              <a:buSzPts val="1400"/>
              <a:buChar char="○"/>
              <a:defRPr>
                <a:solidFill>
                  <a:srgbClr val="01262A"/>
                </a:solidFill>
              </a:defRPr>
            </a:lvl2pPr>
            <a:lvl3pPr indent="-317500" lvl="2" marL="1371600">
              <a:spcBef>
                <a:spcPts val="1600"/>
              </a:spcBef>
              <a:spcAft>
                <a:spcPts val="0"/>
              </a:spcAft>
              <a:buClr>
                <a:srgbClr val="8B0000"/>
              </a:buClr>
              <a:buSzPts val="1400"/>
              <a:buChar char="■"/>
              <a:defRPr>
                <a:solidFill>
                  <a:srgbClr val="01262A"/>
                </a:solidFill>
              </a:defRPr>
            </a:lvl3pPr>
            <a:lvl4pPr indent="-317500" lvl="3" marL="1828800">
              <a:spcBef>
                <a:spcPts val="1600"/>
              </a:spcBef>
              <a:spcAft>
                <a:spcPts val="0"/>
              </a:spcAft>
              <a:buClr>
                <a:srgbClr val="8B0000"/>
              </a:buClr>
              <a:buSzPts val="1400"/>
              <a:buChar char="●"/>
              <a:defRPr>
                <a:solidFill>
                  <a:srgbClr val="01262A"/>
                </a:solidFill>
              </a:defRPr>
            </a:lvl4pPr>
            <a:lvl5pPr indent="-317500" lvl="4" marL="2286000">
              <a:spcBef>
                <a:spcPts val="1600"/>
              </a:spcBef>
              <a:spcAft>
                <a:spcPts val="0"/>
              </a:spcAft>
              <a:buClr>
                <a:srgbClr val="8B0000"/>
              </a:buClr>
              <a:buSzPts val="1400"/>
              <a:buChar char="○"/>
              <a:defRPr>
                <a:solidFill>
                  <a:srgbClr val="01262A"/>
                </a:solidFill>
              </a:defRPr>
            </a:lvl5pPr>
            <a:lvl6pPr indent="-317500" lvl="5" marL="2743200">
              <a:spcBef>
                <a:spcPts val="1600"/>
              </a:spcBef>
              <a:spcAft>
                <a:spcPts val="0"/>
              </a:spcAft>
              <a:buClr>
                <a:srgbClr val="8B0000"/>
              </a:buClr>
              <a:buSzPts val="1400"/>
              <a:buChar char="■"/>
              <a:defRPr>
                <a:solidFill>
                  <a:srgbClr val="01262A"/>
                </a:solidFill>
              </a:defRPr>
            </a:lvl6pPr>
            <a:lvl7pPr indent="-317500" lvl="6" marL="3200400">
              <a:spcBef>
                <a:spcPts val="1600"/>
              </a:spcBef>
              <a:spcAft>
                <a:spcPts val="0"/>
              </a:spcAft>
              <a:buClr>
                <a:srgbClr val="8B0000"/>
              </a:buClr>
              <a:buSzPts val="1400"/>
              <a:buChar char="●"/>
              <a:defRPr>
                <a:solidFill>
                  <a:srgbClr val="01262A"/>
                </a:solidFill>
              </a:defRPr>
            </a:lvl7pPr>
            <a:lvl8pPr indent="-317500" lvl="7" marL="3657600">
              <a:spcBef>
                <a:spcPts val="1600"/>
              </a:spcBef>
              <a:spcAft>
                <a:spcPts val="0"/>
              </a:spcAft>
              <a:buClr>
                <a:srgbClr val="8B0000"/>
              </a:buClr>
              <a:buSzPts val="1400"/>
              <a:buChar char="○"/>
              <a:defRPr>
                <a:solidFill>
                  <a:srgbClr val="01262A"/>
                </a:solidFill>
              </a:defRPr>
            </a:lvl8pPr>
            <a:lvl9pPr indent="-317500" lvl="8" marL="4114800">
              <a:spcBef>
                <a:spcPts val="1600"/>
              </a:spcBef>
              <a:spcAft>
                <a:spcPts val="1600"/>
              </a:spcAft>
              <a:buClr>
                <a:srgbClr val="8B0000"/>
              </a:buClr>
              <a:buSzPts val="1400"/>
              <a:buChar char="■"/>
              <a:defRPr>
                <a:solidFill>
                  <a:srgbClr val="01262A"/>
                </a:solidFill>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comments" Target="../comments/commen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drive.google.com/file/d/1H2pW86Ubck6RZWZDwdh6Wic37F6pz-xF/view" TargetMode="External"/><Relationship Id="rId4" Type="http://schemas.openxmlformats.org/officeDocument/2006/relationships/image" Target="../media/image1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ftp.mozilla.org/pub/firefox/releases/40.0/linux-x86_64/pt-BR/" TargetMode="External"/><Relationship Id="rId4" Type="http://schemas.openxmlformats.org/officeDocument/2006/relationships/hyperlink" Target="https://askubuntu.com/questions/354361/how-to-install-the-java-plugin-for-firefox/354406" TargetMode="External"/><Relationship Id="rId5" Type="http://schemas.openxmlformats.org/officeDocument/2006/relationships/hyperlink" Target="https://support.mozilla.org/en-US/kb/install-older-version-of-firefox" TargetMode="External"/><Relationship Id="rId6" Type="http://schemas.openxmlformats.org/officeDocument/2006/relationships/hyperlink" Target="https://pixabay.com/pt/trem-ferrovi%C3%A1ria-s-bahn-transportes-79707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pic>
        <p:nvPicPr>
          <p:cNvPr id="55" name="Google Shape;55;p13"/>
          <p:cNvPicPr preferRelativeResize="0"/>
          <p:nvPr/>
        </p:nvPicPr>
        <p:blipFill rotWithShape="1">
          <a:blip r:embed="rId3">
            <a:alphaModFix/>
          </a:blip>
          <a:srcRect b="10229" l="1835" r="0" t="6941"/>
          <a:stretch/>
        </p:blipFill>
        <p:spPr>
          <a:xfrm>
            <a:off x="-127675" y="-38475"/>
            <a:ext cx="9280800" cy="5220451"/>
          </a:xfrm>
          <a:prstGeom prst="rect">
            <a:avLst/>
          </a:prstGeom>
          <a:noFill/>
          <a:ln>
            <a:noFill/>
          </a:ln>
        </p:spPr>
      </p:pic>
      <p:sp>
        <p:nvSpPr>
          <p:cNvPr id="56" name="Google Shape;56;p13"/>
          <p:cNvSpPr txBox="1"/>
          <p:nvPr>
            <p:ph type="ctrTitle"/>
          </p:nvPr>
        </p:nvSpPr>
        <p:spPr>
          <a:xfrm>
            <a:off x="144950" y="192400"/>
            <a:ext cx="8520600" cy="9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t-BR">
                <a:solidFill>
                  <a:srgbClr val="FFFFFF"/>
                </a:solidFill>
              </a:rPr>
              <a:t>CONCURRENCY</a:t>
            </a:r>
            <a:endParaRPr b="1">
              <a:solidFill>
                <a:srgbClr val="FFFFFF"/>
              </a:solidFill>
            </a:endParaRPr>
          </a:p>
        </p:txBody>
      </p:sp>
      <p:sp>
        <p:nvSpPr>
          <p:cNvPr id="57" name="Google Shape;57;p13"/>
          <p:cNvSpPr txBox="1"/>
          <p:nvPr>
            <p:ph idx="1" type="subTitle"/>
          </p:nvPr>
        </p:nvSpPr>
        <p:spPr>
          <a:xfrm>
            <a:off x="311700" y="1294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FFFFF"/>
                </a:solidFill>
              </a:rPr>
              <a:t>STATE MODELS &amp; JAVA PROGRAMS</a:t>
            </a:r>
            <a:endParaRPr>
              <a:solidFill>
                <a:srgbClr val="FFFFFF"/>
              </a:solidFill>
            </a:endParaRPr>
          </a:p>
        </p:txBody>
      </p:sp>
      <p:cxnSp>
        <p:nvCxnSpPr>
          <p:cNvPr id="58" name="Google Shape;58;p13"/>
          <p:cNvCxnSpPr/>
          <p:nvPr/>
        </p:nvCxnSpPr>
        <p:spPr>
          <a:xfrm>
            <a:off x="1200007" y="1229075"/>
            <a:ext cx="6787200" cy="900"/>
          </a:xfrm>
          <a:prstGeom prst="straightConnector1">
            <a:avLst/>
          </a:prstGeom>
          <a:noFill/>
          <a:ln cap="flat" cmpd="sng" w="19050">
            <a:solidFill>
              <a:srgbClr val="FFFFFF"/>
            </a:solidFill>
            <a:prstDash val="solid"/>
            <a:round/>
            <a:headEnd len="med" w="med" type="none"/>
            <a:tailEnd len="med" w="med" type="none"/>
          </a:ln>
        </p:spPr>
      </p:cxnSp>
      <p:grpSp>
        <p:nvGrpSpPr>
          <p:cNvPr id="59" name="Google Shape;59;p13"/>
          <p:cNvGrpSpPr/>
          <p:nvPr/>
        </p:nvGrpSpPr>
        <p:grpSpPr>
          <a:xfrm>
            <a:off x="619700" y="2064625"/>
            <a:ext cx="2693700" cy="2693700"/>
            <a:chOff x="436125" y="1935100"/>
            <a:chExt cx="2693700" cy="2693700"/>
          </a:xfrm>
        </p:grpSpPr>
        <p:sp>
          <p:nvSpPr>
            <p:cNvPr id="60" name="Google Shape;60;p13"/>
            <p:cNvSpPr/>
            <p:nvPr/>
          </p:nvSpPr>
          <p:spPr>
            <a:xfrm>
              <a:off x="436125" y="1935100"/>
              <a:ext cx="2693700" cy="2693700"/>
            </a:xfrm>
            <a:prstGeom prst="ellipse">
              <a:avLst/>
            </a:prstGeom>
            <a:solidFill>
              <a:srgbClr val="075E89">
                <a:alpha val="1923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FFFFF"/>
                </a:solidFill>
              </a:endParaRPr>
            </a:p>
            <a:p>
              <a:pPr indent="0" lvl="0" marL="0" rtl="0" algn="l">
                <a:spcBef>
                  <a:spcPts val="0"/>
                </a:spcBef>
                <a:spcAft>
                  <a:spcPts val="0"/>
                </a:spcAft>
                <a:buNone/>
              </a:pPr>
              <a:br>
                <a:rPr lang="pt-BR" sz="2000">
                  <a:solidFill>
                    <a:srgbClr val="FFFFFF"/>
                  </a:solidFill>
                </a:rPr>
              </a:br>
              <a:r>
                <a:rPr lang="pt-BR" sz="2000">
                  <a:solidFill>
                    <a:srgbClr val="FFFFFF"/>
                  </a:solidFill>
                </a:rPr>
                <a:t>SAFETY AND LIVENESS PROPERTIES</a:t>
              </a:r>
              <a:endParaRPr sz="2000">
                <a:solidFill>
                  <a:srgbClr val="FFFFFF"/>
                </a:solidFill>
              </a:endParaRPr>
            </a:p>
          </p:txBody>
        </p:sp>
        <p:sp>
          <p:nvSpPr>
            <p:cNvPr id="61" name="Google Shape;61;p13"/>
            <p:cNvSpPr/>
            <p:nvPr/>
          </p:nvSpPr>
          <p:spPr>
            <a:xfrm>
              <a:off x="436125" y="1935100"/>
              <a:ext cx="2693700" cy="2693700"/>
            </a:xfrm>
            <a:prstGeom prst="chord">
              <a:avLst>
                <a:gd fmla="val 11792711" name="adj1"/>
                <a:gd fmla="val 19933815" name="adj2"/>
              </a:avLst>
            </a:prstGeom>
            <a:solidFill>
              <a:srgbClr val="8B00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br>
                <a:rPr b="1" lang="pt-BR" sz="1000">
                  <a:solidFill>
                    <a:srgbClr val="FFFFFF"/>
                  </a:solidFill>
                </a:rPr>
              </a:b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rPr b="1" lang="pt-BR" sz="3000">
                  <a:solidFill>
                    <a:srgbClr val="FFFFFF"/>
                  </a:solidFill>
                </a:rPr>
                <a:t>7</a:t>
              </a:r>
              <a:endParaRPr b="1" sz="3000">
                <a:solidFill>
                  <a:srgbClr val="FFFFFF"/>
                </a:solidFill>
              </a:endParaRPr>
            </a:p>
            <a:p>
              <a:pPr indent="0" lvl="0" marL="0" rtl="0" algn="ctr">
                <a:spcBef>
                  <a:spcPts val="0"/>
                </a:spcBef>
                <a:spcAft>
                  <a:spcPts val="0"/>
                </a:spcAft>
                <a:buNone/>
              </a:pPr>
              <a:r>
                <a:t/>
              </a:r>
              <a:endParaRPr b="1" sz="3000">
                <a:solidFill>
                  <a:srgbClr val="FFFFFF"/>
                </a:solidFill>
              </a:endParaRPr>
            </a:p>
            <a:p>
              <a:pPr indent="0" lvl="0" marL="0" rtl="0" algn="ctr">
                <a:spcBef>
                  <a:spcPts val="0"/>
                </a:spcBef>
                <a:spcAft>
                  <a:spcPts val="0"/>
                </a:spcAft>
                <a:buNone/>
              </a:pPr>
              <a:r>
                <a:t/>
              </a:r>
              <a:endParaRPr b="1" sz="3000">
                <a:solidFill>
                  <a:srgbClr val="FFFFFF"/>
                </a:solidFill>
              </a:endParaRPr>
            </a:p>
            <a:p>
              <a:pPr indent="0" lvl="0" marL="0" rtl="0" algn="ctr">
                <a:spcBef>
                  <a:spcPts val="0"/>
                </a:spcBef>
                <a:spcAft>
                  <a:spcPts val="0"/>
                </a:spcAft>
                <a:buNone/>
              </a:pPr>
              <a:r>
                <a:t/>
              </a:r>
              <a:endParaRPr b="1" sz="3000">
                <a:solidFill>
                  <a:srgbClr val="FFFFFF"/>
                </a:solidFill>
              </a:endParaRPr>
            </a:p>
            <a:p>
              <a:pPr indent="0" lvl="0" marL="0" rtl="0" algn="ctr">
                <a:spcBef>
                  <a:spcPts val="0"/>
                </a:spcBef>
                <a:spcAft>
                  <a:spcPts val="0"/>
                </a:spcAft>
                <a:buNone/>
              </a:pPr>
              <a:r>
                <a:t/>
              </a:r>
              <a:endParaRPr b="1" sz="3000">
                <a:solidFill>
                  <a:srgbClr val="FFFFFF"/>
                </a:solidFill>
              </a:endParaRPr>
            </a:p>
            <a:p>
              <a:pPr indent="0" lvl="0" marL="0" rtl="0" algn="ctr">
                <a:spcBef>
                  <a:spcPts val="0"/>
                </a:spcBef>
                <a:spcAft>
                  <a:spcPts val="0"/>
                </a:spcAft>
                <a:buNone/>
              </a:pPr>
              <a:r>
                <a:t/>
              </a:r>
              <a:endParaRPr b="1" sz="3000">
                <a:solidFill>
                  <a:srgbClr val="FFFFFF"/>
                </a:solidFill>
              </a:endParaRPr>
            </a:p>
          </p:txBody>
        </p:sp>
      </p:grpSp>
      <p:sp>
        <p:nvSpPr>
          <p:cNvPr id="62" name="Google Shape;62;p13"/>
          <p:cNvSpPr txBox="1"/>
          <p:nvPr>
            <p:ph idx="1" type="subTitle"/>
          </p:nvPr>
        </p:nvSpPr>
        <p:spPr>
          <a:xfrm>
            <a:off x="3950625" y="3154750"/>
            <a:ext cx="4881300" cy="7926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b="1" lang="pt-BR" sz="2200">
                <a:solidFill>
                  <a:srgbClr val="FFFFFF"/>
                </a:solidFill>
              </a:rPr>
              <a:t>ANNY CAROLINE</a:t>
            </a:r>
            <a:endParaRPr b="1" sz="2200">
              <a:solidFill>
                <a:srgbClr val="FFFFFF"/>
              </a:solidFill>
            </a:endParaRPr>
          </a:p>
          <a:p>
            <a:pPr indent="0" lvl="0" marL="0" rtl="0" algn="r">
              <a:lnSpc>
                <a:spcPct val="150000"/>
              </a:lnSpc>
              <a:spcBef>
                <a:spcPts val="0"/>
              </a:spcBef>
              <a:spcAft>
                <a:spcPts val="0"/>
              </a:spcAft>
              <a:buNone/>
            </a:pPr>
            <a:r>
              <a:rPr b="1" lang="pt-BR" sz="2200">
                <a:solidFill>
                  <a:srgbClr val="FFFFFF"/>
                </a:solidFill>
              </a:rPr>
              <a:t>PROF. ALEXANDRE SZTAJNBERG</a:t>
            </a:r>
            <a:endParaRPr b="1" sz="2200">
              <a:solidFill>
                <a:srgbClr val="FFFFFF"/>
              </a:solidFill>
            </a:endParaRPr>
          </a:p>
          <a:p>
            <a:pPr indent="0" lvl="0" marL="0" rtl="0" algn="r">
              <a:spcBef>
                <a:spcPts val="400"/>
              </a:spcBef>
              <a:spcAft>
                <a:spcPts val="0"/>
              </a:spcAft>
              <a:buNone/>
            </a:pPr>
            <a:r>
              <a:t/>
            </a:r>
            <a:endParaRPr b="1" sz="2200">
              <a:solidFill>
                <a:srgbClr val="FFFFFF"/>
              </a:solidFill>
            </a:endParaRPr>
          </a:p>
        </p:txBody>
      </p:sp>
      <p:sp>
        <p:nvSpPr>
          <p:cNvPr id="63" name="Google Shape;63;p13"/>
          <p:cNvSpPr txBox="1"/>
          <p:nvPr/>
        </p:nvSpPr>
        <p:spPr>
          <a:xfrm>
            <a:off x="3040500" y="4119900"/>
            <a:ext cx="5791800" cy="792600"/>
          </a:xfrm>
          <a:prstGeom prst="rect">
            <a:avLst/>
          </a:prstGeom>
          <a:noFill/>
          <a:ln>
            <a:noFill/>
          </a:ln>
        </p:spPr>
        <p:txBody>
          <a:bodyPr anchorCtr="0" anchor="ctr" bIns="91425" lIns="91425" spcFirstLastPara="1" rIns="91425" wrap="square" tIns="91425">
            <a:noAutofit/>
          </a:bodyPr>
          <a:lstStyle/>
          <a:p>
            <a:pPr indent="0" lvl="0" marL="0" rtl="0" algn="r">
              <a:spcBef>
                <a:spcPts val="400"/>
              </a:spcBef>
              <a:spcAft>
                <a:spcPts val="0"/>
              </a:spcAft>
              <a:buNone/>
            </a:pPr>
            <a:r>
              <a:rPr lang="pt-BR" sz="1800">
                <a:solidFill>
                  <a:srgbClr val="888888"/>
                </a:solidFill>
                <a:latin typeface="Calibri"/>
                <a:ea typeface="Calibri"/>
                <a:cs typeface="Calibri"/>
                <a:sym typeface="Calibri"/>
              </a:rPr>
              <a:t>Programa de Pós-Graduação em Engenharia Eletrônica</a:t>
            </a:r>
            <a:endParaRPr sz="1800">
              <a:solidFill>
                <a:srgbClr val="888888"/>
              </a:solidFill>
              <a:latin typeface="Calibri"/>
              <a:ea typeface="Calibri"/>
              <a:cs typeface="Calibri"/>
              <a:sym typeface="Calibri"/>
            </a:endParaRPr>
          </a:p>
          <a:p>
            <a:pPr indent="0" lvl="0" marL="0" rtl="0" algn="r">
              <a:spcBef>
                <a:spcPts val="400"/>
              </a:spcBef>
              <a:spcAft>
                <a:spcPts val="0"/>
              </a:spcAft>
              <a:buNone/>
            </a:pPr>
            <a:r>
              <a:rPr lang="pt-BR" sz="1800">
                <a:solidFill>
                  <a:srgbClr val="888888"/>
                </a:solidFill>
                <a:latin typeface="Calibri"/>
                <a:ea typeface="Calibri"/>
                <a:cs typeface="Calibri"/>
                <a:sym typeface="Calibri"/>
              </a:rPr>
              <a:t>(PEL) </a:t>
            </a:r>
            <a:endParaRPr b="1" sz="1800">
              <a:solidFill>
                <a:srgbClr val="FFFFFF"/>
              </a:solidFill>
            </a:endParaRPr>
          </a:p>
        </p:txBody>
      </p:sp>
      <p:sp>
        <p:nvSpPr>
          <p:cNvPr id="64" name="Google Shape;64;p13"/>
          <p:cNvSpPr txBox="1"/>
          <p:nvPr/>
        </p:nvSpPr>
        <p:spPr>
          <a:xfrm>
            <a:off x="4601175" y="950200"/>
            <a:ext cx="2488500" cy="19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BR">
                <a:solidFill>
                  <a:srgbClr val="D9D9D9"/>
                </a:solidFill>
              </a:rPr>
              <a:t>©Magee/Kramer 1nd Edition</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7.1</a:t>
            </a:r>
            <a:r>
              <a:rPr lang="pt-BR"/>
              <a:t> </a:t>
            </a:r>
            <a:r>
              <a:rPr lang="pt-BR">
                <a:solidFill>
                  <a:schemeClr val="lt1"/>
                </a:solidFill>
              </a:rPr>
              <a:t>Segurança </a:t>
            </a:r>
            <a:r>
              <a:rPr lang="pt-BR"/>
              <a:t>- Especificar os erros</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ACTUATOR = (command-&gt;ACTION | respond-&gt;ERROR),</a:t>
            </a:r>
            <a:br>
              <a:rPr lang="pt-BR">
                <a:latin typeface="Courier New"/>
                <a:ea typeface="Courier New"/>
                <a:cs typeface="Courier New"/>
                <a:sym typeface="Courier New"/>
              </a:rPr>
            </a:br>
            <a:r>
              <a:rPr lang="pt-BR">
                <a:latin typeface="Courier New"/>
                <a:ea typeface="Courier New"/>
                <a:cs typeface="Courier New"/>
                <a:sym typeface="Courier New"/>
              </a:rPr>
              <a:t>ACTION = (respond-&gt;ACTUATOR | command-&gt;ERROR).</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pic>
        <p:nvPicPr>
          <p:cNvPr id="123" name="Google Shape;123;p22"/>
          <p:cNvPicPr preferRelativeResize="0"/>
          <p:nvPr/>
        </p:nvPicPr>
        <p:blipFill>
          <a:blip r:embed="rId3">
            <a:alphaModFix/>
          </a:blip>
          <a:stretch>
            <a:fillRect/>
          </a:stretch>
        </p:blipFill>
        <p:spPr>
          <a:xfrm>
            <a:off x="403125" y="2304575"/>
            <a:ext cx="5734775" cy="2575900"/>
          </a:xfrm>
          <a:prstGeom prst="rect">
            <a:avLst/>
          </a:prstGeom>
          <a:noFill/>
          <a:ln>
            <a:noFill/>
          </a:ln>
        </p:spPr>
      </p:pic>
      <p:sp>
        <p:nvSpPr>
          <p:cNvPr id="124" name="Google Shape;124;p22"/>
          <p:cNvSpPr/>
          <p:nvPr/>
        </p:nvSpPr>
        <p:spPr>
          <a:xfrm>
            <a:off x="6663700" y="2366000"/>
            <a:ext cx="2168700" cy="10728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chemeClr val="dk1"/>
                </a:solidFill>
              </a:rPr>
              <a:t>Trace to property violation in ACTUATOR:</a:t>
            </a:r>
            <a:endParaRPr>
              <a:solidFill>
                <a:schemeClr val="dk1"/>
              </a:solidFill>
            </a:endParaRPr>
          </a:p>
          <a:p>
            <a:pPr indent="0" lvl="0" marL="0" rtl="0" algn="l">
              <a:spcBef>
                <a:spcPts val="0"/>
              </a:spcBef>
              <a:spcAft>
                <a:spcPts val="0"/>
              </a:spcAft>
              <a:buNone/>
            </a:pPr>
            <a:r>
              <a:rPr lang="pt-BR">
                <a:solidFill>
                  <a:schemeClr val="dk1"/>
                </a:solidFill>
              </a:rPr>
              <a:t>	respond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74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rPr>
              <a:t>7.1.1</a:t>
            </a:r>
            <a:r>
              <a:rPr lang="pt-BR" sz="2300"/>
              <a:t> </a:t>
            </a:r>
            <a:r>
              <a:rPr lang="pt-BR" sz="2300">
                <a:solidFill>
                  <a:schemeClr val="lt1"/>
                </a:solidFill>
              </a:rPr>
              <a:t>Segurança </a:t>
            </a:r>
            <a:r>
              <a:rPr lang="pt-BR" sz="2300"/>
              <a:t>- Especificar</a:t>
            </a:r>
            <a:r>
              <a:rPr lang="pt-BR" sz="2300"/>
              <a:t> as propriedades de segurança</a:t>
            </a:r>
            <a:endParaRPr sz="2300"/>
          </a:p>
        </p:txBody>
      </p:sp>
      <p:sp>
        <p:nvSpPr>
          <p:cNvPr id="130" name="Google Shape;130;p23"/>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expressar as propriedades de segurança que devem ser preservadas</a:t>
            </a:r>
            <a:endParaRPr/>
          </a:p>
          <a:p>
            <a:pPr indent="-317500" lvl="1" marL="914400" rtl="0" algn="l">
              <a:spcBef>
                <a:spcPts val="0"/>
              </a:spcBef>
              <a:spcAft>
                <a:spcPts val="0"/>
              </a:spcAft>
              <a:buSzPts val="1400"/>
              <a:buChar char="○"/>
            </a:pPr>
            <a:r>
              <a:rPr lang="pt-BR"/>
              <a:t>normalmente é melhor especificar diretamente as propriedades que devem ser preservadas ao invés de especificar o que não deve ocorrer</a:t>
            </a:r>
            <a:br>
              <a:rPr lang="pt-BR"/>
            </a:br>
            <a:endParaRPr/>
          </a:p>
          <a:p>
            <a:pPr indent="-317500" lvl="1" marL="914400" rtl="0" algn="l">
              <a:spcBef>
                <a:spcPts val="0"/>
              </a:spcBef>
              <a:spcAft>
                <a:spcPts val="0"/>
              </a:spcAft>
              <a:buSzPts val="1400"/>
              <a:buChar char="○"/>
            </a:pPr>
            <a:r>
              <a:rPr lang="pt-BR"/>
              <a:t>property process</a:t>
            </a:r>
            <a:endParaRPr/>
          </a:p>
          <a:p>
            <a:pPr indent="-317500" lvl="1" marL="914400" rtl="0" algn="l">
              <a:spcBef>
                <a:spcPts val="0"/>
              </a:spcBef>
              <a:spcAft>
                <a:spcPts val="0"/>
              </a:spcAft>
              <a:buSzPts val="1400"/>
              <a:buChar char="○"/>
            </a:pPr>
            <a:r>
              <a:rPr lang="pt-BR"/>
              <a:t>sintaticamente, são processos prefixados com a palavra </a:t>
            </a:r>
            <a:r>
              <a:rPr b="1" lang="pt-BR"/>
              <a:t>property</a:t>
            </a:r>
            <a:endParaRPr/>
          </a:p>
          <a:p>
            <a:pPr indent="-317500" lvl="1" marL="914400" rtl="0" algn="l">
              <a:spcBef>
                <a:spcPts val="0"/>
              </a:spcBef>
              <a:spcAft>
                <a:spcPts val="0"/>
              </a:spcAft>
              <a:buSzPts val="1400"/>
              <a:buChar char="○"/>
            </a:pPr>
            <a:r>
              <a:rPr lang="pt-BR"/>
              <a:t>o compilador, então, gera automaticamente as transições para o estado de erro</a:t>
            </a:r>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74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300">
                <a:solidFill>
                  <a:schemeClr val="lt1"/>
                </a:solidFill>
              </a:rPr>
              <a:t>7.1.1 Segurança - Especificar as propriedades de segurança</a:t>
            </a:r>
            <a:endParaRPr sz="2300">
              <a:solidFill>
                <a:schemeClr val="lt1"/>
              </a:solidFill>
            </a:endParaRPr>
          </a:p>
        </p:txBody>
      </p:sp>
      <p:sp>
        <p:nvSpPr>
          <p:cNvPr id="136" name="Google Shape;136;p24"/>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latin typeface="Courier New"/>
                <a:ea typeface="Courier New"/>
                <a:cs typeface="Courier New"/>
                <a:sym typeface="Courier New"/>
              </a:rPr>
              <a:t>property ACTUATOR = (command-&gt;respond-&gt;ACTUATOR).</a:t>
            </a:r>
            <a:endParaRPr>
              <a:latin typeface="Courier New"/>
              <a:ea typeface="Courier New"/>
              <a:cs typeface="Courier New"/>
              <a:sym typeface="Courier New"/>
            </a:endParaRPr>
          </a:p>
        </p:txBody>
      </p:sp>
      <p:sp>
        <p:nvSpPr>
          <p:cNvPr id="137" name="Google Shape;137;p24"/>
          <p:cNvSpPr/>
          <p:nvPr/>
        </p:nvSpPr>
        <p:spPr>
          <a:xfrm>
            <a:off x="6663700" y="2366000"/>
            <a:ext cx="2168700" cy="10728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chemeClr val="dk1"/>
                </a:solidFill>
              </a:rPr>
              <a:t>Trace to property violation in ACTUATOR:</a:t>
            </a:r>
            <a:endParaRPr>
              <a:solidFill>
                <a:schemeClr val="dk1"/>
              </a:solidFill>
            </a:endParaRPr>
          </a:p>
          <a:p>
            <a:pPr indent="0" lvl="0" marL="0" rtl="0" algn="l">
              <a:spcBef>
                <a:spcPts val="0"/>
              </a:spcBef>
              <a:spcAft>
                <a:spcPts val="0"/>
              </a:spcAft>
              <a:buNone/>
            </a:pPr>
            <a:r>
              <a:rPr lang="pt-BR">
                <a:solidFill>
                  <a:schemeClr val="dk1"/>
                </a:solidFill>
              </a:rPr>
              <a:t>	respond</a:t>
            </a:r>
            <a:endParaRPr/>
          </a:p>
        </p:txBody>
      </p:sp>
      <p:pic>
        <p:nvPicPr>
          <p:cNvPr id="138" name="Google Shape;138;p24"/>
          <p:cNvPicPr preferRelativeResize="0"/>
          <p:nvPr/>
        </p:nvPicPr>
        <p:blipFill>
          <a:blip r:embed="rId3">
            <a:alphaModFix/>
          </a:blip>
          <a:stretch>
            <a:fillRect/>
          </a:stretch>
        </p:blipFill>
        <p:spPr>
          <a:xfrm>
            <a:off x="358150" y="2388750"/>
            <a:ext cx="5262425" cy="224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rPr>
              <a:t>7.1.1 </a:t>
            </a:r>
            <a:r>
              <a:rPr lang="pt-BR" sz="2300"/>
              <a:t>Segurança </a:t>
            </a:r>
            <a:r>
              <a:rPr lang="pt-BR" sz="2300"/>
              <a:t>- Especificar as propriedades de segurança</a:t>
            </a:r>
            <a:endParaRPr sz="2300"/>
          </a:p>
        </p:txBody>
      </p:sp>
      <p:sp>
        <p:nvSpPr>
          <p:cNvPr id="144" name="Google Shape;144;p25"/>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property process</a:t>
            </a:r>
            <a:endParaRPr/>
          </a:p>
          <a:p>
            <a:pPr indent="-317500" lvl="1" marL="914400" rtl="0" algn="l">
              <a:spcBef>
                <a:spcPts val="0"/>
              </a:spcBef>
              <a:spcAft>
                <a:spcPts val="0"/>
              </a:spcAft>
              <a:buSzPts val="1400"/>
              <a:buChar char="○"/>
            </a:pPr>
            <a:r>
              <a:rPr lang="pt-BR"/>
              <a:t>todas as ações do alfabeto passam a ser elegíveis</a:t>
            </a:r>
            <a:endParaRPr/>
          </a:p>
          <a:p>
            <a:pPr indent="-317500" lvl="1" marL="914400" rtl="0" algn="l">
              <a:spcBef>
                <a:spcPts val="0"/>
              </a:spcBef>
              <a:spcAft>
                <a:spcPts val="0"/>
              </a:spcAft>
              <a:buSzPts val="1400"/>
              <a:buChar char="○"/>
            </a:pPr>
            <a:r>
              <a:rPr lang="pt-BR"/>
              <a:t>todas as ações que não fazem parte da </a:t>
            </a:r>
            <a:r>
              <a:rPr b="1" lang="pt-BR"/>
              <a:t>property process </a:t>
            </a:r>
            <a:r>
              <a:rPr lang="pt-BR"/>
              <a:t>são transições para o estado de erro</a:t>
            </a:r>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75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rPr>
              <a:t>7.1.1 Segurança - Especificar as propriedades de segurança</a:t>
            </a:r>
            <a:endParaRPr sz="23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50" name="Google Shape;150;p26"/>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700">
                <a:latin typeface="Courier New"/>
                <a:ea typeface="Courier New"/>
                <a:cs typeface="Courier New"/>
                <a:sym typeface="Courier New"/>
              </a:rPr>
              <a:t>property ACTUATOR = (command-&gt;respond-&gt;ACTUATOR) + {disaster}.</a:t>
            </a:r>
            <a:endParaRPr sz="1700">
              <a:latin typeface="Courier New"/>
              <a:ea typeface="Courier New"/>
              <a:cs typeface="Courier New"/>
              <a:sym typeface="Courier New"/>
            </a:endParaRPr>
          </a:p>
        </p:txBody>
      </p:sp>
      <p:sp>
        <p:nvSpPr>
          <p:cNvPr id="151" name="Google Shape;151;p26"/>
          <p:cNvSpPr/>
          <p:nvPr/>
        </p:nvSpPr>
        <p:spPr>
          <a:xfrm>
            <a:off x="6663700" y="2366000"/>
            <a:ext cx="2168700" cy="10728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chemeClr val="dk1"/>
                </a:solidFill>
              </a:rPr>
              <a:t>Trace to property violation in ACTUATOR:</a:t>
            </a:r>
            <a:endParaRPr>
              <a:solidFill>
                <a:schemeClr val="dk1"/>
              </a:solidFill>
            </a:endParaRPr>
          </a:p>
          <a:p>
            <a:pPr indent="0" lvl="0" marL="0" rtl="0" algn="l">
              <a:spcBef>
                <a:spcPts val="0"/>
              </a:spcBef>
              <a:spcAft>
                <a:spcPts val="0"/>
              </a:spcAft>
              <a:buNone/>
            </a:pPr>
            <a:r>
              <a:rPr lang="pt-BR">
                <a:solidFill>
                  <a:schemeClr val="dk1"/>
                </a:solidFill>
              </a:rPr>
              <a:t>	respond</a:t>
            </a:r>
            <a:endParaRPr/>
          </a:p>
        </p:txBody>
      </p:sp>
      <p:pic>
        <p:nvPicPr>
          <p:cNvPr id="152" name="Google Shape;152;p26"/>
          <p:cNvPicPr preferRelativeResize="0"/>
          <p:nvPr/>
        </p:nvPicPr>
        <p:blipFill>
          <a:blip r:embed="rId3">
            <a:alphaModFix/>
          </a:blip>
          <a:stretch>
            <a:fillRect/>
          </a:stretch>
        </p:blipFill>
        <p:spPr>
          <a:xfrm>
            <a:off x="415275" y="1945500"/>
            <a:ext cx="5825500" cy="297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500">
                <a:solidFill>
                  <a:schemeClr val="lt1"/>
                </a:solidFill>
              </a:rPr>
              <a:t>7.1.2 Segurança - Exclusão mútua</a:t>
            </a:r>
            <a:endParaRPr sz="2500">
              <a:solidFill>
                <a:schemeClr val="lt1"/>
              </a:solidFill>
            </a:endParaRPr>
          </a:p>
          <a:p>
            <a:pPr indent="0" lvl="0" marL="0" rtl="0" algn="l">
              <a:spcBef>
                <a:spcPts val="0"/>
              </a:spcBef>
              <a:spcAft>
                <a:spcPts val="0"/>
              </a:spcAft>
              <a:buNone/>
            </a:pPr>
            <a:r>
              <a:t/>
            </a:r>
            <a:endParaRPr/>
          </a:p>
        </p:txBody>
      </p:sp>
      <p:sp>
        <p:nvSpPr>
          <p:cNvPr id="158" name="Google Shape;158;p27"/>
          <p:cNvSpPr txBox="1"/>
          <p:nvPr>
            <p:ph idx="1" type="body"/>
          </p:nvPr>
        </p:nvSpPr>
        <p:spPr>
          <a:xfrm>
            <a:off x="311700" y="1395950"/>
            <a:ext cx="8520600" cy="13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LOOP = (mutex.down-&gt;</a:t>
            </a:r>
            <a:r>
              <a:rPr b="1" lang="pt-BR">
                <a:solidFill>
                  <a:srgbClr val="8B0000"/>
                </a:solidFill>
                <a:latin typeface="Courier New"/>
                <a:ea typeface="Courier New"/>
                <a:cs typeface="Courier New"/>
                <a:sym typeface="Courier New"/>
              </a:rPr>
              <a:t>enter</a:t>
            </a:r>
            <a:r>
              <a:rPr lang="pt-BR">
                <a:latin typeface="Courier New"/>
                <a:ea typeface="Courier New"/>
                <a:cs typeface="Courier New"/>
                <a:sym typeface="Courier New"/>
              </a:rPr>
              <a:t>-&gt;</a:t>
            </a:r>
            <a:r>
              <a:rPr b="1" lang="pt-BR">
                <a:solidFill>
                  <a:srgbClr val="8B0000"/>
                </a:solidFill>
                <a:latin typeface="Courier New"/>
                <a:ea typeface="Courier New"/>
                <a:cs typeface="Courier New"/>
                <a:sym typeface="Courier New"/>
              </a:rPr>
              <a:t>exit</a:t>
            </a:r>
            <a:r>
              <a:rPr lang="pt-BR">
                <a:latin typeface="Courier New"/>
                <a:ea typeface="Courier New"/>
                <a:cs typeface="Courier New"/>
                <a:sym typeface="Courier New"/>
              </a:rPr>
              <a:t>-&gt;mutex.up-&gt;LOOP).</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pt-BR">
                <a:latin typeface="Courier New"/>
                <a:ea typeface="Courier New"/>
                <a:cs typeface="Courier New"/>
                <a:sym typeface="Courier New"/>
              </a:rPr>
              <a:t>||SEMADEMO = (p[1..3]:LOOP </a:t>
            </a:r>
            <a:br>
              <a:rPr lang="pt-BR">
                <a:latin typeface="Courier New"/>
                <a:ea typeface="Courier New"/>
                <a:cs typeface="Courier New"/>
                <a:sym typeface="Courier New"/>
              </a:rPr>
            </a:br>
            <a:r>
              <a:rPr lang="pt-BR">
                <a:latin typeface="Courier New"/>
                <a:ea typeface="Courier New"/>
                <a:cs typeface="Courier New"/>
                <a:sym typeface="Courier New"/>
              </a:rPr>
              <a:t>				|| {p[1..3]}::mutex:</a:t>
            </a:r>
            <a:r>
              <a:rPr b="1" lang="pt-BR">
                <a:latin typeface="Courier New"/>
                <a:ea typeface="Courier New"/>
                <a:cs typeface="Courier New"/>
                <a:sym typeface="Courier New"/>
              </a:rPr>
              <a:t>SEMAPHORE(1)</a:t>
            </a:r>
            <a:r>
              <a:rPr lang="pt-BR">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
        <p:nvSpPr>
          <p:cNvPr id="159" name="Google Shape;159;p27"/>
          <p:cNvSpPr/>
          <p:nvPr/>
        </p:nvSpPr>
        <p:spPr>
          <a:xfrm>
            <a:off x="6606450" y="387750"/>
            <a:ext cx="2168700" cy="5727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chemeClr val="dk1"/>
                </a:solidFill>
              </a:rPr>
              <a:t>Baseado no exemplo de semáforos do capítulo 5</a:t>
            </a:r>
            <a:endParaRPr/>
          </a:p>
        </p:txBody>
      </p:sp>
      <p:sp>
        <p:nvSpPr>
          <p:cNvPr id="160" name="Google Shape;160;p27"/>
          <p:cNvSpPr txBox="1"/>
          <p:nvPr>
            <p:ph idx="1" type="body"/>
          </p:nvPr>
        </p:nvSpPr>
        <p:spPr>
          <a:xfrm>
            <a:off x="520650" y="4184250"/>
            <a:ext cx="8254500" cy="13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latin typeface="Courier New"/>
                <a:ea typeface="Courier New"/>
                <a:cs typeface="Courier New"/>
                <a:sym typeface="Courier New"/>
              </a:rPr>
              <a:t>property MUTEX = (p[i:1..3].enter-&gt;p[i].exit-&gt;MUTEX).</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pt-BR">
                <a:latin typeface="Courier New"/>
                <a:ea typeface="Courier New"/>
                <a:cs typeface="Courier New"/>
                <a:sym typeface="Courier New"/>
              </a:rPr>
              <a:t>||CHECK = (SEMADEMO || MUTEX).</a:t>
            </a:r>
            <a:endParaRPr>
              <a:latin typeface="Courier New"/>
              <a:ea typeface="Courier New"/>
              <a:cs typeface="Courier New"/>
              <a:sym typeface="Courier New"/>
            </a:endParaRPr>
          </a:p>
          <a:p>
            <a:pPr indent="0" lvl="0" marL="0" rtl="0" algn="l">
              <a:spcBef>
                <a:spcPts val="0"/>
              </a:spcBef>
              <a:spcAft>
                <a:spcPts val="1600"/>
              </a:spcAft>
              <a:buNone/>
            </a:pPr>
            <a:r>
              <a:t/>
            </a:r>
            <a:endParaRPr>
              <a:latin typeface="Courier New"/>
              <a:ea typeface="Courier New"/>
              <a:cs typeface="Courier New"/>
              <a:sym typeface="Courier New"/>
            </a:endParaRPr>
          </a:p>
        </p:txBody>
      </p:sp>
      <p:sp>
        <p:nvSpPr>
          <p:cNvPr id="161" name="Google Shape;161;p27"/>
          <p:cNvSpPr txBox="1"/>
          <p:nvPr>
            <p:ph idx="1" type="body"/>
          </p:nvPr>
        </p:nvSpPr>
        <p:spPr>
          <a:xfrm>
            <a:off x="45725" y="3024438"/>
            <a:ext cx="8520600" cy="1072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Para verificar se esse sistema realmente garante a exclusão mútua, podemos especificar uma propriedade de exclusão mútua e compor com o sistema da seguinte maneira</a:t>
            </a:r>
            <a:endParaRPr>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500">
                <a:solidFill>
                  <a:schemeClr val="lt1"/>
                </a:solidFill>
              </a:rPr>
              <a:t>7.1.2 Segurança - Exclusão mútua</a:t>
            </a:r>
            <a:endParaRPr sz="2500">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p>
        </p:txBody>
      </p:sp>
      <p:sp>
        <p:nvSpPr>
          <p:cNvPr id="167" name="Google Shape;167;p28"/>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 propriedade não é violada no sistema</a:t>
            </a:r>
            <a:endParaRPr/>
          </a:p>
          <a:p>
            <a:pPr indent="-342900" lvl="0" marL="457200" rtl="0" algn="l">
              <a:spcBef>
                <a:spcPts val="1600"/>
              </a:spcBef>
              <a:spcAft>
                <a:spcPts val="1600"/>
              </a:spcAft>
              <a:buSzPts val="1800"/>
              <a:buChar char="●"/>
            </a:pPr>
            <a:r>
              <a:rPr lang="pt-BR"/>
              <a:t>Mas, e se alterarmos o valor com que o semáforo é inicializado para 2 (i.e. </a:t>
            </a:r>
            <a:r>
              <a:rPr lang="pt-BR">
                <a:latin typeface="Courier New"/>
                <a:ea typeface="Courier New"/>
                <a:cs typeface="Courier New"/>
                <a:sym typeface="Courier New"/>
              </a:rPr>
              <a:t>SEMAPHORE(2</a:t>
            </a:r>
            <a:r>
              <a:rPr lang="pt-BR">
                <a:latin typeface="Courier New"/>
                <a:ea typeface="Courier New"/>
                <a:cs typeface="Courier New"/>
                <a:sym typeface="Courier New"/>
              </a:rPr>
              <a:t>)</a:t>
            </a:r>
            <a:r>
              <a:rPr lang="pt-BR"/>
              <a:t>)?</a:t>
            </a:r>
            <a:endParaRPr/>
          </a:p>
        </p:txBody>
      </p:sp>
      <p:sp>
        <p:nvSpPr>
          <p:cNvPr id="168" name="Google Shape;168;p28"/>
          <p:cNvSpPr/>
          <p:nvPr/>
        </p:nvSpPr>
        <p:spPr>
          <a:xfrm>
            <a:off x="811425" y="2737800"/>
            <a:ext cx="5280900" cy="18000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pt-BR" sz="1800"/>
              <a:t>T</a:t>
            </a:r>
            <a:r>
              <a:rPr lang="pt-BR" sz="1800"/>
              <a:t>race to property violation in MUTEX:</a:t>
            </a:r>
            <a:endParaRPr sz="1800"/>
          </a:p>
          <a:p>
            <a:pPr indent="457200" lvl="0" marL="0" rtl="0" algn="l">
              <a:spcBef>
                <a:spcPts val="0"/>
              </a:spcBef>
              <a:spcAft>
                <a:spcPts val="0"/>
              </a:spcAft>
              <a:buNone/>
            </a:pPr>
            <a:r>
              <a:rPr lang="pt-BR" sz="1800"/>
              <a:t>p.1.mutex.down</a:t>
            </a:r>
            <a:endParaRPr sz="1800"/>
          </a:p>
          <a:p>
            <a:pPr indent="0" lvl="0" marL="457200" rtl="0" algn="l">
              <a:spcBef>
                <a:spcPts val="0"/>
              </a:spcBef>
              <a:spcAft>
                <a:spcPts val="0"/>
              </a:spcAft>
              <a:buNone/>
            </a:pPr>
            <a:r>
              <a:rPr lang="pt-BR" sz="1800"/>
              <a:t>p.1.enter</a:t>
            </a:r>
            <a:endParaRPr sz="1800"/>
          </a:p>
          <a:p>
            <a:pPr indent="0" lvl="0" marL="457200" rtl="0" algn="l">
              <a:spcBef>
                <a:spcPts val="0"/>
              </a:spcBef>
              <a:spcAft>
                <a:spcPts val="0"/>
              </a:spcAft>
              <a:buNone/>
            </a:pPr>
            <a:r>
              <a:rPr lang="pt-BR" sz="1800"/>
              <a:t>p.2.mutex.down</a:t>
            </a:r>
            <a:endParaRPr sz="1800"/>
          </a:p>
          <a:p>
            <a:pPr indent="0" lvl="0" marL="457200" rtl="0" algn="l">
              <a:spcBef>
                <a:spcPts val="0"/>
              </a:spcBef>
              <a:spcAft>
                <a:spcPts val="0"/>
              </a:spcAft>
              <a:buNone/>
            </a:pPr>
            <a:r>
              <a:rPr lang="pt-BR" sz="1800"/>
              <a:t>p.2.enter</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7.2 Segurança - Single-lane bridge model</a:t>
            </a:r>
            <a:endParaRPr/>
          </a:p>
        </p:txBody>
      </p:sp>
      <p:sp>
        <p:nvSpPr>
          <p:cNvPr id="174" name="Google Shape;174;p29"/>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pt-BR"/>
              <a:t>Uma ponte sobre um rio é grande o suficiente para permitir uma única faixa de tráfego.</a:t>
            </a:r>
            <a:endParaRPr/>
          </a:p>
        </p:txBody>
      </p:sp>
      <p:pic>
        <p:nvPicPr>
          <p:cNvPr id="175" name="Google Shape;175;p29"/>
          <p:cNvPicPr preferRelativeResize="0"/>
          <p:nvPr/>
        </p:nvPicPr>
        <p:blipFill>
          <a:blip r:embed="rId3">
            <a:alphaModFix/>
          </a:blip>
          <a:stretch>
            <a:fillRect/>
          </a:stretch>
        </p:blipFill>
        <p:spPr>
          <a:xfrm>
            <a:off x="602978" y="2224128"/>
            <a:ext cx="7783576" cy="259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7.2 Segurança - Single-lane bridge model</a:t>
            </a:r>
            <a:endParaRPr/>
          </a:p>
        </p:txBody>
      </p:sp>
      <p:sp>
        <p:nvSpPr>
          <p:cNvPr id="181" name="Google Shape;181;p30"/>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pt-BR"/>
              <a:t>O modelo também deve garantir que carros que se movem na mesma direção não ultrapassem uns aos outros </a:t>
            </a:r>
            <a:endParaRPr/>
          </a:p>
        </p:txBody>
      </p:sp>
      <p:pic>
        <p:nvPicPr>
          <p:cNvPr id="182" name="Google Shape;182;p30"/>
          <p:cNvPicPr preferRelativeResize="0"/>
          <p:nvPr/>
        </p:nvPicPr>
        <p:blipFill>
          <a:blip r:embed="rId3">
            <a:alphaModFix/>
          </a:blip>
          <a:stretch>
            <a:fillRect/>
          </a:stretch>
        </p:blipFill>
        <p:spPr>
          <a:xfrm>
            <a:off x="602978" y="2224128"/>
            <a:ext cx="7783576" cy="2594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7.2 Segurança - Single-lane bridge model</a:t>
            </a:r>
            <a:endParaRPr>
              <a:solidFill>
                <a:schemeClr val="lt1"/>
              </a:solidFill>
            </a:endParaRPr>
          </a:p>
          <a:p>
            <a:pPr indent="0" lvl="0" marL="0" rtl="0" algn="l">
              <a:spcBef>
                <a:spcPts val="0"/>
              </a:spcBef>
              <a:spcAft>
                <a:spcPts val="0"/>
              </a:spcAft>
              <a:buNone/>
            </a:pPr>
            <a:r>
              <a:t/>
            </a:r>
            <a:endParaRPr/>
          </a:p>
        </p:txBody>
      </p:sp>
      <p:sp>
        <p:nvSpPr>
          <p:cNvPr id="188" name="Google Shape;188;p31"/>
          <p:cNvSpPr/>
          <p:nvPr/>
        </p:nvSpPr>
        <p:spPr>
          <a:xfrm>
            <a:off x="2110350" y="1489700"/>
            <a:ext cx="4923300" cy="8574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const N = 3 // number of each type of car</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range T = 0..N // type of car count</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range ID= 1..N // car identities</a:t>
            </a:r>
            <a:endParaRPr>
              <a:latin typeface="Courier New"/>
              <a:ea typeface="Courier New"/>
              <a:cs typeface="Courier New"/>
              <a:sym typeface="Courier New"/>
            </a:endParaRPr>
          </a:p>
        </p:txBody>
      </p:sp>
      <p:sp>
        <p:nvSpPr>
          <p:cNvPr id="189" name="Google Shape;189;p31"/>
          <p:cNvSpPr txBox="1"/>
          <p:nvPr>
            <p:ph idx="1" type="body"/>
          </p:nvPr>
        </p:nvSpPr>
        <p:spPr>
          <a:xfrm>
            <a:off x="311700" y="2666675"/>
            <a:ext cx="8520600" cy="8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pt-BR"/>
              <a:t>a </a:t>
            </a:r>
            <a:r>
              <a:rPr lang="pt-BR"/>
              <a:t>essência</a:t>
            </a:r>
            <a:r>
              <a:rPr lang="pt-BR"/>
              <a:t> do problema é o acesso a ponte, então os únicos eventos de interesse para o carro são o de entrar na ponte e sair da ponte</a:t>
            </a:r>
            <a:endParaRPr/>
          </a:p>
        </p:txBody>
      </p:sp>
      <p:sp>
        <p:nvSpPr>
          <p:cNvPr id="190" name="Google Shape;190;p31"/>
          <p:cNvSpPr txBox="1"/>
          <p:nvPr>
            <p:ph idx="1" type="body"/>
          </p:nvPr>
        </p:nvSpPr>
        <p:spPr>
          <a:xfrm>
            <a:off x="311700" y="3594325"/>
            <a:ext cx="8520600" cy="1392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pt-BR">
                <a:latin typeface="Courier New"/>
                <a:ea typeface="Courier New"/>
                <a:cs typeface="Courier New"/>
                <a:sym typeface="Courier New"/>
              </a:rPr>
              <a:t>CAR = (enter-&gt;exit-&gt;CAR).</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Sumário</a:t>
            </a:r>
            <a:endParaRPr/>
          </a:p>
        </p:txBody>
      </p:sp>
      <p:sp>
        <p:nvSpPr>
          <p:cNvPr id="70" name="Google Shape;70;p14"/>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conceitos de safety e liveness</a:t>
            </a:r>
            <a:endParaRPr/>
          </a:p>
          <a:p>
            <a:pPr indent="-342900" lvl="0" marL="457200" rtl="0" algn="l">
              <a:spcBef>
                <a:spcPts val="0"/>
              </a:spcBef>
              <a:spcAft>
                <a:spcPts val="0"/>
              </a:spcAft>
              <a:buSzPts val="1800"/>
              <a:buChar char="●"/>
            </a:pPr>
            <a:r>
              <a:rPr lang="pt-BR"/>
              <a:t>aplicação desses conceitos em modelos LTS</a:t>
            </a:r>
            <a:endParaRPr/>
          </a:p>
          <a:p>
            <a:pPr indent="-342900" lvl="0" marL="457200" rtl="0" algn="l">
              <a:spcBef>
                <a:spcPts val="0"/>
              </a:spcBef>
              <a:spcAft>
                <a:spcPts val="0"/>
              </a:spcAft>
              <a:buSzPts val="1800"/>
              <a:buChar char="●"/>
            </a:pPr>
            <a:r>
              <a:rPr lang="pt-BR"/>
              <a:t>exemplo de carros cruzando uma ponte de pista única</a:t>
            </a:r>
            <a:endParaRPr/>
          </a:p>
          <a:p>
            <a:pPr indent="-342900" lvl="0" marL="457200" rtl="0" algn="l">
              <a:spcBef>
                <a:spcPts val="0"/>
              </a:spcBef>
              <a:spcAft>
                <a:spcPts val="0"/>
              </a:spcAft>
              <a:buSzPts val="1800"/>
              <a:buChar char="●"/>
            </a:pPr>
            <a:r>
              <a:rPr lang="pt-BR"/>
              <a:t>leitores e escritores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7.2 Segurança - Single-lane bridge model</a:t>
            </a:r>
            <a:endParaRPr>
              <a:solidFill>
                <a:schemeClr val="lt1"/>
              </a:solidFill>
            </a:endParaRPr>
          </a:p>
          <a:p>
            <a:pPr indent="0" lvl="0" marL="0" rtl="0" algn="l">
              <a:spcBef>
                <a:spcPts val="0"/>
              </a:spcBef>
              <a:spcAft>
                <a:spcPts val="0"/>
              </a:spcAft>
              <a:buNone/>
            </a:pPr>
            <a:r>
              <a:t/>
            </a:r>
            <a:endParaRPr/>
          </a:p>
        </p:txBody>
      </p:sp>
      <p:sp>
        <p:nvSpPr>
          <p:cNvPr id="196" name="Google Shape;196;p32"/>
          <p:cNvSpPr txBox="1"/>
          <p:nvPr>
            <p:ph idx="1" type="body"/>
          </p:nvPr>
        </p:nvSpPr>
        <p:spPr>
          <a:xfrm>
            <a:off x="311700" y="1306515"/>
            <a:ext cx="8520600" cy="8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pt-BR"/>
              <a:t>para modelar o fato que os carros não podem ultrapassar outros, foram definidos os seguintes processos. Eles limitam a ordem das ações de entrada e saída.</a:t>
            </a:r>
            <a:endParaRPr/>
          </a:p>
        </p:txBody>
      </p:sp>
      <p:sp>
        <p:nvSpPr>
          <p:cNvPr id="197" name="Google Shape;197;p32"/>
          <p:cNvSpPr txBox="1"/>
          <p:nvPr>
            <p:ph idx="1" type="body"/>
          </p:nvPr>
        </p:nvSpPr>
        <p:spPr>
          <a:xfrm>
            <a:off x="803205" y="2382730"/>
            <a:ext cx="7971900" cy="20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NOPASS1   = C[1],</a:t>
            </a:r>
            <a:br>
              <a:rPr lang="pt-BR">
                <a:latin typeface="Courier New"/>
                <a:ea typeface="Courier New"/>
                <a:cs typeface="Courier New"/>
                <a:sym typeface="Courier New"/>
              </a:rPr>
            </a:br>
            <a:r>
              <a:rPr lang="pt-BR">
                <a:latin typeface="Courier New"/>
                <a:ea typeface="Courier New"/>
                <a:cs typeface="Courier New"/>
                <a:sym typeface="Courier New"/>
              </a:rPr>
              <a:t>C[i:</a:t>
            </a:r>
            <a:r>
              <a:rPr b="1" lang="pt-BR">
                <a:latin typeface="Courier New"/>
                <a:ea typeface="Courier New"/>
                <a:cs typeface="Courier New"/>
                <a:sym typeface="Courier New"/>
              </a:rPr>
              <a:t>ID</a:t>
            </a:r>
            <a:r>
              <a:rPr lang="pt-BR">
                <a:latin typeface="Courier New"/>
                <a:ea typeface="Courier New"/>
                <a:cs typeface="Courier New"/>
                <a:sym typeface="Courier New"/>
              </a:rPr>
              <a:t>]   = ([i].enter -&gt; C[i%N+1]).</a:t>
            </a:r>
            <a:endParaRPr>
              <a:latin typeface="Courier New"/>
              <a:ea typeface="Courier New"/>
              <a:cs typeface="Courier New"/>
              <a:sym typeface="Courier New"/>
            </a:endParaRPr>
          </a:p>
          <a:p>
            <a:pPr indent="0" lvl="0" marL="0" rtl="0" algn="l">
              <a:spcBef>
                <a:spcPts val="1600"/>
              </a:spcBef>
              <a:spcAft>
                <a:spcPts val="0"/>
              </a:spcAft>
              <a:buNone/>
            </a:pPr>
            <a:r>
              <a:rPr lang="pt-BR">
                <a:latin typeface="Courier New"/>
                <a:ea typeface="Courier New"/>
                <a:cs typeface="Courier New"/>
                <a:sym typeface="Courier New"/>
              </a:rPr>
              <a:t>NOPASS2   = C[1],</a:t>
            </a:r>
            <a:br>
              <a:rPr lang="pt-BR">
                <a:latin typeface="Courier New"/>
                <a:ea typeface="Courier New"/>
                <a:cs typeface="Courier New"/>
                <a:sym typeface="Courier New"/>
              </a:rPr>
            </a:br>
            <a:r>
              <a:rPr lang="pt-BR">
                <a:latin typeface="Courier New"/>
                <a:ea typeface="Courier New"/>
                <a:cs typeface="Courier New"/>
                <a:sym typeface="Courier New"/>
              </a:rPr>
              <a:t>C[i:</a:t>
            </a:r>
            <a:r>
              <a:rPr b="1" lang="pt-BR">
                <a:latin typeface="Courier New"/>
                <a:ea typeface="Courier New"/>
                <a:cs typeface="Courier New"/>
                <a:sym typeface="Courier New"/>
              </a:rPr>
              <a:t>ID</a:t>
            </a:r>
            <a:r>
              <a:rPr lang="pt-BR">
                <a:latin typeface="Courier New"/>
                <a:ea typeface="Courier New"/>
                <a:cs typeface="Courier New"/>
                <a:sym typeface="Courier New"/>
              </a:rPr>
              <a:t>]   = ([i].exit -&gt; C[i%N+1]).</a:t>
            </a:r>
            <a:endParaRPr>
              <a:latin typeface="Courier New"/>
              <a:ea typeface="Courier New"/>
              <a:cs typeface="Courier New"/>
              <a:sym typeface="Courier New"/>
            </a:endParaRPr>
          </a:p>
          <a:p>
            <a:pPr indent="0" lvl="0" marL="0" rtl="0" algn="l">
              <a:spcBef>
                <a:spcPts val="1600"/>
              </a:spcBef>
              <a:spcAft>
                <a:spcPts val="0"/>
              </a:spcAft>
              <a:buNone/>
            </a:pPr>
            <a:r>
              <a:rPr lang="pt-BR">
                <a:latin typeface="Courier New"/>
                <a:ea typeface="Courier New"/>
                <a:cs typeface="Courier New"/>
                <a:sym typeface="Courier New"/>
              </a:rPr>
              <a:t>||CONVOY = ([</a:t>
            </a:r>
            <a:r>
              <a:rPr b="1" lang="pt-BR">
                <a:latin typeface="Courier New"/>
                <a:ea typeface="Courier New"/>
                <a:cs typeface="Courier New"/>
                <a:sym typeface="Courier New"/>
              </a:rPr>
              <a:t>ID</a:t>
            </a:r>
            <a:r>
              <a:rPr lang="pt-BR">
                <a:latin typeface="Courier New"/>
                <a:ea typeface="Courier New"/>
                <a:cs typeface="Courier New"/>
                <a:sym typeface="Courier New"/>
              </a:rPr>
              <a:t>]:CAR || NOPASS1 || NOPASS2).</a:t>
            </a:r>
            <a:endParaRPr>
              <a:latin typeface="Courier New"/>
              <a:ea typeface="Courier New"/>
              <a:cs typeface="Courier New"/>
              <a:sym typeface="Courier New"/>
            </a:endParaRPr>
          </a:p>
          <a:p>
            <a:pPr indent="0" lvl="0" marL="0" rtl="0" algn="l">
              <a:spcBef>
                <a:spcPts val="1600"/>
              </a:spcBef>
              <a:spcAft>
                <a:spcPts val="0"/>
              </a:spcAft>
              <a:buNone/>
            </a:pPr>
            <a:r>
              <a:rPr lang="pt-BR">
                <a:latin typeface="Courier New"/>
                <a:ea typeface="Courier New"/>
                <a:cs typeface="Courier New"/>
                <a:sym typeface="Courier New"/>
              </a:rPr>
              <a:t>||CARS = (red:CONVOY || blue:CONVOY).</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
        <p:nvSpPr>
          <p:cNvPr id="198" name="Google Shape;198;p32"/>
          <p:cNvSpPr/>
          <p:nvPr/>
        </p:nvSpPr>
        <p:spPr>
          <a:xfrm>
            <a:off x="3851800" y="2575550"/>
            <a:ext cx="4923300" cy="14706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solidFill>
                  <a:srgbClr val="01262A"/>
                </a:solidFill>
              </a:rPr>
              <a:t>O processo CONVOY modela um conjunto de carros viajando na mesma direção que entram na ponte um depois do outro e deixam a ponte um após o outro.</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7.2 Segurança - Single-lane bridge model</a:t>
            </a:r>
            <a:endParaRPr>
              <a:solidFill>
                <a:schemeClr val="lt1"/>
              </a:solidFill>
            </a:endParaRPr>
          </a:p>
          <a:p>
            <a:pPr indent="0" lvl="0" marL="0" rtl="0" algn="l">
              <a:spcBef>
                <a:spcPts val="0"/>
              </a:spcBef>
              <a:spcAft>
                <a:spcPts val="0"/>
              </a:spcAft>
              <a:buNone/>
            </a:pPr>
            <a:r>
              <a:t/>
            </a:r>
            <a:endParaRPr/>
          </a:p>
        </p:txBody>
      </p:sp>
      <p:sp>
        <p:nvSpPr>
          <p:cNvPr id="204" name="Google Shape;204;p33"/>
          <p:cNvSpPr txBox="1"/>
          <p:nvPr>
            <p:ph idx="1" type="body"/>
          </p:nvPr>
        </p:nvSpPr>
        <p:spPr>
          <a:xfrm>
            <a:off x="311700" y="1306521"/>
            <a:ext cx="8520600" cy="572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1600"/>
              </a:spcAft>
              <a:buSzPts val="1800"/>
              <a:buChar char="●"/>
            </a:pPr>
            <a:r>
              <a:rPr lang="pt-BR"/>
              <a:t>o modelo da ponte armazena a quantidade de carros vermelhos e azuis</a:t>
            </a:r>
            <a:endParaRPr/>
          </a:p>
        </p:txBody>
      </p:sp>
      <p:sp>
        <p:nvSpPr>
          <p:cNvPr id="205" name="Google Shape;205;p33"/>
          <p:cNvSpPr txBox="1"/>
          <p:nvPr>
            <p:ph idx="1" type="body"/>
          </p:nvPr>
        </p:nvSpPr>
        <p:spPr>
          <a:xfrm>
            <a:off x="791780" y="1822080"/>
            <a:ext cx="7971900" cy="20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BRIDGE = BRIDGE[0][0],</a:t>
            </a:r>
            <a:endParaRPr>
              <a:latin typeface="Courier New"/>
              <a:ea typeface="Courier New"/>
              <a:cs typeface="Courier New"/>
              <a:sym typeface="Courier New"/>
            </a:endParaRPr>
          </a:p>
          <a:p>
            <a:pPr indent="0" lvl="0" marL="0" rtl="0" algn="l">
              <a:spcBef>
                <a:spcPts val="1600"/>
              </a:spcBef>
              <a:spcAft>
                <a:spcPts val="1600"/>
              </a:spcAft>
              <a:buNone/>
            </a:pPr>
            <a:r>
              <a:rPr lang="pt-BR">
                <a:latin typeface="Courier New"/>
                <a:ea typeface="Courier New"/>
                <a:cs typeface="Courier New"/>
                <a:sym typeface="Courier New"/>
              </a:rPr>
              <a:t>BRIDGE[nr:T][nb:T] =</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latin typeface="Courier New"/>
                <a:ea typeface="Courier New"/>
                <a:cs typeface="Courier New"/>
                <a:sym typeface="Courier New"/>
              </a:rPr>
              <a:t>when</a:t>
            </a:r>
            <a:r>
              <a:rPr lang="pt-BR">
                <a:latin typeface="Courier New"/>
                <a:ea typeface="Courier New"/>
                <a:cs typeface="Courier New"/>
                <a:sym typeface="Courier New"/>
              </a:rPr>
              <a:t> (nb==0) </a:t>
            </a:r>
            <a:br>
              <a:rPr lang="pt-BR">
                <a:latin typeface="Courier New"/>
                <a:ea typeface="Courier New"/>
                <a:cs typeface="Courier New"/>
                <a:sym typeface="Courier New"/>
              </a:rPr>
            </a:br>
            <a:r>
              <a:rPr lang="pt-BR">
                <a:latin typeface="Courier New"/>
                <a:ea typeface="Courier New"/>
                <a:cs typeface="Courier New"/>
                <a:sym typeface="Courier New"/>
              </a:rPr>
              <a:t>         red[ID].enter  -&gt; BRIDGE[nr+1][nb]</a:t>
            </a:r>
            <a:br>
              <a:rPr lang="pt-BR">
                <a:latin typeface="Courier New"/>
                <a:ea typeface="Courier New"/>
                <a:cs typeface="Courier New"/>
                <a:sym typeface="Courier New"/>
              </a:rPr>
            </a:br>
            <a:r>
              <a:rPr lang="pt-BR">
                <a:latin typeface="Courier New"/>
                <a:ea typeface="Courier New"/>
                <a:cs typeface="Courier New"/>
                <a:sym typeface="Courier New"/>
              </a:rPr>
              <a:t>	|red[ID].exit    -&gt; BRIDGE[nr-1][nb]</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latin typeface="Courier New"/>
                <a:ea typeface="Courier New"/>
                <a:cs typeface="Courier New"/>
                <a:sym typeface="Courier New"/>
              </a:rPr>
              <a:t>when</a:t>
            </a:r>
            <a:r>
              <a:rPr lang="pt-BR">
                <a:latin typeface="Courier New"/>
                <a:ea typeface="Courier New"/>
                <a:cs typeface="Courier New"/>
                <a:sym typeface="Courier New"/>
              </a:rPr>
              <a:t> (nr==0) </a:t>
            </a:r>
            <a:br>
              <a:rPr lang="pt-BR">
                <a:latin typeface="Courier New"/>
                <a:ea typeface="Courier New"/>
                <a:cs typeface="Courier New"/>
                <a:sym typeface="Courier New"/>
              </a:rPr>
            </a:br>
            <a:r>
              <a:rPr lang="pt-BR">
                <a:latin typeface="Courier New"/>
                <a:ea typeface="Courier New"/>
                <a:cs typeface="Courier New"/>
                <a:sym typeface="Courier New"/>
              </a:rPr>
              <a:t>         blue[ID].enter -&gt; BRIDGE[nr][nb+1]</a:t>
            </a:r>
            <a:br>
              <a:rPr lang="pt-BR">
                <a:latin typeface="Courier New"/>
                <a:ea typeface="Courier New"/>
                <a:cs typeface="Courier New"/>
                <a:sym typeface="Courier New"/>
              </a:rPr>
            </a:br>
            <a:r>
              <a:rPr lang="pt-BR">
                <a:latin typeface="Courier New"/>
                <a:ea typeface="Courier New"/>
                <a:cs typeface="Courier New"/>
                <a:sym typeface="Courier New"/>
              </a:rPr>
              <a:t>	|blue[ID].exit   -&gt; BRIDGE[nr][nb-1]</a:t>
            </a:r>
            <a:br>
              <a:rPr lang="pt-BR">
                <a:latin typeface="Courier New"/>
                <a:ea typeface="Courier New"/>
                <a:cs typeface="Courier New"/>
                <a:sym typeface="Courier New"/>
              </a:rPr>
            </a:br>
            <a:r>
              <a:rPr lang="pt-BR">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7.2 Segurança - Single-lane bridge model</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p>
        </p:txBody>
      </p:sp>
      <p:sp>
        <p:nvSpPr>
          <p:cNvPr id="211" name="Google Shape;211;p34"/>
          <p:cNvSpPr txBox="1"/>
          <p:nvPr>
            <p:ph idx="1" type="body"/>
          </p:nvPr>
        </p:nvSpPr>
        <p:spPr>
          <a:xfrm>
            <a:off x="311700" y="12397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falta definir a </a:t>
            </a:r>
            <a:r>
              <a:rPr b="1" lang="pt-BR"/>
              <a:t>propriedade de segurança</a:t>
            </a:r>
            <a:r>
              <a:rPr lang="pt-BR"/>
              <a:t> </a:t>
            </a:r>
            <a:r>
              <a:rPr lang="pt-BR"/>
              <a:t>(a ser composta com o sistema) para verificarmos se não irá acontecer nenhuma colisão</a:t>
            </a:r>
            <a:endParaRPr/>
          </a:p>
          <a:p>
            <a:pPr indent="-342900" lvl="0" marL="457200" rtl="0" algn="l">
              <a:spcBef>
                <a:spcPts val="0"/>
              </a:spcBef>
              <a:spcAft>
                <a:spcPts val="0"/>
              </a:spcAft>
              <a:buSzPts val="1800"/>
              <a:buChar char="●"/>
            </a:pPr>
            <a:r>
              <a:rPr lang="pt-BR">
                <a:solidFill>
                  <a:srgbClr val="01262A"/>
                </a:solidFill>
              </a:rPr>
              <a:t>o índice é usado para contar os carros vermelhos (ou azuis) atualmente na ponte</a:t>
            </a:r>
            <a:endParaRPr/>
          </a:p>
        </p:txBody>
      </p:sp>
      <p:sp>
        <p:nvSpPr>
          <p:cNvPr id="212" name="Google Shape;212;p34"/>
          <p:cNvSpPr txBox="1"/>
          <p:nvPr>
            <p:ph idx="1" type="body"/>
          </p:nvPr>
        </p:nvSpPr>
        <p:spPr>
          <a:xfrm>
            <a:off x="768925" y="2598451"/>
            <a:ext cx="7971900" cy="17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property ONEWAY = (red[ID].enter  -&gt; RED[1]</a:t>
            </a:r>
            <a:br>
              <a:rPr lang="pt-BR">
                <a:latin typeface="Courier New"/>
                <a:ea typeface="Courier New"/>
                <a:cs typeface="Courier New"/>
                <a:sym typeface="Courier New"/>
              </a:rPr>
            </a:br>
            <a:r>
              <a:rPr lang="pt-BR">
                <a:latin typeface="Courier New"/>
                <a:ea typeface="Courier New"/>
                <a:cs typeface="Courier New"/>
                <a:sym typeface="Courier New"/>
              </a:rPr>
              <a:t>		  |blue[ID].enter -&gt; BLUE[1]</a:t>
            </a:r>
            <a:br>
              <a:rPr lang="pt-BR">
                <a:latin typeface="Courier New"/>
                <a:ea typeface="Courier New"/>
                <a:cs typeface="Courier New"/>
                <a:sym typeface="Courier New"/>
              </a:rPr>
            </a:br>
            <a:r>
              <a:rPr lang="pt-BR">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600"/>
              </a:spcBef>
              <a:spcAft>
                <a:spcPts val="1600"/>
              </a:spcAft>
              <a:buNone/>
            </a:pPr>
            <a:r>
              <a:rPr lang="pt-BR">
                <a:latin typeface="Courier New"/>
                <a:ea typeface="Courier New"/>
                <a:cs typeface="Courier New"/>
                <a:sym typeface="Courier New"/>
              </a:rPr>
              <a:t>RED[i:ID]  = (red[ID].enter -&gt; RED[i+1]</a:t>
            </a:r>
            <a:br>
              <a:rPr lang="pt-BR">
                <a:latin typeface="Courier New"/>
                <a:ea typeface="Courier New"/>
                <a:cs typeface="Courier New"/>
                <a:sym typeface="Courier New"/>
              </a:rPr>
            </a:br>
            <a:r>
              <a:rPr lang="pt-BR">
                <a:latin typeface="Courier New"/>
                <a:ea typeface="Courier New"/>
                <a:cs typeface="Courier New"/>
                <a:sym typeface="Courier New"/>
              </a:rPr>
              <a:t>             |when(i==1) red[ID].exit  -&gt; ONEWAY</a:t>
            </a:r>
            <a:br>
              <a:rPr lang="pt-BR">
                <a:latin typeface="Courier New"/>
                <a:ea typeface="Courier New"/>
                <a:cs typeface="Courier New"/>
                <a:sym typeface="Courier New"/>
              </a:rPr>
            </a:br>
            <a:r>
              <a:rPr lang="pt-BR">
                <a:latin typeface="Courier New"/>
                <a:ea typeface="Courier New"/>
                <a:cs typeface="Courier New"/>
                <a:sym typeface="Courier New"/>
              </a:rPr>
              <a:t>             |when(i&gt;1)  red[ID].exit  -&gt; RED[i-1]</a:t>
            </a:r>
            <a:br>
              <a:rPr lang="pt-BR">
                <a:latin typeface="Courier New"/>
                <a:ea typeface="Courier New"/>
                <a:cs typeface="Courier New"/>
                <a:sym typeface="Courier New"/>
              </a:rPr>
            </a:br>
            <a:r>
              <a:rPr lang="pt-BR">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7.2 </a:t>
            </a:r>
            <a:r>
              <a:rPr lang="pt-BR">
                <a:solidFill>
                  <a:schemeClr val="lt1"/>
                </a:solidFill>
              </a:rPr>
              <a:t>Segurança </a:t>
            </a:r>
            <a:r>
              <a:rPr lang="pt-BR">
                <a:solidFill>
                  <a:schemeClr val="lt1"/>
                </a:solidFill>
              </a:rPr>
              <a:t>- Single-lane bridge model</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218" name="Google Shape;218;p35"/>
          <p:cNvSpPr txBox="1"/>
          <p:nvPr>
            <p:ph idx="1" type="body"/>
          </p:nvPr>
        </p:nvSpPr>
        <p:spPr>
          <a:xfrm>
            <a:off x="768900" y="1303050"/>
            <a:ext cx="7971900" cy="15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BLUE[i:ID] = (blue[ID].enter -&gt; BLUE[i+1]</a:t>
            </a:r>
            <a:br>
              <a:rPr lang="pt-BR">
                <a:latin typeface="Courier New"/>
                <a:ea typeface="Courier New"/>
                <a:cs typeface="Courier New"/>
                <a:sym typeface="Courier New"/>
              </a:rPr>
            </a:br>
            <a:r>
              <a:rPr lang="pt-BR">
                <a:latin typeface="Courier New"/>
                <a:ea typeface="Courier New"/>
                <a:cs typeface="Courier New"/>
                <a:sym typeface="Courier New"/>
              </a:rPr>
              <a:t>             |when(i==1)blue[ID].exit  -&gt; ONEWAY</a:t>
            </a:r>
            <a:br>
              <a:rPr lang="pt-BR">
                <a:latin typeface="Courier New"/>
                <a:ea typeface="Courier New"/>
                <a:cs typeface="Courier New"/>
                <a:sym typeface="Courier New"/>
              </a:rPr>
            </a:br>
            <a:r>
              <a:rPr lang="pt-BR">
                <a:latin typeface="Courier New"/>
                <a:ea typeface="Courier New"/>
                <a:cs typeface="Courier New"/>
                <a:sym typeface="Courier New"/>
              </a:rPr>
              <a:t>             |when( i&gt;1)blue[ID].exit  -&gt; BLUE[i-1]</a:t>
            </a:r>
            <a:br>
              <a:rPr lang="pt-BR">
                <a:latin typeface="Courier New"/>
                <a:ea typeface="Courier New"/>
                <a:cs typeface="Courier New"/>
                <a:sym typeface="Courier New"/>
              </a:rPr>
            </a:br>
            <a:r>
              <a:rPr lang="pt-BR">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7.2 </a:t>
            </a:r>
            <a:r>
              <a:rPr lang="pt-BR">
                <a:solidFill>
                  <a:schemeClr val="lt1"/>
                </a:solidFill>
              </a:rPr>
              <a:t>Segurança </a:t>
            </a:r>
            <a:r>
              <a:rPr lang="pt-BR">
                <a:solidFill>
                  <a:schemeClr val="lt1"/>
                </a:solidFill>
              </a:rPr>
              <a:t>- Single-lane bridge model</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224" name="Google Shape;224;p36"/>
          <p:cNvSpPr txBox="1"/>
          <p:nvPr>
            <p:ph idx="1" type="body"/>
          </p:nvPr>
        </p:nvSpPr>
        <p:spPr>
          <a:xfrm>
            <a:off x="475550" y="1394476"/>
            <a:ext cx="797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1262A"/>
                </a:solidFill>
                <a:latin typeface="Courier New"/>
                <a:ea typeface="Courier New"/>
                <a:cs typeface="Courier New"/>
                <a:sym typeface="Courier New"/>
              </a:rPr>
              <a:t>||SingleLaneBridge = (CARS || BRIDGE || ONEWAY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
        <p:nvSpPr>
          <p:cNvPr id="225" name="Google Shape;225;p36"/>
          <p:cNvSpPr txBox="1"/>
          <p:nvPr>
            <p:ph idx="1" type="body"/>
          </p:nvPr>
        </p:nvSpPr>
        <p:spPr>
          <a:xfrm>
            <a:off x="475550" y="2621301"/>
            <a:ext cx="797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01262A"/>
                </a:solidFill>
                <a:latin typeface="Courier New"/>
                <a:ea typeface="Courier New"/>
                <a:cs typeface="Courier New"/>
                <a:sym typeface="Courier New"/>
              </a:rPr>
              <a:t>||SingleLaneBridge = (CARS || ONEWAY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
        <p:nvSpPr>
          <p:cNvPr id="226" name="Google Shape;226;p36"/>
          <p:cNvSpPr/>
          <p:nvPr/>
        </p:nvSpPr>
        <p:spPr>
          <a:xfrm>
            <a:off x="612700" y="3281625"/>
            <a:ext cx="5280900" cy="12675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pt-BR" sz="1800"/>
              <a:t>Trace to property violation in ONEWAY:</a:t>
            </a:r>
            <a:endParaRPr sz="1800"/>
          </a:p>
          <a:p>
            <a:pPr indent="0" lvl="0" marL="457200" rtl="0" algn="l">
              <a:spcBef>
                <a:spcPts val="0"/>
              </a:spcBef>
              <a:spcAft>
                <a:spcPts val="0"/>
              </a:spcAft>
              <a:buNone/>
            </a:pPr>
            <a:r>
              <a:rPr lang="pt-BR" sz="1800"/>
              <a:t>red.1.enter</a:t>
            </a:r>
            <a:endParaRPr sz="1800"/>
          </a:p>
          <a:p>
            <a:pPr indent="0" lvl="0" marL="457200" rtl="0" algn="l">
              <a:spcBef>
                <a:spcPts val="0"/>
              </a:spcBef>
              <a:spcAft>
                <a:spcPts val="0"/>
              </a:spcAft>
              <a:buNone/>
            </a:pPr>
            <a:r>
              <a:rPr lang="pt-BR" sz="1800"/>
              <a:t>blue.1.enter</a:t>
            </a:r>
            <a:endParaRPr sz="1800"/>
          </a:p>
        </p:txBody>
      </p:sp>
      <p:sp>
        <p:nvSpPr>
          <p:cNvPr id="227" name="Google Shape;227;p36"/>
          <p:cNvSpPr/>
          <p:nvPr/>
        </p:nvSpPr>
        <p:spPr>
          <a:xfrm>
            <a:off x="612700" y="1910025"/>
            <a:ext cx="5280900" cy="5727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No deadlocks/errors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7.3.1 Vivacidade - Propriedade de progresso </a:t>
            </a:r>
            <a:endParaRPr/>
          </a:p>
        </p:txBody>
      </p:sp>
      <p:sp>
        <p:nvSpPr>
          <p:cNvPr id="233" name="Google Shape;233;p37"/>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Uma </a:t>
            </a:r>
            <a:r>
              <a:rPr b="1" lang="pt-BR"/>
              <a:t>progress property</a:t>
            </a:r>
            <a:r>
              <a:rPr lang="pt-BR"/>
              <a:t> define uma ação específica a ser executada eventualmente a partir de qualquer estado do sistema</a:t>
            </a:r>
            <a:endParaRPr/>
          </a:p>
          <a:p>
            <a:pPr indent="-342900" lvl="0" marL="457200" rtl="0" algn="l">
              <a:spcBef>
                <a:spcPts val="0"/>
              </a:spcBef>
              <a:spcAft>
                <a:spcPts val="0"/>
              </a:spcAft>
              <a:buSzPts val="1800"/>
              <a:buChar char="●"/>
            </a:pPr>
            <a:r>
              <a:rPr b="1" lang="pt-BR"/>
              <a:t>Progress</a:t>
            </a:r>
            <a:r>
              <a:rPr lang="pt-BR"/>
              <a:t> é o oposto de </a:t>
            </a:r>
            <a:r>
              <a:rPr b="1" lang="pt-BR"/>
              <a:t>Starvation</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86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600"/>
              <a:t>7.3.1 Vivacidade - </a:t>
            </a:r>
            <a:r>
              <a:rPr lang="pt-BR" sz="2600">
                <a:solidFill>
                  <a:schemeClr val="lt1"/>
                </a:solidFill>
              </a:rPr>
              <a:t>Propriedade de progresso</a:t>
            </a:r>
            <a:r>
              <a:rPr lang="pt-BR" sz="2600"/>
              <a:t> - COIN</a:t>
            </a:r>
            <a:endParaRPr sz="2600"/>
          </a:p>
        </p:txBody>
      </p:sp>
      <p:pic>
        <p:nvPicPr>
          <p:cNvPr id="239" name="Google Shape;239;p38"/>
          <p:cNvPicPr preferRelativeResize="0"/>
          <p:nvPr/>
        </p:nvPicPr>
        <p:blipFill>
          <a:blip r:embed="rId3">
            <a:alphaModFix/>
          </a:blip>
          <a:stretch>
            <a:fillRect/>
          </a:stretch>
        </p:blipFill>
        <p:spPr>
          <a:xfrm>
            <a:off x="699025" y="2274900"/>
            <a:ext cx="4781525" cy="2358025"/>
          </a:xfrm>
          <a:prstGeom prst="rect">
            <a:avLst/>
          </a:prstGeom>
          <a:noFill/>
          <a:ln>
            <a:noFill/>
          </a:ln>
        </p:spPr>
      </p:pic>
      <p:sp>
        <p:nvSpPr>
          <p:cNvPr id="240" name="Google Shape;240;p38"/>
          <p:cNvSpPr txBox="1"/>
          <p:nvPr>
            <p:ph idx="1" type="body"/>
          </p:nvPr>
        </p:nvSpPr>
        <p:spPr>
          <a:xfrm>
            <a:off x="586025" y="1423776"/>
            <a:ext cx="797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COIN = (toss-&gt;heads-&gt;COIN|toss-&gt;tail-&gt;COIN).</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300"/>
              <a:t>7.3.1 Vivacidade - </a:t>
            </a:r>
            <a:r>
              <a:rPr lang="pt-BR" sz="2300">
                <a:solidFill>
                  <a:schemeClr val="lt1"/>
                </a:solidFill>
              </a:rPr>
              <a:t>Propriedade de progresso - Escolha justa</a:t>
            </a:r>
            <a:endParaRPr sz="2300"/>
          </a:p>
        </p:txBody>
      </p:sp>
      <p:sp>
        <p:nvSpPr>
          <p:cNvPr id="246" name="Google Shape;246;p39"/>
          <p:cNvSpPr txBox="1"/>
          <p:nvPr>
            <p:ph idx="1" type="body"/>
          </p:nvPr>
        </p:nvSpPr>
        <p:spPr>
          <a:xfrm>
            <a:off x="311700" y="1315950"/>
            <a:ext cx="8520600" cy="101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se a moeda fosse lançada infinitas vezes</a:t>
            </a:r>
            <a:endParaRPr/>
          </a:p>
          <a:p>
            <a:pPr indent="-317500" lvl="1" marL="914400" rtl="0" algn="l">
              <a:spcBef>
                <a:spcPts val="0"/>
              </a:spcBef>
              <a:spcAft>
                <a:spcPts val="0"/>
              </a:spcAft>
              <a:buSzPts val="1400"/>
              <a:buChar char="○"/>
            </a:pPr>
            <a:r>
              <a:rPr lang="pt-BR"/>
              <a:t>depende da política de escalonamento</a:t>
            </a:r>
            <a:endParaRPr/>
          </a:p>
          <a:p>
            <a:pPr indent="-317500" lvl="1" marL="914400" rtl="0" algn="l">
              <a:spcBef>
                <a:spcPts val="0"/>
              </a:spcBef>
              <a:spcAft>
                <a:spcPts val="0"/>
              </a:spcAft>
              <a:buSzPts val="1400"/>
              <a:buChar char="○"/>
            </a:pPr>
            <a:r>
              <a:rPr lang="pt-BR"/>
              <a:t>se não for justa, poderíamos sempre escolher a transição </a:t>
            </a:r>
            <a:r>
              <a:rPr b="1" lang="pt-BR"/>
              <a:t>toss</a:t>
            </a:r>
            <a:r>
              <a:rPr lang="pt-BR"/>
              <a:t> que leva à </a:t>
            </a:r>
            <a:r>
              <a:rPr b="1" lang="pt-BR"/>
              <a:t>cara</a:t>
            </a:r>
            <a:endParaRPr b="1"/>
          </a:p>
        </p:txBody>
      </p:sp>
      <p:pic>
        <p:nvPicPr>
          <p:cNvPr id="247" name="Google Shape;247;p39"/>
          <p:cNvPicPr preferRelativeResize="0"/>
          <p:nvPr/>
        </p:nvPicPr>
        <p:blipFill>
          <a:blip r:embed="rId3">
            <a:alphaModFix/>
          </a:blip>
          <a:stretch>
            <a:fillRect/>
          </a:stretch>
        </p:blipFill>
        <p:spPr>
          <a:xfrm>
            <a:off x="4769825" y="2957425"/>
            <a:ext cx="4095775" cy="2019850"/>
          </a:xfrm>
          <a:prstGeom prst="rect">
            <a:avLst/>
          </a:prstGeom>
          <a:noFill/>
          <a:ln>
            <a:noFill/>
          </a:ln>
        </p:spPr>
      </p:pic>
      <p:sp>
        <p:nvSpPr>
          <p:cNvPr id="248" name="Google Shape;248;p39"/>
          <p:cNvSpPr/>
          <p:nvPr/>
        </p:nvSpPr>
        <p:spPr>
          <a:xfrm>
            <a:off x="598050" y="2417875"/>
            <a:ext cx="3732000" cy="10140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t>Escolha justa: </a:t>
            </a:r>
            <a:r>
              <a:rPr lang="pt-BR"/>
              <a:t>se uma escolha sobre um conjunto de transições for executada infinitas vezes, todas as transições no conjunto serão executadas </a:t>
            </a:r>
            <a:r>
              <a:rPr lang="pt-BR">
                <a:solidFill>
                  <a:schemeClr val="dk1"/>
                </a:solidFill>
              </a:rPr>
              <a:t>infinitas vezes</a:t>
            </a:r>
            <a:r>
              <a:rPr lang="pt-BR"/>
              <a:t>.</a:t>
            </a:r>
            <a:endParaRPr b="1"/>
          </a:p>
        </p:txBody>
      </p:sp>
      <p:cxnSp>
        <p:nvCxnSpPr>
          <p:cNvPr id="249" name="Google Shape;249;p39"/>
          <p:cNvCxnSpPr>
            <a:stCxn id="248" idx="3"/>
          </p:cNvCxnSpPr>
          <p:nvPr/>
        </p:nvCxnSpPr>
        <p:spPr>
          <a:xfrm>
            <a:off x="4330050" y="2924875"/>
            <a:ext cx="1685400" cy="452700"/>
          </a:xfrm>
          <a:prstGeom prst="straightConnector1">
            <a:avLst/>
          </a:prstGeom>
          <a:noFill/>
          <a:ln cap="flat" cmpd="sng" w="19050">
            <a:solidFill>
              <a:srgbClr val="FF0000"/>
            </a:solidFill>
            <a:prstDash val="solid"/>
            <a:round/>
            <a:headEnd len="med" w="med" type="none"/>
            <a:tailEnd len="med" w="med" type="none"/>
          </a:ln>
        </p:spPr>
      </p:cxnSp>
      <p:cxnSp>
        <p:nvCxnSpPr>
          <p:cNvPr id="250" name="Google Shape;250;p39"/>
          <p:cNvCxnSpPr>
            <a:stCxn id="248" idx="3"/>
          </p:cNvCxnSpPr>
          <p:nvPr/>
        </p:nvCxnSpPr>
        <p:spPr>
          <a:xfrm>
            <a:off x="4330050" y="2924875"/>
            <a:ext cx="2491200" cy="181800"/>
          </a:xfrm>
          <a:prstGeom prst="straightConnector1">
            <a:avLst/>
          </a:prstGeom>
          <a:noFill/>
          <a:ln cap="flat" cmpd="sng" w="19050">
            <a:solidFill>
              <a:srgbClr val="FF0000"/>
            </a:solidFill>
            <a:prstDash val="solid"/>
            <a:round/>
            <a:headEnd len="med" w="med" type="none"/>
            <a:tailEnd len="med" w="med" type="none"/>
          </a:ln>
        </p:spPr>
      </p:cxnSp>
      <p:sp>
        <p:nvSpPr>
          <p:cNvPr id="251" name="Google Shape;251;p39"/>
          <p:cNvSpPr/>
          <p:nvPr/>
        </p:nvSpPr>
        <p:spPr>
          <a:xfrm>
            <a:off x="6806700" y="2952750"/>
            <a:ext cx="3444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6015450" y="3281000"/>
            <a:ext cx="3444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600">
                <a:solidFill>
                  <a:schemeClr val="lt1"/>
                </a:solidFill>
              </a:rPr>
              <a:t>7.3.1 Vivacidade - Propriedade de progresso - COIN</a:t>
            </a:r>
            <a:endParaRPr sz="2600">
              <a:solidFill>
                <a:schemeClr val="lt1"/>
              </a:solidFill>
            </a:endParaRPr>
          </a:p>
          <a:p>
            <a:pPr indent="0" lvl="0" marL="0" rtl="0" algn="l">
              <a:spcBef>
                <a:spcPts val="0"/>
              </a:spcBef>
              <a:spcAft>
                <a:spcPts val="0"/>
              </a:spcAft>
              <a:buNone/>
            </a:pPr>
            <a:r>
              <a:t/>
            </a:r>
            <a:endParaRPr/>
          </a:p>
        </p:txBody>
      </p:sp>
      <p:sp>
        <p:nvSpPr>
          <p:cNvPr id="258" name="Google Shape;258;p40"/>
          <p:cNvSpPr txBox="1"/>
          <p:nvPr>
            <p:ph idx="1" type="body"/>
          </p:nvPr>
        </p:nvSpPr>
        <p:spPr>
          <a:xfrm>
            <a:off x="311700" y="1315950"/>
            <a:ext cx="8520600" cy="101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o sistema </a:t>
            </a:r>
            <a:r>
              <a:rPr b="1" lang="pt-BR"/>
              <a:t>COIN </a:t>
            </a:r>
            <a:r>
              <a:rPr lang="pt-BR"/>
              <a:t>eventualmente escolherá </a:t>
            </a:r>
            <a:r>
              <a:rPr b="1" lang="pt-BR"/>
              <a:t>heads </a:t>
            </a:r>
            <a:r>
              <a:rPr lang="pt-BR"/>
              <a:t>e eventualmente escolherá </a:t>
            </a:r>
            <a:r>
              <a:rPr b="1" lang="pt-BR"/>
              <a:t>tails</a:t>
            </a:r>
            <a:endParaRPr b="1"/>
          </a:p>
          <a:p>
            <a:pPr indent="-317500" lvl="1" marL="914400" marR="0" rtl="0" algn="l">
              <a:lnSpc>
                <a:spcPct val="115000"/>
              </a:lnSpc>
              <a:spcBef>
                <a:spcPts val="0"/>
              </a:spcBef>
              <a:spcAft>
                <a:spcPts val="0"/>
              </a:spcAft>
              <a:buSzPts val="1400"/>
              <a:buChar char="○"/>
            </a:pPr>
            <a:r>
              <a:rPr lang="pt-BR"/>
              <a:t>assumindo uma escolha justa, é claro</a:t>
            </a:r>
            <a:endParaRPr/>
          </a:p>
          <a:p>
            <a:pPr indent="-342900" lvl="0" marL="457200" marR="0" rtl="0" algn="l">
              <a:lnSpc>
                <a:spcPct val="115000"/>
              </a:lnSpc>
              <a:spcBef>
                <a:spcPts val="0"/>
              </a:spcBef>
              <a:spcAft>
                <a:spcPts val="0"/>
              </a:spcAft>
              <a:buSzPts val="1800"/>
              <a:buChar char="●"/>
            </a:pPr>
            <a:r>
              <a:rPr lang="pt-BR"/>
              <a:t>podemos conferir essa propriedade definindo uma </a:t>
            </a:r>
            <a:r>
              <a:rPr b="1" lang="pt-BR"/>
              <a:t>progress property</a:t>
            </a:r>
            <a:endParaRPr b="1"/>
          </a:p>
        </p:txBody>
      </p:sp>
      <p:pic>
        <p:nvPicPr>
          <p:cNvPr id="259" name="Google Shape;259;p40"/>
          <p:cNvPicPr preferRelativeResize="0"/>
          <p:nvPr/>
        </p:nvPicPr>
        <p:blipFill>
          <a:blip r:embed="rId3">
            <a:alphaModFix/>
          </a:blip>
          <a:stretch>
            <a:fillRect/>
          </a:stretch>
        </p:blipFill>
        <p:spPr>
          <a:xfrm>
            <a:off x="4769825" y="2957425"/>
            <a:ext cx="4095775" cy="201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600">
                <a:solidFill>
                  <a:schemeClr val="lt1"/>
                </a:solidFill>
              </a:rPr>
              <a:t>7.3.1 Vivacidade - Propriedade de progresso - COIN</a:t>
            </a:r>
            <a:endParaRPr sz="2600">
              <a:solidFill>
                <a:schemeClr val="lt1"/>
              </a:solidFill>
            </a:endParaRPr>
          </a:p>
          <a:p>
            <a:pPr indent="0" lvl="0" marL="0" rtl="0" algn="l">
              <a:spcBef>
                <a:spcPts val="0"/>
              </a:spcBef>
              <a:spcAft>
                <a:spcPts val="0"/>
              </a:spcAft>
              <a:buNone/>
            </a:pPr>
            <a:r>
              <a:t/>
            </a:r>
            <a:endParaRPr/>
          </a:p>
        </p:txBody>
      </p:sp>
      <p:sp>
        <p:nvSpPr>
          <p:cNvPr id="265" name="Google Shape;265;p41"/>
          <p:cNvSpPr txBox="1"/>
          <p:nvPr>
            <p:ph idx="1" type="body"/>
          </p:nvPr>
        </p:nvSpPr>
        <p:spPr>
          <a:xfrm>
            <a:off x="159300" y="1315950"/>
            <a:ext cx="4238400" cy="101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pt-BR">
                <a:latin typeface="Courier New"/>
                <a:ea typeface="Courier New"/>
                <a:cs typeface="Courier New"/>
                <a:sym typeface="Courier New"/>
              </a:rPr>
              <a:t>progress </a:t>
            </a:r>
            <a:r>
              <a:rPr lang="pt-BR">
                <a:latin typeface="Courier New"/>
                <a:ea typeface="Courier New"/>
                <a:cs typeface="Courier New"/>
                <a:sym typeface="Courier New"/>
              </a:rPr>
              <a:t>HEADS = {heads}</a:t>
            </a:r>
            <a:br>
              <a:rPr lang="pt-BR">
                <a:latin typeface="Courier New"/>
                <a:ea typeface="Courier New"/>
                <a:cs typeface="Courier New"/>
                <a:sym typeface="Courier New"/>
              </a:rPr>
            </a:br>
            <a:r>
              <a:rPr b="1" lang="pt-BR">
                <a:latin typeface="Courier New"/>
                <a:ea typeface="Courier New"/>
                <a:cs typeface="Courier New"/>
                <a:sym typeface="Courier New"/>
              </a:rPr>
              <a:t>progress </a:t>
            </a:r>
            <a:r>
              <a:rPr lang="pt-BR">
                <a:latin typeface="Courier New"/>
                <a:ea typeface="Courier New"/>
                <a:cs typeface="Courier New"/>
                <a:sym typeface="Courier New"/>
              </a:rPr>
              <a:t>TAILS = {tails}</a:t>
            </a:r>
            <a:endParaRPr>
              <a:latin typeface="Courier New"/>
              <a:ea typeface="Courier New"/>
              <a:cs typeface="Courier New"/>
              <a:sym typeface="Courier New"/>
            </a:endParaRPr>
          </a:p>
        </p:txBody>
      </p:sp>
      <p:pic>
        <p:nvPicPr>
          <p:cNvPr id="266" name="Google Shape;266;p41"/>
          <p:cNvPicPr preferRelativeResize="0"/>
          <p:nvPr/>
        </p:nvPicPr>
        <p:blipFill>
          <a:blip r:embed="rId3">
            <a:alphaModFix/>
          </a:blip>
          <a:stretch>
            <a:fillRect/>
          </a:stretch>
        </p:blipFill>
        <p:spPr>
          <a:xfrm>
            <a:off x="4677325" y="2483825"/>
            <a:ext cx="4095775" cy="2019850"/>
          </a:xfrm>
          <a:prstGeom prst="rect">
            <a:avLst/>
          </a:prstGeom>
          <a:noFill/>
          <a:ln>
            <a:noFill/>
          </a:ln>
        </p:spPr>
      </p:pic>
      <p:sp>
        <p:nvSpPr>
          <p:cNvPr id="267" name="Google Shape;267;p41"/>
          <p:cNvSpPr/>
          <p:nvPr/>
        </p:nvSpPr>
        <p:spPr>
          <a:xfrm>
            <a:off x="311700" y="2732950"/>
            <a:ext cx="3732000" cy="12675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progress P = {a1,a2..an}</a:t>
            </a:r>
            <a:r>
              <a:rPr lang="pt-BR"/>
              <a:t> define uma progress property P que afirma que em um execução infinita de um sistema S, pelo menos uma das ações </a:t>
            </a:r>
            <a:r>
              <a:rPr lang="pt-BR">
                <a:latin typeface="Courier New"/>
                <a:ea typeface="Courier New"/>
                <a:cs typeface="Courier New"/>
                <a:sym typeface="Courier New"/>
              </a:rPr>
              <a:t>a1,a2..an </a:t>
            </a:r>
            <a:r>
              <a:rPr lang="pt-BR"/>
              <a:t>será executada infinitas vezes.</a:t>
            </a:r>
            <a:endParaRPr/>
          </a:p>
        </p:txBody>
      </p:sp>
      <p:sp>
        <p:nvSpPr>
          <p:cNvPr id="268" name="Google Shape;268;p41"/>
          <p:cNvSpPr txBox="1"/>
          <p:nvPr>
            <p:ph idx="1" type="body"/>
          </p:nvPr>
        </p:nvSpPr>
        <p:spPr>
          <a:xfrm>
            <a:off x="3664925" y="1315950"/>
            <a:ext cx="5473500" cy="101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pt-BR">
                <a:latin typeface="Courier New"/>
                <a:ea typeface="Courier New"/>
                <a:cs typeface="Courier New"/>
                <a:sym typeface="Courier New"/>
              </a:rPr>
              <a:t>progress </a:t>
            </a:r>
            <a:r>
              <a:rPr lang="pt-BR">
                <a:latin typeface="Courier New"/>
                <a:ea typeface="Courier New"/>
                <a:cs typeface="Courier New"/>
                <a:sym typeface="Courier New"/>
              </a:rPr>
              <a:t>HEADSorTAILS = {heads,tails}</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Propriedades de segurança e vivacidade</a:t>
            </a:r>
            <a:endParaRPr/>
          </a:p>
        </p:txBody>
      </p:sp>
      <p:sp>
        <p:nvSpPr>
          <p:cNvPr id="76" name="Google Shape;76;p15"/>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Propriedade</a:t>
            </a:r>
            <a:endParaRPr/>
          </a:p>
          <a:p>
            <a:pPr indent="-317500" lvl="1" marL="914400" rtl="0" algn="l">
              <a:spcBef>
                <a:spcPts val="0"/>
              </a:spcBef>
              <a:spcAft>
                <a:spcPts val="0"/>
              </a:spcAft>
              <a:buSzPts val="1400"/>
              <a:buChar char="○"/>
            </a:pPr>
            <a:r>
              <a:rPr lang="pt-BR"/>
              <a:t>é um atributo que é verdadeiro para toda execução possível do programa</a:t>
            </a:r>
            <a:br>
              <a:rPr lang="pt-BR"/>
            </a:br>
            <a:endParaRPr/>
          </a:p>
          <a:p>
            <a:pPr indent="-317500" lvl="1" marL="914400" rtl="0" algn="l">
              <a:spcBef>
                <a:spcPts val="0"/>
              </a:spcBef>
              <a:spcAft>
                <a:spcPts val="0"/>
              </a:spcAft>
              <a:buSzPts val="1400"/>
              <a:buChar char="○"/>
            </a:pPr>
            <a:r>
              <a:rPr lang="pt-BR"/>
              <a:t>as propriedades interessantes para a programação concorrente são:</a:t>
            </a:r>
            <a:endParaRPr/>
          </a:p>
          <a:p>
            <a:pPr indent="-317500" lvl="2" marL="1371600" rtl="0" algn="l">
              <a:spcBef>
                <a:spcPts val="0"/>
              </a:spcBef>
              <a:spcAft>
                <a:spcPts val="0"/>
              </a:spcAft>
              <a:buSzPts val="1400"/>
              <a:buChar char="■"/>
            </a:pPr>
            <a:r>
              <a:rPr lang="pt-BR"/>
              <a:t>safety (segurança)</a:t>
            </a:r>
            <a:endParaRPr/>
          </a:p>
          <a:p>
            <a:pPr indent="-317500" lvl="2" marL="1371600" rtl="0" algn="l">
              <a:spcBef>
                <a:spcPts val="0"/>
              </a:spcBef>
              <a:spcAft>
                <a:spcPts val="0"/>
              </a:spcAft>
              <a:buSzPts val="1400"/>
              <a:buChar char="■"/>
            </a:pPr>
            <a:r>
              <a:rPr lang="pt-BR"/>
              <a:t>liveness (vivacidade)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600">
                <a:solidFill>
                  <a:schemeClr val="lt1"/>
                </a:solidFill>
              </a:rPr>
              <a:t>7.3.1 Vivacidade- Propriedade de progresso - COIN</a:t>
            </a:r>
            <a:endParaRPr sz="2600">
              <a:solidFill>
                <a:schemeClr val="lt1"/>
              </a:solidFill>
            </a:endParaRPr>
          </a:p>
          <a:p>
            <a:pPr indent="0" lvl="0" marL="0" rtl="0" algn="l">
              <a:spcBef>
                <a:spcPts val="0"/>
              </a:spcBef>
              <a:spcAft>
                <a:spcPts val="0"/>
              </a:spcAft>
              <a:buNone/>
            </a:pPr>
            <a:r>
              <a:t/>
            </a:r>
            <a:endParaRPr/>
          </a:p>
        </p:txBody>
      </p:sp>
      <p:sp>
        <p:nvSpPr>
          <p:cNvPr id="274" name="Google Shape;274;p42"/>
          <p:cNvSpPr txBox="1"/>
          <p:nvPr>
            <p:ph idx="1" type="body"/>
          </p:nvPr>
        </p:nvSpPr>
        <p:spPr>
          <a:xfrm>
            <a:off x="159300" y="1315950"/>
            <a:ext cx="4238400" cy="101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pt-BR">
                <a:latin typeface="Courier New"/>
                <a:ea typeface="Courier New"/>
                <a:cs typeface="Courier New"/>
                <a:sym typeface="Courier New"/>
              </a:rPr>
              <a:t>progress </a:t>
            </a:r>
            <a:r>
              <a:rPr lang="pt-BR">
                <a:latin typeface="Courier New"/>
                <a:ea typeface="Courier New"/>
                <a:cs typeface="Courier New"/>
                <a:sym typeface="Courier New"/>
              </a:rPr>
              <a:t>HEADS = {heads}</a:t>
            </a:r>
            <a:br>
              <a:rPr lang="pt-BR">
                <a:latin typeface="Courier New"/>
                <a:ea typeface="Courier New"/>
                <a:cs typeface="Courier New"/>
                <a:sym typeface="Courier New"/>
              </a:rPr>
            </a:br>
            <a:r>
              <a:rPr b="1" lang="pt-BR">
                <a:latin typeface="Courier New"/>
                <a:ea typeface="Courier New"/>
                <a:cs typeface="Courier New"/>
                <a:sym typeface="Courier New"/>
              </a:rPr>
              <a:t>progress </a:t>
            </a:r>
            <a:r>
              <a:rPr lang="pt-BR">
                <a:latin typeface="Courier New"/>
                <a:ea typeface="Courier New"/>
                <a:cs typeface="Courier New"/>
                <a:sym typeface="Courier New"/>
              </a:rPr>
              <a:t>TAILS = {tails}</a:t>
            </a:r>
            <a:endParaRPr>
              <a:latin typeface="Courier New"/>
              <a:ea typeface="Courier New"/>
              <a:cs typeface="Courier New"/>
              <a:sym typeface="Courier New"/>
            </a:endParaRPr>
          </a:p>
        </p:txBody>
      </p:sp>
      <p:pic>
        <p:nvPicPr>
          <p:cNvPr id="275" name="Google Shape;275;p42"/>
          <p:cNvPicPr preferRelativeResize="0"/>
          <p:nvPr/>
        </p:nvPicPr>
        <p:blipFill>
          <a:blip r:embed="rId3">
            <a:alphaModFix/>
          </a:blip>
          <a:stretch>
            <a:fillRect/>
          </a:stretch>
        </p:blipFill>
        <p:spPr>
          <a:xfrm>
            <a:off x="4677325" y="2483825"/>
            <a:ext cx="4095775" cy="2019850"/>
          </a:xfrm>
          <a:prstGeom prst="rect">
            <a:avLst/>
          </a:prstGeom>
          <a:noFill/>
          <a:ln>
            <a:noFill/>
          </a:ln>
        </p:spPr>
      </p:pic>
      <p:sp>
        <p:nvSpPr>
          <p:cNvPr id="276" name="Google Shape;276;p42"/>
          <p:cNvSpPr/>
          <p:nvPr/>
        </p:nvSpPr>
        <p:spPr>
          <a:xfrm>
            <a:off x="311700" y="2732950"/>
            <a:ext cx="3732000" cy="12675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progress P = {a1,a2..an}</a:t>
            </a:r>
            <a:r>
              <a:rPr lang="pt-BR"/>
              <a:t> define uma progress property P que afirma que em um execução infinita de um sistema S, pelo menos uma das ações </a:t>
            </a:r>
            <a:r>
              <a:rPr lang="pt-BR">
                <a:latin typeface="Courier New"/>
                <a:ea typeface="Courier New"/>
                <a:cs typeface="Courier New"/>
                <a:sym typeface="Courier New"/>
              </a:rPr>
              <a:t>a1,a2..an </a:t>
            </a:r>
            <a:r>
              <a:rPr lang="pt-BR"/>
              <a:t>será executada infinitas vezes.</a:t>
            </a:r>
            <a:endParaRPr/>
          </a:p>
        </p:txBody>
      </p:sp>
      <p:sp>
        <p:nvSpPr>
          <p:cNvPr id="277" name="Google Shape;277;p42"/>
          <p:cNvSpPr txBox="1"/>
          <p:nvPr/>
        </p:nvSpPr>
        <p:spPr>
          <a:xfrm>
            <a:off x="311700" y="4227625"/>
            <a:ext cx="5461800" cy="75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t-BR">
                <a:solidFill>
                  <a:srgbClr val="8B0000"/>
                </a:solidFill>
              </a:rPr>
              <a:t>LTSA check progress: No progress violations detected.</a:t>
            </a:r>
            <a:endParaRPr b="1">
              <a:solidFill>
                <a:srgbClr val="8B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400">
                <a:solidFill>
                  <a:schemeClr val="lt1"/>
                </a:solidFill>
              </a:rPr>
              <a:t>7.3.1 Vivacidade - Propriedade de progresso - TWOCOINS</a:t>
            </a:r>
            <a:endParaRPr sz="2400"/>
          </a:p>
        </p:txBody>
      </p:sp>
      <p:sp>
        <p:nvSpPr>
          <p:cNvPr id="283" name="Google Shape;283;p43"/>
          <p:cNvSpPr txBox="1"/>
          <p:nvPr>
            <p:ph idx="1" type="body"/>
          </p:nvPr>
        </p:nvSpPr>
        <p:spPr>
          <a:xfrm>
            <a:off x="311700" y="1315950"/>
            <a:ext cx="8520600" cy="1014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pt-BR"/>
              <a:t>antes de lançar as moedas, deve-se escolher entre duas moedas:</a:t>
            </a:r>
            <a:endParaRPr/>
          </a:p>
          <a:p>
            <a:pPr indent="-317500" lvl="1" marL="914400" marR="0" rtl="0" algn="l">
              <a:lnSpc>
                <a:spcPct val="115000"/>
              </a:lnSpc>
              <a:spcBef>
                <a:spcPts val="0"/>
              </a:spcBef>
              <a:spcAft>
                <a:spcPts val="0"/>
              </a:spcAft>
              <a:buSzPts val="1400"/>
              <a:buChar char="○"/>
            </a:pPr>
            <a:r>
              <a:rPr lang="pt-BR"/>
              <a:t>um moeda normal, com um lado cara e outro coroa</a:t>
            </a:r>
            <a:endParaRPr/>
          </a:p>
          <a:p>
            <a:pPr indent="-317500" lvl="1" marL="914400" marR="0" rtl="0" algn="l">
              <a:lnSpc>
                <a:spcPct val="115000"/>
              </a:lnSpc>
              <a:spcBef>
                <a:spcPts val="0"/>
              </a:spcBef>
              <a:spcAft>
                <a:spcPts val="0"/>
              </a:spcAft>
              <a:buSzPts val="1400"/>
              <a:buChar char="○"/>
            </a:pPr>
            <a:r>
              <a:rPr lang="pt-BR"/>
              <a:t>uma moeda modificada, com cara nos dois lados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7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400">
                <a:solidFill>
                  <a:schemeClr val="lt1"/>
                </a:solidFill>
              </a:rPr>
              <a:t>7.3.1 Vivacidade - Propriedade de progresso - TWOCOINS</a:t>
            </a:r>
            <a:endParaRPr sz="2400"/>
          </a:p>
        </p:txBody>
      </p:sp>
      <p:pic>
        <p:nvPicPr>
          <p:cNvPr id="289" name="Google Shape;289;p44"/>
          <p:cNvPicPr preferRelativeResize="0"/>
          <p:nvPr/>
        </p:nvPicPr>
        <p:blipFill>
          <a:blip r:embed="rId3">
            <a:alphaModFix/>
          </a:blip>
          <a:stretch>
            <a:fillRect/>
          </a:stretch>
        </p:blipFill>
        <p:spPr>
          <a:xfrm>
            <a:off x="466031" y="2955600"/>
            <a:ext cx="6233725" cy="1759950"/>
          </a:xfrm>
          <a:prstGeom prst="rect">
            <a:avLst/>
          </a:prstGeom>
          <a:noFill/>
          <a:ln>
            <a:noFill/>
          </a:ln>
        </p:spPr>
      </p:pic>
      <p:sp>
        <p:nvSpPr>
          <p:cNvPr id="290" name="Google Shape;290;p44"/>
          <p:cNvSpPr txBox="1"/>
          <p:nvPr/>
        </p:nvSpPr>
        <p:spPr>
          <a:xfrm>
            <a:off x="422075" y="1370050"/>
            <a:ext cx="5808600" cy="13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TWOCOIN = (pick-&gt;COIN|pick-&gt;TRICK),</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TRICK   = (toss-&gt;heads-&gt;TRICK),</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COIN    = (toss-&gt;heads-&gt;COIN|toss-&gt;tails-&gt;COIN).</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progress HEADS = {heads}</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progress TAILS = {tails}</a:t>
            </a:r>
            <a:endParaRPr>
              <a:latin typeface="Courier New"/>
              <a:ea typeface="Courier New"/>
              <a:cs typeface="Courier New"/>
              <a:sym typeface="Courier New"/>
            </a:endParaRPr>
          </a:p>
        </p:txBody>
      </p:sp>
      <p:sp>
        <p:nvSpPr>
          <p:cNvPr id="291" name="Google Shape;291;p44"/>
          <p:cNvSpPr/>
          <p:nvPr/>
        </p:nvSpPr>
        <p:spPr>
          <a:xfrm>
            <a:off x="5978925" y="1465325"/>
            <a:ext cx="2640900" cy="13848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Progress violation: </a:t>
            </a:r>
            <a:r>
              <a:rPr b="1" lang="pt-BR"/>
              <a:t>TAILS</a:t>
            </a:r>
            <a:endParaRPr b="1"/>
          </a:p>
          <a:p>
            <a:pPr indent="0" lvl="0" marL="0" rtl="0" algn="l">
              <a:spcBef>
                <a:spcPts val="0"/>
              </a:spcBef>
              <a:spcAft>
                <a:spcPts val="0"/>
              </a:spcAft>
              <a:buNone/>
            </a:pPr>
            <a:r>
              <a:rPr lang="pt-BR"/>
              <a:t>Trace to terminal set of states:</a:t>
            </a:r>
            <a:endParaRPr/>
          </a:p>
          <a:p>
            <a:pPr indent="0" lvl="0" marL="0" rtl="0" algn="l">
              <a:spcBef>
                <a:spcPts val="0"/>
              </a:spcBef>
              <a:spcAft>
                <a:spcPts val="0"/>
              </a:spcAft>
              <a:buNone/>
            </a:pPr>
            <a:r>
              <a:rPr lang="pt-BR"/>
              <a:t>	pick</a:t>
            </a:r>
            <a:endParaRPr/>
          </a:p>
          <a:p>
            <a:pPr indent="0" lvl="0" marL="0" rtl="0" algn="l">
              <a:spcBef>
                <a:spcPts val="0"/>
              </a:spcBef>
              <a:spcAft>
                <a:spcPts val="0"/>
              </a:spcAft>
              <a:buNone/>
            </a:pPr>
            <a:r>
              <a:rPr lang="pt-BR"/>
              <a:t>Actions in </a:t>
            </a:r>
            <a:r>
              <a:rPr b="1" lang="pt-BR"/>
              <a:t>terminal set</a:t>
            </a:r>
            <a:r>
              <a:rPr lang="pt-BR"/>
              <a:t>:</a:t>
            </a:r>
            <a:endParaRPr/>
          </a:p>
          <a:p>
            <a:pPr indent="0" lvl="0" marL="0" rtl="0" algn="l">
              <a:spcBef>
                <a:spcPts val="0"/>
              </a:spcBef>
              <a:spcAft>
                <a:spcPts val="0"/>
              </a:spcAft>
              <a:buNone/>
            </a:pPr>
            <a:r>
              <a:rPr lang="pt-BR"/>
              <a:t>	{heads, toss}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445025"/>
            <a:ext cx="887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400">
                <a:solidFill>
                  <a:schemeClr val="lt1"/>
                </a:solidFill>
              </a:rPr>
              <a:t>7.3.1 Vivacidade - Propriedade de progresso - TWOCOINS</a:t>
            </a:r>
            <a:endParaRPr sz="2400"/>
          </a:p>
        </p:txBody>
      </p:sp>
      <p:pic>
        <p:nvPicPr>
          <p:cNvPr id="297" name="Google Shape;297;p45"/>
          <p:cNvPicPr preferRelativeResize="0"/>
          <p:nvPr/>
        </p:nvPicPr>
        <p:blipFill>
          <a:blip r:embed="rId3">
            <a:alphaModFix/>
          </a:blip>
          <a:stretch>
            <a:fillRect/>
          </a:stretch>
        </p:blipFill>
        <p:spPr>
          <a:xfrm>
            <a:off x="466031" y="2955600"/>
            <a:ext cx="6233725" cy="1759950"/>
          </a:xfrm>
          <a:prstGeom prst="rect">
            <a:avLst/>
          </a:prstGeom>
          <a:noFill/>
          <a:ln>
            <a:noFill/>
          </a:ln>
        </p:spPr>
      </p:pic>
      <p:sp>
        <p:nvSpPr>
          <p:cNvPr id="298" name="Google Shape;298;p45"/>
          <p:cNvSpPr txBox="1"/>
          <p:nvPr/>
        </p:nvSpPr>
        <p:spPr>
          <a:xfrm>
            <a:off x="422075" y="1370050"/>
            <a:ext cx="5808600" cy="13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TWOCOIN = (pick-&gt;COIN|pick-&gt;TRICK),</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TRICK   = (toss-&gt;heads-&gt;TRICK),</a:t>
            </a:r>
            <a:endParaRPr>
              <a:latin typeface="Courier New"/>
              <a:ea typeface="Courier New"/>
              <a:cs typeface="Courier New"/>
              <a:sym typeface="Courier New"/>
            </a:endParaRPr>
          </a:p>
          <a:p>
            <a:pPr indent="0" lvl="0" marL="0" rtl="0" algn="l">
              <a:spcBef>
                <a:spcPts val="0"/>
              </a:spcBef>
              <a:spcAft>
                <a:spcPts val="0"/>
              </a:spcAft>
              <a:buNone/>
            </a:pPr>
            <a:r>
              <a:rPr lang="pt-BR">
                <a:latin typeface="Courier New"/>
                <a:ea typeface="Courier New"/>
                <a:cs typeface="Courier New"/>
                <a:sym typeface="Courier New"/>
              </a:rPr>
              <a:t>COIN    = (toss-&gt;heads-&gt;COIN|toss-&gt;tails-&gt;COIN).</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b="1" lang="pt-BR">
                <a:latin typeface="Courier New"/>
                <a:ea typeface="Courier New"/>
                <a:cs typeface="Courier New"/>
                <a:sym typeface="Courier New"/>
              </a:rPr>
              <a:t>progress HEADSorTAILS = {heads,tails}</a:t>
            </a:r>
            <a:endParaRPr b="1">
              <a:latin typeface="Courier New"/>
              <a:ea typeface="Courier New"/>
              <a:cs typeface="Courier New"/>
              <a:sym typeface="Courier New"/>
            </a:endParaRPr>
          </a:p>
        </p:txBody>
      </p:sp>
      <p:sp>
        <p:nvSpPr>
          <p:cNvPr id="299" name="Google Shape;299;p45"/>
          <p:cNvSpPr/>
          <p:nvPr/>
        </p:nvSpPr>
        <p:spPr>
          <a:xfrm>
            <a:off x="5956950" y="1465325"/>
            <a:ext cx="2640900" cy="7254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No progress violations detected.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7.3.2 - </a:t>
            </a:r>
            <a:r>
              <a:rPr lang="pt-BR" sz="2500">
                <a:solidFill>
                  <a:schemeClr val="lt1"/>
                </a:solidFill>
              </a:rPr>
              <a:t>Vivacidade </a:t>
            </a:r>
            <a:r>
              <a:rPr lang="pt-BR" sz="2500">
                <a:solidFill>
                  <a:schemeClr val="lt1"/>
                </a:solidFill>
              </a:rPr>
              <a:t>- Análise de progresso do LTSA </a:t>
            </a:r>
            <a:endParaRPr/>
          </a:p>
        </p:txBody>
      </p:sp>
      <p:sp>
        <p:nvSpPr>
          <p:cNvPr id="305" name="Google Shape;305;p46"/>
          <p:cNvSpPr txBox="1"/>
          <p:nvPr>
            <p:ph idx="1" type="body"/>
          </p:nvPr>
        </p:nvSpPr>
        <p:spPr>
          <a:xfrm>
            <a:off x="311700" y="1315950"/>
            <a:ext cx="8520600" cy="135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conjunto terminal</a:t>
            </a:r>
            <a:endParaRPr/>
          </a:p>
          <a:p>
            <a:pPr indent="-317500" lvl="1" marL="914400" rtl="0" algn="l">
              <a:spcBef>
                <a:spcPts val="0"/>
              </a:spcBef>
              <a:spcAft>
                <a:spcPts val="0"/>
              </a:spcAft>
              <a:buSzPts val="1400"/>
              <a:buChar char="○"/>
            </a:pPr>
            <a:r>
              <a:rPr lang="pt-BR"/>
              <a:t>cada estado é alcançável de todos os outros estado no conjunto através de uma ou mais transições</a:t>
            </a:r>
            <a:endParaRPr/>
          </a:p>
          <a:p>
            <a:pPr indent="-317500" lvl="1" marL="914400" rtl="0" algn="l">
              <a:spcBef>
                <a:spcPts val="0"/>
              </a:spcBef>
              <a:spcAft>
                <a:spcPts val="0"/>
              </a:spcAft>
              <a:buSzPts val="1400"/>
              <a:buChar char="○"/>
            </a:pPr>
            <a:r>
              <a:rPr lang="pt-BR"/>
              <a:t>não há transição de dentro do conjunto para qualquer estado fora do conjunto</a:t>
            </a:r>
            <a:endParaRPr/>
          </a:p>
        </p:txBody>
      </p:sp>
      <p:pic>
        <p:nvPicPr>
          <p:cNvPr id="306" name="Google Shape;306;p46"/>
          <p:cNvPicPr preferRelativeResize="0"/>
          <p:nvPr/>
        </p:nvPicPr>
        <p:blipFill>
          <a:blip r:embed="rId3">
            <a:alphaModFix/>
          </a:blip>
          <a:stretch>
            <a:fillRect/>
          </a:stretch>
        </p:blipFill>
        <p:spPr>
          <a:xfrm>
            <a:off x="2761550" y="3073650"/>
            <a:ext cx="2770300" cy="1640675"/>
          </a:xfrm>
          <a:prstGeom prst="rect">
            <a:avLst/>
          </a:prstGeom>
          <a:noFill/>
          <a:ln>
            <a:noFill/>
          </a:ln>
        </p:spPr>
      </p:pic>
      <p:sp>
        <p:nvSpPr>
          <p:cNvPr id="307" name="Google Shape;307;p46"/>
          <p:cNvSpPr/>
          <p:nvPr/>
        </p:nvSpPr>
        <p:spPr>
          <a:xfrm>
            <a:off x="2658250" y="2972575"/>
            <a:ext cx="3210600" cy="17418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7.3.2 - </a:t>
            </a:r>
            <a:r>
              <a:rPr lang="pt-BR" sz="2500">
                <a:solidFill>
                  <a:schemeClr val="lt1"/>
                </a:solidFill>
              </a:rPr>
              <a:t>Vivacidade </a:t>
            </a:r>
            <a:r>
              <a:rPr lang="pt-BR" sz="2500">
                <a:solidFill>
                  <a:schemeClr val="lt1"/>
                </a:solidFill>
              </a:rPr>
              <a:t>- Análise de progresso do LTSA </a:t>
            </a:r>
            <a:endParaRPr/>
          </a:p>
        </p:txBody>
      </p:sp>
      <p:sp>
        <p:nvSpPr>
          <p:cNvPr id="313" name="Google Shape;313;p47"/>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conjunto terminal</a:t>
            </a:r>
            <a:endParaRPr/>
          </a:p>
          <a:p>
            <a:pPr indent="-317500" lvl="1" marL="914400" rtl="0" algn="l">
              <a:spcBef>
                <a:spcPts val="0"/>
              </a:spcBef>
              <a:spcAft>
                <a:spcPts val="0"/>
              </a:spcAft>
              <a:buSzPts val="1400"/>
              <a:buChar char="○"/>
            </a:pPr>
            <a:r>
              <a:rPr lang="pt-BR"/>
              <a:t>cada estado é alcançável de todos os outros estado no conjunto através de uma ou mais transições</a:t>
            </a:r>
            <a:endParaRPr/>
          </a:p>
          <a:p>
            <a:pPr indent="-317500" lvl="1" marL="914400" rtl="0" algn="l">
              <a:spcBef>
                <a:spcPts val="0"/>
              </a:spcBef>
              <a:spcAft>
                <a:spcPts val="0"/>
              </a:spcAft>
              <a:buSzPts val="1400"/>
              <a:buChar char="○"/>
            </a:pPr>
            <a:r>
              <a:rPr lang="pt-BR"/>
              <a:t>não há transição de dentro do conjunto para qualquer estado fora do conjunto</a:t>
            </a:r>
            <a:endParaRPr/>
          </a:p>
        </p:txBody>
      </p:sp>
      <p:pic>
        <p:nvPicPr>
          <p:cNvPr id="314" name="Google Shape;314;p47"/>
          <p:cNvPicPr preferRelativeResize="0"/>
          <p:nvPr/>
        </p:nvPicPr>
        <p:blipFill>
          <a:blip r:embed="rId3">
            <a:alphaModFix/>
          </a:blip>
          <a:stretch>
            <a:fillRect/>
          </a:stretch>
        </p:blipFill>
        <p:spPr>
          <a:xfrm>
            <a:off x="1199131" y="2897000"/>
            <a:ext cx="6233725" cy="1759950"/>
          </a:xfrm>
          <a:prstGeom prst="rect">
            <a:avLst/>
          </a:prstGeom>
          <a:noFill/>
          <a:ln>
            <a:noFill/>
          </a:ln>
        </p:spPr>
      </p:pic>
      <p:sp>
        <p:nvSpPr>
          <p:cNvPr id="315" name="Google Shape;315;p47"/>
          <p:cNvSpPr/>
          <p:nvPr/>
        </p:nvSpPr>
        <p:spPr>
          <a:xfrm>
            <a:off x="2527825" y="3319100"/>
            <a:ext cx="1663200" cy="11211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7"/>
          <p:cNvSpPr/>
          <p:nvPr/>
        </p:nvSpPr>
        <p:spPr>
          <a:xfrm>
            <a:off x="4651175" y="3134475"/>
            <a:ext cx="2822400" cy="15546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7.3.2 - </a:t>
            </a:r>
            <a:r>
              <a:rPr lang="pt-BR" sz="2500">
                <a:solidFill>
                  <a:schemeClr val="lt1"/>
                </a:solidFill>
              </a:rPr>
              <a:t>Vivacidade </a:t>
            </a:r>
            <a:r>
              <a:rPr lang="pt-BR" sz="2500">
                <a:solidFill>
                  <a:schemeClr val="lt1"/>
                </a:solidFill>
              </a:rPr>
              <a:t>- Análise de progresso do LTSA </a:t>
            </a:r>
            <a:endParaRPr/>
          </a:p>
        </p:txBody>
      </p:sp>
      <p:sp>
        <p:nvSpPr>
          <p:cNvPr id="322" name="Google Shape;322;p48"/>
          <p:cNvSpPr txBox="1"/>
          <p:nvPr>
            <p:ph idx="1" type="body"/>
          </p:nvPr>
        </p:nvSpPr>
        <p:spPr>
          <a:xfrm>
            <a:off x="311700" y="1315950"/>
            <a:ext cx="8520600" cy="148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conjunto terminal</a:t>
            </a:r>
            <a:endParaRPr/>
          </a:p>
          <a:p>
            <a:pPr indent="-317500" lvl="1" marL="914400" rtl="0" algn="l">
              <a:spcBef>
                <a:spcPts val="0"/>
              </a:spcBef>
              <a:spcAft>
                <a:spcPts val="0"/>
              </a:spcAft>
              <a:buSzPts val="1400"/>
              <a:buChar char="○"/>
            </a:pPr>
            <a:r>
              <a:rPr lang="pt-BR"/>
              <a:t>cada estado é alcançável de todos os outros estado no conjunto através de uma ou mais transições</a:t>
            </a:r>
            <a:endParaRPr/>
          </a:p>
          <a:p>
            <a:pPr indent="-317500" lvl="1" marL="914400" rtl="0" algn="l">
              <a:spcBef>
                <a:spcPts val="0"/>
              </a:spcBef>
              <a:spcAft>
                <a:spcPts val="0"/>
              </a:spcAft>
              <a:buSzPts val="1400"/>
              <a:buChar char="○"/>
            </a:pPr>
            <a:r>
              <a:rPr lang="pt-BR"/>
              <a:t>não há transição de dentro do conjunto para qualquer estado fora do conjunto</a:t>
            </a:r>
            <a:endParaRPr/>
          </a:p>
        </p:txBody>
      </p:sp>
      <p:pic>
        <p:nvPicPr>
          <p:cNvPr id="323" name="Google Shape;323;p48"/>
          <p:cNvPicPr preferRelativeResize="0"/>
          <p:nvPr/>
        </p:nvPicPr>
        <p:blipFill>
          <a:blip r:embed="rId3">
            <a:alphaModFix/>
          </a:blip>
          <a:stretch>
            <a:fillRect/>
          </a:stretch>
        </p:blipFill>
        <p:spPr>
          <a:xfrm>
            <a:off x="1985404" y="3128967"/>
            <a:ext cx="3869000" cy="1560275"/>
          </a:xfrm>
          <a:prstGeom prst="rect">
            <a:avLst/>
          </a:prstGeom>
          <a:noFill/>
          <a:ln>
            <a:noFill/>
          </a:ln>
        </p:spPr>
      </p:pic>
      <p:sp>
        <p:nvSpPr>
          <p:cNvPr id="324" name="Google Shape;324;p48"/>
          <p:cNvSpPr/>
          <p:nvPr/>
        </p:nvSpPr>
        <p:spPr>
          <a:xfrm>
            <a:off x="6233775" y="3512350"/>
            <a:ext cx="1686600" cy="793500"/>
          </a:xfrm>
          <a:prstGeom prst="rect">
            <a:avLst/>
          </a:prstGeom>
          <a:solidFill>
            <a:srgbClr val="8B0000">
              <a:alpha val="19620"/>
            </a:srgbClr>
          </a:solidFill>
          <a:ln cap="flat" cmpd="sng" w="28575">
            <a:solidFill>
              <a:srgbClr val="8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pt-BR">
                <a:solidFill>
                  <a:srgbClr val="8B0000"/>
                </a:solidFill>
              </a:rPr>
              <a:t>Conjunto terminal vazio</a:t>
            </a:r>
            <a:endParaRPr b="1">
              <a:solidFill>
                <a:srgbClr val="8B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7.3.2 - </a:t>
            </a:r>
            <a:r>
              <a:rPr lang="pt-BR" sz="2500">
                <a:solidFill>
                  <a:schemeClr val="lt1"/>
                </a:solidFill>
              </a:rPr>
              <a:t>Vivacidade </a:t>
            </a:r>
            <a:r>
              <a:rPr lang="pt-BR" sz="2500">
                <a:solidFill>
                  <a:schemeClr val="lt1"/>
                </a:solidFill>
              </a:rPr>
              <a:t>- Análise de progresso do LTSA </a:t>
            </a:r>
            <a:endParaRPr/>
          </a:p>
        </p:txBody>
      </p:sp>
      <p:sp>
        <p:nvSpPr>
          <p:cNvPr id="330" name="Google Shape;330;p49"/>
          <p:cNvSpPr txBox="1"/>
          <p:nvPr>
            <p:ph idx="1" type="body"/>
          </p:nvPr>
        </p:nvSpPr>
        <p:spPr>
          <a:xfrm>
            <a:off x="311700" y="1315950"/>
            <a:ext cx="8520600" cy="148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mas por que </a:t>
            </a:r>
            <a:r>
              <a:rPr lang="pt-BR"/>
              <a:t>conjunto terminal é importante?</a:t>
            </a:r>
            <a:endParaRPr/>
          </a:p>
          <a:p>
            <a:pPr indent="-317500" lvl="1" marL="914400" rtl="0" algn="l">
              <a:spcBef>
                <a:spcPts val="0"/>
              </a:spcBef>
              <a:spcAft>
                <a:spcPts val="0"/>
              </a:spcAft>
              <a:buSzPts val="1400"/>
              <a:buChar char="○"/>
            </a:pPr>
            <a:r>
              <a:rPr lang="pt-BR"/>
              <a:t>os estados visitados infinitas vezes formam um conjunto terminal</a:t>
            </a:r>
            <a:endParaRPr/>
          </a:p>
          <a:p>
            <a:pPr indent="-317500" lvl="1" marL="914400" rtl="0" algn="l">
              <a:spcBef>
                <a:spcPts val="0"/>
              </a:spcBef>
              <a:spcAft>
                <a:spcPts val="0"/>
              </a:spcAft>
              <a:buSzPts val="1400"/>
              <a:buChar char="○"/>
            </a:pPr>
            <a:r>
              <a:rPr lang="pt-BR"/>
              <a:t>considerando uma </a:t>
            </a:r>
            <a:r>
              <a:rPr b="1" lang="pt-BR"/>
              <a:t>escolha justa</a:t>
            </a:r>
            <a:r>
              <a:rPr lang="pt-BR"/>
              <a:t>, todos os estados de um conjunto terminal são executados infinitas vezes</a:t>
            </a:r>
            <a:endParaRPr/>
          </a:p>
          <a:p>
            <a:pPr indent="-317500" lvl="1" marL="914400" rtl="0" algn="l">
              <a:spcBef>
                <a:spcPts val="0"/>
              </a:spcBef>
              <a:spcAft>
                <a:spcPts val="0"/>
              </a:spcAft>
              <a:buSzPts val="1400"/>
              <a:buChar char="○"/>
            </a:pPr>
            <a:r>
              <a:rPr lang="pt-BR"/>
              <a:t>como não existem transições “para fora” de um conjunto terminal, todas as transições que não estiverem em TODOS os conjuntos terminais do sistema não executam infinitas vezes (para todas as execuções do sistema)</a:t>
            </a:r>
            <a:endParaRPr/>
          </a:p>
        </p:txBody>
      </p:sp>
      <p:pic>
        <p:nvPicPr>
          <p:cNvPr id="331" name="Google Shape;331;p49"/>
          <p:cNvPicPr preferRelativeResize="0"/>
          <p:nvPr/>
        </p:nvPicPr>
        <p:blipFill>
          <a:blip r:embed="rId3">
            <a:alphaModFix/>
          </a:blip>
          <a:stretch>
            <a:fillRect/>
          </a:stretch>
        </p:blipFill>
        <p:spPr>
          <a:xfrm>
            <a:off x="1338331" y="3263500"/>
            <a:ext cx="6233725" cy="1759950"/>
          </a:xfrm>
          <a:prstGeom prst="rect">
            <a:avLst/>
          </a:prstGeom>
          <a:noFill/>
          <a:ln>
            <a:noFill/>
          </a:ln>
        </p:spPr>
      </p:pic>
      <p:sp>
        <p:nvSpPr>
          <p:cNvPr id="332" name="Google Shape;332;p49"/>
          <p:cNvSpPr/>
          <p:nvPr/>
        </p:nvSpPr>
        <p:spPr>
          <a:xfrm>
            <a:off x="2667025" y="3685600"/>
            <a:ext cx="1663200" cy="11211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9"/>
          <p:cNvSpPr/>
          <p:nvPr/>
        </p:nvSpPr>
        <p:spPr>
          <a:xfrm>
            <a:off x="4790375" y="3500975"/>
            <a:ext cx="2822400" cy="15546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7.3.2 - </a:t>
            </a:r>
            <a:r>
              <a:rPr lang="pt-BR" sz="2500">
                <a:solidFill>
                  <a:schemeClr val="lt1"/>
                </a:solidFill>
              </a:rPr>
              <a:t>Vivacidade </a:t>
            </a:r>
            <a:r>
              <a:rPr lang="pt-BR" sz="2500">
                <a:solidFill>
                  <a:schemeClr val="lt1"/>
                </a:solidFill>
              </a:rPr>
              <a:t>- Análise de progresso do LTSA </a:t>
            </a:r>
            <a:endParaRPr/>
          </a:p>
        </p:txBody>
      </p:sp>
      <p:sp>
        <p:nvSpPr>
          <p:cNvPr id="339" name="Google Shape;339;p50"/>
          <p:cNvSpPr txBox="1"/>
          <p:nvPr>
            <p:ph idx="1" type="body"/>
          </p:nvPr>
        </p:nvSpPr>
        <p:spPr>
          <a:xfrm>
            <a:off x="311700" y="1315950"/>
            <a:ext cx="8520600" cy="11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mas por que conjunto terminal é importante? (cont.)</a:t>
            </a:r>
            <a:endParaRPr/>
          </a:p>
          <a:p>
            <a:pPr indent="-317500" lvl="1" marL="914400" rtl="0" algn="l">
              <a:spcBef>
                <a:spcPts val="0"/>
              </a:spcBef>
              <a:spcAft>
                <a:spcPts val="0"/>
              </a:spcAft>
              <a:buSzPts val="1400"/>
              <a:buChar char="○"/>
            </a:pPr>
            <a:r>
              <a:rPr lang="pt-BR"/>
              <a:t>logo, verificar uma </a:t>
            </a:r>
            <a:r>
              <a:rPr b="1" lang="pt-BR"/>
              <a:t>progress property</a:t>
            </a:r>
            <a:r>
              <a:rPr lang="pt-BR"/>
              <a:t> é simplesmente verificar se em cada conjunto terminal existe pelo menos uma ação de cada </a:t>
            </a:r>
            <a:r>
              <a:rPr b="1" lang="pt-BR"/>
              <a:t>progress property</a:t>
            </a:r>
            <a:endParaRPr/>
          </a:p>
        </p:txBody>
      </p:sp>
      <p:pic>
        <p:nvPicPr>
          <p:cNvPr id="340" name="Google Shape;340;p50"/>
          <p:cNvPicPr preferRelativeResize="0"/>
          <p:nvPr/>
        </p:nvPicPr>
        <p:blipFill>
          <a:blip r:embed="rId3">
            <a:alphaModFix/>
          </a:blip>
          <a:stretch>
            <a:fillRect/>
          </a:stretch>
        </p:blipFill>
        <p:spPr>
          <a:xfrm>
            <a:off x="1162506" y="3160900"/>
            <a:ext cx="6233725" cy="1759950"/>
          </a:xfrm>
          <a:prstGeom prst="rect">
            <a:avLst/>
          </a:prstGeom>
          <a:noFill/>
          <a:ln>
            <a:noFill/>
          </a:ln>
        </p:spPr>
      </p:pic>
      <p:sp>
        <p:nvSpPr>
          <p:cNvPr id="341" name="Google Shape;341;p50"/>
          <p:cNvSpPr/>
          <p:nvPr/>
        </p:nvSpPr>
        <p:spPr>
          <a:xfrm>
            <a:off x="2491200" y="3583000"/>
            <a:ext cx="1663200" cy="11211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0"/>
          <p:cNvSpPr/>
          <p:nvPr/>
        </p:nvSpPr>
        <p:spPr>
          <a:xfrm>
            <a:off x="4614550" y="3398375"/>
            <a:ext cx="2822400" cy="15546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0"/>
          <p:cNvSpPr txBox="1"/>
          <p:nvPr/>
        </p:nvSpPr>
        <p:spPr>
          <a:xfrm>
            <a:off x="2850200" y="2307950"/>
            <a:ext cx="3000000" cy="77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Courier New"/>
                <a:ea typeface="Courier New"/>
                <a:cs typeface="Courier New"/>
                <a:sym typeface="Courier New"/>
              </a:rPr>
              <a:t>progress HEADS = {heads}</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pt-BR">
                <a:solidFill>
                  <a:schemeClr val="dk1"/>
                </a:solidFill>
                <a:latin typeface="Courier New"/>
                <a:ea typeface="Courier New"/>
                <a:cs typeface="Courier New"/>
                <a:sym typeface="Courier New"/>
              </a:rPr>
              <a:t>progress TAILS = {tails}</a:t>
            </a:r>
            <a:endParaRPr/>
          </a:p>
        </p:txBody>
      </p:sp>
      <p:sp>
        <p:nvSpPr>
          <p:cNvPr id="344" name="Google Shape;344;p50"/>
          <p:cNvSpPr/>
          <p:nvPr/>
        </p:nvSpPr>
        <p:spPr>
          <a:xfrm>
            <a:off x="6396575" y="2154075"/>
            <a:ext cx="2640900" cy="13848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Progress violation: </a:t>
            </a:r>
            <a:r>
              <a:rPr b="1" lang="pt-BR"/>
              <a:t>TAILS</a:t>
            </a:r>
            <a:endParaRPr b="1"/>
          </a:p>
          <a:p>
            <a:pPr indent="0" lvl="0" marL="0" rtl="0" algn="l">
              <a:spcBef>
                <a:spcPts val="0"/>
              </a:spcBef>
              <a:spcAft>
                <a:spcPts val="0"/>
              </a:spcAft>
              <a:buNone/>
            </a:pPr>
            <a:r>
              <a:rPr lang="pt-BR"/>
              <a:t>Trace to terminal set of states:</a:t>
            </a:r>
            <a:endParaRPr/>
          </a:p>
          <a:p>
            <a:pPr indent="0" lvl="0" marL="0" rtl="0" algn="l">
              <a:spcBef>
                <a:spcPts val="0"/>
              </a:spcBef>
              <a:spcAft>
                <a:spcPts val="0"/>
              </a:spcAft>
              <a:buNone/>
            </a:pPr>
            <a:r>
              <a:rPr lang="pt-BR"/>
              <a:t>	pick</a:t>
            </a:r>
            <a:endParaRPr/>
          </a:p>
          <a:p>
            <a:pPr indent="0" lvl="0" marL="0" rtl="0" algn="l">
              <a:spcBef>
                <a:spcPts val="0"/>
              </a:spcBef>
              <a:spcAft>
                <a:spcPts val="0"/>
              </a:spcAft>
              <a:buNone/>
            </a:pPr>
            <a:r>
              <a:rPr lang="pt-BR"/>
              <a:t>Actions in </a:t>
            </a:r>
            <a:r>
              <a:rPr b="1" lang="pt-BR"/>
              <a:t>terminal set</a:t>
            </a:r>
            <a:r>
              <a:rPr lang="pt-BR"/>
              <a:t>:</a:t>
            </a:r>
            <a:endParaRPr/>
          </a:p>
          <a:p>
            <a:pPr indent="0" lvl="0" marL="0" rtl="0" algn="l">
              <a:spcBef>
                <a:spcPts val="0"/>
              </a:spcBef>
              <a:spcAft>
                <a:spcPts val="0"/>
              </a:spcAft>
              <a:buNone/>
            </a:pPr>
            <a:r>
              <a:rPr lang="pt-BR"/>
              <a:t>	{heads, toss}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7.3.2 - </a:t>
            </a:r>
            <a:r>
              <a:rPr lang="pt-BR" sz="2500">
                <a:solidFill>
                  <a:schemeClr val="lt1"/>
                </a:solidFill>
              </a:rPr>
              <a:t>Vivacidade </a:t>
            </a:r>
            <a:r>
              <a:rPr lang="pt-BR" sz="2500">
                <a:solidFill>
                  <a:schemeClr val="lt1"/>
                </a:solidFill>
              </a:rPr>
              <a:t>- Análise de progresso do LTSA </a:t>
            </a:r>
            <a:endParaRPr/>
          </a:p>
        </p:txBody>
      </p:sp>
      <p:sp>
        <p:nvSpPr>
          <p:cNvPr id="350" name="Google Shape;350;p51"/>
          <p:cNvSpPr txBox="1"/>
          <p:nvPr>
            <p:ph idx="1" type="body"/>
          </p:nvPr>
        </p:nvSpPr>
        <p:spPr>
          <a:xfrm>
            <a:off x="311700" y="1315950"/>
            <a:ext cx="8520600" cy="100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mas por que conjunto terminal é importante? (cont.)</a:t>
            </a:r>
            <a:endParaRPr/>
          </a:p>
          <a:p>
            <a:pPr indent="-317500" lvl="1" marL="914400" rtl="0" algn="l">
              <a:spcBef>
                <a:spcPts val="0"/>
              </a:spcBef>
              <a:spcAft>
                <a:spcPts val="0"/>
              </a:spcAft>
              <a:buSzPts val="1400"/>
              <a:buChar char="○"/>
            </a:pPr>
            <a:r>
              <a:rPr lang="pt-BR"/>
              <a:t>logo, verificar uma </a:t>
            </a:r>
            <a:r>
              <a:rPr b="1" lang="pt-BR"/>
              <a:t>progress property</a:t>
            </a:r>
            <a:r>
              <a:rPr lang="pt-BR"/>
              <a:t> é simplesmente verificar se em cada conjunto terminal existe pelo menos uma ação de cada </a:t>
            </a:r>
            <a:r>
              <a:rPr b="1" lang="pt-BR"/>
              <a:t>progress property</a:t>
            </a:r>
            <a:endParaRPr/>
          </a:p>
        </p:txBody>
      </p:sp>
      <p:pic>
        <p:nvPicPr>
          <p:cNvPr id="351" name="Google Shape;351;p51"/>
          <p:cNvPicPr preferRelativeResize="0"/>
          <p:nvPr/>
        </p:nvPicPr>
        <p:blipFill>
          <a:blip r:embed="rId3">
            <a:alphaModFix/>
          </a:blip>
          <a:stretch>
            <a:fillRect/>
          </a:stretch>
        </p:blipFill>
        <p:spPr>
          <a:xfrm>
            <a:off x="1218606" y="3036375"/>
            <a:ext cx="6233725" cy="1759950"/>
          </a:xfrm>
          <a:prstGeom prst="rect">
            <a:avLst/>
          </a:prstGeom>
          <a:noFill/>
          <a:ln>
            <a:noFill/>
          </a:ln>
        </p:spPr>
      </p:pic>
      <p:sp>
        <p:nvSpPr>
          <p:cNvPr id="352" name="Google Shape;352;p51"/>
          <p:cNvSpPr/>
          <p:nvPr/>
        </p:nvSpPr>
        <p:spPr>
          <a:xfrm>
            <a:off x="2547300" y="3458475"/>
            <a:ext cx="1663200" cy="11211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1"/>
          <p:cNvSpPr/>
          <p:nvPr/>
        </p:nvSpPr>
        <p:spPr>
          <a:xfrm>
            <a:off x="4670650" y="3273850"/>
            <a:ext cx="2822400" cy="15546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1"/>
          <p:cNvSpPr txBox="1"/>
          <p:nvPr/>
        </p:nvSpPr>
        <p:spPr>
          <a:xfrm>
            <a:off x="1912325" y="2322750"/>
            <a:ext cx="48870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solidFill>
                  <a:schemeClr val="dk1"/>
                </a:solidFill>
                <a:latin typeface="Courier New"/>
                <a:ea typeface="Courier New"/>
                <a:cs typeface="Courier New"/>
                <a:sym typeface="Courier New"/>
              </a:rPr>
              <a:t>progress HEADSorTAILS = {heads,tails}</a:t>
            </a:r>
            <a:endParaRPr>
              <a:solidFill>
                <a:schemeClr val="dk1"/>
              </a:solidFill>
              <a:latin typeface="Courier New"/>
              <a:ea typeface="Courier New"/>
              <a:cs typeface="Courier New"/>
              <a:sym typeface="Courier New"/>
            </a:endParaRPr>
          </a:p>
        </p:txBody>
      </p:sp>
      <p:sp>
        <p:nvSpPr>
          <p:cNvPr id="355" name="Google Shape;355;p51"/>
          <p:cNvSpPr/>
          <p:nvPr/>
        </p:nvSpPr>
        <p:spPr>
          <a:xfrm>
            <a:off x="6908150" y="2767150"/>
            <a:ext cx="1954800" cy="5727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No progress violations detected.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Propriedades de segurança e vivacidade</a:t>
            </a:r>
            <a:endParaRPr/>
          </a:p>
        </p:txBody>
      </p:sp>
      <p:sp>
        <p:nvSpPr>
          <p:cNvPr id="82" name="Google Shape;82;p16"/>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Segurança</a:t>
            </a:r>
            <a:endParaRPr/>
          </a:p>
          <a:p>
            <a:pPr indent="-317500" lvl="1" marL="914400" marR="0" rtl="0" algn="l">
              <a:lnSpc>
                <a:spcPct val="115000"/>
              </a:lnSpc>
              <a:spcBef>
                <a:spcPts val="0"/>
              </a:spcBef>
              <a:spcAft>
                <a:spcPts val="0"/>
              </a:spcAft>
              <a:buSzPts val="1400"/>
              <a:buChar char="○"/>
            </a:pPr>
            <a:r>
              <a:rPr lang="pt-BR"/>
              <a:t>nada de ruim acontece durante a execução</a:t>
            </a:r>
            <a:endParaRPr/>
          </a:p>
          <a:p>
            <a:pPr indent="-317500" lvl="1" marL="914400" marR="0" rtl="0" algn="l">
              <a:lnSpc>
                <a:spcPct val="115000"/>
              </a:lnSpc>
              <a:spcBef>
                <a:spcPts val="0"/>
              </a:spcBef>
              <a:spcAft>
                <a:spcPts val="0"/>
              </a:spcAft>
              <a:buSzPts val="1400"/>
              <a:buChar char="○"/>
            </a:pPr>
            <a:r>
              <a:rPr lang="pt-BR"/>
              <a:t>programa não deve atingir um “estado ruim”</a:t>
            </a:r>
            <a:br>
              <a:rPr lang="pt-BR"/>
            </a:br>
            <a:endParaRPr/>
          </a:p>
          <a:p>
            <a:pPr indent="-342900" lvl="0" marL="457200" marR="0" rtl="0" algn="l">
              <a:lnSpc>
                <a:spcPct val="115000"/>
              </a:lnSpc>
              <a:spcBef>
                <a:spcPts val="0"/>
              </a:spcBef>
              <a:spcAft>
                <a:spcPts val="0"/>
              </a:spcAft>
              <a:buSzPts val="1800"/>
              <a:buChar char="●"/>
            </a:pPr>
            <a:r>
              <a:rPr lang="pt-BR"/>
              <a:t>Algumas propriedades de segurança</a:t>
            </a:r>
            <a:endParaRPr/>
          </a:p>
          <a:p>
            <a:pPr indent="-317500" lvl="1" marL="914400" marR="0" rtl="0" algn="l">
              <a:lnSpc>
                <a:spcPct val="115000"/>
              </a:lnSpc>
              <a:spcBef>
                <a:spcPts val="0"/>
              </a:spcBef>
              <a:spcAft>
                <a:spcPts val="0"/>
              </a:spcAft>
              <a:buSzPts val="1400"/>
              <a:buChar char="○"/>
            </a:pPr>
            <a:r>
              <a:rPr lang="pt-BR"/>
              <a:t>o estado final do programa deve estar correto</a:t>
            </a:r>
            <a:endParaRPr/>
          </a:p>
          <a:p>
            <a:pPr indent="-317500" lvl="1" marL="914400" marR="0" rtl="0" algn="l">
              <a:lnSpc>
                <a:spcPct val="115000"/>
              </a:lnSpc>
              <a:spcBef>
                <a:spcPts val="0"/>
              </a:spcBef>
              <a:spcAft>
                <a:spcPts val="0"/>
              </a:spcAft>
              <a:buSzPts val="1400"/>
              <a:buChar char="○"/>
            </a:pPr>
            <a:r>
              <a:rPr lang="pt-BR"/>
              <a:t>exclusão mútua</a:t>
            </a:r>
            <a:endParaRPr/>
          </a:p>
          <a:p>
            <a:pPr indent="-317500" lvl="1" marL="914400" marR="0" rtl="0" algn="l">
              <a:lnSpc>
                <a:spcPct val="115000"/>
              </a:lnSpc>
              <a:spcBef>
                <a:spcPts val="0"/>
              </a:spcBef>
              <a:spcAft>
                <a:spcPts val="0"/>
              </a:spcAft>
              <a:buSzPts val="1400"/>
              <a:buChar char="○"/>
            </a:pPr>
            <a:r>
              <a:rPr lang="pt-BR"/>
              <a:t>ausência de deadlock</a:t>
            </a:r>
            <a:endParaRPr/>
          </a:p>
          <a:p>
            <a:pPr indent="-317500" lvl="1" marL="914400" marR="0" rtl="0" algn="l">
              <a:lnSpc>
                <a:spcPct val="115000"/>
              </a:lnSpc>
              <a:spcBef>
                <a:spcPts val="0"/>
              </a:spcBef>
              <a:spcAft>
                <a:spcPts val="0"/>
              </a:spcAft>
              <a:buSzPts val="1400"/>
              <a:buChar char="○"/>
            </a:pPr>
            <a:r>
              <a:rPr lang="pt-BR"/>
              <a:t>ausência de erros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7.3.2 - </a:t>
            </a:r>
            <a:r>
              <a:rPr lang="pt-BR" sz="2500">
                <a:solidFill>
                  <a:schemeClr val="lt1"/>
                </a:solidFill>
              </a:rPr>
              <a:t>Vivacidade - Análise de progresso do LTSA </a:t>
            </a:r>
            <a:endParaRPr/>
          </a:p>
        </p:txBody>
      </p:sp>
      <p:sp>
        <p:nvSpPr>
          <p:cNvPr id="361" name="Google Shape;361;p52"/>
          <p:cNvSpPr txBox="1"/>
          <p:nvPr>
            <p:ph idx="1" type="body"/>
          </p:nvPr>
        </p:nvSpPr>
        <p:spPr>
          <a:xfrm>
            <a:off x="311700" y="1315950"/>
            <a:ext cx="8520600" cy="124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 s</a:t>
            </a:r>
            <a:r>
              <a:rPr lang="pt-BR"/>
              <a:t>e nenhuma propriedade de progresso for especificada?</a:t>
            </a:r>
            <a:endParaRPr/>
          </a:p>
          <a:p>
            <a:pPr indent="-317500" lvl="1" marL="914400" rtl="0" algn="l">
              <a:spcBef>
                <a:spcPts val="0"/>
              </a:spcBef>
              <a:spcAft>
                <a:spcPts val="0"/>
              </a:spcAft>
              <a:buSzPts val="1400"/>
              <a:buChar char="○"/>
            </a:pPr>
            <a:r>
              <a:rPr lang="pt-BR"/>
              <a:t>o LTSA executará a análise de progresso usando uma propriedade padrão.</a:t>
            </a:r>
            <a:endParaRPr/>
          </a:p>
          <a:p>
            <a:pPr indent="-317500" lvl="1" marL="914400" rtl="0" algn="l">
              <a:spcBef>
                <a:spcPts val="0"/>
              </a:spcBef>
              <a:spcAft>
                <a:spcPts val="0"/>
              </a:spcAft>
              <a:buSzPts val="1400"/>
              <a:buChar char="○"/>
            </a:pPr>
            <a:r>
              <a:rPr lang="pt-BR"/>
              <a:t>essa propriedade afirma que para cada ação no alfabeto do sistema de destino, dada a escolha justa, essa ação será executada </a:t>
            </a:r>
            <a:r>
              <a:rPr lang="pt-BR">
                <a:solidFill>
                  <a:schemeClr val="dk1"/>
                </a:solidFill>
              </a:rPr>
              <a:t>infinitas vezes</a:t>
            </a:r>
            <a:br>
              <a:rPr lang="pt-BR"/>
            </a:br>
            <a:br>
              <a:rPr lang="pt-BR"/>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7.3.2 - </a:t>
            </a:r>
            <a:r>
              <a:rPr lang="pt-BR" sz="2500">
                <a:solidFill>
                  <a:schemeClr val="lt1"/>
                </a:solidFill>
              </a:rPr>
              <a:t>Vivacidade </a:t>
            </a:r>
            <a:r>
              <a:rPr lang="pt-BR" sz="2500">
                <a:solidFill>
                  <a:schemeClr val="lt1"/>
                </a:solidFill>
              </a:rPr>
              <a:t>- Análise de progresso do LTSA </a:t>
            </a:r>
            <a:endParaRPr/>
          </a:p>
        </p:txBody>
      </p:sp>
      <p:sp>
        <p:nvSpPr>
          <p:cNvPr id="367" name="Google Shape;367;p53"/>
          <p:cNvSpPr txBox="1"/>
          <p:nvPr>
            <p:ph idx="1" type="body"/>
          </p:nvPr>
        </p:nvSpPr>
        <p:spPr>
          <a:xfrm>
            <a:off x="311700" y="1315950"/>
            <a:ext cx="8520600" cy="113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 se nenhuma propriedade de progresso for especificada? (cont.)</a:t>
            </a:r>
            <a:endParaRPr/>
          </a:p>
          <a:p>
            <a:pPr indent="-317500" lvl="1" marL="914400" marR="0" rtl="0" algn="l">
              <a:lnSpc>
                <a:spcPct val="115000"/>
              </a:lnSpc>
              <a:spcBef>
                <a:spcPts val="0"/>
              </a:spcBef>
              <a:spcAft>
                <a:spcPts val="0"/>
              </a:spcAft>
              <a:buSzPts val="1400"/>
              <a:buChar char="○"/>
            </a:pPr>
            <a:r>
              <a:rPr lang="pt-BR"/>
              <a:t>em outras palavras, é como se definíssemos uma </a:t>
            </a:r>
            <a:r>
              <a:rPr b="1" lang="pt-BR"/>
              <a:t>progress property </a:t>
            </a:r>
            <a:r>
              <a:rPr lang="pt-BR"/>
              <a:t>para todas as ações do alfabeto</a:t>
            </a:r>
            <a:endParaRPr/>
          </a:p>
        </p:txBody>
      </p:sp>
      <p:sp>
        <p:nvSpPr>
          <p:cNvPr id="368" name="Google Shape;368;p53"/>
          <p:cNvSpPr txBox="1"/>
          <p:nvPr/>
        </p:nvSpPr>
        <p:spPr>
          <a:xfrm>
            <a:off x="1238250" y="2315325"/>
            <a:ext cx="3971100" cy="129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pt-BR" sz="1800">
                <a:solidFill>
                  <a:srgbClr val="01262A"/>
                </a:solidFill>
                <a:latin typeface="Courier New"/>
                <a:ea typeface="Courier New"/>
                <a:cs typeface="Courier New"/>
                <a:sym typeface="Courier New"/>
              </a:rPr>
              <a:t>progress HEADS = {heads}</a:t>
            </a:r>
            <a:br>
              <a:rPr lang="pt-BR" sz="1800">
                <a:solidFill>
                  <a:srgbClr val="01262A"/>
                </a:solidFill>
                <a:latin typeface="Courier New"/>
                <a:ea typeface="Courier New"/>
                <a:cs typeface="Courier New"/>
                <a:sym typeface="Courier New"/>
              </a:rPr>
            </a:br>
            <a:r>
              <a:rPr lang="pt-BR" sz="1800">
                <a:solidFill>
                  <a:srgbClr val="01262A"/>
                </a:solidFill>
                <a:latin typeface="Courier New"/>
                <a:ea typeface="Courier New"/>
                <a:cs typeface="Courier New"/>
                <a:sym typeface="Courier New"/>
              </a:rPr>
              <a:t>progress TAILS = {tails}</a:t>
            </a:r>
            <a:br>
              <a:rPr lang="pt-BR" sz="1800">
                <a:solidFill>
                  <a:srgbClr val="01262A"/>
                </a:solidFill>
                <a:latin typeface="Courier New"/>
                <a:ea typeface="Courier New"/>
                <a:cs typeface="Courier New"/>
                <a:sym typeface="Courier New"/>
              </a:rPr>
            </a:br>
            <a:r>
              <a:rPr lang="pt-BR" sz="1800">
                <a:solidFill>
                  <a:srgbClr val="01262A"/>
                </a:solidFill>
                <a:latin typeface="Courier New"/>
                <a:ea typeface="Courier New"/>
                <a:cs typeface="Courier New"/>
                <a:sym typeface="Courier New"/>
              </a:rPr>
              <a:t>progress PICKS = {pick}</a:t>
            </a:r>
            <a:endParaRPr sz="1800">
              <a:solidFill>
                <a:srgbClr val="01262A"/>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7.3.2 - </a:t>
            </a:r>
            <a:r>
              <a:rPr lang="pt-BR" sz="2500">
                <a:solidFill>
                  <a:schemeClr val="lt1"/>
                </a:solidFill>
              </a:rPr>
              <a:t>Vivacidade - Análise de progresso do LTSA </a:t>
            </a:r>
            <a:endParaRPr/>
          </a:p>
        </p:txBody>
      </p:sp>
      <p:sp>
        <p:nvSpPr>
          <p:cNvPr id="374" name="Google Shape;374;p54"/>
          <p:cNvSpPr txBox="1"/>
          <p:nvPr>
            <p:ph idx="1" type="body"/>
          </p:nvPr>
        </p:nvSpPr>
        <p:spPr>
          <a:xfrm>
            <a:off x="311700" y="1315950"/>
            <a:ext cx="8520600" cy="50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 se nenhuma propriedade de progresso for especificada? (cont.)</a:t>
            </a:r>
            <a:endParaRPr/>
          </a:p>
        </p:txBody>
      </p:sp>
      <p:pic>
        <p:nvPicPr>
          <p:cNvPr id="375" name="Google Shape;375;p54"/>
          <p:cNvPicPr preferRelativeResize="0"/>
          <p:nvPr/>
        </p:nvPicPr>
        <p:blipFill>
          <a:blip r:embed="rId3">
            <a:alphaModFix/>
          </a:blip>
          <a:stretch>
            <a:fillRect/>
          </a:stretch>
        </p:blipFill>
        <p:spPr>
          <a:xfrm>
            <a:off x="514813" y="2421499"/>
            <a:ext cx="5144148" cy="1452340"/>
          </a:xfrm>
          <a:prstGeom prst="rect">
            <a:avLst/>
          </a:prstGeom>
          <a:noFill/>
          <a:ln>
            <a:noFill/>
          </a:ln>
        </p:spPr>
      </p:pic>
      <p:sp>
        <p:nvSpPr>
          <p:cNvPr id="376" name="Google Shape;376;p54"/>
          <p:cNvSpPr/>
          <p:nvPr/>
        </p:nvSpPr>
        <p:spPr>
          <a:xfrm>
            <a:off x="1611268" y="2769823"/>
            <a:ext cx="1372500" cy="9252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4"/>
          <p:cNvSpPr/>
          <p:nvPr/>
        </p:nvSpPr>
        <p:spPr>
          <a:xfrm>
            <a:off x="3363483" y="2617468"/>
            <a:ext cx="2329200" cy="1282800"/>
          </a:xfrm>
          <a:prstGeom prst="rect">
            <a:avLst/>
          </a:prstGeom>
          <a:solidFill>
            <a:srgbClr val="93C47D">
              <a:alpha val="30379"/>
            </a:srgbClr>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4"/>
          <p:cNvSpPr/>
          <p:nvPr/>
        </p:nvSpPr>
        <p:spPr>
          <a:xfrm>
            <a:off x="5863488" y="2123275"/>
            <a:ext cx="2765700" cy="21909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Progress violation for actions: </a:t>
            </a:r>
            <a:endParaRPr/>
          </a:p>
          <a:p>
            <a:pPr indent="0" lvl="0" marL="0" rtl="0" algn="l">
              <a:spcBef>
                <a:spcPts val="0"/>
              </a:spcBef>
              <a:spcAft>
                <a:spcPts val="0"/>
              </a:spcAft>
              <a:buNone/>
            </a:pPr>
            <a:r>
              <a:rPr lang="pt-BR"/>
              <a:t>	</a:t>
            </a:r>
            <a:r>
              <a:rPr b="1" lang="pt-BR"/>
              <a:t>{pick, tails}</a:t>
            </a:r>
            <a:endParaRPr b="1"/>
          </a:p>
          <a:p>
            <a:pPr indent="0" lvl="0" marL="0" rtl="0" algn="l">
              <a:spcBef>
                <a:spcPts val="0"/>
              </a:spcBef>
              <a:spcAft>
                <a:spcPts val="0"/>
              </a:spcAft>
              <a:buNone/>
            </a:pPr>
            <a:r>
              <a:rPr lang="pt-BR"/>
              <a:t>Trace to terminal set of states:</a:t>
            </a:r>
            <a:endParaRPr/>
          </a:p>
          <a:p>
            <a:pPr indent="0" lvl="0" marL="0" rtl="0" algn="l">
              <a:spcBef>
                <a:spcPts val="0"/>
              </a:spcBef>
              <a:spcAft>
                <a:spcPts val="0"/>
              </a:spcAft>
              <a:buNone/>
            </a:pPr>
            <a:r>
              <a:rPr lang="pt-BR"/>
              <a:t>	pick</a:t>
            </a:r>
            <a:endParaRPr/>
          </a:p>
          <a:p>
            <a:pPr indent="0" lvl="0" marL="0" rtl="0" algn="l">
              <a:spcBef>
                <a:spcPts val="0"/>
              </a:spcBef>
              <a:spcAft>
                <a:spcPts val="0"/>
              </a:spcAft>
              <a:buNone/>
            </a:pPr>
            <a:r>
              <a:rPr lang="pt-BR"/>
              <a:t>Cycle in terminal set:</a:t>
            </a:r>
            <a:endParaRPr/>
          </a:p>
          <a:p>
            <a:pPr indent="0" lvl="0" marL="0" rtl="0" algn="l">
              <a:spcBef>
                <a:spcPts val="0"/>
              </a:spcBef>
              <a:spcAft>
                <a:spcPts val="0"/>
              </a:spcAft>
              <a:buNone/>
            </a:pPr>
            <a:r>
              <a:rPr lang="pt-BR"/>
              <a:t>	toss</a:t>
            </a:r>
            <a:endParaRPr/>
          </a:p>
          <a:p>
            <a:pPr indent="0" lvl="0" marL="0" rtl="0" algn="l">
              <a:spcBef>
                <a:spcPts val="0"/>
              </a:spcBef>
              <a:spcAft>
                <a:spcPts val="0"/>
              </a:spcAft>
              <a:buNone/>
            </a:pPr>
            <a:r>
              <a:rPr lang="pt-BR"/>
              <a:t>	heads</a:t>
            </a:r>
            <a:endParaRPr/>
          </a:p>
          <a:p>
            <a:pPr indent="0" lvl="0" marL="0" rtl="0" algn="l">
              <a:spcBef>
                <a:spcPts val="0"/>
              </a:spcBef>
              <a:spcAft>
                <a:spcPts val="0"/>
              </a:spcAft>
              <a:buNone/>
            </a:pPr>
            <a:r>
              <a:rPr lang="pt-BR"/>
              <a:t>Actions in terminal set:</a:t>
            </a:r>
            <a:endParaRPr/>
          </a:p>
          <a:p>
            <a:pPr indent="0" lvl="0" marL="0" rtl="0" algn="l">
              <a:spcBef>
                <a:spcPts val="0"/>
              </a:spcBef>
              <a:spcAft>
                <a:spcPts val="0"/>
              </a:spcAft>
              <a:buNone/>
            </a:pPr>
            <a:r>
              <a:rPr lang="pt-BR"/>
              <a:t>	</a:t>
            </a:r>
            <a:r>
              <a:rPr b="1" lang="pt-BR"/>
              <a:t>{heads, toss}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7.3.3 - Vivacidade - Prioridade de ação</a:t>
            </a:r>
            <a:endParaRPr/>
          </a:p>
        </p:txBody>
      </p:sp>
      <p:sp>
        <p:nvSpPr>
          <p:cNvPr id="384" name="Google Shape;384;p55"/>
          <p:cNvSpPr txBox="1"/>
          <p:nvPr>
            <p:ph idx="1" type="body"/>
          </p:nvPr>
        </p:nvSpPr>
        <p:spPr>
          <a:xfrm>
            <a:off x="311700" y="1315950"/>
            <a:ext cx="8520600" cy="357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pode-se definir prioridades de </a:t>
            </a:r>
            <a:r>
              <a:rPr lang="pt-BR"/>
              <a:t>ações</a:t>
            </a:r>
            <a:endParaRPr/>
          </a:p>
          <a:p>
            <a:pPr indent="-317500" lvl="1" marL="914400" rtl="0" algn="l">
              <a:spcBef>
                <a:spcPts val="0"/>
              </a:spcBef>
              <a:spcAft>
                <a:spcPts val="0"/>
              </a:spcAft>
              <a:buSzPts val="1400"/>
              <a:buChar char="○"/>
            </a:pPr>
            <a:r>
              <a:rPr b="1" lang="pt-BR"/>
              <a:t>high </a:t>
            </a:r>
            <a:r>
              <a:rPr lang="pt-BR"/>
              <a:t>priority (&lt;&lt;)</a:t>
            </a:r>
            <a:br>
              <a:rPr lang="pt-BR"/>
            </a:br>
            <a:br>
              <a:rPr lang="pt-BR"/>
            </a:br>
            <a:r>
              <a:rPr lang="pt-BR">
                <a:latin typeface="Courier New"/>
                <a:ea typeface="Courier New"/>
                <a:cs typeface="Courier New"/>
                <a:sym typeface="Courier New"/>
              </a:rPr>
              <a:t>||C = P &lt;&lt; {a1,...,an}</a:t>
            </a:r>
            <a:r>
              <a:rPr lang="pt-BR"/>
              <a:t> especifica uma composição em que as ações </a:t>
            </a:r>
            <a:r>
              <a:rPr lang="pt-BR">
                <a:latin typeface="Courier New"/>
                <a:ea typeface="Courier New"/>
                <a:cs typeface="Courier New"/>
                <a:sym typeface="Courier New"/>
              </a:rPr>
              <a:t>a1,...,an</a:t>
            </a:r>
            <a:r>
              <a:rPr lang="pt-BR"/>
              <a:t> possuem uma prioridade maior que qualquer outra ação no alfabeto de P</a:t>
            </a:r>
            <a:br>
              <a:rPr lang="pt-BR"/>
            </a:br>
            <a:br>
              <a:rPr lang="pt-BR"/>
            </a:br>
            <a:r>
              <a:rPr lang="pt-BR"/>
              <a:t>em qualquer escolha que possua ações </a:t>
            </a:r>
            <a:r>
              <a:rPr lang="pt-BR">
                <a:latin typeface="Courier New"/>
                <a:ea typeface="Courier New"/>
                <a:cs typeface="Courier New"/>
                <a:sym typeface="Courier New"/>
              </a:rPr>
              <a:t>a1,...,an</a:t>
            </a:r>
            <a:r>
              <a:rPr lang="pt-BR"/>
              <a:t>, todas as outras são descartadas</a:t>
            </a:r>
            <a:br>
              <a:rPr lang="pt-BR"/>
            </a:br>
            <a:endParaRPr/>
          </a:p>
          <a:p>
            <a:pPr indent="-317500" lvl="1" marL="914400" rtl="0" algn="l">
              <a:spcBef>
                <a:spcPts val="0"/>
              </a:spcBef>
              <a:spcAft>
                <a:spcPts val="0"/>
              </a:spcAft>
              <a:buSzPts val="1400"/>
              <a:buChar char="○"/>
            </a:pPr>
            <a:r>
              <a:rPr b="1" lang="pt-BR"/>
              <a:t>low </a:t>
            </a:r>
            <a:r>
              <a:rPr lang="pt-BR"/>
              <a:t>priority (&gt;&gt;)</a:t>
            </a:r>
            <a:br>
              <a:rPr lang="pt-BR"/>
            </a:br>
            <a:br>
              <a:rPr lang="pt-BR"/>
            </a:br>
            <a:r>
              <a:rPr lang="pt-BR"/>
              <a:t>em qualquer escolha que possua ações </a:t>
            </a:r>
            <a:r>
              <a:rPr lang="pt-BR">
                <a:latin typeface="Courier New"/>
                <a:ea typeface="Courier New"/>
                <a:cs typeface="Courier New"/>
                <a:sym typeface="Courier New"/>
              </a:rPr>
              <a:t>a1,...,an</a:t>
            </a:r>
            <a:r>
              <a:rPr lang="pt-BR"/>
              <a:t>, as ações </a:t>
            </a:r>
            <a:r>
              <a:rPr lang="pt-BR">
                <a:latin typeface="Courier New"/>
                <a:ea typeface="Courier New"/>
                <a:cs typeface="Courier New"/>
                <a:sym typeface="Courier New"/>
              </a:rPr>
              <a:t>a1,...,an</a:t>
            </a:r>
            <a:r>
              <a:rPr lang="pt-BR"/>
              <a:t> são descartadas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7.3.3 - Vivacidade - Prioridade de ação</a:t>
            </a:r>
            <a:endParaRPr>
              <a:solidFill>
                <a:schemeClr val="lt1"/>
              </a:solidFill>
            </a:endParaRPr>
          </a:p>
          <a:p>
            <a:pPr indent="0" lvl="0" marL="0" rtl="0" algn="l">
              <a:spcBef>
                <a:spcPts val="0"/>
              </a:spcBef>
              <a:spcAft>
                <a:spcPts val="0"/>
              </a:spcAft>
              <a:buNone/>
            </a:pPr>
            <a:r>
              <a:t/>
            </a:r>
            <a:endParaRPr/>
          </a:p>
        </p:txBody>
      </p:sp>
      <p:sp>
        <p:nvSpPr>
          <p:cNvPr id="390" name="Google Shape;390;p56"/>
          <p:cNvSpPr txBox="1"/>
          <p:nvPr>
            <p:ph idx="1" type="body"/>
          </p:nvPr>
        </p:nvSpPr>
        <p:spPr>
          <a:xfrm>
            <a:off x="890525" y="1323275"/>
            <a:ext cx="8520600" cy="46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latin typeface="Courier New"/>
                <a:ea typeface="Courier New"/>
                <a:cs typeface="Courier New"/>
                <a:sym typeface="Courier New"/>
              </a:rPr>
              <a:t>NORMAL = (work-&gt;play-&gt;NORMAL | sleep-&gt;play-&gt;NORMAL).</a:t>
            </a:r>
            <a:br>
              <a:rPr lang="pt-BR">
                <a:latin typeface="Courier New"/>
                <a:ea typeface="Courier New"/>
                <a:cs typeface="Courier New"/>
                <a:sym typeface="Courier New"/>
              </a:rPr>
            </a:br>
            <a:endParaRPr>
              <a:latin typeface="Courier New"/>
              <a:ea typeface="Courier New"/>
              <a:cs typeface="Courier New"/>
              <a:sym typeface="Courier New"/>
            </a:endParaRPr>
          </a:p>
        </p:txBody>
      </p:sp>
      <p:pic>
        <p:nvPicPr>
          <p:cNvPr id="391" name="Google Shape;391;p56"/>
          <p:cNvPicPr preferRelativeResize="0"/>
          <p:nvPr/>
        </p:nvPicPr>
        <p:blipFill>
          <a:blip r:embed="rId3">
            <a:alphaModFix/>
          </a:blip>
          <a:stretch>
            <a:fillRect/>
          </a:stretch>
        </p:blipFill>
        <p:spPr>
          <a:xfrm>
            <a:off x="890525" y="2643650"/>
            <a:ext cx="4142325" cy="2316675"/>
          </a:xfrm>
          <a:prstGeom prst="rect">
            <a:avLst/>
          </a:prstGeom>
          <a:noFill/>
          <a:ln>
            <a:noFill/>
          </a:ln>
        </p:spPr>
      </p:pic>
      <p:pic>
        <p:nvPicPr>
          <p:cNvPr id="392" name="Google Shape;392;p56"/>
          <p:cNvPicPr preferRelativeResize="0"/>
          <p:nvPr/>
        </p:nvPicPr>
        <p:blipFill>
          <a:blip r:embed="rId4">
            <a:alphaModFix/>
          </a:blip>
          <a:stretch>
            <a:fillRect/>
          </a:stretch>
        </p:blipFill>
        <p:spPr>
          <a:xfrm>
            <a:off x="5434375" y="2090100"/>
            <a:ext cx="2430825" cy="1386916"/>
          </a:xfrm>
          <a:prstGeom prst="rect">
            <a:avLst/>
          </a:prstGeom>
          <a:noFill/>
          <a:ln>
            <a:noFill/>
          </a:ln>
        </p:spPr>
      </p:pic>
      <p:pic>
        <p:nvPicPr>
          <p:cNvPr id="393" name="Google Shape;393;p56"/>
          <p:cNvPicPr preferRelativeResize="0"/>
          <p:nvPr/>
        </p:nvPicPr>
        <p:blipFill>
          <a:blip r:embed="rId5">
            <a:alphaModFix/>
          </a:blip>
          <a:stretch>
            <a:fillRect/>
          </a:stretch>
        </p:blipFill>
        <p:spPr>
          <a:xfrm>
            <a:off x="5434375" y="3639875"/>
            <a:ext cx="2430825" cy="1320450"/>
          </a:xfrm>
          <a:prstGeom prst="rect">
            <a:avLst/>
          </a:prstGeom>
          <a:noFill/>
          <a:ln>
            <a:noFill/>
          </a:ln>
        </p:spPr>
      </p:pic>
      <p:sp>
        <p:nvSpPr>
          <p:cNvPr id="394" name="Google Shape;394;p56"/>
          <p:cNvSpPr txBox="1"/>
          <p:nvPr>
            <p:ph idx="1" type="body"/>
          </p:nvPr>
        </p:nvSpPr>
        <p:spPr>
          <a:xfrm>
            <a:off x="890525" y="1648840"/>
            <a:ext cx="8520600" cy="46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latin typeface="Courier New"/>
                <a:ea typeface="Courier New"/>
                <a:cs typeface="Courier New"/>
                <a:sym typeface="Courier New"/>
              </a:rPr>
              <a:t>||HIGH = (NORMAL)&lt;&lt;{work}.</a:t>
            </a:r>
            <a:endParaRPr>
              <a:latin typeface="Courier New"/>
              <a:ea typeface="Courier New"/>
              <a:cs typeface="Courier New"/>
              <a:sym typeface="Courier New"/>
            </a:endParaRPr>
          </a:p>
        </p:txBody>
      </p:sp>
      <p:sp>
        <p:nvSpPr>
          <p:cNvPr id="395" name="Google Shape;395;p56"/>
          <p:cNvSpPr txBox="1"/>
          <p:nvPr>
            <p:ph idx="1" type="body"/>
          </p:nvPr>
        </p:nvSpPr>
        <p:spPr>
          <a:xfrm>
            <a:off x="890525" y="2009075"/>
            <a:ext cx="8520600" cy="46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latin typeface="Courier New"/>
                <a:ea typeface="Courier New"/>
                <a:cs typeface="Courier New"/>
                <a:sym typeface="Courier New"/>
              </a:rPr>
              <a:t>||LOW  = (NORMAL)&gt;&gt;{work}.</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7.4 Vivacidade do modelo Single-Lane Bridge</a:t>
            </a:r>
            <a:endParaRPr/>
          </a:p>
        </p:txBody>
      </p:sp>
      <p:sp>
        <p:nvSpPr>
          <p:cNvPr id="401" name="Google Shape;401;p57"/>
          <p:cNvSpPr txBox="1"/>
          <p:nvPr>
            <p:ph idx="1" type="body"/>
          </p:nvPr>
        </p:nvSpPr>
        <p:spPr>
          <a:xfrm>
            <a:off x="311700" y="1315950"/>
            <a:ext cx="8520600" cy="96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a:t>
            </a:r>
            <a:r>
              <a:rPr lang="pt-BR"/>
              <a:t>as todo carro acaba tendo a oportunidade de cruzar a ponte?</a:t>
            </a:r>
            <a:endParaRPr/>
          </a:p>
          <a:p>
            <a:pPr indent="-342900" lvl="0" marL="457200" rtl="0" algn="l">
              <a:spcBef>
                <a:spcPts val="0"/>
              </a:spcBef>
              <a:spcAft>
                <a:spcPts val="0"/>
              </a:spcAft>
              <a:buSzPts val="1800"/>
              <a:buChar char="●"/>
            </a:pPr>
            <a:r>
              <a:rPr lang="pt-BR"/>
              <a:t>como pode ser visto no applet, não</a:t>
            </a:r>
            <a:endParaRPr/>
          </a:p>
          <a:p>
            <a:pPr indent="0" lvl="0" marL="0" rtl="0" algn="l">
              <a:spcBef>
                <a:spcPts val="1600"/>
              </a:spcBef>
              <a:spcAft>
                <a:spcPts val="1600"/>
              </a:spcAft>
              <a:buNone/>
            </a:pPr>
            <a:r>
              <a:t/>
            </a:r>
            <a:endParaRPr/>
          </a:p>
        </p:txBody>
      </p:sp>
      <p:pic>
        <p:nvPicPr>
          <p:cNvPr id="402" name="Google Shape;402;p57" title="Jan 2, 2019 12:29 PM - Edited.webm">
            <a:hlinkClick r:id="rId3"/>
          </p:cNvPr>
          <p:cNvPicPr preferRelativeResize="0"/>
          <p:nvPr/>
        </p:nvPicPr>
        <p:blipFill>
          <a:blip r:embed="rId4">
            <a:alphaModFix/>
          </a:blip>
          <a:stretch>
            <a:fillRect/>
          </a:stretch>
        </p:blipFill>
        <p:spPr>
          <a:xfrm>
            <a:off x="1499650" y="2283150"/>
            <a:ext cx="6144700" cy="2555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7.4 Vivacidade do modelo Single-Lane Bridge</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p:txBody>
      </p:sp>
      <p:sp>
        <p:nvSpPr>
          <p:cNvPr id="408" name="Google Shape;408;p58"/>
          <p:cNvSpPr txBox="1"/>
          <p:nvPr>
            <p:ph idx="1" type="body"/>
          </p:nvPr>
        </p:nvSpPr>
        <p:spPr>
          <a:xfrm>
            <a:off x="311700" y="1315950"/>
            <a:ext cx="8520600" cy="84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no entanto, se a análise de progresso padrão for aplicada ao modelo, nenhuma violação será detectada. </a:t>
            </a:r>
            <a:r>
              <a:rPr b="1" lang="pt-BR">
                <a:solidFill>
                  <a:srgbClr val="8B0000"/>
                </a:solidFill>
              </a:rPr>
              <a:t>Por que?</a:t>
            </a:r>
            <a:endParaRPr/>
          </a:p>
        </p:txBody>
      </p:sp>
      <p:sp>
        <p:nvSpPr>
          <p:cNvPr id="409" name="Google Shape;409;p58"/>
          <p:cNvSpPr/>
          <p:nvPr/>
        </p:nvSpPr>
        <p:spPr>
          <a:xfrm>
            <a:off x="5630375" y="1812300"/>
            <a:ext cx="2559600" cy="9270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Porque assumimos um escalonamento justo.</a:t>
            </a:r>
            <a:endParaRPr b="1" sz="1800"/>
          </a:p>
        </p:txBody>
      </p:sp>
      <p:sp>
        <p:nvSpPr>
          <p:cNvPr id="410" name="Google Shape;410;p58"/>
          <p:cNvSpPr txBox="1"/>
          <p:nvPr>
            <p:ph idx="1" type="body"/>
          </p:nvPr>
        </p:nvSpPr>
        <p:spPr>
          <a:xfrm>
            <a:off x="311702" y="2573073"/>
            <a:ext cx="8520600" cy="124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solução em dividia em duas etapas:</a:t>
            </a:r>
            <a:endParaRPr/>
          </a:p>
          <a:p>
            <a:pPr indent="-317500" lvl="1" marL="914400" rtl="0" algn="l">
              <a:spcBef>
                <a:spcPts val="0"/>
              </a:spcBef>
              <a:spcAft>
                <a:spcPts val="0"/>
              </a:spcAft>
              <a:buSzPts val="1400"/>
              <a:buChar char="○"/>
            </a:pPr>
            <a:r>
              <a:rPr lang="pt-BR"/>
              <a:t>aproximar o modelo da implementação, fazendo-o, assim, apresentar as violações de progresso</a:t>
            </a:r>
            <a:endParaRPr/>
          </a:p>
          <a:p>
            <a:pPr indent="-317500" lvl="1" marL="914400" rtl="0" algn="l">
              <a:spcBef>
                <a:spcPts val="0"/>
              </a:spcBef>
              <a:spcAft>
                <a:spcPts val="0"/>
              </a:spcAft>
              <a:buSzPts val="1400"/>
              <a:buChar char="○"/>
            </a:pPr>
            <a:r>
              <a:rPr lang="pt-BR"/>
              <a:t>solucionar o problema de starvation de forma a poder usar a solução na implementação</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000"/>
              <a:t>7.4 Vivacidade do modelo Single-Lane Bridge - Fazer o modelo falhar</a:t>
            </a:r>
            <a:endParaRPr sz="2000"/>
          </a:p>
        </p:txBody>
      </p:sp>
      <p:sp>
        <p:nvSpPr>
          <p:cNvPr id="416" name="Google Shape;416;p59"/>
          <p:cNvSpPr txBox="1"/>
          <p:nvPr>
            <p:ph idx="1" type="body"/>
          </p:nvPr>
        </p:nvSpPr>
        <p:spPr>
          <a:xfrm>
            <a:off x="311700" y="1315950"/>
            <a:ext cx="8520600" cy="36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aproximar o modelo da implementação</a:t>
            </a:r>
            <a:endParaRPr/>
          </a:p>
          <a:p>
            <a:pPr indent="-342900" lvl="0" marL="457200" rtl="0" algn="l">
              <a:spcBef>
                <a:spcPts val="1600"/>
              </a:spcBef>
              <a:spcAft>
                <a:spcPts val="0"/>
              </a:spcAft>
              <a:buSzPts val="1800"/>
              <a:buChar char="●"/>
            </a:pPr>
            <a:r>
              <a:rPr lang="pt-BR"/>
              <a:t>podemos usar </a:t>
            </a:r>
            <a:r>
              <a:rPr b="1" lang="pt-BR"/>
              <a:t>propriedades de progresso </a:t>
            </a:r>
            <a:r>
              <a:rPr lang="pt-BR"/>
              <a:t>e </a:t>
            </a:r>
            <a:r>
              <a:rPr b="1" lang="pt-BR"/>
              <a:t>prioridades de ações</a:t>
            </a:r>
            <a:endParaRPr/>
          </a:p>
          <a:p>
            <a:pPr indent="-317500" lvl="1" marL="914400" rtl="0" algn="l">
              <a:spcBef>
                <a:spcPts val="0"/>
              </a:spcBef>
              <a:spcAft>
                <a:spcPts val="0"/>
              </a:spcAft>
              <a:buSzPts val="1400"/>
              <a:buChar char="○"/>
            </a:pPr>
            <a:r>
              <a:rPr lang="pt-BR"/>
              <a:t>propriedades de progresso</a:t>
            </a:r>
            <a:endParaRPr/>
          </a:p>
          <a:p>
            <a:pPr indent="-317500" lvl="2" marL="1371600" rtl="0" algn="l">
              <a:spcBef>
                <a:spcPts val="0"/>
              </a:spcBef>
              <a:spcAft>
                <a:spcPts val="0"/>
              </a:spcAft>
              <a:buSzPts val="1400"/>
              <a:buChar char="■"/>
            </a:pPr>
            <a:r>
              <a:rPr b="1" lang="pt-BR">
                <a:latin typeface="Courier New"/>
                <a:ea typeface="Courier New"/>
                <a:cs typeface="Courier New"/>
                <a:sym typeface="Courier New"/>
              </a:rPr>
              <a:t>progress </a:t>
            </a:r>
            <a:r>
              <a:rPr lang="pt-BR">
                <a:latin typeface="Courier New"/>
                <a:ea typeface="Courier New"/>
                <a:cs typeface="Courier New"/>
                <a:sym typeface="Courier New"/>
              </a:rPr>
              <a:t>BLUECROSS = {blue[ID].enter}</a:t>
            </a:r>
            <a:br>
              <a:rPr lang="pt-BR">
                <a:latin typeface="Courier New"/>
                <a:ea typeface="Courier New"/>
                <a:cs typeface="Courier New"/>
                <a:sym typeface="Courier New"/>
              </a:rPr>
            </a:br>
            <a:r>
              <a:rPr b="1" lang="pt-BR">
                <a:latin typeface="Courier New"/>
                <a:ea typeface="Courier New"/>
                <a:cs typeface="Courier New"/>
                <a:sym typeface="Courier New"/>
              </a:rPr>
              <a:t>progress </a:t>
            </a:r>
            <a:r>
              <a:rPr lang="pt-BR">
                <a:latin typeface="Courier New"/>
                <a:ea typeface="Courier New"/>
                <a:cs typeface="Courier New"/>
                <a:sym typeface="Courier New"/>
              </a:rPr>
              <a:t>REDCROSS = {red[ID].enter}</a:t>
            </a:r>
            <a:endParaRPr>
              <a:latin typeface="Courier New"/>
              <a:ea typeface="Courier New"/>
              <a:cs typeface="Courier New"/>
              <a:sym typeface="Courier New"/>
            </a:endParaRPr>
          </a:p>
          <a:p>
            <a:pPr indent="-317500" lvl="2" marL="1371600" rtl="0" algn="l">
              <a:spcBef>
                <a:spcPts val="0"/>
              </a:spcBef>
              <a:spcAft>
                <a:spcPts val="0"/>
              </a:spcAft>
              <a:buSzPts val="1400"/>
              <a:buChar char="■"/>
            </a:pPr>
            <a:r>
              <a:rPr lang="pt-BR"/>
              <a:t>essas prioridades verificam se os carros azuis (e vermelhos) eventualmente entrarão na ponte</a:t>
            </a:r>
            <a:endParaRPr/>
          </a:p>
          <a:p>
            <a:pPr indent="-317500" lvl="2" marL="1371600" rtl="0" algn="l">
              <a:spcBef>
                <a:spcPts val="0"/>
              </a:spcBef>
              <a:spcAft>
                <a:spcPts val="0"/>
              </a:spcAft>
              <a:buSzPts val="1400"/>
              <a:buChar char="■"/>
            </a:pPr>
            <a:r>
              <a:rPr lang="pt-BR"/>
              <a:t>mas ainda não temos nenhuma violação de prioridade, pois os carros sempre conseguem entrar</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chemeClr val="lt1"/>
                </a:solidFill>
              </a:rPr>
              <a:t>7.4 Vivacidade do modelo Single-Lane Bridge - Fazer o modelo falhar</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sp>
        <p:nvSpPr>
          <p:cNvPr id="422" name="Google Shape;422;p60"/>
          <p:cNvSpPr txBox="1"/>
          <p:nvPr>
            <p:ph idx="1" type="body"/>
          </p:nvPr>
        </p:nvSpPr>
        <p:spPr>
          <a:xfrm>
            <a:off x="311700" y="1315950"/>
            <a:ext cx="8520600" cy="364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aproximar o modelo da implementação</a:t>
            </a:r>
            <a:r>
              <a:rPr lang="pt-BR"/>
              <a:t> (cont.)</a:t>
            </a:r>
            <a:endParaRPr/>
          </a:p>
          <a:p>
            <a:pPr indent="-317500" lvl="1" marL="914400" rtl="0" algn="l">
              <a:spcBef>
                <a:spcPts val="0"/>
              </a:spcBef>
              <a:spcAft>
                <a:spcPts val="0"/>
              </a:spcAft>
              <a:buSzPts val="1400"/>
              <a:buChar char="○"/>
            </a:pPr>
            <a:r>
              <a:rPr lang="pt-BR"/>
              <a:t>prioridades de ações</a:t>
            </a:r>
            <a:endParaRPr/>
          </a:p>
          <a:p>
            <a:pPr indent="-317500" lvl="2" marL="1371600" rtl="0" algn="l">
              <a:spcBef>
                <a:spcPts val="0"/>
              </a:spcBef>
              <a:spcAft>
                <a:spcPts val="0"/>
              </a:spcAft>
              <a:buSzPts val="1400"/>
              <a:buChar char="■"/>
            </a:pPr>
            <a:r>
              <a:rPr lang="pt-BR"/>
              <a:t>entrada</a:t>
            </a:r>
            <a:endParaRPr/>
          </a:p>
          <a:p>
            <a:pPr indent="-317500" lvl="3" marL="1828800" rtl="0" algn="l">
              <a:spcBef>
                <a:spcPts val="0"/>
              </a:spcBef>
              <a:spcAft>
                <a:spcPts val="0"/>
              </a:spcAft>
              <a:buSzPts val="1400"/>
              <a:buChar char="●"/>
            </a:pPr>
            <a:r>
              <a:rPr lang="pt-BR"/>
              <a:t>se dermos prioridade para os carros azuis entrarem na ponte, os carros vermelhos nunca entrarão (violação da </a:t>
            </a:r>
            <a:r>
              <a:rPr lang="pt-BR">
                <a:latin typeface="Courier New"/>
                <a:ea typeface="Courier New"/>
                <a:cs typeface="Courier New"/>
                <a:sym typeface="Courier New"/>
              </a:rPr>
              <a:t>REDCROSS)</a:t>
            </a:r>
            <a:r>
              <a:rPr lang="pt-BR"/>
              <a:t> e vice-versa</a:t>
            </a:r>
            <a:endParaRPr/>
          </a:p>
          <a:p>
            <a:pPr indent="-317500" lvl="2" marL="1371600" rtl="0" algn="l">
              <a:spcBef>
                <a:spcPts val="0"/>
              </a:spcBef>
              <a:spcAft>
                <a:spcPts val="0"/>
              </a:spcAft>
              <a:buSzPts val="1400"/>
              <a:buChar char="■"/>
            </a:pPr>
            <a:r>
              <a:rPr lang="pt-BR"/>
              <a:t>saída</a:t>
            </a:r>
            <a:endParaRPr/>
          </a:p>
          <a:p>
            <a:pPr indent="-317500" lvl="3" marL="1828800" rtl="0" algn="l">
              <a:spcBef>
                <a:spcPts val="0"/>
              </a:spcBef>
              <a:spcAft>
                <a:spcPts val="0"/>
              </a:spcAft>
              <a:buSzPts val="1400"/>
              <a:buChar char="●"/>
            </a:pPr>
            <a:r>
              <a:rPr lang="pt-BR"/>
              <a:t>diminuir a prioridade da saída de carros</a:t>
            </a:r>
            <a:endParaRPr/>
          </a:p>
          <a:p>
            <a:pPr indent="-317500" lvl="3" marL="1828800" rtl="0" algn="l">
              <a:spcBef>
                <a:spcPts val="0"/>
              </a:spcBef>
              <a:spcAft>
                <a:spcPts val="0"/>
              </a:spcAft>
              <a:buSzPts val="1400"/>
              <a:buChar char="●"/>
            </a:pPr>
            <a:r>
              <a:rPr lang="pt-BR"/>
              <a:t>toda vez que ocorrer uma escolha entre uma ação de entrada na ponte e de saída, sempre será escolhida a de entrada</a:t>
            </a:r>
            <a:endParaRPr/>
          </a:p>
          <a:p>
            <a:pPr indent="-317500" lvl="3" marL="1828800" rtl="0" algn="l">
              <a:spcBef>
                <a:spcPts val="0"/>
              </a:spcBef>
              <a:spcAft>
                <a:spcPts val="0"/>
              </a:spcAft>
              <a:buSzPts val="1400"/>
              <a:buChar char="●"/>
            </a:pPr>
            <a:r>
              <a:rPr lang="pt-BR"/>
              <a:t>o objetivo é modelar uma ponte congestionada</a:t>
            </a:r>
            <a:br>
              <a:rPr lang="pt-BR"/>
            </a:br>
            <a:br>
              <a:rPr lang="pt-BR"/>
            </a:br>
            <a:r>
              <a:rPr lang="pt-BR">
                <a:latin typeface="Courier New"/>
                <a:ea typeface="Courier New"/>
                <a:cs typeface="Courier New"/>
                <a:sym typeface="Courier New"/>
              </a:rPr>
              <a:t>||CongestedBridge = (SingleLaneBridge)</a:t>
            </a:r>
            <a:br>
              <a:rPr lang="pt-BR">
                <a:latin typeface="Courier New"/>
                <a:ea typeface="Courier New"/>
                <a:cs typeface="Courier New"/>
                <a:sym typeface="Courier New"/>
              </a:rPr>
            </a:br>
            <a:r>
              <a:rPr lang="pt-BR">
                <a:latin typeface="Courier New"/>
                <a:ea typeface="Courier New"/>
                <a:cs typeface="Courier New"/>
                <a:sym typeface="Courier New"/>
              </a:rPr>
              <a:t>				    &gt;&gt;{red[ID].exit, blue[ID].exit}.</a:t>
            </a:r>
            <a:endParaRPr>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000">
                <a:solidFill>
                  <a:schemeClr val="lt1"/>
                </a:solidFill>
              </a:rPr>
              <a:t>7.4 Vivacidade do modelo Single-Lane Bridge - Fazer o modelo falhar</a:t>
            </a:r>
            <a:endParaRPr sz="2000">
              <a:solidFill>
                <a:schemeClr val="lt1"/>
              </a:solidFill>
            </a:endParaRPr>
          </a:p>
        </p:txBody>
      </p:sp>
      <p:sp>
        <p:nvSpPr>
          <p:cNvPr id="428" name="Google Shape;428;p61"/>
          <p:cNvSpPr/>
          <p:nvPr/>
        </p:nvSpPr>
        <p:spPr>
          <a:xfrm>
            <a:off x="416025" y="1406100"/>
            <a:ext cx="4107600" cy="29676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Progress violation: BLUECROSS</a:t>
            </a:r>
            <a:endParaRPr sz="1800"/>
          </a:p>
          <a:p>
            <a:pPr indent="0" lvl="0" marL="0" rtl="0" algn="l">
              <a:spcBef>
                <a:spcPts val="0"/>
              </a:spcBef>
              <a:spcAft>
                <a:spcPts val="0"/>
              </a:spcAft>
              <a:buNone/>
            </a:pPr>
            <a:br>
              <a:rPr lang="pt-BR" sz="1800"/>
            </a:br>
            <a:r>
              <a:rPr lang="pt-BR" sz="1800"/>
              <a:t>Path to terminal set of states:</a:t>
            </a:r>
            <a:endParaRPr sz="1800"/>
          </a:p>
          <a:p>
            <a:pPr indent="0" lvl="0" marL="0" rtl="0" algn="l">
              <a:spcBef>
                <a:spcPts val="0"/>
              </a:spcBef>
              <a:spcAft>
                <a:spcPts val="0"/>
              </a:spcAft>
              <a:buNone/>
            </a:pPr>
            <a:r>
              <a:rPr lang="pt-BR" sz="1800"/>
              <a:t>	red.1.enter</a:t>
            </a:r>
            <a:endParaRPr sz="1800"/>
          </a:p>
          <a:p>
            <a:pPr indent="0" lvl="0" marL="0" rtl="0" algn="l">
              <a:spcBef>
                <a:spcPts val="0"/>
              </a:spcBef>
              <a:spcAft>
                <a:spcPts val="0"/>
              </a:spcAft>
              <a:buNone/>
            </a:pPr>
            <a:r>
              <a:rPr lang="pt-BR" sz="1800"/>
              <a:t>	red.2.enter</a:t>
            </a:r>
            <a:br>
              <a:rPr lang="pt-BR" sz="1800"/>
            </a:br>
            <a:endParaRPr sz="1800"/>
          </a:p>
          <a:p>
            <a:pPr indent="0" lvl="0" marL="0" rtl="0" algn="l">
              <a:spcBef>
                <a:spcPts val="0"/>
              </a:spcBef>
              <a:spcAft>
                <a:spcPts val="0"/>
              </a:spcAft>
              <a:buNone/>
            </a:pPr>
            <a:r>
              <a:rPr lang="pt-BR" sz="1800"/>
              <a:t>Actions in terminal set:</a:t>
            </a:r>
            <a:endParaRPr sz="1800"/>
          </a:p>
          <a:p>
            <a:pPr indent="0" lvl="0" marL="0" rtl="0" algn="l">
              <a:spcBef>
                <a:spcPts val="0"/>
              </a:spcBef>
              <a:spcAft>
                <a:spcPts val="0"/>
              </a:spcAft>
              <a:buNone/>
            </a:pPr>
            <a:r>
              <a:rPr lang="pt-BR" sz="1800"/>
              <a:t>{red.1.enter, red.1.exit, red.2.enter, red.2.exit, red.3.enter, red.3.exit}</a:t>
            </a:r>
            <a:endParaRPr sz="1800"/>
          </a:p>
        </p:txBody>
      </p:sp>
      <p:sp>
        <p:nvSpPr>
          <p:cNvPr id="429" name="Google Shape;429;p61"/>
          <p:cNvSpPr/>
          <p:nvPr/>
        </p:nvSpPr>
        <p:spPr>
          <a:xfrm>
            <a:off x="4724673" y="1406100"/>
            <a:ext cx="4107600" cy="29676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Progress violation: REDCROSS</a:t>
            </a:r>
            <a:endParaRPr sz="1800"/>
          </a:p>
          <a:p>
            <a:pPr indent="0" lvl="0" marL="0" rtl="0" algn="l">
              <a:spcBef>
                <a:spcPts val="0"/>
              </a:spcBef>
              <a:spcAft>
                <a:spcPts val="0"/>
              </a:spcAft>
              <a:buNone/>
            </a:pPr>
            <a:br>
              <a:rPr lang="pt-BR" sz="1800"/>
            </a:br>
            <a:r>
              <a:rPr lang="pt-BR" sz="1800"/>
              <a:t>Path to terminal set of states:</a:t>
            </a:r>
            <a:endParaRPr sz="1800"/>
          </a:p>
          <a:p>
            <a:pPr indent="0" lvl="0" marL="0" rtl="0" algn="l">
              <a:spcBef>
                <a:spcPts val="0"/>
              </a:spcBef>
              <a:spcAft>
                <a:spcPts val="0"/>
              </a:spcAft>
              <a:buNone/>
            </a:pPr>
            <a:r>
              <a:rPr lang="pt-BR" sz="1800"/>
              <a:t>	blue.1.enter</a:t>
            </a:r>
            <a:endParaRPr sz="1800"/>
          </a:p>
          <a:p>
            <a:pPr indent="0" lvl="0" marL="0" rtl="0" algn="l">
              <a:spcBef>
                <a:spcPts val="0"/>
              </a:spcBef>
              <a:spcAft>
                <a:spcPts val="0"/>
              </a:spcAft>
              <a:buNone/>
            </a:pPr>
            <a:r>
              <a:rPr lang="pt-BR" sz="1800"/>
              <a:t>	</a:t>
            </a:r>
            <a:r>
              <a:rPr lang="pt-BR" sz="1800">
                <a:solidFill>
                  <a:schemeClr val="dk1"/>
                </a:solidFill>
              </a:rPr>
              <a:t>blue</a:t>
            </a:r>
            <a:r>
              <a:rPr lang="pt-BR" sz="1800"/>
              <a:t>.2.enter</a:t>
            </a:r>
            <a:br>
              <a:rPr lang="pt-BR" sz="1800"/>
            </a:br>
            <a:endParaRPr sz="1800"/>
          </a:p>
          <a:p>
            <a:pPr indent="0" lvl="0" marL="0" rtl="0" algn="l">
              <a:spcBef>
                <a:spcPts val="0"/>
              </a:spcBef>
              <a:spcAft>
                <a:spcPts val="0"/>
              </a:spcAft>
              <a:buNone/>
            </a:pPr>
            <a:r>
              <a:rPr lang="pt-BR" sz="1800"/>
              <a:t>Actions in terminal set:</a:t>
            </a:r>
            <a:endParaRPr sz="1800"/>
          </a:p>
          <a:p>
            <a:pPr indent="0" lvl="0" marL="0" rtl="0" algn="l">
              <a:spcBef>
                <a:spcPts val="0"/>
              </a:spcBef>
              <a:spcAft>
                <a:spcPts val="0"/>
              </a:spcAft>
              <a:buNone/>
            </a:pPr>
            <a:r>
              <a:rPr lang="pt-BR" sz="1800"/>
              <a:t>{</a:t>
            </a:r>
            <a:r>
              <a:rPr lang="pt-BR" sz="1800">
                <a:solidFill>
                  <a:schemeClr val="dk1"/>
                </a:solidFill>
              </a:rPr>
              <a:t>blue</a:t>
            </a:r>
            <a:r>
              <a:rPr lang="pt-BR" sz="1800"/>
              <a:t>.1.enter, </a:t>
            </a:r>
            <a:r>
              <a:rPr lang="pt-BR" sz="1800">
                <a:solidFill>
                  <a:schemeClr val="dk1"/>
                </a:solidFill>
              </a:rPr>
              <a:t>blue</a:t>
            </a:r>
            <a:r>
              <a:rPr lang="pt-BR" sz="1800"/>
              <a:t>.1.exit, </a:t>
            </a:r>
            <a:r>
              <a:rPr lang="pt-BR" sz="1800">
                <a:solidFill>
                  <a:schemeClr val="dk1"/>
                </a:solidFill>
              </a:rPr>
              <a:t>blue</a:t>
            </a:r>
            <a:r>
              <a:rPr lang="pt-BR" sz="1800"/>
              <a:t>.2.enter, </a:t>
            </a:r>
            <a:r>
              <a:rPr lang="pt-BR" sz="1800">
                <a:solidFill>
                  <a:schemeClr val="dk1"/>
                </a:solidFill>
              </a:rPr>
              <a:t>blue</a:t>
            </a:r>
            <a:r>
              <a:rPr lang="pt-BR" sz="1800"/>
              <a:t>.2.exit, </a:t>
            </a:r>
            <a:r>
              <a:rPr lang="pt-BR" sz="1800">
                <a:solidFill>
                  <a:schemeClr val="dk1"/>
                </a:solidFill>
              </a:rPr>
              <a:t>blue</a:t>
            </a:r>
            <a:r>
              <a:rPr lang="pt-BR" sz="1800"/>
              <a:t>.3.enter, </a:t>
            </a:r>
            <a:r>
              <a:rPr lang="pt-BR" sz="1800">
                <a:solidFill>
                  <a:schemeClr val="dk1"/>
                </a:solidFill>
              </a:rPr>
              <a:t>blue</a:t>
            </a:r>
            <a:r>
              <a:rPr lang="pt-BR" sz="1800"/>
              <a:t>.3.exit}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Vivacidade</a:t>
            </a:r>
            <a:endParaRPr/>
          </a:p>
          <a:p>
            <a:pPr indent="-317500" lvl="1" marL="914400" marR="0" rtl="0" algn="l">
              <a:lnSpc>
                <a:spcPct val="115000"/>
              </a:lnSpc>
              <a:spcBef>
                <a:spcPts val="0"/>
              </a:spcBef>
              <a:spcAft>
                <a:spcPts val="0"/>
              </a:spcAft>
              <a:buSzPts val="1400"/>
              <a:buChar char="○"/>
            </a:pPr>
            <a:r>
              <a:rPr lang="pt-BR"/>
              <a:t>algo de bom acontece na execução</a:t>
            </a:r>
            <a:endParaRPr/>
          </a:p>
          <a:p>
            <a:pPr indent="-317500" lvl="1" marL="914400" marR="0" rtl="0" algn="l">
              <a:lnSpc>
                <a:spcPct val="115000"/>
              </a:lnSpc>
              <a:spcBef>
                <a:spcPts val="0"/>
              </a:spcBef>
              <a:spcAft>
                <a:spcPts val="0"/>
              </a:spcAft>
              <a:buSzPts val="1400"/>
              <a:buChar char="○"/>
            </a:pPr>
            <a:r>
              <a:rPr lang="pt-BR"/>
              <a:t>o programa eventualmente atinge um estado bom</a:t>
            </a:r>
            <a:br>
              <a:rPr lang="pt-BR"/>
            </a:br>
            <a:endParaRPr/>
          </a:p>
          <a:p>
            <a:pPr indent="-342900" lvl="0" marL="457200" marR="0" rtl="0" algn="l">
              <a:lnSpc>
                <a:spcPct val="115000"/>
              </a:lnSpc>
              <a:spcBef>
                <a:spcPts val="0"/>
              </a:spcBef>
              <a:spcAft>
                <a:spcPts val="0"/>
              </a:spcAft>
              <a:buSzPts val="1800"/>
              <a:buChar char="●"/>
            </a:pPr>
            <a:r>
              <a:rPr lang="pt-BR"/>
              <a:t>Algumas propriedades de v</a:t>
            </a:r>
            <a:r>
              <a:rPr lang="pt-BR"/>
              <a:t>ivacidade</a:t>
            </a:r>
            <a:endParaRPr/>
          </a:p>
          <a:p>
            <a:pPr indent="-317500" lvl="1" marL="914400" marR="0" rtl="0" algn="l">
              <a:lnSpc>
                <a:spcPct val="115000"/>
              </a:lnSpc>
              <a:spcBef>
                <a:spcPts val="0"/>
              </a:spcBef>
              <a:spcAft>
                <a:spcPts val="0"/>
              </a:spcAft>
              <a:buSzPts val="1400"/>
              <a:buChar char="○"/>
            </a:pPr>
            <a:r>
              <a:rPr lang="pt-BR"/>
              <a:t>o programa eventualmente termina</a:t>
            </a:r>
            <a:endParaRPr/>
          </a:p>
          <a:p>
            <a:pPr indent="-317500" lvl="1" marL="914400" marR="0" rtl="0" algn="l">
              <a:lnSpc>
                <a:spcPct val="115000"/>
              </a:lnSpc>
              <a:spcBef>
                <a:spcPts val="0"/>
              </a:spcBef>
              <a:spcAft>
                <a:spcPts val="0"/>
              </a:spcAft>
              <a:buSzPts val="1400"/>
              <a:buChar char="○"/>
            </a:pPr>
            <a:r>
              <a:rPr lang="pt-BR"/>
              <a:t>vivacidade associada ao acesso de recursos compartilhados</a:t>
            </a:r>
            <a:endParaRPr/>
          </a:p>
          <a:p>
            <a:pPr indent="-317500" lvl="2" marL="1371600" marR="0" rtl="0" algn="l">
              <a:lnSpc>
                <a:spcPct val="115000"/>
              </a:lnSpc>
              <a:spcBef>
                <a:spcPts val="0"/>
              </a:spcBef>
              <a:spcAft>
                <a:spcPts val="0"/>
              </a:spcAft>
              <a:buSzPts val="1400"/>
              <a:buChar char="■"/>
            </a:pPr>
            <a:r>
              <a:rPr lang="pt-BR"/>
              <a:t>solicitações para acesso a recursos compartilhados são eventualmente atendidas?</a:t>
            </a:r>
            <a:endParaRPr/>
          </a:p>
          <a:p>
            <a:pPr indent="-317500" lvl="1" marL="914400" marR="0" rtl="0" algn="l">
              <a:lnSpc>
                <a:spcPct val="115000"/>
              </a:lnSpc>
              <a:spcBef>
                <a:spcPts val="0"/>
              </a:spcBef>
              <a:spcAft>
                <a:spcPts val="0"/>
              </a:spcAft>
              <a:buSzPts val="1400"/>
              <a:buChar char="○"/>
            </a:pPr>
            <a:r>
              <a:rPr lang="pt-BR"/>
              <a:t>são afetadas pelas políticas de escalonamento</a:t>
            </a:r>
            <a:endParaRPr/>
          </a:p>
        </p:txBody>
      </p:sp>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Propriedades de segurança e vivacidade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rPr>
              <a:t>7.4 Vivacidade do modelo Single-Lane Bridge - Solução</a:t>
            </a:r>
            <a:endParaRPr sz="2400"/>
          </a:p>
        </p:txBody>
      </p:sp>
      <p:sp>
        <p:nvSpPr>
          <p:cNvPr id="435" name="Google Shape;435;p62"/>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 ponte passa a decidir dinamicamente, e a qualquer momento, quando admitir carros azuis e quando admitir carros vermelhos</a:t>
            </a:r>
            <a:endParaRPr/>
          </a:p>
          <a:p>
            <a:pPr indent="-342900" lvl="0" marL="457200" rtl="0" algn="l">
              <a:spcBef>
                <a:spcPts val="0"/>
              </a:spcBef>
              <a:spcAft>
                <a:spcPts val="0"/>
              </a:spcAft>
              <a:buSzPts val="1800"/>
              <a:buChar char="●"/>
            </a:pPr>
            <a:r>
              <a:rPr lang="pt-BR"/>
              <a:t>ela precisa saber quantos carros estão esperando para entrar</a:t>
            </a:r>
            <a:br>
              <a:rPr lang="pt-BR"/>
            </a:br>
            <a:endParaRPr/>
          </a:p>
          <a:p>
            <a:pPr indent="-342900" lvl="0" marL="457200" rtl="0" algn="l">
              <a:spcBef>
                <a:spcPts val="0"/>
              </a:spcBef>
              <a:spcAft>
                <a:spcPts val="0"/>
              </a:spcAft>
              <a:buSzPts val="1800"/>
              <a:buChar char="●"/>
            </a:pPr>
            <a:r>
              <a:rPr lang="pt-BR"/>
              <a:t>modificações no modelo</a:t>
            </a:r>
            <a:endParaRPr/>
          </a:p>
          <a:p>
            <a:pPr indent="-317500" lvl="1" marL="914400" rtl="0" algn="l">
              <a:spcBef>
                <a:spcPts val="0"/>
              </a:spcBef>
              <a:spcAft>
                <a:spcPts val="0"/>
              </a:spcAft>
              <a:buSzPts val="1400"/>
              <a:buChar char="○"/>
            </a:pPr>
            <a:r>
              <a:rPr lang="pt-BR" sz="1400"/>
              <a:t>do carro</a:t>
            </a:r>
            <a:br>
              <a:rPr lang="pt-BR" sz="1400"/>
            </a:br>
            <a:r>
              <a:rPr lang="pt-BR" sz="1400">
                <a:latin typeface="Courier New"/>
                <a:ea typeface="Courier New"/>
                <a:cs typeface="Courier New"/>
                <a:sym typeface="Courier New"/>
              </a:rPr>
              <a:t>CAR = (</a:t>
            </a:r>
            <a:r>
              <a:rPr b="1" lang="pt-BR" sz="1400">
                <a:solidFill>
                  <a:srgbClr val="CC0000"/>
                </a:solidFill>
                <a:latin typeface="Courier New"/>
                <a:ea typeface="Courier New"/>
                <a:cs typeface="Courier New"/>
                <a:sym typeface="Courier New"/>
              </a:rPr>
              <a:t>request-&gt;</a:t>
            </a:r>
            <a:r>
              <a:rPr lang="pt-BR" sz="1400">
                <a:latin typeface="Courier New"/>
                <a:ea typeface="Courier New"/>
                <a:cs typeface="Courier New"/>
                <a:sym typeface="Courier New"/>
              </a:rPr>
              <a:t>enter-&gt;exit-&gt;CAR)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rPr>
              <a:t>7.4 Vivacidade do modelo Single-Lane Bridge - Solução</a:t>
            </a:r>
            <a:endParaRPr sz="2600"/>
          </a:p>
        </p:txBody>
      </p:sp>
      <p:sp>
        <p:nvSpPr>
          <p:cNvPr id="441" name="Google Shape;441;p63"/>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modificações no modelo (cont.)</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pt-BR"/>
              <a:t>da ponte</a:t>
            </a:r>
            <a:br>
              <a:rPr lang="pt-BR"/>
            </a:br>
            <a:r>
              <a:rPr lang="pt-BR">
                <a:latin typeface="Courier New"/>
                <a:ea typeface="Courier New"/>
                <a:cs typeface="Courier New"/>
                <a:sym typeface="Courier New"/>
              </a:rPr>
              <a:t>BRIDGE = BRIDGE[0][0][</a:t>
            </a:r>
            <a:r>
              <a:rPr b="1" lang="pt-BR">
                <a:solidFill>
                  <a:srgbClr val="CC0000"/>
                </a:solidFill>
                <a:latin typeface="Courier New"/>
                <a:ea typeface="Courier New"/>
                <a:cs typeface="Courier New"/>
                <a:sym typeface="Courier New"/>
              </a:rPr>
              <a:t>0</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0</a:t>
            </a:r>
            <a:r>
              <a:rPr lang="pt-BR">
                <a:latin typeface="Courier New"/>
                <a:ea typeface="Courier New"/>
                <a:cs typeface="Courier New"/>
                <a:sym typeface="Courier New"/>
              </a:rPr>
              <a:t>],  </a:t>
            </a:r>
            <a:br>
              <a:rPr lang="pt-BR">
                <a:latin typeface="Courier New"/>
                <a:ea typeface="Courier New"/>
                <a:cs typeface="Courier New"/>
                <a:sym typeface="Courier New"/>
              </a:rPr>
            </a:br>
            <a:r>
              <a:rPr lang="pt-BR">
                <a:latin typeface="Courier New"/>
                <a:ea typeface="Courier New"/>
                <a:cs typeface="Courier New"/>
                <a:sym typeface="Courier New"/>
              </a:rPr>
              <a:t>BRIDGE[nr:T][nb:T][</a:t>
            </a:r>
            <a:r>
              <a:rPr b="1" lang="pt-BR">
                <a:solidFill>
                  <a:srgbClr val="CC0000"/>
                </a:solidFill>
                <a:latin typeface="Courier New"/>
                <a:ea typeface="Courier New"/>
                <a:cs typeface="Courier New"/>
                <a:sym typeface="Courier New"/>
              </a:rPr>
              <a:t>wr</a:t>
            </a:r>
            <a:r>
              <a:rPr lang="pt-BR">
                <a:latin typeface="Courier New"/>
                <a:ea typeface="Courier New"/>
                <a:cs typeface="Courier New"/>
                <a:sym typeface="Courier New"/>
              </a:rPr>
              <a:t>:T][</a:t>
            </a:r>
            <a:r>
              <a:rPr b="1" lang="pt-BR">
                <a:solidFill>
                  <a:srgbClr val="0000FF"/>
                </a:solidFill>
                <a:latin typeface="Courier New"/>
                <a:ea typeface="Courier New"/>
                <a:cs typeface="Courier New"/>
                <a:sym typeface="Courier New"/>
              </a:rPr>
              <a:t>wb</a:t>
            </a:r>
            <a:r>
              <a:rPr lang="pt-BR">
                <a:latin typeface="Courier New"/>
                <a:ea typeface="Courier New"/>
                <a:cs typeface="Courier New"/>
                <a:sym typeface="Courier New"/>
              </a:rPr>
              <a:t>:T] = </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red</a:t>
            </a:r>
            <a:r>
              <a:rPr lang="pt-BR">
                <a:latin typeface="Courier New"/>
                <a:ea typeface="Courier New"/>
                <a:cs typeface="Courier New"/>
                <a:sym typeface="Courier New"/>
              </a:rPr>
              <a:t>[ID].</a:t>
            </a:r>
            <a:r>
              <a:rPr b="1" lang="pt-BR">
                <a:solidFill>
                  <a:srgbClr val="CC0000"/>
                </a:solidFill>
                <a:latin typeface="Courier New"/>
                <a:ea typeface="Courier New"/>
                <a:cs typeface="Courier New"/>
                <a:sym typeface="Courier New"/>
              </a:rPr>
              <a:t>request</a:t>
            </a:r>
            <a:r>
              <a:rPr lang="pt-BR">
                <a:latin typeface="Courier New"/>
                <a:ea typeface="Courier New"/>
                <a:cs typeface="Courier New"/>
                <a:sym typeface="Courier New"/>
              </a:rPr>
              <a:t> -&gt; BRIDGE[nr][nb][</a:t>
            </a:r>
            <a:r>
              <a:rPr b="1" lang="pt-BR">
                <a:solidFill>
                  <a:srgbClr val="CC0000"/>
                </a:solidFill>
                <a:latin typeface="Courier New"/>
                <a:ea typeface="Courier New"/>
                <a:cs typeface="Courier New"/>
                <a:sym typeface="Courier New"/>
              </a:rPr>
              <a:t>wr+1</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wb</a:t>
            </a:r>
            <a:r>
              <a:rPr lang="pt-BR">
                <a:latin typeface="Courier New"/>
                <a:ea typeface="Courier New"/>
                <a:cs typeface="Courier New"/>
                <a:sym typeface="Courier New"/>
              </a:rPr>
              <a:t>]</a:t>
            </a:r>
            <a:br>
              <a:rPr lang="pt-BR">
                <a:latin typeface="Courier New"/>
                <a:ea typeface="Courier New"/>
                <a:cs typeface="Courier New"/>
                <a:sym typeface="Courier New"/>
              </a:rPr>
            </a:br>
            <a:r>
              <a:rPr lang="pt-BR">
                <a:latin typeface="Courier New"/>
                <a:ea typeface="Courier New"/>
                <a:cs typeface="Courier New"/>
                <a:sym typeface="Courier New"/>
              </a:rPr>
              <a:t>	|when (nb==0 &amp;&amp; </a:t>
            </a:r>
            <a:r>
              <a:rPr b="1" lang="pt-BR">
                <a:solidFill>
                  <a:srgbClr val="0000FF"/>
                </a:solidFill>
                <a:latin typeface="Courier New"/>
                <a:ea typeface="Courier New"/>
                <a:cs typeface="Courier New"/>
                <a:sym typeface="Courier New"/>
              </a:rPr>
              <a:t>wb==0</a:t>
            </a:r>
            <a:r>
              <a:rPr lang="pt-BR">
                <a:latin typeface="Courier New"/>
                <a:ea typeface="Courier New"/>
                <a:cs typeface="Courier New"/>
                <a:sym typeface="Courier New"/>
              </a:rPr>
              <a:t>) </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red</a:t>
            </a:r>
            <a:r>
              <a:rPr lang="pt-BR">
                <a:latin typeface="Courier New"/>
                <a:ea typeface="Courier New"/>
                <a:cs typeface="Courier New"/>
                <a:sym typeface="Courier New"/>
              </a:rPr>
              <a:t>[ID].</a:t>
            </a:r>
            <a:r>
              <a:rPr b="1" lang="pt-BR">
                <a:solidFill>
                  <a:srgbClr val="CC0000"/>
                </a:solidFill>
                <a:latin typeface="Courier New"/>
                <a:ea typeface="Courier New"/>
                <a:cs typeface="Courier New"/>
                <a:sym typeface="Courier New"/>
              </a:rPr>
              <a:t>enter</a:t>
            </a:r>
            <a:r>
              <a:rPr lang="pt-BR">
                <a:latin typeface="Courier New"/>
                <a:ea typeface="Courier New"/>
                <a:cs typeface="Courier New"/>
                <a:sym typeface="Courier New"/>
              </a:rPr>
              <a:t>  -&gt; BRIDGE[nr+1][nb][</a:t>
            </a:r>
            <a:r>
              <a:rPr b="1" lang="pt-BR">
                <a:solidFill>
                  <a:srgbClr val="CC0000"/>
                </a:solidFill>
                <a:latin typeface="Courier New"/>
                <a:ea typeface="Courier New"/>
                <a:cs typeface="Courier New"/>
                <a:sym typeface="Courier New"/>
              </a:rPr>
              <a:t>wr-1</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wb</a:t>
            </a:r>
            <a:r>
              <a:rPr lang="pt-BR">
                <a:latin typeface="Courier New"/>
                <a:ea typeface="Courier New"/>
                <a:cs typeface="Courier New"/>
                <a:sym typeface="Courier New"/>
              </a:rPr>
              <a:t>]</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red</a:t>
            </a:r>
            <a:r>
              <a:rPr lang="pt-BR">
                <a:latin typeface="Courier New"/>
                <a:ea typeface="Courier New"/>
                <a:cs typeface="Courier New"/>
                <a:sym typeface="Courier New"/>
              </a:rPr>
              <a:t>[ID].</a:t>
            </a:r>
            <a:r>
              <a:rPr b="1" lang="pt-BR">
                <a:solidFill>
                  <a:srgbClr val="CC0000"/>
                </a:solidFill>
                <a:latin typeface="Courier New"/>
                <a:ea typeface="Courier New"/>
                <a:cs typeface="Courier New"/>
                <a:sym typeface="Courier New"/>
              </a:rPr>
              <a:t>exit</a:t>
            </a:r>
            <a:r>
              <a:rPr lang="pt-BR">
                <a:latin typeface="Courier New"/>
                <a:ea typeface="Courier New"/>
                <a:cs typeface="Courier New"/>
                <a:sym typeface="Courier New"/>
              </a:rPr>
              <a:t>     -&gt; BRIDGE[nr-1][nb][</a:t>
            </a:r>
            <a:r>
              <a:rPr b="1" lang="pt-BR">
                <a:solidFill>
                  <a:srgbClr val="CC0000"/>
                </a:solidFill>
                <a:latin typeface="Courier New"/>
                <a:ea typeface="Courier New"/>
                <a:cs typeface="Courier New"/>
                <a:sym typeface="Courier New"/>
              </a:rPr>
              <a:t>wr</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wb</a:t>
            </a:r>
            <a:r>
              <a:rPr lang="pt-BR">
                <a:latin typeface="Courier New"/>
                <a:ea typeface="Courier New"/>
                <a:cs typeface="Courier New"/>
                <a:sym typeface="Courier New"/>
              </a:rPr>
              <a:t>]</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solidFill>
                  <a:srgbClr val="0000FF"/>
                </a:solidFill>
                <a:latin typeface="Courier New"/>
                <a:ea typeface="Courier New"/>
                <a:cs typeface="Courier New"/>
                <a:sym typeface="Courier New"/>
              </a:rPr>
              <a:t>blue</a:t>
            </a:r>
            <a:r>
              <a:rPr lang="pt-BR">
                <a:latin typeface="Courier New"/>
                <a:ea typeface="Courier New"/>
                <a:cs typeface="Courier New"/>
                <a:sym typeface="Courier New"/>
              </a:rPr>
              <a:t>[ID].</a:t>
            </a:r>
            <a:r>
              <a:rPr b="1" lang="pt-BR">
                <a:solidFill>
                  <a:srgbClr val="0000FF"/>
                </a:solidFill>
                <a:latin typeface="Courier New"/>
                <a:ea typeface="Courier New"/>
                <a:cs typeface="Courier New"/>
                <a:sym typeface="Courier New"/>
              </a:rPr>
              <a:t>request</a:t>
            </a:r>
            <a:r>
              <a:rPr lang="pt-BR">
                <a:latin typeface="Courier New"/>
                <a:ea typeface="Courier New"/>
                <a:cs typeface="Courier New"/>
                <a:sym typeface="Courier New"/>
              </a:rPr>
              <a:t> -&gt; BRIDGE[nr][nb][</a:t>
            </a:r>
            <a:r>
              <a:rPr b="1" lang="pt-BR">
                <a:solidFill>
                  <a:srgbClr val="CC0000"/>
                </a:solidFill>
                <a:latin typeface="Courier New"/>
                <a:ea typeface="Courier New"/>
                <a:cs typeface="Courier New"/>
                <a:sym typeface="Courier New"/>
              </a:rPr>
              <a:t>wr</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wb+1</a:t>
            </a:r>
            <a:r>
              <a:rPr lang="pt-BR">
                <a:latin typeface="Courier New"/>
                <a:ea typeface="Courier New"/>
                <a:cs typeface="Courier New"/>
                <a:sym typeface="Courier New"/>
              </a:rPr>
              <a:t>]</a:t>
            </a:r>
            <a:br>
              <a:rPr lang="pt-BR">
                <a:latin typeface="Courier New"/>
                <a:ea typeface="Courier New"/>
                <a:cs typeface="Courier New"/>
                <a:sym typeface="Courier New"/>
              </a:rPr>
            </a:br>
            <a:r>
              <a:rPr lang="pt-BR">
                <a:latin typeface="Courier New"/>
                <a:ea typeface="Courier New"/>
                <a:cs typeface="Courier New"/>
                <a:sym typeface="Courier New"/>
              </a:rPr>
              <a:t>        |when (nr==0 &amp;&amp; </a:t>
            </a:r>
            <a:r>
              <a:rPr b="1" lang="pt-BR">
                <a:solidFill>
                  <a:srgbClr val="CC0000"/>
                </a:solidFill>
                <a:latin typeface="Courier New"/>
                <a:ea typeface="Courier New"/>
                <a:cs typeface="Courier New"/>
                <a:sym typeface="Courier New"/>
              </a:rPr>
              <a:t>wr==0</a:t>
            </a:r>
            <a:r>
              <a:rPr lang="pt-BR">
                <a:latin typeface="Courier New"/>
                <a:ea typeface="Courier New"/>
                <a:cs typeface="Courier New"/>
                <a:sym typeface="Courier New"/>
              </a:rPr>
              <a:t>) </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solidFill>
                  <a:srgbClr val="0000FF"/>
                </a:solidFill>
                <a:latin typeface="Courier New"/>
                <a:ea typeface="Courier New"/>
                <a:cs typeface="Courier New"/>
                <a:sym typeface="Courier New"/>
              </a:rPr>
              <a:t>blue</a:t>
            </a:r>
            <a:r>
              <a:rPr lang="pt-BR">
                <a:latin typeface="Courier New"/>
                <a:ea typeface="Courier New"/>
                <a:cs typeface="Courier New"/>
                <a:sym typeface="Courier New"/>
              </a:rPr>
              <a:t>[ID].</a:t>
            </a:r>
            <a:r>
              <a:rPr b="1" lang="pt-BR">
                <a:solidFill>
                  <a:srgbClr val="0000FF"/>
                </a:solidFill>
                <a:latin typeface="Courier New"/>
                <a:ea typeface="Courier New"/>
                <a:cs typeface="Courier New"/>
                <a:sym typeface="Courier New"/>
              </a:rPr>
              <a:t>enter</a:t>
            </a:r>
            <a:r>
              <a:rPr lang="pt-BR">
                <a:latin typeface="Courier New"/>
                <a:ea typeface="Courier New"/>
                <a:cs typeface="Courier New"/>
                <a:sym typeface="Courier New"/>
              </a:rPr>
              <a:t> -&gt; BRIDGE[nr][nb+1][</a:t>
            </a:r>
            <a:r>
              <a:rPr b="1" lang="pt-BR">
                <a:solidFill>
                  <a:srgbClr val="CC0000"/>
                </a:solidFill>
                <a:latin typeface="Courier New"/>
                <a:ea typeface="Courier New"/>
                <a:cs typeface="Courier New"/>
                <a:sym typeface="Courier New"/>
              </a:rPr>
              <a:t>wr</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wb-1</a:t>
            </a:r>
            <a:r>
              <a:rPr lang="pt-BR">
                <a:latin typeface="Courier New"/>
                <a:ea typeface="Courier New"/>
                <a:cs typeface="Courier New"/>
                <a:sym typeface="Courier New"/>
              </a:rPr>
              <a:t>]</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solidFill>
                  <a:srgbClr val="0000FF"/>
                </a:solidFill>
                <a:latin typeface="Courier New"/>
                <a:ea typeface="Courier New"/>
                <a:cs typeface="Courier New"/>
                <a:sym typeface="Courier New"/>
              </a:rPr>
              <a:t>blue</a:t>
            </a:r>
            <a:r>
              <a:rPr lang="pt-BR">
                <a:latin typeface="Courier New"/>
                <a:ea typeface="Courier New"/>
                <a:cs typeface="Courier New"/>
                <a:sym typeface="Courier New"/>
              </a:rPr>
              <a:t>[ID].</a:t>
            </a:r>
            <a:r>
              <a:rPr b="1" lang="pt-BR">
                <a:solidFill>
                  <a:srgbClr val="0000FF"/>
                </a:solidFill>
                <a:latin typeface="Courier New"/>
                <a:ea typeface="Courier New"/>
                <a:cs typeface="Courier New"/>
                <a:sym typeface="Courier New"/>
              </a:rPr>
              <a:t>exit</a:t>
            </a:r>
            <a:r>
              <a:rPr lang="pt-BR">
                <a:latin typeface="Courier New"/>
                <a:ea typeface="Courier New"/>
                <a:cs typeface="Courier New"/>
                <a:sym typeface="Courier New"/>
              </a:rPr>
              <a:t>    -&gt; BRIDGE[nr][nb-1][</a:t>
            </a:r>
            <a:r>
              <a:rPr b="1" lang="pt-BR">
                <a:solidFill>
                  <a:srgbClr val="CC0000"/>
                </a:solidFill>
                <a:latin typeface="Courier New"/>
                <a:ea typeface="Courier New"/>
                <a:cs typeface="Courier New"/>
                <a:sym typeface="Courier New"/>
              </a:rPr>
              <a:t>wr</a:t>
            </a:r>
            <a:r>
              <a:rPr lang="pt-BR">
                <a:latin typeface="Courier New"/>
                <a:ea typeface="Courier New"/>
                <a:cs typeface="Courier New"/>
                <a:sym typeface="Courier New"/>
              </a:rPr>
              <a:t>][</a:t>
            </a:r>
            <a:r>
              <a:rPr b="1" lang="pt-BR">
                <a:solidFill>
                  <a:srgbClr val="0000FF"/>
                </a:solidFill>
                <a:latin typeface="Courier New"/>
                <a:ea typeface="Courier New"/>
                <a:cs typeface="Courier New"/>
                <a:sym typeface="Courier New"/>
              </a:rPr>
              <a:t>wb</a:t>
            </a:r>
            <a:r>
              <a:rPr lang="pt-BR">
                <a:latin typeface="Courier New"/>
                <a:ea typeface="Courier New"/>
                <a:cs typeface="Courier New"/>
                <a:sym typeface="Courier New"/>
              </a:rPr>
              <a:t>]</a:t>
            </a:r>
            <a:br>
              <a:rPr lang="pt-BR">
                <a:latin typeface="Courier New"/>
                <a:ea typeface="Courier New"/>
                <a:cs typeface="Courier New"/>
                <a:sym typeface="Courier New"/>
              </a:rPr>
            </a:br>
            <a:r>
              <a:rPr lang="pt-BR">
                <a:latin typeface="Courier New"/>
                <a:ea typeface="Courier New"/>
                <a:cs typeface="Courier New"/>
                <a:sym typeface="Courier New"/>
              </a:rPr>
              <a:t>	).</a:t>
            </a:r>
            <a:endParaRPr/>
          </a:p>
        </p:txBody>
      </p:sp>
      <p:sp>
        <p:nvSpPr>
          <p:cNvPr id="442" name="Google Shape;442;p63"/>
          <p:cNvSpPr/>
          <p:nvPr/>
        </p:nvSpPr>
        <p:spPr>
          <a:xfrm>
            <a:off x="6196800" y="2217700"/>
            <a:ext cx="2635500" cy="24291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Trace to DEADLOCK:</a:t>
            </a:r>
            <a:endParaRPr sz="1800"/>
          </a:p>
          <a:p>
            <a:pPr indent="0" lvl="0" marL="0" rtl="0" algn="l">
              <a:spcBef>
                <a:spcPts val="0"/>
              </a:spcBef>
              <a:spcAft>
                <a:spcPts val="0"/>
              </a:spcAft>
              <a:buNone/>
            </a:pPr>
            <a:r>
              <a:rPr lang="pt-BR" sz="1800"/>
              <a:t>	red.1.request</a:t>
            </a:r>
            <a:endParaRPr sz="1800"/>
          </a:p>
          <a:p>
            <a:pPr indent="0" lvl="0" marL="0" rtl="0" algn="l">
              <a:spcBef>
                <a:spcPts val="0"/>
              </a:spcBef>
              <a:spcAft>
                <a:spcPts val="0"/>
              </a:spcAft>
              <a:buNone/>
            </a:pPr>
            <a:r>
              <a:rPr lang="pt-BR" sz="1800">
                <a:solidFill>
                  <a:schemeClr val="dk1"/>
                </a:solidFill>
              </a:rPr>
              <a:t>	red.2.request</a:t>
            </a:r>
            <a:endParaRPr sz="1800">
              <a:solidFill>
                <a:schemeClr val="dk1"/>
              </a:solidFill>
            </a:endParaRPr>
          </a:p>
          <a:p>
            <a:pPr indent="0" lvl="0" marL="0" rtl="0" algn="l">
              <a:spcBef>
                <a:spcPts val="0"/>
              </a:spcBef>
              <a:spcAft>
                <a:spcPts val="0"/>
              </a:spcAft>
              <a:buNone/>
            </a:pPr>
            <a:r>
              <a:rPr lang="pt-BR" sz="1800">
                <a:solidFill>
                  <a:schemeClr val="dk1"/>
                </a:solidFill>
              </a:rPr>
              <a:t>	red.3.request</a:t>
            </a:r>
            <a:endParaRPr sz="1800">
              <a:solidFill>
                <a:schemeClr val="dk1"/>
              </a:solidFill>
            </a:endParaRPr>
          </a:p>
          <a:p>
            <a:pPr indent="0" lvl="0" marL="0" rtl="0" algn="l">
              <a:spcBef>
                <a:spcPts val="0"/>
              </a:spcBef>
              <a:spcAft>
                <a:spcPts val="0"/>
              </a:spcAft>
              <a:buNone/>
            </a:pPr>
            <a:r>
              <a:rPr lang="pt-BR" sz="1800">
                <a:solidFill>
                  <a:schemeClr val="dk1"/>
                </a:solidFill>
              </a:rPr>
              <a:t>	blue.1.request</a:t>
            </a:r>
            <a:endParaRPr sz="1800">
              <a:solidFill>
                <a:schemeClr val="dk1"/>
              </a:solidFill>
            </a:endParaRPr>
          </a:p>
          <a:p>
            <a:pPr indent="0" lvl="0" marL="0" rtl="0" algn="l">
              <a:spcBef>
                <a:spcPts val="0"/>
              </a:spcBef>
              <a:spcAft>
                <a:spcPts val="0"/>
              </a:spcAft>
              <a:buNone/>
            </a:pPr>
            <a:r>
              <a:rPr lang="pt-BR" sz="1800">
                <a:solidFill>
                  <a:schemeClr val="dk1"/>
                </a:solidFill>
              </a:rPr>
              <a:t>	blue.2.request</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blue.3.request</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rPr>
              <a:t>7.4 Vivacidade do modelo Single-Lane Bridge - Solução</a:t>
            </a:r>
            <a:endParaRPr sz="2600">
              <a:solidFill>
                <a:schemeClr val="lt1"/>
              </a:solidFill>
            </a:endParaRPr>
          </a:p>
        </p:txBody>
      </p:sp>
      <p:sp>
        <p:nvSpPr>
          <p:cNvPr id="448" name="Google Shape;448;p64"/>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utilizar uma variável </a:t>
            </a:r>
            <a:r>
              <a:rPr b="1" lang="pt-BR"/>
              <a:t>turn </a:t>
            </a:r>
            <a:r>
              <a:rPr lang="pt-BR"/>
              <a:t>qual cor de carro deve entrar</a:t>
            </a:r>
            <a:endParaRPr/>
          </a:p>
          <a:p>
            <a:pPr indent="-342900" lvl="0" marL="457200" rtl="0" algn="l">
              <a:spcBef>
                <a:spcPts val="0"/>
              </a:spcBef>
              <a:spcAft>
                <a:spcPts val="0"/>
              </a:spcAft>
              <a:buSzPts val="1800"/>
              <a:buChar char="●"/>
            </a:pPr>
            <a:r>
              <a:rPr lang="pt-BR"/>
              <a:t>variável </a:t>
            </a:r>
            <a:r>
              <a:rPr lang="pt-BR"/>
              <a:t>booleana</a:t>
            </a:r>
            <a:r>
              <a:rPr lang="pt-BR"/>
              <a:t>, </a:t>
            </a:r>
            <a:r>
              <a:rPr b="1" lang="pt-BR"/>
              <a:t>bt </a:t>
            </a:r>
            <a:r>
              <a:rPr lang="pt-BR"/>
              <a:t>(blue turn)</a:t>
            </a:r>
            <a:endParaRPr/>
          </a:p>
          <a:p>
            <a:pPr indent="-317500" lvl="1" marL="914400" rtl="0" algn="l">
              <a:spcBef>
                <a:spcPts val="0"/>
              </a:spcBef>
              <a:spcAft>
                <a:spcPts val="0"/>
              </a:spcAft>
              <a:buSzPts val="1400"/>
              <a:buChar char="○"/>
            </a:pPr>
            <a:r>
              <a:rPr lang="pt-BR"/>
              <a:t>inicia como </a:t>
            </a:r>
            <a:r>
              <a:rPr b="1" lang="pt-BR"/>
              <a:t>true</a:t>
            </a:r>
            <a:endParaRPr b="1"/>
          </a:p>
          <a:p>
            <a:pPr indent="-317500" lvl="1" marL="914400" rtl="0" algn="l">
              <a:spcBef>
                <a:spcPts val="0"/>
              </a:spcBef>
              <a:spcAft>
                <a:spcPts val="0"/>
              </a:spcAft>
              <a:buSzPts val="1400"/>
              <a:buChar char="○"/>
            </a:pPr>
            <a:r>
              <a:rPr lang="pt-BR"/>
              <a:t>quando um carro azul sai da ponte, ela recebe </a:t>
            </a:r>
            <a:r>
              <a:rPr b="1" lang="pt-BR"/>
              <a:t>false</a:t>
            </a:r>
            <a:endParaRPr/>
          </a:p>
          <a:p>
            <a:pPr indent="-317500" lvl="1" marL="914400" rtl="0" algn="l">
              <a:spcBef>
                <a:spcPts val="0"/>
              </a:spcBef>
              <a:spcAft>
                <a:spcPts val="0"/>
              </a:spcAft>
              <a:buSzPts val="1400"/>
              <a:buChar char="○"/>
            </a:pPr>
            <a:r>
              <a:rPr lang="pt-BR"/>
              <a:t>quando um carro vermelho sai, ela recebe </a:t>
            </a:r>
            <a:r>
              <a:rPr b="1" lang="pt-BR"/>
              <a:t>true</a:t>
            </a:r>
            <a:r>
              <a:rPr lang="pt-BR"/>
              <a:t> novamente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lt1"/>
                </a:solidFill>
              </a:rPr>
              <a:t>7.4 Vivacidade do modelo Single-Lane Bridge - Solução</a:t>
            </a:r>
            <a:endParaRPr sz="2600">
              <a:solidFill>
                <a:schemeClr val="lt1"/>
              </a:solidFill>
            </a:endParaRPr>
          </a:p>
        </p:txBody>
      </p:sp>
      <p:sp>
        <p:nvSpPr>
          <p:cNvPr id="454" name="Google Shape;454;p65"/>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600">
                <a:latin typeface="Courier New"/>
                <a:ea typeface="Courier New"/>
                <a:cs typeface="Courier New"/>
                <a:sym typeface="Courier New"/>
              </a:rPr>
              <a:t>BRIDGE = BRIDGE[0][0][</a:t>
            </a:r>
            <a:r>
              <a:rPr b="1" lang="pt-BR" sz="1600">
                <a:solidFill>
                  <a:srgbClr val="CC0000"/>
                </a:solidFill>
                <a:latin typeface="Courier New"/>
                <a:ea typeface="Courier New"/>
                <a:cs typeface="Courier New"/>
                <a:sym typeface="Courier New"/>
              </a:rPr>
              <a:t>0</a:t>
            </a:r>
            <a:r>
              <a:rPr lang="pt-BR" sz="1600">
                <a:latin typeface="Courier New"/>
                <a:ea typeface="Courier New"/>
                <a:cs typeface="Courier New"/>
                <a:sym typeface="Courier New"/>
              </a:rPr>
              <a:t>][</a:t>
            </a:r>
            <a:r>
              <a:rPr b="1" lang="pt-BR" sz="1600">
                <a:solidFill>
                  <a:srgbClr val="0000FF"/>
                </a:solidFill>
                <a:latin typeface="Courier New"/>
                <a:ea typeface="Courier New"/>
                <a:cs typeface="Courier New"/>
                <a:sym typeface="Courier New"/>
              </a:rPr>
              <a:t>0</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True</a:t>
            </a:r>
            <a:r>
              <a:rPr lang="pt-BR"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pt-BR" sz="1600">
                <a:latin typeface="Courier New"/>
                <a:ea typeface="Courier New"/>
                <a:cs typeface="Courier New"/>
                <a:sym typeface="Courier New"/>
              </a:rPr>
              <a:t>BRIDGE[nr:T][nb:T][</a:t>
            </a:r>
            <a:r>
              <a:rPr b="1" lang="pt-BR" sz="1600">
                <a:solidFill>
                  <a:srgbClr val="CC0000"/>
                </a:solidFill>
                <a:latin typeface="Courier New"/>
                <a:ea typeface="Courier New"/>
                <a:cs typeface="Courier New"/>
                <a:sym typeface="Courier New"/>
              </a:rPr>
              <a:t>wr</a:t>
            </a:r>
            <a:r>
              <a:rPr lang="pt-BR" sz="1600">
                <a:latin typeface="Courier New"/>
                <a:ea typeface="Courier New"/>
                <a:cs typeface="Courier New"/>
                <a:sym typeface="Courier New"/>
              </a:rPr>
              <a:t>:T][</a:t>
            </a:r>
            <a:r>
              <a:rPr b="1" lang="pt-BR" sz="1600">
                <a:solidFill>
                  <a:srgbClr val="0000FF"/>
                </a:solidFill>
                <a:latin typeface="Courier New"/>
                <a:ea typeface="Courier New"/>
                <a:cs typeface="Courier New"/>
                <a:sym typeface="Courier New"/>
              </a:rPr>
              <a:t>wb</a:t>
            </a:r>
            <a:r>
              <a:rPr lang="pt-BR" sz="1600">
                <a:latin typeface="Courier New"/>
                <a:ea typeface="Courier New"/>
                <a:cs typeface="Courier New"/>
                <a:sym typeface="Courier New"/>
              </a:rPr>
              <a:t>:T][</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:B] = </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solidFill>
                  <a:srgbClr val="CC0000"/>
                </a:solidFill>
                <a:latin typeface="Courier New"/>
                <a:ea typeface="Courier New"/>
                <a:cs typeface="Courier New"/>
                <a:sym typeface="Courier New"/>
              </a:rPr>
              <a:t>red</a:t>
            </a:r>
            <a:r>
              <a:rPr lang="pt-BR" sz="1600">
                <a:latin typeface="Courier New"/>
                <a:ea typeface="Courier New"/>
                <a:cs typeface="Courier New"/>
                <a:sym typeface="Courier New"/>
              </a:rPr>
              <a:t>[ID].</a:t>
            </a:r>
            <a:r>
              <a:rPr b="1" lang="pt-BR" sz="1600">
                <a:solidFill>
                  <a:srgbClr val="CC0000"/>
                </a:solidFill>
                <a:latin typeface="Courier New"/>
                <a:ea typeface="Courier New"/>
                <a:cs typeface="Courier New"/>
                <a:sym typeface="Courier New"/>
              </a:rPr>
              <a:t>request</a:t>
            </a:r>
            <a:r>
              <a:rPr lang="pt-BR" sz="1600">
                <a:latin typeface="Courier New"/>
                <a:ea typeface="Courier New"/>
                <a:cs typeface="Courier New"/>
                <a:sym typeface="Courier New"/>
              </a:rPr>
              <a:t>  -&gt; BRIDGE[nr][nb]</a:t>
            </a:r>
            <a:r>
              <a:rPr lang="pt-BR" sz="1600">
                <a:latin typeface="Courier New"/>
                <a:ea typeface="Courier New"/>
                <a:cs typeface="Courier New"/>
                <a:sym typeface="Courier New"/>
              </a:rPr>
              <a:t>[</a:t>
            </a:r>
            <a:r>
              <a:rPr b="1" lang="pt-BR" sz="1600">
                <a:solidFill>
                  <a:srgbClr val="CC0000"/>
                </a:solidFill>
                <a:latin typeface="Courier New"/>
                <a:ea typeface="Courier New"/>
                <a:cs typeface="Courier New"/>
                <a:sym typeface="Courier New"/>
              </a:rPr>
              <a:t>wr+1</a:t>
            </a:r>
            <a:r>
              <a:rPr lang="pt-BR" sz="1600">
                <a:latin typeface="Courier New"/>
                <a:ea typeface="Courier New"/>
                <a:cs typeface="Courier New"/>
                <a:sym typeface="Courier New"/>
              </a:rPr>
              <a:t>][</a:t>
            </a:r>
            <a:r>
              <a:rPr b="1" lang="pt-BR" sz="1600">
                <a:solidFill>
                  <a:srgbClr val="0000FF"/>
                </a:solidFill>
                <a:latin typeface="Courier New"/>
                <a:ea typeface="Courier New"/>
                <a:cs typeface="Courier New"/>
                <a:sym typeface="Courier New"/>
              </a:rPr>
              <a:t>wb</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latin typeface="Courier New"/>
                <a:ea typeface="Courier New"/>
                <a:cs typeface="Courier New"/>
                <a:sym typeface="Courier New"/>
              </a:rPr>
              <a:t>when</a:t>
            </a:r>
            <a:r>
              <a:rPr lang="pt-BR" sz="1600">
                <a:latin typeface="Courier New"/>
                <a:ea typeface="Courier New"/>
                <a:cs typeface="Courier New"/>
                <a:sym typeface="Courier New"/>
              </a:rPr>
              <a:t> (nb==0 &amp;&amp; (</a:t>
            </a:r>
            <a:r>
              <a:rPr b="1" lang="pt-BR" sz="1600">
                <a:solidFill>
                  <a:srgbClr val="0000FF"/>
                </a:solidFill>
                <a:latin typeface="Courier New"/>
                <a:ea typeface="Courier New"/>
                <a:cs typeface="Courier New"/>
                <a:sym typeface="Courier New"/>
              </a:rPr>
              <a:t>wb==0</a:t>
            </a:r>
            <a:r>
              <a:rPr lang="pt-BR" sz="1600">
                <a:latin typeface="Courier New"/>
                <a:ea typeface="Courier New"/>
                <a:cs typeface="Courier New"/>
                <a:sym typeface="Courier New"/>
              </a:rPr>
              <a:t> || </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 </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solidFill>
                  <a:srgbClr val="CC0000"/>
                </a:solidFill>
                <a:latin typeface="Courier New"/>
                <a:ea typeface="Courier New"/>
                <a:cs typeface="Courier New"/>
                <a:sym typeface="Courier New"/>
              </a:rPr>
              <a:t>red</a:t>
            </a:r>
            <a:r>
              <a:rPr lang="pt-BR" sz="1600">
                <a:latin typeface="Courier New"/>
                <a:ea typeface="Courier New"/>
                <a:cs typeface="Courier New"/>
                <a:sym typeface="Courier New"/>
              </a:rPr>
              <a:t>[ID].</a:t>
            </a:r>
            <a:r>
              <a:rPr b="1" lang="pt-BR" sz="1600">
                <a:solidFill>
                  <a:srgbClr val="CC0000"/>
                </a:solidFill>
                <a:latin typeface="Courier New"/>
                <a:ea typeface="Courier New"/>
                <a:cs typeface="Courier New"/>
                <a:sym typeface="Courier New"/>
              </a:rPr>
              <a:t>enter</a:t>
            </a:r>
            <a:r>
              <a:rPr lang="pt-BR" sz="1600">
                <a:latin typeface="Courier New"/>
                <a:ea typeface="Courier New"/>
                <a:cs typeface="Courier New"/>
                <a:sym typeface="Courier New"/>
              </a:rPr>
              <a:t>  -&gt; BRIDGE[nr+1][nb][</a:t>
            </a:r>
            <a:r>
              <a:rPr b="1" lang="pt-BR" sz="1600">
                <a:solidFill>
                  <a:srgbClr val="CC0000"/>
                </a:solidFill>
                <a:latin typeface="Courier New"/>
                <a:ea typeface="Courier New"/>
                <a:cs typeface="Courier New"/>
                <a:sym typeface="Courier New"/>
              </a:rPr>
              <a:t>wr-1</a:t>
            </a:r>
            <a:r>
              <a:rPr lang="pt-BR" sz="1600">
                <a:latin typeface="Courier New"/>
                <a:ea typeface="Courier New"/>
                <a:cs typeface="Courier New"/>
                <a:sym typeface="Courier New"/>
              </a:rPr>
              <a:t>][</a:t>
            </a:r>
            <a:r>
              <a:rPr b="1" lang="pt-BR" sz="1600">
                <a:solidFill>
                  <a:srgbClr val="0000FF"/>
                </a:solidFill>
                <a:latin typeface="Courier New"/>
                <a:ea typeface="Courier New"/>
                <a:cs typeface="Courier New"/>
                <a:sym typeface="Courier New"/>
              </a:rPr>
              <a:t>wb</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solidFill>
                  <a:srgbClr val="CC0000"/>
                </a:solidFill>
                <a:latin typeface="Courier New"/>
                <a:ea typeface="Courier New"/>
                <a:cs typeface="Courier New"/>
                <a:sym typeface="Courier New"/>
              </a:rPr>
              <a:t>red</a:t>
            </a:r>
            <a:r>
              <a:rPr lang="pt-BR" sz="1600">
                <a:latin typeface="Courier New"/>
                <a:ea typeface="Courier New"/>
                <a:cs typeface="Courier New"/>
                <a:sym typeface="Courier New"/>
              </a:rPr>
              <a:t>[ID].</a:t>
            </a:r>
            <a:r>
              <a:rPr b="1" lang="pt-BR" sz="1600">
                <a:solidFill>
                  <a:srgbClr val="CC0000"/>
                </a:solidFill>
                <a:latin typeface="Courier New"/>
                <a:ea typeface="Courier New"/>
                <a:cs typeface="Courier New"/>
                <a:sym typeface="Courier New"/>
              </a:rPr>
              <a:t>exit</a:t>
            </a:r>
            <a:r>
              <a:rPr lang="pt-BR" sz="1600">
                <a:latin typeface="Courier New"/>
                <a:ea typeface="Courier New"/>
                <a:cs typeface="Courier New"/>
                <a:sym typeface="Courier New"/>
              </a:rPr>
              <a:t>     -&gt; BRIDGE[nr-1][nb][</a:t>
            </a:r>
            <a:r>
              <a:rPr b="1" lang="pt-BR" sz="1600">
                <a:solidFill>
                  <a:srgbClr val="CC0000"/>
                </a:solidFill>
                <a:latin typeface="Courier New"/>
                <a:ea typeface="Courier New"/>
                <a:cs typeface="Courier New"/>
                <a:sym typeface="Courier New"/>
              </a:rPr>
              <a:t>wr</a:t>
            </a:r>
            <a:r>
              <a:rPr lang="pt-BR" sz="1600">
                <a:latin typeface="Courier New"/>
                <a:ea typeface="Courier New"/>
                <a:cs typeface="Courier New"/>
                <a:sym typeface="Courier New"/>
              </a:rPr>
              <a:t>][</a:t>
            </a:r>
            <a:r>
              <a:rPr b="1" lang="pt-BR" sz="1600">
                <a:solidFill>
                  <a:srgbClr val="0000FF"/>
                </a:solidFill>
                <a:latin typeface="Courier New"/>
                <a:ea typeface="Courier New"/>
                <a:cs typeface="Courier New"/>
                <a:sym typeface="Courier New"/>
              </a:rPr>
              <a:t>wb</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True</a:t>
            </a:r>
            <a:r>
              <a:rPr lang="pt-BR" sz="1600">
                <a:latin typeface="Courier New"/>
                <a:ea typeface="Courier New"/>
                <a:cs typeface="Courier New"/>
                <a:sym typeface="Courier New"/>
              </a:rPr>
              <a:t>]</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solidFill>
                  <a:srgbClr val="0000FF"/>
                </a:solidFill>
                <a:latin typeface="Courier New"/>
                <a:ea typeface="Courier New"/>
                <a:cs typeface="Courier New"/>
                <a:sym typeface="Courier New"/>
              </a:rPr>
              <a:t>blue</a:t>
            </a:r>
            <a:r>
              <a:rPr lang="pt-BR" sz="1600">
                <a:latin typeface="Courier New"/>
                <a:ea typeface="Courier New"/>
                <a:cs typeface="Courier New"/>
                <a:sym typeface="Courier New"/>
              </a:rPr>
              <a:t>[ID].</a:t>
            </a:r>
            <a:r>
              <a:rPr b="1" lang="pt-BR" sz="1600">
                <a:solidFill>
                  <a:srgbClr val="0000FF"/>
                </a:solidFill>
                <a:latin typeface="Courier New"/>
                <a:ea typeface="Courier New"/>
                <a:cs typeface="Courier New"/>
                <a:sym typeface="Courier New"/>
              </a:rPr>
              <a:t>request-</a:t>
            </a:r>
            <a:r>
              <a:rPr lang="pt-BR" sz="1600">
                <a:latin typeface="Courier New"/>
                <a:ea typeface="Courier New"/>
                <a:cs typeface="Courier New"/>
                <a:sym typeface="Courier New"/>
              </a:rPr>
              <a:t>&gt;BRIDGE[nr][nb][wr][</a:t>
            </a:r>
            <a:r>
              <a:rPr b="1" lang="pt-BR" sz="1600">
                <a:solidFill>
                  <a:srgbClr val="0000FF"/>
                </a:solidFill>
                <a:latin typeface="Courier New"/>
                <a:ea typeface="Courier New"/>
                <a:cs typeface="Courier New"/>
                <a:sym typeface="Courier New"/>
              </a:rPr>
              <a:t>wb+1</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latin typeface="Courier New"/>
                <a:ea typeface="Courier New"/>
                <a:cs typeface="Courier New"/>
                <a:sym typeface="Courier New"/>
              </a:rPr>
              <a:t>when</a:t>
            </a:r>
            <a:r>
              <a:rPr lang="pt-BR" sz="1600">
                <a:latin typeface="Courier New"/>
                <a:ea typeface="Courier New"/>
                <a:cs typeface="Courier New"/>
                <a:sym typeface="Courier New"/>
              </a:rPr>
              <a:t> (nr==0 &amp;&amp; (</a:t>
            </a:r>
            <a:r>
              <a:rPr b="1" lang="pt-BR" sz="1600">
                <a:solidFill>
                  <a:srgbClr val="CC0000"/>
                </a:solidFill>
                <a:latin typeface="Courier New"/>
                <a:ea typeface="Courier New"/>
                <a:cs typeface="Courier New"/>
                <a:sym typeface="Courier New"/>
              </a:rPr>
              <a:t>wr==0</a:t>
            </a:r>
            <a:r>
              <a:rPr lang="pt-BR" sz="1600">
                <a:latin typeface="Courier New"/>
                <a:ea typeface="Courier New"/>
                <a:cs typeface="Courier New"/>
                <a:sym typeface="Courier New"/>
              </a:rPr>
              <a:t> || </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 </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solidFill>
                  <a:srgbClr val="0000FF"/>
                </a:solidFill>
                <a:latin typeface="Courier New"/>
                <a:ea typeface="Courier New"/>
                <a:cs typeface="Courier New"/>
                <a:sym typeface="Courier New"/>
              </a:rPr>
              <a:t>blue</a:t>
            </a:r>
            <a:r>
              <a:rPr lang="pt-BR" sz="1600">
                <a:latin typeface="Courier New"/>
                <a:ea typeface="Courier New"/>
                <a:cs typeface="Courier New"/>
                <a:sym typeface="Courier New"/>
              </a:rPr>
              <a:t>[ID].</a:t>
            </a:r>
            <a:r>
              <a:rPr b="1" lang="pt-BR" sz="1600">
                <a:solidFill>
                  <a:srgbClr val="0000FF"/>
                </a:solidFill>
                <a:latin typeface="Courier New"/>
                <a:ea typeface="Courier New"/>
                <a:cs typeface="Courier New"/>
                <a:sym typeface="Courier New"/>
              </a:rPr>
              <a:t>enter</a:t>
            </a:r>
            <a:r>
              <a:rPr lang="pt-BR" sz="1600">
                <a:latin typeface="Courier New"/>
                <a:ea typeface="Courier New"/>
                <a:cs typeface="Courier New"/>
                <a:sym typeface="Courier New"/>
              </a:rPr>
              <a:t> -&gt; BRIDGE[nr][nb+1][</a:t>
            </a:r>
            <a:r>
              <a:rPr b="1" lang="pt-BR" sz="1600">
                <a:solidFill>
                  <a:srgbClr val="CC0000"/>
                </a:solidFill>
                <a:latin typeface="Courier New"/>
                <a:ea typeface="Courier New"/>
                <a:cs typeface="Courier New"/>
                <a:sym typeface="Courier New"/>
              </a:rPr>
              <a:t>wr</a:t>
            </a:r>
            <a:r>
              <a:rPr lang="pt-BR" sz="1600">
                <a:latin typeface="Courier New"/>
                <a:ea typeface="Courier New"/>
                <a:cs typeface="Courier New"/>
                <a:sym typeface="Courier New"/>
              </a:rPr>
              <a:t>][</a:t>
            </a:r>
            <a:r>
              <a:rPr b="1" lang="pt-BR" sz="1600">
                <a:solidFill>
                  <a:srgbClr val="0000FF"/>
                </a:solidFill>
                <a:latin typeface="Courier New"/>
                <a:ea typeface="Courier New"/>
                <a:cs typeface="Courier New"/>
                <a:sym typeface="Courier New"/>
              </a:rPr>
              <a:t>wb-1</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bt</a:t>
            </a:r>
            <a:r>
              <a:rPr lang="pt-BR" sz="1600">
                <a:latin typeface="Courier New"/>
                <a:ea typeface="Courier New"/>
                <a:cs typeface="Courier New"/>
                <a:sym typeface="Courier New"/>
              </a:rPr>
              <a:t>]</a:t>
            </a:r>
            <a:br>
              <a:rPr lang="pt-BR" sz="1600">
                <a:latin typeface="Courier New"/>
                <a:ea typeface="Courier New"/>
                <a:cs typeface="Courier New"/>
                <a:sym typeface="Courier New"/>
              </a:rPr>
            </a:br>
            <a:r>
              <a:rPr lang="pt-BR" sz="1600">
                <a:latin typeface="Courier New"/>
                <a:ea typeface="Courier New"/>
                <a:cs typeface="Courier New"/>
                <a:sym typeface="Courier New"/>
              </a:rPr>
              <a:t>	|</a:t>
            </a:r>
            <a:r>
              <a:rPr b="1" lang="pt-BR" sz="1600">
                <a:solidFill>
                  <a:srgbClr val="0000FF"/>
                </a:solidFill>
                <a:latin typeface="Courier New"/>
                <a:ea typeface="Courier New"/>
                <a:cs typeface="Courier New"/>
                <a:sym typeface="Courier New"/>
              </a:rPr>
              <a:t>blue</a:t>
            </a:r>
            <a:r>
              <a:rPr lang="pt-BR" sz="1600">
                <a:latin typeface="Courier New"/>
                <a:ea typeface="Courier New"/>
                <a:cs typeface="Courier New"/>
                <a:sym typeface="Courier New"/>
              </a:rPr>
              <a:t>[ID].</a:t>
            </a:r>
            <a:r>
              <a:rPr b="1" lang="pt-BR" sz="1600">
                <a:solidFill>
                  <a:srgbClr val="0000FF"/>
                </a:solidFill>
                <a:latin typeface="Courier New"/>
                <a:ea typeface="Courier New"/>
                <a:cs typeface="Courier New"/>
                <a:sym typeface="Courier New"/>
              </a:rPr>
              <a:t>exit</a:t>
            </a:r>
            <a:r>
              <a:rPr lang="pt-BR" sz="1600">
                <a:latin typeface="Courier New"/>
                <a:ea typeface="Courier New"/>
                <a:cs typeface="Courier New"/>
                <a:sym typeface="Courier New"/>
              </a:rPr>
              <a:t>    -&gt; BRIDGE[nr][nb-1][</a:t>
            </a:r>
            <a:r>
              <a:rPr b="1" lang="pt-BR" sz="1600">
                <a:solidFill>
                  <a:srgbClr val="CC0000"/>
                </a:solidFill>
                <a:latin typeface="Courier New"/>
                <a:ea typeface="Courier New"/>
                <a:cs typeface="Courier New"/>
                <a:sym typeface="Courier New"/>
              </a:rPr>
              <a:t>wr</a:t>
            </a:r>
            <a:r>
              <a:rPr lang="pt-BR" sz="1600">
                <a:latin typeface="Courier New"/>
                <a:ea typeface="Courier New"/>
                <a:cs typeface="Courier New"/>
                <a:sym typeface="Courier New"/>
              </a:rPr>
              <a:t>][</a:t>
            </a:r>
            <a:r>
              <a:rPr b="1" lang="pt-BR" sz="1600">
                <a:solidFill>
                  <a:srgbClr val="0000FF"/>
                </a:solidFill>
                <a:latin typeface="Courier New"/>
                <a:ea typeface="Courier New"/>
                <a:cs typeface="Courier New"/>
                <a:sym typeface="Courier New"/>
              </a:rPr>
              <a:t>wb</a:t>
            </a:r>
            <a:r>
              <a:rPr lang="pt-BR" sz="1600">
                <a:latin typeface="Courier New"/>
                <a:ea typeface="Courier New"/>
                <a:cs typeface="Courier New"/>
                <a:sym typeface="Courier New"/>
              </a:rPr>
              <a:t>][</a:t>
            </a:r>
            <a:r>
              <a:rPr b="1" lang="pt-BR" sz="1600">
                <a:solidFill>
                  <a:srgbClr val="B900B9"/>
                </a:solidFill>
                <a:latin typeface="Courier New"/>
                <a:ea typeface="Courier New"/>
                <a:cs typeface="Courier New"/>
                <a:sym typeface="Courier New"/>
              </a:rPr>
              <a:t>False</a:t>
            </a:r>
            <a:r>
              <a:rPr lang="pt-BR" sz="1600">
                <a:latin typeface="Courier New"/>
                <a:ea typeface="Courier New"/>
                <a:cs typeface="Courier New"/>
                <a:sym typeface="Courier New"/>
              </a:rPr>
              <a:t>]</a:t>
            </a:r>
            <a:br>
              <a:rPr lang="pt-BR" sz="1600">
                <a:latin typeface="Courier New"/>
                <a:ea typeface="Courier New"/>
                <a:cs typeface="Courier New"/>
                <a:sym typeface="Courier New"/>
              </a:rPr>
            </a:br>
            <a:r>
              <a:rPr lang="pt-BR"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1600"/>
              </a:spcBef>
              <a:spcAft>
                <a:spcPts val="1600"/>
              </a:spcAft>
              <a:buNone/>
            </a:pPr>
            <a:r>
              <a:t/>
            </a:r>
            <a:endParaRPr sz="16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7.5 Leitores e escritores</a:t>
            </a:r>
            <a:endParaRPr/>
          </a:p>
        </p:txBody>
      </p:sp>
      <p:sp>
        <p:nvSpPr>
          <p:cNvPr id="460" name="Google Shape;460;p66"/>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acesso a uma região compartilhada (bd, por exemplo) por dois tipos de processos:</a:t>
            </a:r>
            <a:endParaRPr/>
          </a:p>
          <a:p>
            <a:pPr indent="-317500" lvl="1" marL="914400" rtl="0" algn="l">
              <a:spcBef>
                <a:spcPts val="0"/>
              </a:spcBef>
              <a:spcAft>
                <a:spcPts val="0"/>
              </a:spcAft>
              <a:buSzPts val="1400"/>
              <a:buChar char="○"/>
            </a:pPr>
            <a:r>
              <a:rPr lang="pt-BR"/>
              <a:t>leitores</a:t>
            </a:r>
            <a:endParaRPr/>
          </a:p>
          <a:p>
            <a:pPr indent="-317500" lvl="1" marL="914400" rtl="0" algn="l">
              <a:spcBef>
                <a:spcPts val="0"/>
              </a:spcBef>
              <a:spcAft>
                <a:spcPts val="0"/>
              </a:spcAft>
              <a:buSzPts val="1400"/>
              <a:buChar char="○"/>
            </a:pPr>
            <a:r>
              <a:rPr lang="pt-BR"/>
              <a:t>escritores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7.5.1 Leitores e escritores - Modelo</a:t>
            </a:r>
            <a:endParaRPr/>
          </a:p>
        </p:txBody>
      </p:sp>
      <p:sp>
        <p:nvSpPr>
          <p:cNvPr id="466" name="Google Shape;466;p67"/>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latin typeface="Courier New"/>
                <a:ea typeface="Courier New"/>
                <a:cs typeface="Courier New"/>
                <a:sym typeface="Courier New"/>
              </a:rPr>
              <a:t>set Actions = {acquireRead,releaseRead,acquireWrite,releaseWrite}</a:t>
            </a:r>
            <a:endParaRPr sz="1400">
              <a:latin typeface="Courier New"/>
              <a:ea typeface="Courier New"/>
              <a:cs typeface="Courier New"/>
              <a:sym typeface="Courier New"/>
            </a:endParaRPr>
          </a:p>
          <a:p>
            <a:pPr indent="0" lvl="0" marL="0" rtl="0" algn="l">
              <a:spcBef>
                <a:spcPts val="1600"/>
              </a:spcBef>
              <a:spcAft>
                <a:spcPts val="0"/>
              </a:spcAft>
              <a:buNone/>
            </a:pPr>
            <a:r>
              <a:rPr lang="pt-BR" sz="1400">
                <a:latin typeface="Courier New"/>
                <a:ea typeface="Courier New"/>
                <a:cs typeface="Courier New"/>
                <a:sym typeface="Courier New"/>
              </a:rPr>
              <a:t>READER = (acquireRead-&gt;examine-&gt;releaseRead-&gt;READER) + Actions \ {examine}.</a:t>
            </a:r>
            <a:endParaRPr sz="1400">
              <a:latin typeface="Courier New"/>
              <a:ea typeface="Courier New"/>
              <a:cs typeface="Courier New"/>
              <a:sym typeface="Courier New"/>
            </a:endParaRPr>
          </a:p>
          <a:p>
            <a:pPr indent="0" lvl="0" marL="0" rtl="0" algn="l">
              <a:spcBef>
                <a:spcPts val="1600"/>
              </a:spcBef>
              <a:spcAft>
                <a:spcPts val="0"/>
              </a:spcAft>
              <a:buNone/>
            </a:pPr>
            <a:r>
              <a:rPr lang="pt-BR" sz="1400">
                <a:latin typeface="Courier New"/>
                <a:ea typeface="Courier New"/>
                <a:cs typeface="Courier New"/>
                <a:sym typeface="Courier New"/>
              </a:rPr>
              <a:t>WRITER = (acquireWrite-&gt;modify-&gt;releaseWrite-&gt;WRITER) + Actions \ {modify}.</a:t>
            </a:r>
            <a:br>
              <a:rPr lang="pt-BR" sz="1400">
                <a:latin typeface="Courier New"/>
                <a:ea typeface="Courier New"/>
                <a:cs typeface="Courier New"/>
                <a:sym typeface="Courier New"/>
              </a:rPr>
            </a:br>
            <a:endParaRPr sz="1400">
              <a:latin typeface="Courier New"/>
              <a:ea typeface="Courier New"/>
              <a:cs typeface="Courier New"/>
              <a:sym typeface="Courier New"/>
            </a:endParaRPr>
          </a:p>
          <a:p>
            <a:pPr indent="-317500" lvl="0" marL="457200" rtl="0" algn="l">
              <a:spcBef>
                <a:spcPts val="1600"/>
              </a:spcBef>
              <a:spcAft>
                <a:spcPts val="0"/>
              </a:spcAft>
              <a:buSzPts val="1400"/>
              <a:buChar char="●"/>
            </a:pPr>
            <a:r>
              <a:rPr lang="pt-BR" sz="1400"/>
              <a:t>a extensão de alfabeto é usada para garantir que as outras ações de acesso não ocorram livremente para qualquer instância prefixada do processo.</a:t>
            </a:r>
            <a:br>
              <a:rPr lang="pt-BR" sz="1400"/>
            </a:br>
            <a:endParaRPr sz="1400"/>
          </a:p>
          <a:p>
            <a:pPr indent="-317500" lvl="0" marL="457200" rtl="0" algn="l">
              <a:spcBef>
                <a:spcPts val="0"/>
              </a:spcBef>
              <a:spcAft>
                <a:spcPts val="0"/>
              </a:spcAft>
              <a:buSzPts val="1400"/>
              <a:buChar char="●"/>
            </a:pPr>
            <a:r>
              <a:rPr lang="pt-BR" sz="1400"/>
              <a:t>as ações </a:t>
            </a:r>
            <a:r>
              <a:rPr b="1" lang="pt-BR" sz="1400"/>
              <a:t>examine </a:t>
            </a:r>
            <a:r>
              <a:rPr lang="pt-BR" sz="1400"/>
              <a:t>e </a:t>
            </a:r>
            <a:r>
              <a:rPr b="1" lang="pt-BR" sz="1400"/>
              <a:t>modify</a:t>
            </a:r>
            <a:r>
              <a:rPr lang="pt-BR" sz="1400"/>
              <a:t> foram ocultas pois não são relevantes para a sincronização de acesso</a:t>
            </a:r>
            <a:endParaRPr sz="1400"/>
          </a:p>
          <a:p>
            <a:pPr indent="0" lvl="0" marL="0" rtl="0" algn="l">
              <a:spcBef>
                <a:spcPts val="160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7.5.1 Leitores e escritores - Modelo</a:t>
            </a:r>
            <a:endParaRPr/>
          </a:p>
        </p:txBody>
      </p:sp>
      <p:sp>
        <p:nvSpPr>
          <p:cNvPr id="472" name="Google Shape;472;p68"/>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400">
                <a:latin typeface="Courier New"/>
                <a:ea typeface="Courier New"/>
                <a:cs typeface="Courier New"/>
                <a:sym typeface="Courier New"/>
              </a:rPr>
              <a:t>const False = 0 const True = 1</a:t>
            </a:r>
            <a:br>
              <a:rPr lang="pt-BR" sz="1400">
                <a:latin typeface="Courier New"/>
                <a:ea typeface="Courier New"/>
                <a:cs typeface="Courier New"/>
                <a:sym typeface="Courier New"/>
              </a:rPr>
            </a:br>
            <a:r>
              <a:rPr lang="pt-BR" sz="1400">
                <a:latin typeface="Courier New"/>
                <a:ea typeface="Courier New"/>
                <a:cs typeface="Courier New"/>
                <a:sym typeface="Courier New"/>
              </a:rPr>
              <a:t>range Bool = False..True</a:t>
            </a:r>
            <a:br>
              <a:rPr lang="pt-BR" sz="1400">
                <a:latin typeface="Courier New"/>
                <a:ea typeface="Courier New"/>
                <a:cs typeface="Courier New"/>
                <a:sym typeface="Courier New"/>
              </a:rPr>
            </a:br>
            <a:r>
              <a:rPr lang="pt-BR" sz="1400">
                <a:latin typeface="Courier New"/>
                <a:ea typeface="Courier New"/>
                <a:cs typeface="Courier New"/>
                <a:sym typeface="Courier New"/>
              </a:rPr>
              <a:t>const Nread = 2 </a:t>
            </a:r>
            <a:r>
              <a:rPr i="1" lang="pt-BR" sz="1400">
                <a:latin typeface="Courier New"/>
                <a:ea typeface="Courier New"/>
                <a:cs typeface="Courier New"/>
                <a:sym typeface="Courier New"/>
              </a:rPr>
              <a:t>//máximo de leitores</a:t>
            </a:r>
            <a:br>
              <a:rPr lang="pt-BR" sz="1400">
                <a:latin typeface="Courier New"/>
                <a:ea typeface="Courier New"/>
                <a:cs typeface="Courier New"/>
                <a:sym typeface="Courier New"/>
              </a:rPr>
            </a:br>
            <a:r>
              <a:rPr lang="pt-BR" sz="1400">
                <a:latin typeface="Courier New"/>
                <a:ea typeface="Courier New"/>
                <a:cs typeface="Courier New"/>
                <a:sym typeface="Courier New"/>
              </a:rPr>
              <a:t>Nwrite= 2       </a:t>
            </a:r>
            <a:r>
              <a:rPr i="1" lang="pt-BR" sz="1400">
                <a:latin typeface="Courier New"/>
                <a:ea typeface="Courier New"/>
                <a:cs typeface="Courier New"/>
                <a:sym typeface="Courier New"/>
              </a:rPr>
              <a:t>//máximo de escritores</a:t>
            </a:r>
            <a:endParaRPr i="1" sz="1400">
              <a:latin typeface="Courier New"/>
              <a:ea typeface="Courier New"/>
              <a:cs typeface="Courier New"/>
              <a:sym typeface="Courier New"/>
            </a:endParaRPr>
          </a:p>
          <a:p>
            <a:pPr indent="0" lvl="0" marL="0" rtl="0" algn="l">
              <a:spcBef>
                <a:spcPts val="1600"/>
              </a:spcBef>
              <a:spcAft>
                <a:spcPts val="1600"/>
              </a:spcAft>
              <a:buNone/>
            </a:pPr>
            <a:r>
              <a:rPr lang="pt-BR" sz="1400">
                <a:latin typeface="Courier New"/>
                <a:ea typeface="Courier New"/>
                <a:cs typeface="Courier New"/>
                <a:sym typeface="Courier New"/>
              </a:rPr>
              <a:t>RW_LOCK = RW[</a:t>
            </a:r>
            <a:r>
              <a:rPr b="1" lang="pt-BR" sz="1400">
                <a:solidFill>
                  <a:srgbClr val="CC0000"/>
                </a:solidFill>
                <a:latin typeface="Courier New"/>
                <a:ea typeface="Courier New"/>
                <a:cs typeface="Courier New"/>
                <a:sym typeface="Courier New"/>
              </a:rPr>
              <a:t>0</a:t>
            </a:r>
            <a:r>
              <a:rPr lang="pt-BR" sz="1400">
                <a:latin typeface="Courier New"/>
                <a:ea typeface="Courier New"/>
                <a:cs typeface="Courier New"/>
                <a:sym typeface="Courier New"/>
              </a:rPr>
              <a:t>][</a:t>
            </a:r>
            <a:r>
              <a:rPr b="1" lang="pt-BR" sz="1400">
                <a:solidFill>
                  <a:srgbClr val="0000FF"/>
                </a:solidFill>
                <a:latin typeface="Courier New"/>
                <a:ea typeface="Courier New"/>
                <a:cs typeface="Courier New"/>
                <a:sym typeface="Courier New"/>
              </a:rPr>
              <a:t>False</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RW[</a:t>
            </a:r>
            <a:r>
              <a:rPr b="1" lang="pt-BR" sz="1400">
                <a:solidFill>
                  <a:srgbClr val="CC0000"/>
                </a:solidFill>
                <a:latin typeface="Courier New"/>
                <a:ea typeface="Courier New"/>
                <a:cs typeface="Courier New"/>
                <a:sym typeface="Courier New"/>
              </a:rPr>
              <a:t>readers</a:t>
            </a:r>
            <a:r>
              <a:rPr lang="pt-BR" sz="1400">
                <a:latin typeface="Courier New"/>
                <a:ea typeface="Courier New"/>
                <a:cs typeface="Courier New"/>
                <a:sym typeface="Courier New"/>
              </a:rPr>
              <a:t>:0..Nread][</a:t>
            </a:r>
            <a:r>
              <a:rPr b="1" lang="pt-BR" sz="1400">
                <a:solidFill>
                  <a:srgbClr val="0000FF"/>
                </a:solidFill>
                <a:latin typeface="Courier New"/>
                <a:ea typeface="Courier New"/>
                <a:cs typeface="Courier New"/>
                <a:sym typeface="Courier New"/>
              </a:rPr>
              <a:t>writing</a:t>
            </a:r>
            <a:r>
              <a:rPr lang="pt-BR" sz="1400">
                <a:latin typeface="Courier New"/>
                <a:ea typeface="Courier New"/>
                <a:cs typeface="Courier New"/>
                <a:sym typeface="Courier New"/>
              </a:rPr>
              <a:t>:Bool] =</a:t>
            </a:r>
            <a:br>
              <a:rPr lang="pt-BR" sz="1400">
                <a:latin typeface="Courier New"/>
                <a:ea typeface="Courier New"/>
                <a:cs typeface="Courier New"/>
                <a:sym typeface="Courier New"/>
              </a:rPr>
            </a:br>
            <a:r>
              <a:rPr lang="pt-BR" sz="1400">
                <a:latin typeface="Courier New"/>
                <a:ea typeface="Courier New"/>
                <a:cs typeface="Courier New"/>
                <a:sym typeface="Courier New"/>
              </a:rPr>
              <a:t>	(</a:t>
            </a:r>
            <a:r>
              <a:rPr b="1" lang="pt-BR" sz="1400">
                <a:latin typeface="Courier New"/>
                <a:ea typeface="Courier New"/>
                <a:cs typeface="Courier New"/>
                <a:sym typeface="Courier New"/>
              </a:rPr>
              <a:t>when</a:t>
            </a:r>
            <a:r>
              <a:rPr lang="pt-BR" sz="1400">
                <a:latin typeface="Courier New"/>
                <a:ea typeface="Courier New"/>
                <a:cs typeface="Courier New"/>
                <a:sym typeface="Courier New"/>
              </a:rPr>
              <a:t> (</a:t>
            </a:r>
            <a:r>
              <a:rPr b="1" lang="pt-BR" sz="1400">
                <a:solidFill>
                  <a:srgbClr val="0000FF"/>
                </a:solidFill>
                <a:latin typeface="Courier New"/>
                <a:ea typeface="Courier New"/>
                <a:cs typeface="Courier New"/>
                <a:sym typeface="Courier New"/>
              </a:rPr>
              <a:t>!writing</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acquireRead -&gt; RW[</a:t>
            </a:r>
            <a:r>
              <a:rPr b="1" lang="pt-BR" sz="1400">
                <a:solidFill>
                  <a:srgbClr val="CC0000"/>
                </a:solidFill>
                <a:latin typeface="Courier New"/>
                <a:ea typeface="Courier New"/>
                <a:cs typeface="Courier New"/>
                <a:sym typeface="Courier New"/>
              </a:rPr>
              <a:t>readers+1</a:t>
            </a:r>
            <a:r>
              <a:rPr lang="pt-BR" sz="1400">
                <a:latin typeface="Courier New"/>
                <a:ea typeface="Courier New"/>
                <a:cs typeface="Courier New"/>
                <a:sym typeface="Courier New"/>
              </a:rPr>
              <a:t>][</a:t>
            </a:r>
            <a:r>
              <a:rPr b="1" lang="pt-BR" sz="1400">
                <a:solidFill>
                  <a:srgbClr val="0000FF"/>
                </a:solidFill>
                <a:latin typeface="Courier New"/>
                <a:ea typeface="Courier New"/>
                <a:cs typeface="Courier New"/>
                <a:sym typeface="Courier New"/>
              </a:rPr>
              <a:t>writing</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|releaseRead -&gt; RW[</a:t>
            </a:r>
            <a:r>
              <a:rPr b="1" lang="pt-BR" sz="1400">
                <a:solidFill>
                  <a:srgbClr val="CC0000"/>
                </a:solidFill>
                <a:latin typeface="Courier New"/>
                <a:ea typeface="Courier New"/>
                <a:cs typeface="Courier New"/>
                <a:sym typeface="Courier New"/>
              </a:rPr>
              <a:t>readers-1</a:t>
            </a:r>
            <a:r>
              <a:rPr lang="pt-BR" sz="1400">
                <a:latin typeface="Courier New"/>
                <a:ea typeface="Courier New"/>
                <a:cs typeface="Courier New"/>
                <a:sym typeface="Courier New"/>
              </a:rPr>
              <a:t>][</a:t>
            </a:r>
            <a:r>
              <a:rPr b="1" lang="pt-BR" sz="1400">
                <a:solidFill>
                  <a:srgbClr val="0000FF"/>
                </a:solidFill>
                <a:latin typeface="Courier New"/>
                <a:ea typeface="Courier New"/>
                <a:cs typeface="Courier New"/>
                <a:sym typeface="Courier New"/>
              </a:rPr>
              <a:t>writing</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|when (</a:t>
            </a:r>
            <a:r>
              <a:rPr b="1" lang="pt-BR" sz="1400">
                <a:solidFill>
                  <a:srgbClr val="CC0000"/>
                </a:solidFill>
                <a:latin typeface="Courier New"/>
                <a:ea typeface="Courier New"/>
                <a:cs typeface="Courier New"/>
                <a:sym typeface="Courier New"/>
              </a:rPr>
              <a:t>readers==0</a:t>
            </a:r>
            <a:r>
              <a:rPr lang="pt-BR" sz="1400">
                <a:latin typeface="Courier New"/>
                <a:ea typeface="Courier New"/>
                <a:cs typeface="Courier New"/>
                <a:sym typeface="Courier New"/>
              </a:rPr>
              <a:t> &amp;&amp; </a:t>
            </a:r>
            <a:r>
              <a:rPr b="1" lang="pt-BR" sz="1400">
                <a:solidFill>
                  <a:srgbClr val="0000FF"/>
                </a:solidFill>
                <a:latin typeface="Courier New"/>
                <a:ea typeface="Courier New"/>
                <a:cs typeface="Courier New"/>
                <a:sym typeface="Courier New"/>
              </a:rPr>
              <a:t>!writing</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acquireWrite -&gt; RW[</a:t>
            </a:r>
            <a:r>
              <a:rPr b="1" lang="pt-BR" sz="1400">
                <a:solidFill>
                  <a:srgbClr val="CC0000"/>
                </a:solidFill>
                <a:latin typeface="Courier New"/>
                <a:ea typeface="Courier New"/>
                <a:cs typeface="Courier New"/>
                <a:sym typeface="Courier New"/>
              </a:rPr>
              <a:t>readers</a:t>
            </a:r>
            <a:r>
              <a:rPr lang="pt-BR" sz="1400">
                <a:latin typeface="Courier New"/>
                <a:ea typeface="Courier New"/>
                <a:cs typeface="Courier New"/>
                <a:sym typeface="Courier New"/>
              </a:rPr>
              <a:t>][</a:t>
            </a:r>
            <a:r>
              <a:rPr b="1" lang="pt-BR" sz="1400">
                <a:solidFill>
                  <a:srgbClr val="0000FF"/>
                </a:solidFill>
                <a:latin typeface="Courier New"/>
                <a:ea typeface="Courier New"/>
                <a:cs typeface="Courier New"/>
                <a:sym typeface="Courier New"/>
              </a:rPr>
              <a:t>True</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|releaseWrite -&gt; RW[</a:t>
            </a:r>
            <a:r>
              <a:rPr b="1" lang="pt-BR" sz="1400">
                <a:solidFill>
                  <a:srgbClr val="CC0000"/>
                </a:solidFill>
                <a:latin typeface="Courier New"/>
                <a:ea typeface="Courier New"/>
                <a:cs typeface="Courier New"/>
                <a:sym typeface="Courier New"/>
              </a:rPr>
              <a:t>readers</a:t>
            </a:r>
            <a:r>
              <a:rPr lang="pt-BR" sz="1400">
                <a:latin typeface="Courier New"/>
                <a:ea typeface="Courier New"/>
                <a:cs typeface="Courier New"/>
                <a:sym typeface="Courier New"/>
              </a:rPr>
              <a:t>][</a:t>
            </a:r>
            <a:r>
              <a:rPr b="1" lang="pt-BR" sz="1400">
                <a:solidFill>
                  <a:srgbClr val="0000FF"/>
                </a:solidFill>
                <a:latin typeface="Courier New"/>
                <a:ea typeface="Courier New"/>
                <a:cs typeface="Courier New"/>
                <a:sym typeface="Courier New"/>
              </a:rPr>
              <a:t>False</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a:t>
            </a:r>
            <a:endParaRPr sz="1400">
              <a:latin typeface="Courier New"/>
              <a:ea typeface="Courier New"/>
              <a:cs typeface="Courier New"/>
              <a:sym typeface="Courier New"/>
            </a:endParaRPr>
          </a:p>
        </p:txBody>
      </p:sp>
      <p:sp>
        <p:nvSpPr>
          <p:cNvPr id="473" name="Google Shape;473;p68"/>
          <p:cNvSpPr/>
          <p:nvPr/>
        </p:nvSpPr>
        <p:spPr>
          <a:xfrm>
            <a:off x="5828325" y="1547550"/>
            <a:ext cx="2635500" cy="15696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O RW_LOCK conta a quantidade de leitores “ativos”. </a:t>
            </a:r>
            <a:br>
              <a:rPr lang="pt-BR"/>
            </a:br>
            <a:br>
              <a:rPr lang="pt-BR"/>
            </a:br>
            <a:r>
              <a:rPr lang="pt-BR"/>
              <a:t>Usa, também, um booleano para indicar se há um escritor na região crítica.</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lt1"/>
                </a:solidFill>
              </a:rPr>
              <a:t>7.5.1 Leitores e escritores - Segurança</a:t>
            </a:r>
            <a:endParaRPr/>
          </a:p>
        </p:txBody>
      </p:sp>
      <p:sp>
        <p:nvSpPr>
          <p:cNvPr id="479" name="Google Shape;479;p69"/>
          <p:cNvSpPr txBox="1"/>
          <p:nvPr>
            <p:ph idx="1" type="body"/>
          </p:nvPr>
        </p:nvSpPr>
        <p:spPr>
          <a:xfrm>
            <a:off x="311700" y="1315950"/>
            <a:ext cx="8520600" cy="82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Para verificar se o bloqueio se comporta como desejado, definimos uma propriedade de segurança, RW_SAFE</a:t>
            </a:r>
            <a:endParaRPr/>
          </a:p>
        </p:txBody>
      </p:sp>
      <p:sp>
        <p:nvSpPr>
          <p:cNvPr id="480" name="Google Shape;480;p69"/>
          <p:cNvSpPr txBox="1"/>
          <p:nvPr/>
        </p:nvSpPr>
        <p:spPr>
          <a:xfrm>
            <a:off x="774600" y="2012050"/>
            <a:ext cx="7575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ourier New"/>
                <a:ea typeface="Courier New"/>
                <a:cs typeface="Courier New"/>
                <a:sym typeface="Courier New"/>
              </a:rPr>
              <a:t>property SAFE_RW</a:t>
            </a:r>
            <a:endParaRPr>
              <a:latin typeface="Courier New"/>
              <a:ea typeface="Courier New"/>
              <a:cs typeface="Courier New"/>
              <a:sym typeface="Courier New"/>
            </a:endParaRPr>
          </a:p>
          <a:p>
            <a:pPr indent="457200" lvl="0" marL="0" rtl="0" algn="l">
              <a:spcBef>
                <a:spcPts val="0"/>
              </a:spcBef>
              <a:spcAft>
                <a:spcPts val="0"/>
              </a:spcAft>
              <a:buNone/>
            </a:pP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acquireRead</a:t>
            </a:r>
            <a:r>
              <a:rPr lang="pt-BR">
                <a:latin typeface="Courier New"/>
                <a:ea typeface="Courier New"/>
                <a:cs typeface="Courier New"/>
                <a:sym typeface="Courier New"/>
              </a:rPr>
              <a:t> -&gt; READING[</a:t>
            </a:r>
            <a:r>
              <a:rPr b="1" lang="pt-BR">
                <a:solidFill>
                  <a:srgbClr val="CC0000"/>
                </a:solidFill>
                <a:latin typeface="Courier New"/>
                <a:ea typeface="Courier New"/>
                <a:cs typeface="Courier New"/>
                <a:sym typeface="Courier New"/>
              </a:rPr>
              <a:t>1</a:t>
            </a:r>
            <a:r>
              <a:rPr lang="pt-BR">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spcBef>
                <a:spcPts val="0"/>
              </a:spcBef>
              <a:spcAft>
                <a:spcPts val="0"/>
              </a:spcAft>
              <a:buNone/>
            </a:pPr>
            <a:r>
              <a:rPr lang="pt-BR">
                <a:latin typeface="Courier New"/>
                <a:ea typeface="Courier New"/>
                <a:cs typeface="Courier New"/>
                <a:sym typeface="Courier New"/>
              </a:rPr>
              <a:t>   |</a:t>
            </a:r>
            <a:r>
              <a:rPr b="1" lang="pt-BR">
                <a:solidFill>
                  <a:srgbClr val="0000FF"/>
                </a:solidFill>
                <a:latin typeface="Courier New"/>
                <a:ea typeface="Courier New"/>
                <a:cs typeface="Courier New"/>
                <a:sym typeface="Courier New"/>
              </a:rPr>
              <a:t>acquireWrite</a:t>
            </a:r>
            <a:r>
              <a:rPr lang="pt-BR">
                <a:latin typeface="Courier New"/>
                <a:ea typeface="Courier New"/>
                <a:cs typeface="Courier New"/>
                <a:sym typeface="Courier New"/>
              </a:rPr>
              <a:t> -&gt; WRITING</a:t>
            </a:r>
            <a:endParaRPr>
              <a:latin typeface="Courier New"/>
              <a:ea typeface="Courier New"/>
              <a:cs typeface="Courier New"/>
              <a:sym typeface="Courier New"/>
            </a:endParaRPr>
          </a:p>
          <a:p>
            <a:pPr indent="457200" lvl="0" marL="0" rtl="0" algn="l">
              <a:spcBef>
                <a:spcPts val="0"/>
              </a:spcBef>
              <a:spcAft>
                <a:spcPts val="0"/>
              </a:spcAft>
              <a:buNone/>
            </a:pPr>
            <a:r>
              <a:rPr lang="pt-BR">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br>
              <a:rPr lang="pt-BR">
                <a:latin typeface="Courier New"/>
                <a:ea typeface="Courier New"/>
                <a:cs typeface="Courier New"/>
                <a:sym typeface="Courier New"/>
              </a:rPr>
            </a:br>
            <a:r>
              <a:rPr lang="pt-BR">
                <a:latin typeface="Courier New"/>
                <a:ea typeface="Courier New"/>
                <a:cs typeface="Courier New"/>
                <a:sym typeface="Courier New"/>
              </a:rPr>
              <a:t>READING[i:1..Nread]</a:t>
            </a:r>
            <a:endParaRPr>
              <a:latin typeface="Courier New"/>
              <a:ea typeface="Courier New"/>
              <a:cs typeface="Courier New"/>
              <a:sym typeface="Courier New"/>
            </a:endParaRPr>
          </a:p>
          <a:p>
            <a:pPr indent="457200" lvl="0" marL="0" rtl="0" algn="l">
              <a:spcBef>
                <a:spcPts val="0"/>
              </a:spcBef>
              <a:spcAft>
                <a:spcPts val="0"/>
              </a:spcAft>
              <a:buNone/>
            </a:pP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acquireRead</a:t>
            </a:r>
            <a:r>
              <a:rPr lang="pt-BR">
                <a:latin typeface="Courier New"/>
                <a:ea typeface="Courier New"/>
                <a:cs typeface="Courier New"/>
                <a:sym typeface="Courier New"/>
              </a:rPr>
              <a:t> -&gt; READING[</a:t>
            </a:r>
            <a:r>
              <a:rPr b="1" lang="pt-BR">
                <a:solidFill>
                  <a:srgbClr val="CC0000"/>
                </a:solidFill>
                <a:latin typeface="Courier New"/>
                <a:ea typeface="Courier New"/>
                <a:cs typeface="Courier New"/>
                <a:sym typeface="Courier New"/>
              </a:rPr>
              <a:t>i+1</a:t>
            </a:r>
            <a:r>
              <a:rPr lang="pt-BR">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l">
              <a:spcBef>
                <a:spcPts val="0"/>
              </a:spcBef>
              <a:spcAft>
                <a:spcPts val="0"/>
              </a:spcAft>
              <a:buNone/>
            </a:pPr>
            <a:r>
              <a:rPr lang="pt-BR">
                <a:latin typeface="Courier New"/>
                <a:ea typeface="Courier New"/>
                <a:cs typeface="Courier New"/>
                <a:sym typeface="Courier New"/>
              </a:rPr>
              <a:t>  </a:t>
            </a:r>
            <a:r>
              <a:rPr lang="pt-BR">
                <a:latin typeface="Courier New"/>
                <a:ea typeface="Courier New"/>
                <a:cs typeface="Courier New"/>
                <a:sym typeface="Courier New"/>
              </a:rPr>
              <a:t>|</a:t>
            </a:r>
            <a:r>
              <a:rPr b="1" lang="pt-BR">
                <a:latin typeface="Courier New"/>
                <a:ea typeface="Courier New"/>
                <a:cs typeface="Courier New"/>
                <a:sym typeface="Courier New"/>
              </a:rPr>
              <a:t>when</a:t>
            </a:r>
            <a:r>
              <a:rPr lang="pt-BR">
                <a:latin typeface="Courier New"/>
                <a:ea typeface="Courier New"/>
                <a:cs typeface="Courier New"/>
                <a:sym typeface="Courier New"/>
              </a:rPr>
              <a:t>(</a:t>
            </a:r>
            <a:r>
              <a:rPr b="1" lang="pt-BR">
                <a:solidFill>
                  <a:srgbClr val="CC0000"/>
                </a:solidFill>
                <a:latin typeface="Courier New"/>
                <a:ea typeface="Courier New"/>
                <a:cs typeface="Courier New"/>
                <a:sym typeface="Courier New"/>
              </a:rPr>
              <a:t>i&gt;1</a:t>
            </a: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releaseRead </a:t>
            </a:r>
            <a:r>
              <a:rPr lang="pt-BR">
                <a:latin typeface="Courier New"/>
                <a:ea typeface="Courier New"/>
                <a:cs typeface="Courier New"/>
                <a:sym typeface="Courier New"/>
              </a:rPr>
              <a:t>-&gt; READING[</a:t>
            </a:r>
            <a:r>
              <a:rPr b="1" lang="pt-BR">
                <a:solidFill>
                  <a:srgbClr val="CC0000"/>
                </a:solidFill>
                <a:latin typeface="Courier New"/>
                <a:ea typeface="Courier New"/>
                <a:cs typeface="Courier New"/>
                <a:sym typeface="Courier New"/>
              </a:rPr>
              <a:t>i-1</a:t>
            </a:r>
            <a:r>
              <a:rPr lang="pt-BR">
                <a:latin typeface="Courier New"/>
                <a:ea typeface="Courier New"/>
                <a:cs typeface="Courier New"/>
                <a:sym typeface="Courier New"/>
              </a:rPr>
              <a:t>]</a:t>
            </a:r>
            <a:endParaRPr>
              <a:latin typeface="Courier New"/>
              <a:ea typeface="Courier New"/>
              <a:cs typeface="Courier New"/>
              <a:sym typeface="Courier New"/>
            </a:endParaRPr>
          </a:p>
          <a:p>
            <a:pPr indent="0" lvl="0" marL="457200" rtl="0" algn="l">
              <a:spcBef>
                <a:spcPts val="0"/>
              </a:spcBef>
              <a:spcAft>
                <a:spcPts val="0"/>
              </a:spcAft>
              <a:buNone/>
            </a:pPr>
            <a:r>
              <a:rPr lang="pt-BR">
                <a:latin typeface="Courier New"/>
                <a:ea typeface="Courier New"/>
                <a:cs typeface="Courier New"/>
                <a:sym typeface="Courier New"/>
              </a:rPr>
              <a:t>  |</a:t>
            </a:r>
            <a:r>
              <a:rPr b="1" lang="pt-BR">
                <a:latin typeface="Courier New"/>
                <a:ea typeface="Courier New"/>
                <a:cs typeface="Courier New"/>
                <a:sym typeface="Courier New"/>
              </a:rPr>
              <a:t>when</a:t>
            </a:r>
            <a:r>
              <a:rPr lang="pt-BR">
                <a:latin typeface="Courier New"/>
                <a:ea typeface="Courier New"/>
                <a:cs typeface="Courier New"/>
                <a:sym typeface="Courier New"/>
              </a:rPr>
              <a:t>(</a:t>
            </a:r>
            <a:r>
              <a:rPr b="1" lang="pt-BR">
                <a:solidFill>
                  <a:srgbClr val="CC0000"/>
                </a:solidFill>
                <a:latin typeface="Courier New"/>
                <a:ea typeface="Courier New"/>
                <a:cs typeface="Courier New"/>
                <a:sym typeface="Courier New"/>
              </a:rPr>
              <a:t>i==1</a:t>
            </a:r>
            <a:r>
              <a:rPr lang="pt-BR">
                <a:latin typeface="Courier New"/>
                <a:ea typeface="Courier New"/>
                <a:cs typeface="Courier New"/>
                <a:sym typeface="Courier New"/>
              </a:rPr>
              <a:t>) </a:t>
            </a:r>
            <a:r>
              <a:rPr b="1" lang="pt-BR">
                <a:solidFill>
                  <a:srgbClr val="CC0000"/>
                </a:solidFill>
                <a:latin typeface="Courier New"/>
                <a:ea typeface="Courier New"/>
                <a:cs typeface="Courier New"/>
                <a:sym typeface="Courier New"/>
              </a:rPr>
              <a:t>releaseRead </a:t>
            </a:r>
            <a:r>
              <a:rPr lang="pt-BR">
                <a:latin typeface="Courier New"/>
                <a:ea typeface="Courier New"/>
                <a:cs typeface="Courier New"/>
                <a:sym typeface="Courier New"/>
              </a:rPr>
              <a:t>-&gt; SAFE_RW</a:t>
            </a:r>
            <a:endParaRPr>
              <a:latin typeface="Courier New"/>
              <a:ea typeface="Courier New"/>
              <a:cs typeface="Courier New"/>
              <a:sym typeface="Courier New"/>
            </a:endParaRPr>
          </a:p>
          <a:p>
            <a:pPr indent="457200" lvl="0" marL="0" rtl="0" algn="l">
              <a:spcBef>
                <a:spcPts val="0"/>
              </a:spcBef>
              <a:spcAft>
                <a:spcPts val="0"/>
              </a:spcAft>
              <a:buNone/>
            </a:pPr>
            <a:r>
              <a:rPr lang="pt-BR">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br>
              <a:rPr lang="pt-BR">
                <a:latin typeface="Courier New"/>
                <a:ea typeface="Courier New"/>
                <a:cs typeface="Courier New"/>
                <a:sym typeface="Courier New"/>
              </a:rPr>
            </a:br>
            <a:r>
              <a:rPr lang="pt-BR">
                <a:latin typeface="Courier New"/>
                <a:ea typeface="Courier New"/>
                <a:cs typeface="Courier New"/>
                <a:sym typeface="Courier New"/>
              </a:rPr>
              <a:t>WRITING = (</a:t>
            </a:r>
            <a:r>
              <a:rPr b="1" lang="pt-BR">
                <a:solidFill>
                  <a:srgbClr val="0000FF"/>
                </a:solidFill>
                <a:latin typeface="Courier New"/>
                <a:ea typeface="Courier New"/>
                <a:cs typeface="Courier New"/>
                <a:sym typeface="Courier New"/>
              </a:rPr>
              <a:t>releaseWrite</a:t>
            </a:r>
            <a:r>
              <a:rPr lang="pt-BR">
                <a:latin typeface="Courier New"/>
                <a:ea typeface="Courier New"/>
                <a:cs typeface="Courier New"/>
                <a:sym typeface="Courier New"/>
              </a:rPr>
              <a:t> -&gt; SAFE_RW). </a:t>
            </a:r>
            <a:endParaRPr>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7.5.1 Leitores e escritores - Segurança</a:t>
            </a:r>
            <a:endParaRPr/>
          </a:p>
        </p:txBody>
      </p:sp>
      <p:sp>
        <p:nvSpPr>
          <p:cNvPr id="486" name="Google Shape;486;p70"/>
          <p:cNvSpPr txBox="1"/>
          <p:nvPr>
            <p:ph idx="1" type="body"/>
          </p:nvPr>
        </p:nvSpPr>
        <p:spPr>
          <a:xfrm>
            <a:off x="311700" y="1315950"/>
            <a:ext cx="8520600" cy="82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Para verificar se a implementação de bloqueio RW_LOCK satisfaz a propriedade, o bloqueio é composto com a propriedade da seguinte forma:</a:t>
            </a:r>
            <a:endParaRPr/>
          </a:p>
        </p:txBody>
      </p:sp>
      <p:sp>
        <p:nvSpPr>
          <p:cNvPr id="487" name="Google Shape;487;p70"/>
          <p:cNvSpPr txBox="1"/>
          <p:nvPr/>
        </p:nvSpPr>
        <p:spPr>
          <a:xfrm>
            <a:off x="774600" y="2012050"/>
            <a:ext cx="7575900" cy="96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Courier New"/>
                <a:ea typeface="Courier New"/>
                <a:cs typeface="Courier New"/>
                <a:sym typeface="Courier New"/>
              </a:rPr>
              <a:t>||READWRITELOCK = (RW_LOCK || SAFE_RW). </a:t>
            </a:r>
            <a:endParaRPr sz="1800">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7.5.1 Leitores e escritores - Segurança</a:t>
            </a:r>
            <a:endParaRPr/>
          </a:p>
        </p:txBody>
      </p:sp>
      <p:pic>
        <p:nvPicPr>
          <p:cNvPr id="493" name="Google Shape;493;p71"/>
          <p:cNvPicPr preferRelativeResize="0"/>
          <p:nvPr/>
        </p:nvPicPr>
        <p:blipFill>
          <a:blip r:embed="rId3">
            <a:alphaModFix/>
          </a:blip>
          <a:stretch>
            <a:fillRect/>
          </a:stretch>
        </p:blipFill>
        <p:spPr>
          <a:xfrm>
            <a:off x="883163" y="1322475"/>
            <a:ext cx="7377679" cy="3668625"/>
          </a:xfrm>
          <a:prstGeom prst="rect">
            <a:avLst/>
          </a:prstGeom>
          <a:noFill/>
          <a:ln>
            <a:noFill/>
          </a:ln>
        </p:spPr>
      </p:pic>
      <p:sp>
        <p:nvSpPr>
          <p:cNvPr id="494" name="Google Shape;494;p71"/>
          <p:cNvSpPr/>
          <p:nvPr/>
        </p:nvSpPr>
        <p:spPr>
          <a:xfrm>
            <a:off x="717925" y="2257650"/>
            <a:ext cx="708600" cy="708600"/>
          </a:xfrm>
          <a:prstGeom prst="ellipse">
            <a:avLst/>
          </a:prstGeom>
          <a:solidFill>
            <a:srgbClr val="FF0000">
              <a:alpha val="28080"/>
            </a:srgbClr>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7.1</a:t>
            </a:r>
            <a:r>
              <a:rPr lang="pt-BR"/>
              <a:t> Segurança - Estados de erro</a:t>
            </a:r>
            <a:endParaRPr/>
          </a:p>
        </p:txBody>
      </p:sp>
      <p:sp>
        <p:nvSpPr>
          <p:cNvPr id="94" name="Google Shape;94;p18"/>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deadlock</a:t>
            </a:r>
            <a:endParaRPr/>
          </a:p>
          <a:p>
            <a:pPr indent="-342900" lvl="0" marL="457200" rtl="0" algn="l">
              <a:spcBef>
                <a:spcPts val="0"/>
              </a:spcBef>
              <a:spcAft>
                <a:spcPts val="0"/>
              </a:spcAft>
              <a:buSzPts val="1800"/>
              <a:buChar char="●"/>
            </a:pPr>
            <a:r>
              <a:rPr lang="pt-BR"/>
              <a:t>estados de erro</a:t>
            </a:r>
            <a:endParaRPr/>
          </a:p>
          <a:p>
            <a:pPr indent="-317500" lvl="1" marL="914400" rtl="0" algn="l">
              <a:spcBef>
                <a:spcPts val="0"/>
              </a:spcBef>
              <a:spcAft>
                <a:spcPts val="0"/>
              </a:spcAft>
              <a:buSzPts val="1400"/>
              <a:buChar char="○"/>
            </a:pPr>
            <a:r>
              <a:rPr lang="pt-BR"/>
              <a:t>um único identificador, -1</a:t>
            </a:r>
            <a:endParaRPr/>
          </a:p>
        </p:txBody>
      </p:sp>
      <p:pic>
        <p:nvPicPr>
          <p:cNvPr id="95" name="Google Shape;95;p18"/>
          <p:cNvPicPr preferRelativeResize="0"/>
          <p:nvPr/>
        </p:nvPicPr>
        <p:blipFill>
          <a:blip r:embed="rId3">
            <a:alphaModFix/>
          </a:blip>
          <a:stretch>
            <a:fillRect/>
          </a:stretch>
        </p:blipFill>
        <p:spPr>
          <a:xfrm>
            <a:off x="1009650" y="2434475"/>
            <a:ext cx="6042650" cy="23270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7.5.2 Leitores e escritores - Progresso</a:t>
            </a:r>
            <a:endParaRPr/>
          </a:p>
        </p:txBody>
      </p:sp>
      <p:sp>
        <p:nvSpPr>
          <p:cNvPr id="500" name="Google Shape;500;p72"/>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latin typeface="Courier New"/>
                <a:ea typeface="Courier New"/>
                <a:cs typeface="Courier New"/>
                <a:sym typeface="Courier New"/>
              </a:rPr>
              <a:t>progress </a:t>
            </a:r>
            <a:r>
              <a:rPr lang="pt-BR">
                <a:latin typeface="Courier New"/>
                <a:ea typeface="Courier New"/>
                <a:cs typeface="Courier New"/>
                <a:sym typeface="Courier New"/>
              </a:rPr>
              <a:t>WRITE = {writer[1..Nwrite].</a:t>
            </a:r>
            <a:r>
              <a:rPr b="1" lang="pt-BR">
                <a:latin typeface="Courier New"/>
                <a:ea typeface="Courier New"/>
                <a:cs typeface="Courier New"/>
                <a:sym typeface="Courier New"/>
              </a:rPr>
              <a:t>acquireWrite</a:t>
            </a:r>
            <a:r>
              <a:rPr lang="pt-BR">
                <a:latin typeface="Courier New"/>
                <a:ea typeface="Courier New"/>
                <a:cs typeface="Courier New"/>
                <a:sym typeface="Courier New"/>
              </a:rPr>
              <a:t>}</a:t>
            </a:r>
            <a:br>
              <a:rPr lang="pt-BR">
                <a:latin typeface="Courier New"/>
                <a:ea typeface="Courier New"/>
                <a:cs typeface="Courier New"/>
                <a:sym typeface="Courier New"/>
              </a:rPr>
            </a:br>
            <a:r>
              <a:rPr b="1" lang="pt-BR">
                <a:latin typeface="Courier New"/>
                <a:ea typeface="Courier New"/>
                <a:cs typeface="Courier New"/>
                <a:sym typeface="Courier New"/>
              </a:rPr>
              <a:t>progress </a:t>
            </a:r>
            <a:r>
              <a:rPr lang="pt-BR">
                <a:latin typeface="Courier New"/>
                <a:ea typeface="Courier New"/>
                <a:cs typeface="Courier New"/>
                <a:sym typeface="Courier New"/>
              </a:rPr>
              <a:t>READ  = {reader[1..Nread].</a:t>
            </a:r>
            <a:r>
              <a:rPr b="1" lang="pt-BR">
                <a:latin typeface="Courier New"/>
                <a:ea typeface="Courier New"/>
                <a:cs typeface="Courier New"/>
                <a:sym typeface="Courier New"/>
              </a:rPr>
              <a:t>acquireRead</a:t>
            </a:r>
            <a:r>
              <a:rPr lang="pt-BR">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l">
              <a:spcBef>
                <a:spcPts val="1600"/>
              </a:spcBef>
              <a:spcAft>
                <a:spcPts val="0"/>
              </a:spcAft>
              <a:buSzPts val="1800"/>
              <a:buChar char="●"/>
            </a:pPr>
            <a:r>
              <a:rPr lang="pt-BR"/>
              <a:t>WRITE</a:t>
            </a:r>
            <a:endParaRPr/>
          </a:p>
          <a:p>
            <a:pPr indent="-317500" lvl="1" marL="914400" rtl="0" algn="l">
              <a:spcBef>
                <a:spcPts val="0"/>
              </a:spcBef>
              <a:spcAft>
                <a:spcPts val="0"/>
              </a:spcAft>
              <a:buSzPts val="1400"/>
              <a:buChar char="○"/>
            </a:pPr>
            <a:r>
              <a:rPr lang="pt-BR"/>
              <a:t>eventualmente, um escritor irá executar </a:t>
            </a:r>
            <a:r>
              <a:rPr b="1" lang="pt-BR"/>
              <a:t>acquire</a:t>
            </a:r>
            <a:r>
              <a:rPr b="1" lang="pt-BR"/>
              <a:t>Write </a:t>
            </a:r>
            <a:endParaRPr b="1"/>
          </a:p>
          <a:p>
            <a:pPr indent="-342900" lvl="0" marL="457200" rtl="0" algn="l">
              <a:spcBef>
                <a:spcPts val="0"/>
              </a:spcBef>
              <a:spcAft>
                <a:spcPts val="0"/>
              </a:spcAft>
              <a:buSzPts val="1800"/>
              <a:buChar char="●"/>
            </a:pPr>
            <a:r>
              <a:rPr lang="pt-BR"/>
              <a:t>READ</a:t>
            </a:r>
            <a:endParaRPr/>
          </a:p>
          <a:p>
            <a:pPr indent="-317500" lvl="1" marL="914400" rtl="0" algn="l">
              <a:spcBef>
                <a:spcPts val="0"/>
              </a:spcBef>
              <a:spcAft>
                <a:spcPts val="0"/>
              </a:spcAft>
              <a:buSzPts val="1400"/>
              <a:buChar char="○"/>
            </a:pPr>
            <a:r>
              <a:rPr lang="pt-BR"/>
              <a:t>eventualmente, algum leitor irá executar </a:t>
            </a:r>
            <a:r>
              <a:rPr b="1" lang="pt-BR"/>
              <a:t>acquireRead</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7.5.2 Leitores e escritores - Progresso</a:t>
            </a:r>
            <a:endParaRPr/>
          </a:p>
        </p:txBody>
      </p:sp>
      <p:sp>
        <p:nvSpPr>
          <p:cNvPr id="506" name="Google Shape;506;p73"/>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Nenhuma violação de progresso detectada</a:t>
            </a:r>
            <a:endParaRPr/>
          </a:p>
          <a:p>
            <a:pPr indent="-317500" lvl="1" marL="914400" marR="0" rtl="0" algn="l">
              <a:lnSpc>
                <a:spcPct val="115000"/>
              </a:lnSpc>
              <a:spcBef>
                <a:spcPts val="0"/>
              </a:spcBef>
              <a:spcAft>
                <a:spcPts val="0"/>
              </a:spcAft>
              <a:buSzPts val="1400"/>
              <a:buChar char="○"/>
            </a:pPr>
            <a:r>
              <a:rPr lang="pt-BR"/>
              <a:t>por conta da escolha justa</a:t>
            </a:r>
            <a:br>
              <a:rPr lang="pt-BR"/>
            </a:br>
            <a:endParaRPr/>
          </a:p>
          <a:p>
            <a:pPr indent="-342900" lvl="0" marL="457200" marR="0" rtl="0" algn="l">
              <a:lnSpc>
                <a:spcPct val="115000"/>
              </a:lnSpc>
              <a:spcBef>
                <a:spcPts val="0"/>
              </a:spcBef>
              <a:spcAft>
                <a:spcPts val="0"/>
              </a:spcAft>
              <a:buSzPts val="1800"/>
              <a:buChar char="●"/>
            </a:pPr>
            <a:r>
              <a:rPr lang="pt-BR"/>
              <a:t>Passo a passo</a:t>
            </a:r>
            <a:endParaRPr/>
          </a:p>
          <a:p>
            <a:pPr indent="-317500" lvl="1" marL="914400" marR="0" rtl="0" algn="l">
              <a:lnSpc>
                <a:spcPct val="115000"/>
              </a:lnSpc>
              <a:spcBef>
                <a:spcPts val="0"/>
              </a:spcBef>
              <a:spcAft>
                <a:spcPts val="0"/>
              </a:spcAft>
              <a:buSzPts val="1400"/>
              <a:buChar char="○"/>
            </a:pPr>
            <a:r>
              <a:rPr lang="pt-BR"/>
              <a:t>fazer o modelo falhar</a:t>
            </a:r>
            <a:endParaRPr/>
          </a:p>
          <a:p>
            <a:pPr indent="-317500" lvl="1" marL="914400" marR="0" rtl="0" algn="l">
              <a:lnSpc>
                <a:spcPct val="115000"/>
              </a:lnSpc>
              <a:spcBef>
                <a:spcPts val="0"/>
              </a:spcBef>
              <a:spcAft>
                <a:spcPts val="0"/>
              </a:spcAft>
              <a:buSzPts val="1400"/>
              <a:buChar char="○"/>
            </a:pPr>
            <a:r>
              <a:rPr lang="pt-BR"/>
              <a:t>solucionar</a:t>
            </a:r>
            <a:br>
              <a:rPr lang="pt-BR"/>
            </a:br>
            <a:endParaRPr>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700"/>
              <a:t>7.5.2 Leitores e escritores - Fazer o modelo falhar</a:t>
            </a:r>
            <a:endParaRPr sz="2700"/>
          </a:p>
        </p:txBody>
      </p:sp>
      <p:sp>
        <p:nvSpPr>
          <p:cNvPr id="512" name="Google Shape;512;p74"/>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Condições adversas usando prioridade de ação</a:t>
            </a:r>
            <a:endParaRPr/>
          </a:p>
          <a:p>
            <a:pPr indent="-317500" lvl="1" marL="914400" rtl="0" algn="l">
              <a:spcBef>
                <a:spcPts val="0"/>
              </a:spcBef>
              <a:spcAft>
                <a:spcPts val="0"/>
              </a:spcAft>
              <a:buSzPts val="1400"/>
              <a:buChar char="○"/>
            </a:pPr>
            <a:r>
              <a:rPr lang="pt-BR"/>
              <a:t>diminuir a prioridade das ações de </a:t>
            </a:r>
            <a:r>
              <a:rPr b="1" lang="pt-BR"/>
              <a:t>release</a:t>
            </a:r>
            <a:r>
              <a:rPr lang="pt-BR"/>
              <a:t> para os leitores e escritores</a:t>
            </a:r>
            <a:br>
              <a:rPr lang="pt-BR"/>
            </a:br>
            <a:r>
              <a:rPr lang="pt-BR">
                <a:latin typeface="Courier New"/>
                <a:ea typeface="Courier New"/>
                <a:cs typeface="Courier New"/>
                <a:sym typeface="Courier New"/>
              </a:rPr>
              <a:t>||RW_PROGRESS = READERS_WRITERS</a:t>
            </a:r>
            <a:br>
              <a:rPr lang="pt-BR">
                <a:latin typeface="Courier New"/>
                <a:ea typeface="Courier New"/>
                <a:cs typeface="Courier New"/>
                <a:sym typeface="Courier New"/>
              </a:rPr>
            </a:br>
            <a:r>
              <a:rPr lang="pt-BR">
                <a:latin typeface="Courier New"/>
                <a:ea typeface="Courier New"/>
                <a:cs typeface="Courier New"/>
                <a:sym typeface="Courier New"/>
              </a:rPr>
              <a:t>					&gt;&gt;{reader[1..Nread].releaseRead,</a:t>
            </a:r>
            <a:br>
              <a:rPr lang="pt-BR">
                <a:latin typeface="Courier New"/>
                <a:ea typeface="Courier New"/>
                <a:cs typeface="Courier New"/>
                <a:sym typeface="Courier New"/>
              </a:rPr>
            </a:br>
            <a:r>
              <a:rPr lang="pt-BR">
                <a:latin typeface="Courier New"/>
                <a:ea typeface="Courier New"/>
                <a:cs typeface="Courier New"/>
                <a:sym typeface="Courier New"/>
              </a:rPr>
              <a:t>						writer[1..Nwrite].releaseWrite}.</a:t>
            </a:r>
            <a:br>
              <a:rPr lang="pt-BR"/>
            </a:br>
            <a:endParaRPr>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700">
                <a:solidFill>
                  <a:schemeClr val="lt1"/>
                </a:solidFill>
              </a:rPr>
              <a:t>7.5.2 Leitores e escritores - Fazer o modelo falhar</a:t>
            </a:r>
            <a:endParaRPr sz="2700">
              <a:solidFill>
                <a:schemeClr val="lt1"/>
              </a:solidFill>
            </a:endParaRPr>
          </a:p>
          <a:p>
            <a:pPr indent="0" lvl="0" marL="0" rtl="0" algn="l">
              <a:spcBef>
                <a:spcPts val="0"/>
              </a:spcBef>
              <a:spcAft>
                <a:spcPts val="0"/>
              </a:spcAft>
              <a:buNone/>
            </a:pPr>
            <a:r>
              <a:t/>
            </a:r>
            <a:endParaRPr/>
          </a:p>
        </p:txBody>
      </p:sp>
      <p:sp>
        <p:nvSpPr>
          <p:cNvPr id="518" name="Google Shape;518;p75"/>
          <p:cNvSpPr/>
          <p:nvPr/>
        </p:nvSpPr>
        <p:spPr>
          <a:xfrm>
            <a:off x="586550" y="1489325"/>
            <a:ext cx="5429100" cy="22881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Progress violation: WRITE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Path to terminal set of states:</a:t>
            </a:r>
            <a:endParaRPr sz="1800"/>
          </a:p>
          <a:p>
            <a:pPr indent="457200" lvl="0" marL="0" rtl="0" algn="l">
              <a:spcBef>
                <a:spcPts val="0"/>
              </a:spcBef>
              <a:spcAft>
                <a:spcPts val="0"/>
              </a:spcAft>
              <a:buNone/>
            </a:pPr>
            <a:r>
              <a:rPr lang="pt-BR" sz="1800"/>
              <a:t>reader.1.acquireRead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pt-BR" sz="1800"/>
              <a:t>Actions in terminal set:</a:t>
            </a:r>
            <a:endParaRPr sz="1800"/>
          </a:p>
          <a:p>
            <a:pPr indent="0" lvl="0" marL="457200" rtl="0" algn="l">
              <a:spcBef>
                <a:spcPts val="0"/>
              </a:spcBef>
              <a:spcAft>
                <a:spcPts val="0"/>
              </a:spcAft>
              <a:buNone/>
            </a:pPr>
            <a:r>
              <a:rPr lang="pt-BR" sz="1800"/>
              <a:t>{reader.1.acquireRead, reader.1.releaseRead, reader.2.acquireRead, reader.2.releaseRead}</a:t>
            </a:r>
            <a:endParaRPr sz="1800">
              <a:solidFill>
                <a:schemeClr val="dk1"/>
              </a:solidFill>
            </a:endParaRPr>
          </a:p>
        </p:txBody>
      </p:sp>
      <p:sp>
        <p:nvSpPr>
          <p:cNvPr id="519" name="Google Shape;519;p75"/>
          <p:cNvSpPr txBox="1"/>
          <p:nvPr/>
        </p:nvSpPr>
        <p:spPr>
          <a:xfrm>
            <a:off x="6631300" y="2055125"/>
            <a:ext cx="1797300" cy="12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rgbClr val="8B0000"/>
                </a:solidFill>
              </a:rPr>
              <a:t>O número de leitores nunca diminui para 0</a:t>
            </a:r>
            <a:endParaRPr b="1" sz="1800">
              <a:solidFill>
                <a:srgbClr val="8B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700">
                <a:solidFill>
                  <a:schemeClr val="lt1"/>
                </a:solidFill>
              </a:rPr>
              <a:t>7.5.2 Leitores e escritores - Solucionar</a:t>
            </a:r>
            <a:endParaRPr sz="2700">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p>
        </p:txBody>
      </p:sp>
      <p:sp>
        <p:nvSpPr>
          <p:cNvPr id="525" name="Google Shape;525;p76"/>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a:t>leitores </a:t>
            </a:r>
            <a:r>
              <a:rPr lang="pt-BR"/>
              <a:t>são proibidos de acessar de acessar a região crítica se algum </a:t>
            </a:r>
            <a:r>
              <a:rPr b="1" lang="pt-BR"/>
              <a:t>escritor </a:t>
            </a:r>
            <a:r>
              <a:rPr lang="pt-BR"/>
              <a:t>está esperando para acessar</a:t>
            </a:r>
            <a:endParaRPr/>
          </a:p>
          <a:p>
            <a:pPr indent="-342900" lvl="0" marL="457200" rtl="0" algn="l">
              <a:spcBef>
                <a:spcPts val="0"/>
              </a:spcBef>
              <a:spcAft>
                <a:spcPts val="0"/>
              </a:spcAft>
              <a:buSzPts val="1800"/>
              <a:buChar char="●"/>
            </a:pPr>
            <a:r>
              <a:rPr lang="pt-BR"/>
              <a:t>para detectar se algum </a:t>
            </a:r>
            <a:r>
              <a:rPr b="1" lang="pt-BR"/>
              <a:t>escritor </a:t>
            </a:r>
            <a:r>
              <a:rPr lang="pt-BR"/>
              <a:t>está esperando</a:t>
            </a:r>
            <a:br>
              <a:rPr lang="pt-BR"/>
            </a:br>
            <a:br>
              <a:rPr lang="pt-BR"/>
            </a:br>
            <a:r>
              <a:rPr lang="pt-BR">
                <a:latin typeface="Courier New"/>
                <a:ea typeface="Courier New"/>
                <a:cs typeface="Courier New"/>
                <a:sym typeface="Courier New"/>
              </a:rPr>
              <a:t>set </a:t>
            </a:r>
            <a:r>
              <a:rPr b="1" lang="pt-BR">
                <a:latin typeface="Courier New"/>
                <a:ea typeface="Courier New"/>
                <a:cs typeface="Courier New"/>
                <a:sym typeface="Courier New"/>
              </a:rPr>
              <a:t>Actions </a:t>
            </a:r>
            <a:r>
              <a:rPr lang="pt-BR">
                <a:latin typeface="Courier New"/>
                <a:ea typeface="Courier New"/>
                <a:cs typeface="Courier New"/>
                <a:sym typeface="Courier New"/>
              </a:rPr>
              <a:t>= {acquireRead,releaseRead,acquireWrite, releaseWrite,</a:t>
            </a:r>
            <a:r>
              <a:rPr b="1" lang="pt-BR">
                <a:solidFill>
                  <a:srgbClr val="CC0000"/>
                </a:solidFill>
                <a:latin typeface="Courier New"/>
                <a:ea typeface="Courier New"/>
                <a:cs typeface="Courier New"/>
                <a:sym typeface="Courier New"/>
              </a:rPr>
              <a:t>requestWrite</a:t>
            </a:r>
            <a:r>
              <a:rPr lang="pt-BR">
                <a:latin typeface="Courier New"/>
                <a:ea typeface="Courier New"/>
                <a:cs typeface="Courier New"/>
                <a:sym typeface="Courier New"/>
              </a:rPr>
              <a:t>}</a:t>
            </a:r>
            <a:br>
              <a:rPr lang="pt-BR">
                <a:latin typeface="Courier New"/>
                <a:ea typeface="Courier New"/>
                <a:cs typeface="Courier New"/>
                <a:sym typeface="Courier New"/>
              </a:rPr>
            </a:br>
            <a:br>
              <a:rPr lang="pt-BR">
                <a:latin typeface="Courier New"/>
                <a:ea typeface="Courier New"/>
                <a:cs typeface="Courier New"/>
                <a:sym typeface="Courier New"/>
              </a:rPr>
            </a:br>
            <a:r>
              <a:rPr lang="pt-BR">
                <a:latin typeface="Courier New"/>
                <a:ea typeface="Courier New"/>
                <a:cs typeface="Courier New"/>
                <a:sym typeface="Courier New"/>
              </a:rPr>
              <a:t>WRITER =(</a:t>
            </a:r>
            <a:r>
              <a:rPr b="1" lang="pt-BR">
                <a:solidFill>
                  <a:srgbClr val="CC0000"/>
                </a:solidFill>
                <a:latin typeface="Courier New"/>
                <a:ea typeface="Courier New"/>
                <a:cs typeface="Courier New"/>
                <a:sym typeface="Courier New"/>
              </a:rPr>
              <a:t>requestWrite</a:t>
            </a:r>
            <a:r>
              <a:rPr lang="pt-BR">
                <a:latin typeface="Courier New"/>
                <a:ea typeface="Courier New"/>
                <a:cs typeface="Courier New"/>
                <a:sym typeface="Courier New"/>
              </a:rPr>
              <a:t>-</a:t>
            </a:r>
            <a:r>
              <a:rPr lang="pt-BR">
                <a:latin typeface="Courier New"/>
                <a:ea typeface="Courier New"/>
                <a:cs typeface="Courier New"/>
                <a:sym typeface="Courier New"/>
              </a:rPr>
              <a:t>&gt;</a:t>
            </a:r>
            <a:r>
              <a:rPr b="1" lang="pt-BR">
                <a:solidFill>
                  <a:srgbClr val="0000FF"/>
                </a:solidFill>
                <a:latin typeface="Courier New"/>
                <a:ea typeface="Courier New"/>
                <a:cs typeface="Courier New"/>
                <a:sym typeface="Courier New"/>
              </a:rPr>
              <a:t>acquireWrite</a:t>
            </a:r>
            <a:r>
              <a:rPr lang="pt-BR">
                <a:latin typeface="Courier New"/>
                <a:ea typeface="Courier New"/>
                <a:cs typeface="Courier New"/>
                <a:sym typeface="Courier New"/>
              </a:rPr>
              <a:t>-</a:t>
            </a:r>
            <a:r>
              <a:rPr lang="pt-BR">
                <a:latin typeface="Courier New"/>
                <a:ea typeface="Courier New"/>
                <a:cs typeface="Courier New"/>
                <a:sym typeface="Courier New"/>
              </a:rPr>
              <a:t>&gt;modify</a:t>
            </a:r>
            <a:br>
              <a:rPr lang="pt-BR">
                <a:latin typeface="Courier New"/>
                <a:ea typeface="Courier New"/>
                <a:cs typeface="Courier New"/>
                <a:sym typeface="Courier New"/>
              </a:rPr>
            </a:br>
            <a:r>
              <a:rPr lang="pt-BR">
                <a:latin typeface="Courier New"/>
                <a:ea typeface="Courier New"/>
                <a:cs typeface="Courier New"/>
                <a:sym typeface="Courier New"/>
              </a:rPr>
              <a:t>						 -&gt;</a:t>
            </a:r>
            <a:r>
              <a:rPr b="1" lang="pt-BR">
                <a:solidFill>
                  <a:srgbClr val="0000FF"/>
                </a:solidFill>
                <a:latin typeface="Courier New"/>
                <a:ea typeface="Courier New"/>
                <a:cs typeface="Courier New"/>
                <a:sym typeface="Courier New"/>
              </a:rPr>
              <a:t>releaseWrite</a:t>
            </a:r>
            <a:r>
              <a:rPr lang="pt-BR">
                <a:latin typeface="Courier New"/>
                <a:ea typeface="Courier New"/>
                <a:cs typeface="Courier New"/>
                <a:sym typeface="Courier New"/>
              </a:rPr>
              <a:t>-&gt;WRITER</a:t>
            </a:r>
            <a:br>
              <a:rPr lang="pt-BR">
                <a:latin typeface="Courier New"/>
                <a:ea typeface="Courier New"/>
                <a:cs typeface="Courier New"/>
                <a:sym typeface="Courier New"/>
              </a:rPr>
            </a:br>
            <a:r>
              <a:rPr lang="pt-BR">
                <a:latin typeface="Courier New"/>
                <a:ea typeface="Courier New"/>
                <a:cs typeface="Courier New"/>
                <a:sym typeface="Courier New"/>
              </a:rPr>
              <a:t>		  )+</a:t>
            </a:r>
            <a:r>
              <a:rPr b="1" lang="pt-BR">
                <a:latin typeface="Courier New"/>
                <a:ea typeface="Courier New"/>
                <a:cs typeface="Courier New"/>
                <a:sym typeface="Courier New"/>
              </a:rPr>
              <a:t>Actions</a:t>
            </a:r>
            <a:r>
              <a:rPr lang="pt-BR">
                <a:latin typeface="Courier New"/>
                <a:ea typeface="Courier New"/>
                <a:cs typeface="Courier New"/>
                <a:sym typeface="Courier New"/>
              </a:rPr>
              <a:t>\{modify}.</a:t>
            </a:r>
            <a:endParaRPr>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700">
                <a:solidFill>
                  <a:schemeClr val="lt1"/>
                </a:solidFill>
              </a:rPr>
              <a:t>7.5.2 Leitores e escritores - Solucionar</a:t>
            </a:r>
            <a:endParaRPr sz="27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p>
        </p:txBody>
      </p:sp>
      <p:sp>
        <p:nvSpPr>
          <p:cNvPr id="531" name="Google Shape;531;p77"/>
          <p:cNvSpPr txBox="1"/>
          <p:nvPr>
            <p:ph idx="1" type="body"/>
          </p:nvPr>
        </p:nvSpPr>
        <p:spPr>
          <a:xfrm>
            <a:off x="311700" y="1174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processo do escritor (READER) não foi modificado</a:t>
            </a:r>
            <a:endParaRPr/>
          </a:p>
          <a:p>
            <a:pPr indent="-342900" lvl="0" marL="457200" rtl="0" algn="l">
              <a:spcBef>
                <a:spcPts val="0"/>
              </a:spcBef>
              <a:spcAft>
                <a:spcPts val="0"/>
              </a:spcAft>
              <a:buSzPts val="1800"/>
              <a:buChar char="●"/>
            </a:pPr>
            <a:r>
              <a:rPr lang="pt-BR"/>
              <a:t>o RW_LOCK foi modificado para contar a quantidade de </a:t>
            </a:r>
            <a:r>
              <a:rPr b="1" lang="pt-BR"/>
              <a:t>escritores </a:t>
            </a:r>
            <a:r>
              <a:rPr lang="pt-BR"/>
              <a:t>esperando</a:t>
            </a:r>
            <a:br>
              <a:rPr lang="pt-BR"/>
            </a:br>
            <a:br>
              <a:rPr lang="pt-BR"/>
            </a:br>
            <a:r>
              <a:rPr lang="pt-BR" sz="1400">
                <a:latin typeface="Courier New"/>
                <a:ea typeface="Courier New"/>
                <a:cs typeface="Courier New"/>
                <a:sym typeface="Courier New"/>
              </a:rPr>
              <a:t>RW_LOCK = RW[0][False][</a:t>
            </a:r>
            <a:r>
              <a:rPr b="1" lang="pt-BR" sz="1400">
                <a:solidFill>
                  <a:srgbClr val="CC0000"/>
                </a:solidFill>
                <a:latin typeface="Courier New"/>
                <a:ea typeface="Courier New"/>
                <a:cs typeface="Courier New"/>
                <a:sym typeface="Courier New"/>
              </a:rPr>
              <a:t>0</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RW[readers:0..Nread][writing:Bool][</a:t>
            </a:r>
            <a:r>
              <a:rPr b="1" lang="pt-BR" sz="1400">
                <a:solidFill>
                  <a:srgbClr val="CC0000"/>
                </a:solidFill>
                <a:latin typeface="Courier New"/>
                <a:ea typeface="Courier New"/>
                <a:cs typeface="Courier New"/>
                <a:sym typeface="Courier New"/>
              </a:rPr>
              <a:t>waitingW</a:t>
            </a:r>
            <a:r>
              <a:rPr lang="pt-BR" sz="1400">
                <a:latin typeface="Courier New"/>
                <a:ea typeface="Courier New"/>
                <a:cs typeface="Courier New"/>
                <a:sym typeface="Courier New"/>
              </a:rPr>
              <a:t>:0..Nwrite] =</a:t>
            </a:r>
            <a:br>
              <a:rPr lang="pt-BR" sz="1400">
                <a:latin typeface="Courier New"/>
                <a:ea typeface="Courier New"/>
                <a:cs typeface="Courier New"/>
                <a:sym typeface="Courier New"/>
              </a:rPr>
            </a:br>
            <a:r>
              <a:rPr lang="pt-BR" sz="1400">
                <a:latin typeface="Courier New"/>
                <a:ea typeface="Courier New"/>
                <a:cs typeface="Courier New"/>
                <a:sym typeface="Courier New"/>
              </a:rPr>
              <a:t>	(</a:t>
            </a:r>
            <a:r>
              <a:rPr b="1" lang="pt-BR" sz="1400">
                <a:latin typeface="Courier New"/>
                <a:ea typeface="Courier New"/>
                <a:cs typeface="Courier New"/>
                <a:sym typeface="Courier New"/>
              </a:rPr>
              <a:t>when</a:t>
            </a:r>
            <a:r>
              <a:rPr lang="pt-BR" sz="1400">
                <a:latin typeface="Courier New"/>
                <a:ea typeface="Courier New"/>
                <a:cs typeface="Courier New"/>
                <a:sym typeface="Courier New"/>
              </a:rPr>
              <a:t> (!writing &amp;&amp; </a:t>
            </a:r>
            <a:r>
              <a:rPr b="1" lang="pt-BR" sz="1400">
                <a:solidFill>
                  <a:srgbClr val="CC0000"/>
                </a:solidFill>
                <a:latin typeface="Courier New"/>
                <a:ea typeface="Courier New"/>
                <a:cs typeface="Courier New"/>
                <a:sym typeface="Courier New"/>
              </a:rPr>
              <a:t>waitingW==0</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acquireRead -&gt; RW[readers+1][writing][</a:t>
            </a:r>
            <a:r>
              <a:rPr b="1" lang="pt-BR" sz="1400">
                <a:latin typeface="Courier New"/>
                <a:ea typeface="Courier New"/>
                <a:cs typeface="Courier New"/>
                <a:sym typeface="Courier New"/>
              </a:rPr>
              <a:t>waitingW</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|releaseRead -&gt; RW[readers-1][writing][</a:t>
            </a:r>
            <a:r>
              <a:rPr b="1" lang="pt-BR" sz="1400">
                <a:latin typeface="Courier New"/>
                <a:ea typeface="Courier New"/>
                <a:cs typeface="Courier New"/>
                <a:sym typeface="Courier New"/>
              </a:rPr>
              <a:t>waitingW</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a:t>
            </a:r>
            <a:r>
              <a:rPr b="1" lang="pt-BR" sz="1400">
                <a:latin typeface="Courier New"/>
                <a:ea typeface="Courier New"/>
                <a:cs typeface="Courier New"/>
                <a:sym typeface="Courier New"/>
              </a:rPr>
              <a:t>when </a:t>
            </a:r>
            <a:r>
              <a:rPr lang="pt-BR" sz="1400">
                <a:latin typeface="Courier New"/>
                <a:ea typeface="Courier New"/>
                <a:cs typeface="Courier New"/>
                <a:sym typeface="Courier New"/>
              </a:rPr>
              <a:t>(readers==0 &amp;&amp; !writing)</a:t>
            </a:r>
            <a:br>
              <a:rPr lang="pt-BR" sz="1400">
                <a:latin typeface="Courier New"/>
                <a:ea typeface="Courier New"/>
                <a:cs typeface="Courier New"/>
                <a:sym typeface="Courier New"/>
              </a:rPr>
            </a:br>
            <a:r>
              <a:rPr lang="pt-BR" sz="1400">
                <a:latin typeface="Courier New"/>
                <a:ea typeface="Courier New"/>
                <a:cs typeface="Courier New"/>
                <a:sym typeface="Courier New"/>
              </a:rPr>
              <a:t>		acquireWrite-&gt; RW[readers][True][</a:t>
            </a:r>
            <a:r>
              <a:rPr b="1" lang="pt-BR" sz="1400">
                <a:solidFill>
                  <a:srgbClr val="CC0000"/>
                </a:solidFill>
                <a:latin typeface="Courier New"/>
                <a:ea typeface="Courier New"/>
                <a:cs typeface="Courier New"/>
                <a:sym typeface="Courier New"/>
              </a:rPr>
              <a:t>waitingW-1</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|releaseWrite-&gt; RW[readers][False][</a:t>
            </a:r>
            <a:r>
              <a:rPr b="1" lang="pt-BR" sz="1400">
                <a:latin typeface="Courier New"/>
                <a:ea typeface="Courier New"/>
                <a:cs typeface="Courier New"/>
                <a:sym typeface="Courier New"/>
              </a:rPr>
              <a:t>waitingW</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a:t>
            </a:r>
            <a:r>
              <a:rPr b="1" lang="pt-BR" sz="1400">
                <a:solidFill>
                  <a:srgbClr val="CC0000"/>
                </a:solidFill>
                <a:latin typeface="Courier New"/>
                <a:ea typeface="Courier New"/>
                <a:cs typeface="Courier New"/>
                <a:sym typeface="Courier New"/>
              </a:rPr>
              <a:t>requestWrite</a:t>
            </a:r>
            <a:r>
              <a:rPr lang="pt-BR" sz="1400">
                <a:latin typeface="Courier New"/>
                <a:ea typeface="Courier New"/>
                <a:cs typeface="Courier New"/>
                <a:sym typeface="Courier New"/>
              </a:rPr>
              <a:t>-&gt; RW[readers][writing][</a:t>
            </a:r>
            <a:r>
              <a:rPr b="1" lang="pt-BR" sz="1400">
                <a:solidFill>
                  <a:srgbClr val="CC0000"/>
                </a:solidFill>
                <a:latin typeface="Courier New"/>
                <a:ea typeface="Courier New"/>
                <a:cs typeface="Courier New"/>
                <a:sym typeface="Courier New"/>
              </a:rPr>
              <a:t>waitingW+1</a:t>
            </a:r>
            <a:r>
              <a:rPr lang="pt-BR" sz="1400">
                <a:latin typeface="Courier New"/>
                <a:ea typeface="Courier New"/>
                <a:cs typeface="Courier New"/>
                <a:sym typeface="Courier New"/>
              </a:rPr>
              <a:t>]</a:t>
            </a:r>
            <a:br>
              <a:rPr lang="pt-BR" sz="1400">
                <a:latin typeface="Courier New"/>
                <a:ea typeface="Courier New"/>
                <a:cs typeface="Courier New"/>
                <a:sym typeface="Courier New"/>
              </a:rPr>
            </a:br>
            <a:r>
              <a:rPr lang="pt-BR" sz="1400">
                <a:latin typeface="Courier New"/>
                <a:ea typeface="Courier New"/>
                <a:cs typeface="Courier New"/>
                <a:sym typeface="Courier New"/>
              </a:rPr>
              <a:t>	). </a:t>
            </a:r>
            <a:endParaRPr sz="14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2700">
                <a:solidFill>
                  <a:schemeClr val="lt1"/>
                </a:solidFill>
              </a:rPr>
              <a:t>7.5.2 Leitores e escritores - Solucionar</a:t>
            </a:r>
            <a:endParaRPr sz="2700">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p>
        </p:txBody>
      </p:sp>
      <p:sp>
        <p:nvSpPr>
          <p:cNvPr id="537" name="Google Shape;537;p78"/>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Sem deadlocks</a:t>
            </a:r>
            <a:endParaRPr/>
          </a:p>
          <a:p>
            <a:pPr indent="-342900" lvl="0" marL="457200" rtl="0" algn="l">
              <a:spcBef>
                <a:spcPts val="0"/>
              </a:spcBef>
              <a:spcAft>
                <a:spcPts val="0"/>
              </a:spcAft>
              <a:buSzPts val="1800"/>
              <a:buChar char="●"/>
            </a:pPr>
            <a:r>
              <a:rPr lang="pt-BR"/>
              <a:t>Sem erros</a:t>
            </a:r>
            <a:endParaRPr/>
          </a:p>
          <a:p>
            <a:pPr indent="-342900" lvl="0" marL="457200" rtl="0" algn="l">
              <a:spcBef>
                <a:spcPts val="0"/>
              </a:spcBef>
              <a:spcAft>
                <a:spcPts val="0"/>
              </a:spcAft>
              <a:buSzPts val="1800"/>
              <a:buChar char="●"/>
            </a:pPr>
            <a:r>
              <a:rPr lang="pt-BR"/>
              <a:t>Starvation dos leitores</a:t>
            </a:r>
            <a:endParaRPr/>
          </a:p>
          <a:p>
            <a:pPr indent="-317500" lvl="1" marL="914400" rtl="0" algn="l">
              <a:spcBef>
                <a:spcPts val="0"/>
              </a:spcBef>
              <a:spcAft>
                <a:spcPts val="0"/>
              </a:spcAft>
              <a:buSzPts val="1400"/>
              <a:buChar char="○"/>
            </a:pPr>
            <a:r>
              <a:rPr lang="pt-BR"/>
              <a:t>se sempre existir um escritor aguardando</a:t>
            </a:r>
            <a:endParaRPr/>
          </a:p>
        </p:txBody>
      </p:sp>
      <p:sp>
        <p:nvSpPr>
          <p:cNvPr id="538" name="Google Shape;538;p78"/>
          <p:cNvSpPr/>
          <p:nvPr/>
        </p:nvSpPr>
        <p:spPr>
          <a:xfrm>
            <a:off x="985950" y="2704100"/>
            <a:ext cx="5944800" cy="21714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Progress violation: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Path to terminal set of states:</a:t>
            </a:r>
            <a:endParaRPr/>
          </a:p>
          <a:p>
            <a:pPr indent="457200" lvl="0" marL="0" rtl="0" algn="l">
              <a:spcBef>
                <a:spcPts val="0"/>
              </a:spcBef>
              <a:spcAft>
                <a:spcPts val="0"/>
              </a:spcAft>
              <a:buNone/>
            </a:pPr>
            <a:r>
              <a:rPr lang="pt-BR"/>
              <a:t>writer.1.requestWrite</a:t>
            </a:r>
            <a:endParaRPr/>
          </a:p>
          <a:p>
            <a:pPr indent="457200" lvl="0" marL="0" rtl="0" algn="l">
              <a:spcBef>
                <a:spcPts val="0"/>
              </a:spcBef>
              <a:spcAft>
                <a:spcPts val="0"/>
              </a:spcAft>
              <a:buNone/>
            </a:pPr>
            <a:r>
              <a:rPr lang="pt-BR"/>
              <a:t>writer.2.requestWrite</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pt-BR"/>
              <a:t>Actions in terminal set:</a:t>
            </a:r>
            <a:endParaRPr/>
          </a:p>
          <a:p>
            <a:pPr indent="0" lvl="0" marL="0" rtl="0" algn="l">
              <a:spcBef>
                <a:spcPts val="0"/>
              </a:spcBef>
              <a:spcAft>
                <a:spcPts val="0"/>
              </a:spcAft>
              <a:buNone/>
            </a:pPr>
            <a:r>
              <a:rPr lang="pt-BR"/>
              <a:t>{writer.1.requestWrite, writer.1.acquireWrite, writer.1.releaseWrite, writer.2.requestWrite, writer.2.acquireWrite, writer.2.releaseWrite}</a:t>
            </a:r>
            <a:r>
              <a:rPr lang="pt-BR" sz="1800"/>
              <a:t> </a:t>
            </a:r>
            <a:endParaRPr sz="1800">
              <a:solidFill>
                <a:schemeClr val="dk1"/>
              </a:solidFill>
            </a:endParaRPr>
          </a:p>
        </p:txBody>
      </p:sp>
      <p:sp>
        <p:nvSpPr>
          <p:cNvPr id="539" name="Google Shape;539;p78"/>
          <p:cNvSpPr/>
          <p:nvPr/>
        </p:nvSpPr>
        <p:spPr>
          <a:xfrm>
            <a:off x="5632825" y="1392125"/>
            <a:ext cx="3053400" cy="2171400"/>
          </a:xfrm>
          <a:prstGeom prst="rect">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800"/>
              <a:t>Para satisfazer as propriedades de READ e WRITE, poderia ser utilizada uma variável </a:t>
            </a:r>
            <a:r>
              <a:rPr b="1" lang="pt-BR" sz="1800"/>
              <a:t>turn</a:t>
            </a:r>
            <a:r>
              <a:rPr lang="pt-BR" sz="1800"/>
              <a:t> (da mesma forma utilizada no problema das pontes).</a:t>
            </a:r>
            <a:endParaRPr sz="18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 e links</a:t>
            </a:r>
            <a:endParaRPr/>
          </a:p>
        </p:txBody>
      </p:sp>
      <p:sp>
        <p:nvSpPr>
          <p:cNvPr id="545" name="Google Shape;545;p79"/>
          <p:cNvSpPr txBox="1"/>
          <p:nvPr>
            <p:ph idx="1" type="body"/>
          </p:nvPr>
        </p:nvSpPr>
        <p:spPr>
          <a:xfrm>
            <a:off x="311700" y="1315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Ambiente de execução dos applets</a:t>
            </a:r>
            <a:endParaRPr/>
          </a:p>
          <a:p>
            <a:pPr indent="-317500" lvl="1" marL="914400" rtl="0" algn="l">
              <a:spcBef>
                <a:spcPts val="0"/>
              </a:spcBef>
              <a:spcAft>
                <a:spcPts val="0"/>
              </a:spcAft>
              <a:buSzPts val="1400"/>
              <a:buChar char="○"/>
            </a:pPr>
            <a:r>
              <a:rPr lang="pt-BR"/>
              <a:t>firefox 40.0</a:t>
            </a:r>
            <a:endParaRPr/>
          </a:p>
          <a:p>
            <a:pPr indent="-317500" lvl="2" marL="1371600" rtl="0" algn="l">
              <a:spcBef>
                <a:spcPts val="0"/>
              </a:spcBef>
              <a:spcAft>
                <a:spcPts val="0"/>
              </a:spcAft>
              <a:buSzPts val="1400"/>
              <a:buChar char="■"/>
            </a:pPr>
            <a:r>
              <a:rPr lang="pt-BR" u="sng">
                <a:solidFill>
                  <a:schemeClr val="accent5"/>
                </a:solidFill>
                <a:hlinkClick r:id="rId3"/>
              </a:rPr>
              <a:t>http://ftp.mozilla.org/pub/firefox/releases/40.0/linux-x86_64/pt-BR/</a:t>
            </a:r>
            <a:endParaRPr/>
          </a:p>
          <a:p>
            <a:pPr indent="-317500" lvl="1" marL="914400" rtl="0" algn="l">
              <a:spcBef>
                <a:spcPts val="0"/>
              </a:spcBef>
              <a:spcAft>
                <a:spcPts val="0"/>
              </a:spcAft>
              <a:buSzPts val="1400"/>
              <a:buChar char="○"/>
            </a:pPr>
            <a:r>
              <a:rPr lang="pt-BR" sz="1400"/>
              <a:t>plugin icedtea-plugin</a:t>
            </a:r>
            <a:endParaRPr sz="1400"/>
          </a:p>
          <a:p>
            <a:pPr indent="-317500" lvl="1" marL="914400" rtl="0" algn="l">
              <a:spcBef>
                <a:spcPts val="0"/>
              </a:spcBef>
              <a:spcAft>
                <a:spcPts val="0"/>
              </a:spcAft>
              <a:buSzPts val="1400"/>
              <a:buChar char="○"/>
            </a:pPr>
            <a:r>
              <a:rPr lang="pt-BR"/>
              <a:t>How to install the Java plugin for Firefox?</a:t>
            </a:r>
            <a:endParaRPr/>
          </a:p>
          <a:p>
            <a:pPr indent="-317500" lvl="2" marL="1371600" rtl="0" algn="l">
              <a:spcBef>
                <a:spcPts val="0"/>
              </a:spcBef>
              <a:spcAft>
                <a:spcPts val="0"/>
              </a:spcAft>
              <a:buSzPts val="1400"/>
              <a:buChar char="■"/>
            </a:pPr>
            <a:r>
              <a:rPr lang="pt-BR" u="sng">
                <a:solidFill>
                  <a:schemeClr val="hlink"/>
                </a:solidFill>
                <a:hlinkClick r:id="rId4"/>
              </a:rPr>
              <a:t>https://askubuntu.com/questions/354361/how-to-install-the-java-plugin-for-firefox/354406</a:t>
            </a:r>
            <a:endParaRPr/>
          </a:p>
          <a:p>
            <a:pPr indent="-317500" lvl="1" marL="914400" rtl="0" algn="l">
              <a:spcBef>
                <a:spcPts val="0"/>
              </a:spcBef>
              <a:spcAft>
                <a:spcPts val="0"/>
              </a:spcAft>
              <a:buSzPts val="1400"/>
              <a:buChar char="○"/>
            </a:pPr>
            <a:r>
              <a:rPr lang="pt-BR"/>
              <a:t>Install an older version of Firefox</a:t>
            </a:r>
            <a:endParaRPr/>
          </a:p>
          <a:p>
            <a:pPr indent="-317500" lvl="2" marL="1371600" rtl="0" algn="l">
              <a:spcBef>
                <a:spcPts val="0"/>
              </a:spcBef>
              <a:spcAft>
                <a:spcPts val="0"/>
              </a:spcAft>
              <a:buSzPts val="1400"/>
              <a:buChar char="■"/>
            </a:pPr>
            <a:r>
              <a:rPr lang="pt-BR" u="sng">
                <a:solidFill>
                  <a:schemeClr val="hlink"/>
                </a:solidFill>
                <a:hlinkClick r:id="rId5"/>
              </a:rPr>
              <a:t>https://support.mozilla.org/en-US/kb/install-older-version-of-firefox</a:t>
            </a:r>
            <a:endParaRPr/>
          </a:p>
          <a:p>
            <a:pPr indent="-342900" lvl="0" marL="457200" rtl="0" algn="l">
              <a:spcBef>
                <a:spcPts val="0"/>
              </a:spcBef>
              <a:spcAft>
                <a:spcPts val="0"/>
              </a:spcAft>
              <a:buSzPts val="1800"/>
              <a:buChar char="●"/>
            </a:pPr>
            <a:r>
              <a:rPr lang="pt-BR"/>
              <a:t>Imagem dos trens</a:t>
            </a:r>
            <a:endParaRPr/>
          </a:p>
          <a:p>
            <a:pPr indent="-317500" lvl="1" marL="914400" rtl="0" algn="l">
              <a:spcBef>
                <a:spcPts val="0"/>
              </a:spcBef>
              <a:spcAft>
                <a:spcPts val="0"/>
              </a:spcAft>
              <a:buSzPts val="1400"/>
              <a:buChar char="○"/>
            </a:pPr>
            <a:r>
              <a:rPr lang="pt-BR" u="sng">
                <a:solidFill>
                  <a:schemeClr val="hlink"/>
                </a:solidFill>
                <a:hlinkClick r:id="rId6"/>
              </a:rPr>
              <a:t>https://pixabay.com/pt/trem-ferrovi%C3%A1ria-s-bahn-transportes-797072/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7.1</a:t>
            </a:r>
            <a:r>
              <a:rPr lang="pt-BR"/>
              <a:t> </a:t>
            </a:r>
            <a:r>
              <a:rPr lang="pt-BR">
                <a:solidFill>
                  <a:schemeClr val="lt1"/>
                </a:solidFill>
              </a:rPr>
              <a:t>Segurança </a:t>
            </a:r>
            <a:r>
              <a:rPr lang="pt-BR"/>
              <a:t>- Definindo estados de erro</a:t>
            </a:r>
            <a:endParaRPr/>
          </a:p>
        </p:txBody>
      </p:sp>
      <p:sp>
        <p:nvSpPr>
          <p:cNvPr id="101" name="Google Shape;101;p19"/>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especificar situações consideradas como erro</a:t>
            </a:r>
            <a:endParaRPr/>
          </a:p>
          <a:p>
            <a:pPr indent="-342900" lvl="0" marL="457200" marR="0" rtl="0" algn="l">
              <a:lnSpc>
                <a:spcPct val="115000"/>
              </a:lnSpc>
              <a:spcBef>
                <a:spcPts val="0"/>
              </a:spcBef>
              <a:spcAft>
                <a:spcPts val="0"/>
              </a:spcAft>
              <a:buSzPts val="1800"/>
              <a:buChar char="●"/>
            </a:pPr>
            <a:r>
              <a:rPr lang="pt-BR"/>
              <a:t>expressar as propriedades de segurança que devem ser preservadas</a:t>
            </a:r>
            <a:endParaRPr/>
          </a:p>
        </p:txBody>
      </p:sp>
      <p:pic>
        <p:nvPicPr>
          <p:cNvPr id="102" name="Google Shape;102;p19"/>
          <p:cNvPicPr preferRelativeResize="0"/>
          <p:nvPr/>
        </p:nvPicPr>
        <p:blipFill>
          <a:blip r:embed="rId3">
            <a:alphaModFix/>
          </a:blip>
          <a:stretch>
            <a:fillRect/>
          </a:stretch>
        </p:blipFill>
        <p:spPr>
          <a:xfrm>
            <a:off x="1009650" y="2434475"/>
            <a:ext cx="6042650" cy="232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7.1</a:t>
            </a:r>
            <a:r>
              <a:rPr lang="pt-BR"/>
              <a:t> </a:t>
            </a:r>
            <a:r>
              <a:rPr lang="pt-BR">
                <a:solidFill>
                  <a:schemeClr val="lt1"/>
                </a:solidFill>
              </a:rPr>
              <a:t>Segurança </a:t>
            </a:r>
            <a:r>
              <a:rPr lang="pt-BR"/>
              <a:t>- Especificar os erros</a:t>
            </a:r>
            <a:endParaRPr/>
          </a:p>
          <a:p>
            <a:pPr indent="0" lvl="0" marL="0" rtl="0" algn="l">
              <a:spcBef>
                <a:spcPts val="0"/>
              </a:spcBef>
              <a:spcAft>
                <a:spcPts val="0"/>
              </a:spcAft>
              <a:buNone/>
            </a:pPr>
            <a:r>
              <a:t/>
            </a:r>
            <a:endParaRPr/>
          </a:p>
        </p:txBody>
      </p:sp>
      <p:sp>
        <p:nvSpPr>
          <p:cNvPr id="108" name="Google Shape;108;p20"/>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B0000"/>
              </a:buClr>
              <a:buSzPts val="1800"/>
              <a:buFont typeface="Arial"/>
              <a:buChar char="●"/>
            </a:pPr>
            <a:r>
              <a:rPr lang="pt-BR"/>
              <a:t>especificar situações consideradas como erro</a:t>
            </a:r>
            <a:endParaRPr/>
          </a:p>
          <a:p>
            <a:pPr indent="-317500" lvl="1" marL="914400" marR="0" rtl="0" algn="l">
              <a:lnSpc>
                <a:spcPct val="115000"/>
              </a:lnSpc>
              <a:spcBef>
                <a:spcPts val="0"/>
              </a:spcBef>
              <a:spcAft>
                <a:spcPts val="0"/>
              </a:spcAft>
              <a:buSzPts val="1400"/>
              <a:buChar char="○"/>
            </a:pPr>
            <a:r>
              <a:rPr lang="pt-BR"/>
              <a:t>estratégia já usada anteriormente (capítulos 4 e 5)</a:t>
            </a:r>
            <a:endParaRPr/>
          </a:p>
          <a:p>
            <a:pPr indent="-317500" lvl="1" marL="914400" marR="0" rtl="0" algn="l">
              <a:lnSpc>
                <a:spcPct val="115000"/>
              </a:lnSpc>
              <a:spcBef>
                <a:spcPts val="0"/>
              </a:spcBef>
              <a:spcAft>
                <a:spcPts val="0"/>
              </a:spcAft>
              <a:buSzPts val="1400"/>
              <a:buChar char="○"/>
            </a:pPr>
            <a:r>
              <a:rPr lang="pt-BR"/>
              <a:t>mais verbosa </a:t>
            </a:r>
            <a:endParaRPr/>
          </a:p>
          <a:p>
            <a:pPr indent="-317500" lvl="1" marL="914400" marR="0" rtl="0" algn="l">
              <a:lnSpc>
                <a:spcPct val="115000"/>
              </a:lnSpc>
              <a:spcBef>
                <a:spcPts val="0"/>
              </a:spcBef>
              <a:spcAft>
                <a:spcPts val="0"/>
              </a:spcAft>
              <a:buSzPts val="1400"/>
              <a:buChar char="○"/>
            </a:pPr>
            <a:r>
              <a:rPr lang="pt-BR"/>
              <a:t>tentar enumerar todas as possibilidades de erro não é uma boa estratégia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lt1"/>
                </a:solidFill>
              </a:rPr>
              <a:t>7.1</a:t>
            </a:r>
            <a:r>
              <a:rPr lang="pt-BR"/>
              <a:t> </a:t>
            </a:r>
            <a:r>
              <a:rPr lang="pt-BR">
                <a:solidFill>
                  <a:schemeClr val="lt1"/>
                </a:solidFill>
              </a:rPr>
              <a:t>Segurança </a:t>
            </a:r>
            <a:r>
              <a:rPr lang="pt-BR"/>
              <a:t>- Especificar os erros</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315950"/>
            <a:ext cx="85206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latin typeface="Courier New"/>
                <a:ea typeface="Courier New"/>
                <a:cs typeface="Courier New"/>
                <a:sym typeface="Courier New"/>
              </a:rPr>
              <a:t>ACTUATOR = </a:t>
            </a:r>
            <a:r>
              <a:rPr lang="pt-BR">
                <a:latin typeface="Courier New"/>
                <a:ea typeface="Courier New"/>
                <a:cs typeface="Courier New"/>
                <a:sym typeface="Courier New"/>
              </a:rPr>
              <a:t>(</a:t>
            </a:r>
            <a:r>
              <a:rPr lang="pt-BR">
                <a:latin typeface="Courier New"/>
                <a:ea typeface="Courier New"/>
                <a:cs typeface="Courier New"/>
                <a:sym typeface="Courier New"/>
              </a:rPr>
              <a:t>command-&gt;ACTI</a:t>
            </a:r>
            <a:r>
              <a:rPr lang="pt-BR">
                <a:latin typeface="Courier New"/>
                <a:ea typeface="Courier New"/>
                <a:cs typeface="Courier New"/>
                <a:sym typeface="Courier New"/>
              </a:rPr>
              <a:t>ON),</a:t>
            </a:r>
            <a:br>
              <a:rPr lang="pt-BR">
                <a:latin typeface="Courier New"/>
                <a:ea typeface="Courier New"/>
                <a:cs typeface="Courier New"/>
                <a:sym typeface="Courier New"/>
              </a:rPr>
            </a:br>
            <a:r>
              <a:rPr lang="pt-BR">
                <a:latin typeface="Courier New"/>
                <a:ea typeface="Courier New"/>
                <a:cs typeface="Courier New"/>
                <a:sym typeface="Courier New"/>
              </a:rPr>
              <a:t>ACTION	= (respond-&gt;ACTUATOR </a:t>
            </a:r>
            <a:r>
              <a:rPr lang="pt-BR">
                <a:latin typeface="Courier New"/>
                <a:ea typeface="Courier New"/>
                <a:cs typeface="Courier New"/>
                <a:sym typeface="Courier New"/>
              </a:rPr>
              <a:t>| command-&gt;ERROR).</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pic>
        <p:nvPicPr>
          <p:cNvPr id="115" name="Google Shape;115;p21"/>
          <p:cNvPicPr preferRelativeResize="0"/>
          <p:nvPr/>
        </p:nvPicPr>
        <p:blipFill>
          <a:blip r:embed="rId3">
            <a:alphaModFix/>
          </a:blip>
          <a:stretch>
            <a:fillRect/>
          </a:stretch>
        </p:blipFill>
        <p:spPr>
          <a:xfrm>
            <a:off x="369575" y="2457325"/>
            <a:ext cx="6042650" cy="2327075"/>
          </a:xfrm>
          <a:prstGeom prst="rect">
            <a:avLst/>
          </a:prstGeom>
          <a:noFill/>
          <a:ln>
            <a:noFill/>
          </a:ln>
        </p:spPr>
      </p:pic>
      <p:sp>
        <p:nvSpPr>
          <p:cNvPr id="116" name="Google Shape;116;p21"/>
          <p:cNvSpPr/>
          <p:nvPr/>
        </p:nvSpPr>
        <p:spPr>
          <a:xfrm>
            <a:off x="6663700" y="2366000"/>
            <a:ext cx="2168700" cy="1072800"/>
          </a:xfrm>
          <a:prstGeom prst="rect">
            <a:avLst/>
          </a:prstGeom>
          <a:solidFill>
            <a:srgbClr val="FFE5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Trace to property violation in ACTUATOR:</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	command</a:t>
            </a:r>
            <a:endParaRPr>
              <a:solidFill>
                <a:schemeClr val="dk1"/>
              </a:solidFill>
            </a:endParaRPr>
          </a:p>
          <a:p>
            <a:pPr indent="0" lvl="0" marL="0" rtl="0" algn="l">
              <a:spcBef>
                <a:spcPts val="0"/>
              </a:spcBef>
              <a:spcAft>
                <a:spcPts val="0"/>
              </a:spcAft>
              <a:buNone/>
            </a:pPr>
            <a:r>
              <a:rPr lang="pt-BR">
                <a:solidFill>
                  <a:schemeClr val="dk1"/>
                </a:solidFill>
              </a:rPr>
              <a:t>	command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