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35"/>
    <p:restoredTop sz="96405"/>
  </p:normalViewPr>
  <p:slideViewPr>
    <p:cSldViewPr snapToGrid="0" snapToObjects="1">
      <p:cViewPr varScale="1">
        <p:scale>
          <a:sx n="144" d="100"/>
          <a:sy n="144" d="100"/>
        </p:scale>
        <p:origin x="4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7F95BB-067F-D24D-96E0-04CA350BC7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Авиарейсы без потерь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0E95C26-3E41-EF4A-AC83-0C9D959FD4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Зимние рейсы: оптимизация</a:t>
            </a:r>
          </a:p>
        </p:txBody>
      </p:sp>
    </p:spTree>
    <p:extLst>
      <p:ext uri="{BB962C8B-B14F-4D97-AF65-F5344CB8AC3E}">
        <p14:creationId xmlns:p14="http://schemas.microsoft.com/office/powerpoint/2010/main" val="638233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7F7A30-539D-C745-AF30-75D31CB60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9E0E64-8720-F34F-BFA5-33F8997C4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Исходя из имеющихся данных, можно рассмотреть возможность отмены воскресных рейсов в зимний период в Москву, субботних – в Белгород.</a:t>
            </a:r>
          </a:p>
          <a:p>
            <a:pPr marL="0" indent="0">
              <a:buNone/>
            </a:pPr>
            <a:r>
              <a:rPr lang="ru-RU" dirty="0"/>
              <a:t>Также можно рассмотреть возможность не отмены, а замены воздушного судна на более экономичное и менее вместительное по субботам и воскресеньям в Москву.</a:t>
            </a:r>
          </a:p>
        </p:txBody>
      </p:sp>
    </p:spTree>
    <p:extLst>
      <p:ext uri="{BB962C8B-B14F-4D97-AF65-F5344CB8AC3E}">
        <p14:creationId xmlns:p14="http://schemas.microsoft.com/office/powerpoint/2010/main" val="3705537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A1354-12EA-D749-9656-3BF23CFD7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работы: выявить наименее прибыльные зимние рейсы из Анапы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F2C907-995C-EF46-961C-9FF4667EE1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Порядок исследования: 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9CFFAF7-795E-3D4D-A2D1-F517E4AD2DC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ru-RU" dirty="0"/>
              <a:t>Запрос к базе данных</a:t>
            </a:r>
          </a:p>
          <a:p>
            <a:pPr marL="457200" indent="-457200">
              <a:buAutoNum type="arabicPeriod"/>
            </a:pPr>
            <a:r>
              <a:rPr lang="ru-RU" dirty="0"/>
              <a:t>Анализ данных</a:t>
            </a:r>
          </a:p>
          <a:p>
            <a:pPr marL="457200" indent="-457200">
              <a:buAutoNum type="arabicPeriod"/>
            </a:pPr>
            <a:r>
              <a:rPr lang="ru-RU" dirty="0"/>
              <a:t>Выводы</a:t>
            </a:r>
          </a:p>
        </p:txBody>
      </p:sp>
    </p:spTree>
    <p:extLst>
      <p:ext uri="{BB962C8B-B14F-4D97-AF65-F5344CB8AC3E}">
        <p14:creationId xmlns:p14="http://schemas.microsoft.com/office/powerpoint/2010/main" val="1379357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1E6D8A-1157-1B4A-B5C5-13FB19C5F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30157"/>
          </a:xfrm>
        </p:spPr>
        <p:txBody>
          <a:bodyPr>
            <a:normAutofit fontScale="90000"/>
          </a:bodyPr>
          <a:lstStyle/>
          <a:p>
            <a:r>
              <a:rPr lang="ru-RU" dirty="0"/>
              <a:t>1. Запрос к базе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B52663-A1A6-0A45-966C-C9FE95AC4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91055"/>
            <a:ext cx="9601200" cy="447634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Получение наиболее полного объема з0аничимой для анализа информации.</a:t>
            </a:r>
          </a:p>
          <a:p>
            <a:pPr marL="0" indent="0">
              <a:buNone/>
            </a:pPr>
            <a:r>
              <a:rPr lang="ru-RU" dirty="0"/>
              <a:t>-     </a:t>
            </a:r>
            <a:r>
              <a:rPr lang="en-US" dirty="0"/>
              <a:t>ID </a:t>
            </a:r>
            <a:r>
              <a:rPr lang="ru-RU" dirty="0"/>
              <a:t>рейса</a:t>
            </a:r>
          </a:p>
          <a:p>
            <a:pPr>
              <a:buFontTx/>
              <a:buChar char="-"/>
            </a:pPr>
            <a:r>
              <a:rPr lang="ru-RU" dirty="0"/>
              <a:t>Номер рейса</a:t>
            </a:r>
          </a:p>
          <a:p>
            <a:pPr>
              <a:buFontTx/>
              <a:buChar char="-"/>
            </a:pPr>
            <a:r>
              <a:rPr lang="ru-RU" dirty="0"/>
              <a:t>День недели</a:t>
            </a:r>
          </a:p>
          <a:p>
            <a:pPr>
              <a:buFontTx/>
              <a:buChar char="-"/>
            </a:pPr>
            <a:r>
              <a:rPr lang="ru-RU" dirty="0"/>
              <a:t>Время вылета</a:t>
            </a:r>
          </a:p>
          <a:p>
            <a:pPr>
              <a:buFontTx/>
              <a:buChar char="-"/>
            </a:pPr>
            <a:r>
              <a:rPr lang="ru-RU" dirty="0"/>
              <a:t>Продолжительность рейса</a:t>
            </a:r>
          </a:p>
          <a:p>
            <a:pPr>
              <a:buFontTx/>
              <a:buChar char="-"/>
            </a:pPr>
            <a:r>
              <a:rPr lang="ru-RU" dirty="0"/>
              <a:t>Маршрут</a:t>
            </a:r>
          </a:p>
          <a:p>
            <a:pPr>
              <a:buFontTx/>
              <a:buChar char="-"/>
            </a:pPr>
            <a:r>
              <a:rPr lang="ru-RU" dirty="0" err="1"/>
              <a:t>Заполненность</a:t>
            </a:r>
            <a:r>
              <a:rPr lang="ru-RU" dirty="0"/>
              <a:t> рейса</a:t>
            </a:r>
          </a:p>
          <a:p>
            <a:pPr>
              <a:buFontTx/>
              <a:buChar char="-"/>
            </a:pPr>
            <a:r>
              <a:rPr lang="ru-RU" dirty="0"/>
              <a:t>Количество мест в самолете</a:t>
            </a:r>
          </a:p>
          <a:p>
            <a:pPr>
              <a:buFontTx/>
              <a:buChar char="-"/>
            </a:pPr>
            <a:r>
              <a:rPr lang="ru-RU" dirty="0"/>
              <a:t>Стоимость проданных на рейс билетов</a:t>
            </a:r>
          </a:p>
          <a:p>
            <a:pPr>
              <a:buFontTx/>
              <a:buChar char="-"/>
            </a:pPr>
            <a:r>
              <a:rPr lang="ru-RU" dirty="0"/>
              <a:t>Стоимость топлива, затраченного на рейс.</a:t>
            </a:r>
          </a:p>
          <a:p>
            <a:pPr marL="0" indent="0">
              <a:buNone/>
            </a:pPr>
            <a:r>
              <a:rPr lang="ru-RU" dirty="0"/>
              <a:t>Данный список неполный, поскольку  по данным из различных источников для определения рентабельности рейса недостаточно знать лишь цену топлива, которая составляет максимум 30% стоимость билета.</a:t>
            </a:r>
          </a:p>
          <a:p>
            <a:pPr marL="0" indent="0">
              <a:buNone/>
            </a:pPr>
            <a:r>
              <a:rPr lang="ru-RU" dirty="0"/>
              <a:t>Также для расширения статистической выборки берем не только зиму 2017 года, но и декабрь 2016, получаем данные за 4 зимних месяца. </a:t>
            </a:r>
          </a:p>
        </p:txBody>
      </p:sp>
    </p:spTree>
    <p:extLst>
      <p:ext uri="{BB962C8B-B14F-4D97-AF65-F5344CB8AC3E}">
        <p14:creationId xmlns:p14="http://schemas.microsoft.com/office/powerpoint/2010/main" val="174226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751A42-58EA-5246-BF55-B64DB2585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18290"/>
            <a:ext cx="9601200" cy="1507788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Что в билете?</a:t>
            </a:r>
            <a:br>
              <a:rPr lang="ru-RU" b="1" dirty="0"/>
            </a:br>
            <a:r>
              <a:rPr lang="ru-RU" dirty="0"/>
              <a:t>(данные по компании </a:t>
            </a:r>
            <a:br>
              <a:rPr lang="ru-RU" dirty="0"/>
            </a:br>
            <a:r>
              <a:rPr lang="ru-RU" dirty="0"/>
              <a:t>«Уральские авиалинии»):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F1555A-5913-5149-A2A7-66B80623E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ru-RU" dirty="0"/>
              <a:t>25-30% - ГСМ (зависит от длительности рейса, переменные затраты)</a:t>
            </a:r>
          </a:p>
          <a:p>
            <a:pPr marL="457200" indent="-457200">
              <a:buAutoNum type="arabicPeriod"/>
            </a:pPr>
            <a:r>
              <a:rPr lang="ru-RU" dirty="0"/>
              <a:t>20-25% - обслуживание рейса (постоянные затраты)</a:t>
            </a:r>
          </a:p>
          <a:p>
            <a:pPr marL="457200" indent="-457200">
              <a:buAutoNum type="arabicPeriod"/>
            </a:pPr>
            <a:r>
              <a:rPr lang="ru-RU" dirty="0"/>
              <a:t>15% - ФОТ (постоянные затраты)</a:t>
            </a:r>
          </a:p>
          <a:p>
            <a:pPr marL="457200" indent="-457200">
              <a:buAutoNum type="arabicPeriod"/>
            </a:pPr>
            <a:r>
              <a:rPr lang="ru-RU" dirty="0"/>
              <a:t>25-30% - Поддержка и обновление авиапарка (постоянные затраты)</a:t>
            </a:r>
          </a:p>
          <a:p>
            <a:pPr marL="457200" indent="-457200">
              <a:buAutoNum type="arabicPeriod"/>
            </a:pPr>
            <a:r>
              <a:rPr lang="ru-RU" dirty="0"/>
              <a:t>5% - накладные расходы (постоянные затраты)</a:t>
            </a:r>
          </a:p>
          <a:p>
            <a:pPr marL="457200" indent="-457200">
              <a:buAutoNum type="arabicPeriod"/>
            </a:pPr>
            <a:r>
              <a:rPr lang="ru-RU" dirty="0"/>
              <a:t>Норма прибыли</a:t>
            </a:r>
          </a:p>
          <a:p>
            <a:pPr marL="0" indent="0">
              <a:buNone/>
            </a:pPr>
            <a:r>
              <a:rPr lang="ru-RU" dirty="0"/>
              <a:t>Таким образом, по одной только стоимости топлива на рейс (как и стоимость билетов минус стоимость топлива) можем судить о прибыльности или убыточности рейса лишь косвенно. Но, поскольку именно эти издержки являются переменными и зависят непосредственно от перелета, исследуем их.</a:t>
            </a:r>
          </a:p>
        </p:txBody>
      </p:sp>
    </p:spTree>
    <p:extLst>
      <p:ext uri="{BB962C8B-B14F-4D97-AF65-F5344CB8AC3E}">
        <p14:creationId xmlns:p14="http://schemas.microsoft.com/office/powerpoint/2010/main" val="2839114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F0A9A4-F97C-A847-B1C3-86EAA53B2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запроса к БД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0D77A1B-3AC9-F541-94A5-0259CFB77D0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045927" y="1428750"/>
            <a:ext cx="10601325" cy="280035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A0616B-0E1C-2B40-A21E-53A1F3131D42}"/>
              </a:ext>
            </a:extLst>
          </p:cNvPr>
          <p:cNvSpPr txBox="1"/>
          <p:nvPr/>
        </p:nvSpPr>
        <p:spPr>
          <a:xfrm>
            <a:off x="1138136" y="4396902"/>
            <a:ext cx="103599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 результатам запроса видим, что в базе данный представлены данный по трем направлениям из Анапы:</a:t>
            </a:r>
          </a:p>
          <a:p>
            <a:pPr marL="285750" indent="-285750">
              <a:buFontTx/>
              <a:buChar char="-"/>
            </a:pPr>
            <a:r>
              <a:rPr lang="ru-RU" dirty="0"/>
              <a:t>Москва,</a:t>
            </a:r>
          </a:p>
          <a:p>
            <a:pPr marL="285750" indent="-285750">
              <a:buFontTx/>
              <a:buChar char="-"/>
            </a:pPr>
            <a:r>
              <a:rPr lang="ru-RU" dirty="0"/>
              <a:t>Новокузнецк,</a:t>
            </a:r>
          </a:p>
          <a:p>
            <a:pPr marL="285750" indent="-285750">
              <a:buFontTx/>
              <a:buChar char="-"/>
            </a:pPr>
            <a:r>
              <a:rPr lang="ru-RU" dirty="0"/>
              <a:t>Белгород</a:t>
            </a:r>
          </a:p>
          <a:p>
            <a:r>
              <a:rPr lang="ru-RU" dirty="0"/>
              <a:t>По рейсам в Новокузнецк нет данных о стоимости билетов. Это может быть ошибкой в базе данных либо рейсы по какой-либо причине выполнялись без пассажиров.</a:t>
            </a:r>
          </a:p>
        </p:txBody>
      </p:sp>
    </p:spTree>
    <p:extLst>
      <p:ext uri="{BB962C8B-B14F-4D97-AF65-F5344CB8AC3E}">
        <p14:creationId xmlns:p14="http://schemas.microsoft.com/office/powerpoint/2010/main" val="3046612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7BB63B-E79C-9642-A133-0DF8F2090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83077"/>
          </a:xfrm>
        </p:spPr>
        <p:txBody>
          <a:bodyPr/>
          <a:lstStyle/>
          <a:p>
            <a:r>
              <a:rPr lang="ru-RU" dirty="0"/>
              <a:t>Пояснения по структуре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71787D-BFDC-6349-A4DA-69814A0BE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56426"/>
            <a:ext cx="9601200" cy="495090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b="1" dirty="0"/>
              <a:t>День недели</a:t>
            </a:r>
          </a:p>
          <a:p>
            <a:pPr marL="0" indent="0">
              <a:buNone/>
            </a:pPr>
            <a:r>
              <a:rPr lang="ru-RU" dirty="0"/>
              <a:t>При исследовании прибыльности рейса для принятия решений о сокращении количества рейсов в данном направлении необходимы данные о дне недели вылета рейса. </a:t>
            </a:r>
          </a:p>
          <a:p>
            <a:pPr marL="0" indent="0">
              <a:buNone/>
            </a:pPr>
            <a:r>
              <a:rPr lang="ru-RU" dirty="0"/>
              <a:t>Например, если видим, что наименее прибыльные рейсы осуществляются по вторникам, есть основание для принятия решений убрать на зимний период именно эти рейсы. </a:t>
            </a:r>
          </a:p>
          <a:p>
            <a:pPr marL="0" indent="0">
              <a:buNone/>
            </a:pPr>
            <a:r>
              <a:rPr lang="ru-RU" dirty="0"/>
              <a:t>Также можем получить данные о заполняемости рейсов в разрезе дней недели.</a:t>
            </a:r>
          </a:p>
          <a:p>
            <a:pPr marL="0" indent="0">
              <a:buNone/>
            </a:pPr>
            <a:r>
              <a:rPr lang="ru-RU" b="1" dirty="0"/>
              <a:t>Стоимость топлива на рейс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Для определения стоимости топлива получены данные : </a:t>
            </a:r>
          </a:p>
          <a:p>
            <a:pPr marL="0" indent="0">
              <a:buNone/>
            </a:pPr>
            <a:r>
              <a:rPr lang="ru-RU" dirty="0"/>
              <a:t>-      о нормативном расходе топлива (тонн/час) по каждой модели самолета.</a:t>
            </a:r>
          </a:p>
          <a:p>
            <a:pPr>
              <a:buFontTx/>
              <a:buChar char="-"/>
            </a:pPr>
            <a:r>
              <a:rPr lang="ru-RU" dirty="0"/>
              <a:t>о нормативном времени рейса (данные использованы именно нормативные, поскольку длительность рейса реальная несколько варьируется, а нам важно получить результаты расчета обобщенные: для этих целей годится среднее время перелета или нормативное, они практически совпадают)</a:t>
            </a:r>
          </a:p>
          <a:p>
            <a:pPr>
              <a:buFontTx/>
              <a:buChar char="-"/>
            </a:pPr>
            <a:r>
              <a:rPr lang="ru-RU" dirty="0"/>
              <a:t>О стоимости топлива в каждом месяце исследования (</a:t>
            </a:r>
            <a:r>
              <a:rPr lang="ru-RU" dirty="0" err="1"/>
              <a:t>руб</a:t>
            </a:r>
            <a:r>
              <a:rPr lang="ru-RU" dirty="0"/>
              <a:t>/тонна) цены берем без НДС, поскольку нет информации, о действующей ставки НДС на тот момент времени для авиатоплива:</a:t>
            </a:r>
          </a:p>
          <a:p>
            <a:pPr marL="0" indent="0">
              <a:buNone/>
            </a:pPr>
            <a:r>
              <a:rPr lang="ru-RU" dirty="0"/>
              <a:t>	- декабрь 2016 – 38867</a:t>
            </a:r>
          </a:p>
          <a:p>
            <a:pPr marL="0" indent="0">
              <a:buNone/>
            </a:pPr>
            <a:r>
              <a:rPr lang="ru-RU" dirty="0"/>
              <a:t>	- январь 2017 – 41435</a:t>
            </a:r>
          </a:p>
          <a:p>
            <a:pPr marL="0" indent="0">
              <a:buNone/>
            </a:pPr>
            <a:r>
              <a:rPr lang="ru-RU" dirty="0"/>
              <a:t>	- февраль 2017 – 39553</a:t>
            </a:r>
          </a:p>
          <a:p>
            <a:pPr marL="0" indent="0">
              <a:buNone/>
            </a:pPr>
            <a:r>
              <a:rPr lang="ru-RU" dirty="0"/>
              <a:t>  	- декабрь 2017 – 47101</a:t>
            </a:r>
          </a:p>
          <a:p>
            <a:pPr marL="0" indent="0">
              <a:buNone/>
            </a:pPr>
            <a:r>
              <a:rPr lang="ru-RU" b="1" dirty="0"/>
              <a:t>Стоимость билетов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Учитываем стоимость всех проданных  неотмененных билетов на рейс.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8764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7620AB-41F2-2142-8166-131DBF063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17305"/>
            <a:ext cx="9601200" cy="639191"/>
          </a:xfrm>
        </p:spPr>
        <p:txBody>
          <a:bodyPr>
            <a:normAutofit fontScale="90000"/>
          </a:bodyPr>
          <a:lstStyle/>
          <a:p>
            <a:r>
              <a:rPr lang="ru-RU" dirty="0"/>
              <a:t>Объекты исследования: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40A62BA-E9B1-FB41-BBD4-7600E07509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5694" y="3498113"/>
            <a:ext cx="9601200" cy="115431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0E9A70-61AC-A24A-8242-70DE1D5D6BAF}"/>
              </a:ext>
            </a:extLst>
          </p:cNvPr>
          <p:cNvSpPr txBox="1"/>
          <p:nvPr/>
        </p:nvSpPr>
        <p:spPr>
          <a:xfrm>
            <a:off x="1355694" y="4973715"/>
            <a:ext cx="9480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Таких рейсов всего 4, при этом большинство Московских. Из них 2 – в воскресенье. Окончательного решения, основываясь на этих данных, принимать нельзя.</a:t>
            </a:r>
          </a:p>
          <a:p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982779-5AB6-0F46-BB2A-409D755C8AEA}"/>
              </a:ext>
            </a:extLst>
          </p:cNvPr>
          <p:cNvSpPr txBox="1"/>
          <p:nvPr/>
        </p:nvSpPr>
        <p:spPr>
          <a:xfrm>
            <a:off x="1371600" y="1268244"/>
            <a:ext cx="9601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ru-RU" dirty="0"/>
              <a:t>Заполняемость рейса (доля заполненных мест к общему количеству мест</a:t>
            </a:r>
          </a:p>
          <a:p>
            <a:pPr marL="342900" indent="-342900">
              <a:buAutoNum type="arabicPeriod"/>
            </a:pPr>
            <a:r>
              <a:rPr lang="ru-RU" dirty="0"/>
              <a:t>Доля маржинальной прибыли (условное значение, полученное как результат деления разницы между доходом от продажи билетов и расходов на топливо на величину дохода от продажи билетов</a:t>
            </a:r>
          </a:p>
          <a:p>
            <a:pPr marL="342900" indent="-342900">
              <a:buAutoNum type="arabicPeriod"/>
            </a:pP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8349FB-5632-9C4F-942D-2499558C7533}"/>
              </a:ext>
            </a:extLst>
          </p:cNvPr>
          <p:cNvSpPr txBox="1"/>
          <p:nvPr/>
        </p:nvSpPr>
        <p:spPr>
          <a:xfrm>
            <a:off x="1371600" y="2597943"/>
            <a:ext cx="9472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1. Заполняемость</a:t>
            </a:r>
            <a:r>
              <a:rPr lang="en-US" b="1" dirty="0"/>
              <a:t> </a:t>
            </a:r>
            <a:r>
              <a:rPr lang="ru-RU" b="1" dirty="0"/>
              <a:t>рейса. </a:t>
            </a:r>
            <a:r>
              <a:rPr lang="ru-RU" dirty="0"/>
              <a:t>По этому показателю можем косвенно судить о прибыльности рейса, по условию считаем точку безубыточности при заполняемости не менее 75/%</a:t>
            </a:r>
          </a:p>
        </p:txBody>
      </p:sp>
    </p:spTree>
    <p:extLst>
      <p:ext uri="{BB962C8B-B14F-4D97-AF65-F5344CB8AC3E}">
        <p14:creationId xmlns:p14="http://schemas.microsoft.com/office/powerpoint/2010/main" val="3845813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11C94-26E3-C449-B55C-D82E9D27D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8233" y="380997"/>
            <a:ext cx="9601200" cy="2060361"/>
          </a:xfrm>
        </p:spPr>
        <p:txBody>
          <a:bodyPr>
            <a:normAutofit/>
          </a:bodyPr>
          <a:lstStyle/>
          <a:p>
            <a:r>
              <a:rPr lang="ru-RU" sz="2400" dirty="0"/>
              <a:t>1. </a:t>
            </a:r>
            <a:r>
              <a:rPr lang="ru-RU" sz="2400" b="1" dirty="0"/>
              <a:t>Заполняемость рейсов.</a:t>
            </a:r>
            <a:br>
              <a:rPr lang="ru-RU" sz="2400" b="1" dirty="0"/>
            </a:br>
            <a:br>
              <a:rPr lang="ru-RU" sz="2400" b="1" dirty="0"/>
            </a:br>
            <a:r>
              <a:rPr lang="ru-RU" sz="2000" dirty="0"/>
              <a:t>Чтобы выявить наименее </a:t>
            </a:r>
            <a:r>
              <a:rPr lang="ru-RU" sz="2000" dirty="0" err="1"/>
              <a:t>заполненые</a:t>
            </a:r>
            <a:r>
              <a:rPr lang="ru-RU" sz="2000" dirty="0"/>
              <a:t> рейсы по обоим направлениям, получаем часть выборки по направлениям (Москва и Белгород), данные по которым входят в 25% наименее заполненных рейсов, </a:t>
            </a:r>
            <a:r>
              <a:rPr lang="ru-RU" sz="2000" b="1" dirty="0"/>
              <a:t>группируем по дням недели:</a:t>
            </a:r>
            <a:br>
              <a:rPr lang="ru-RU" sz="2000" dirty="0"/>
            </a:br>
            <a:endParaRPr lang="ru-RU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0E69FD-8165-4442-B7B0-9CB577C116D9}"/>
              </a:ext>
            </a:extLst>
          </p:cNvPr>
          <p:cNvSpPr txBox="1"/>
          <p:nvPr/>
        </p:nvSpPr>
        <p:spPr>
          <a:xfrm>
            <a:off x="4989250" y="5031436"/>
            <a:ext cx="6010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Наименее заполненные рейсы в Москву по воскресеньям и субботам, В Белгород по пятницам и субботам</a:t>
            </a:r>
          </a:p>
        </p:txBody>
      </p:sp>
      <p:pic>
        <p:nvPicPr>
          <p:cNvPr id="24" name="Объект 23">
            <a:extLst>
              <a:ext uri="{FF2B5EF4-FFF2-40B4-BE49-F238E27FC236}">
                <a16:creationId xmlns:a16="http://schemas.microsoft.com/office/drawing/2014/main" id="{2C22818D-C0D9-8145-BBAC-DC7252B8373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54614" y="2243830"/>
            <a:ext cx="5158501" cy="2496846"/>
          </a:xfrm>
        </p:spPr>
      </p:pic>
      <p:pic>
        <p:nvPicPr>
          <p:cNvPr id="22" name="Объект 21">
            <a:extLst>
              <a:ext uri="{FF2B5EF4-FFF2-40B4-BE49-F238E27FC236}">
                <a16:creationId xmlns:a16="http://schemas.microsoft.com/office/drawing/2014/main" id="{EF991AC9-FE30-1A48-AC59-0FAC5A2597E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398233" y="2243830"/>
            <a:ext cx="3207517" cy="3581400"/>
          </a:xfrm>
        </p:spPr>
      </p:pic>
    </p:spTree>
    <p:extLst>
      <p:ext uri="{BB962C8B-B14F-4D97-AF65-F5344CB8AC3E}">
        <p14:creationId xmlns:p14="http://schemas.microsoft.com/office/powerpoint/2010/main" val="3246397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11C94-26E3-C449-B55C-D82E9D27D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8233" y="380997"/>
            <a:ext cx="9601200" cy="2060361"/>
          </a:xfrm>
        </p:spPr>
        <p:txBody>
          <a:bodyPr>
            <a:normAutofit fontScale="90000"/>
          </a:bodyPr>
          <a:lstStyle/>
          <a:p>
            <a:r>
              <a:rPr lang="ru-RU" sz="2400" dirty="0"/>
              <a:t>2. </a:t>
            </a:r>
            <a:r>
              <a:rPr lang="ru-RU" sz="2400" b="1" dirty="0"/>
              <a:t>Доля прибыли.</a:t>
            </a:r>
            <a:br>
              <a:rPr lang="ru-RU" sz="2400" b="1" dirty="0"/>
            </a:br>
            <a:br>
              <a:rPr lang="ru-RU" sz="2400" b="1" dirty="0"/>
            </a:br>
            <a:r>
              <a:rPr lang="ru-RU" sz="2000" dirty="0"/>
              <a:t>Чтобы выявить наименее прибыльные рейсы по обоим направлениям, получаем часть выборки по направлениям (Москва и Белгород), данные по которым входят в 25% наименее прибыльных рейсов, объединяем данные в 1 массив, получаем общий массив данных о наименее прибыльных зимних рейсах за всю историю наблюдений.</a:t>
            </a:r>
            <a:br>
              <a:rPr lang="ru-RU" sz="2000" dirty="0"/>
            </a:br>
            <a:br>
              <a:rPr lang="ru-RU" sz="2000" b="1" dirty="0"/>
            </a:br>
            <a:r>
              <a:rPr lang="ru-RU" sz="2000" b="1" dirty="0"/>
              <a:t>Группируем по дням недели:</a:t>
            </a:r>
            <a:br>
              <a:rPr lang="ru-RU" sz="2000" dirty="0"/>
            </a:br>
            <a:endParaRPr lang="ru-RU" sz="2000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AC907241-001A-A44F-BB4E-0CE48ADA36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41606" y="2735802"/>
            <a:ext cx="4550377" cy="2200182"/>
          </a:xfrm>
        </p:spPr>
      </p:pic>
      <p:pic>
        <p:nvPicPr>
          <p:cNvPr id="5" name="Объект 4">
            <a:extLst>
              <a:ext uri="{FF2B5EF4-FFF2-40B4-BE49-F238E27FC236}">
                <a16:creationId xmlns:a16="http://schemas.microsoft.com/office/drawing/2014/main" id="{3E7C5279-03A3-CE49-9975-46F5204F2A9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511895" y="2735802"/>
            <a:ext cx="2918061" cy="37729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0E69FD-8165-4442-B7B0-9CB577C116D9}"/>
              </a:ext>
            </a:extLst>
          </p:cNvPr>
          <p:cNvSpPr txBox="1"/>
          <p:nvPr/>
        </p:nvSpPr>
        <p:spPr>
          <a:xfrm>
            <a:off x="4989250" y="5031436"/>
            <a:ext cx="60101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 таблице и и диаграмме видно, что большинство наименее прибыльных рейсов осуществляется по субботам и воскресеньям. Очевидно, один из рейсов в зимний период времени можно отменить, если основываться на этих данных.  </a:t>
            </a:r>
          </a:p>
        </p:txBody>
      </p:sp>
    </p:spTree>
    <p:extLst>
      <p:ext uri="{BB962C8B-B14F-4D97-AF65-F5344CB8AC3E}">
        <p14:creationId xmlns:p14="http://schemas.microsoft.com/office/powerpoint/2010/main" val="2150402739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205</TotalTime>
  <Words>791</Words>
  <Application>Microsoft Macintosh PowerPoint</Application>
  <PresentationFormat>Широкоэкранный</PresentationFormat>
  <Paragraphs>63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2" baseType="lpstr">
      <vt:lpstr>Franklin Gothic Book</vt:lpstr>
      <vt:lpstr>Уголки</vt:lpstr>
      <vt:lpstr>Авиарейсы без потерь</vt:lpstr>
      <vt:lpstr>Цель работы: выявить наименее прибыльные зимние рейсы из Анапы</vt:lpstr>
      <vt:lpstr>1. Запрос к базе данных</vt:lpstr>
      <vt:lpstr>Что в билете? (данные по компании  «Уральские авиалинии»):</vt:lpstr>
      <vt:lpstr>Результаты запроса к БД</vt:lpstr>
      <vt:lpstr>Пояснения по структуре данных</vt:lpstr>
      <vt:lpstr>Объекты исследования:</vt:lpstr>
      <vt:lpstr>1. Заполняемость рейсов.  Чтобы выявить наименее заполненые рейсы по обоим направлениям, получаем часть выборки по направлениям (Москва и Белгород), данные по которым входят в 25% наименее заполненных рейсов, группируем по дням недели: </vt:lpstr>
      <vt:lpstr>2. Доля прибыли.  Чтобы выявить наименее прибыльные рейсы по обоим направлениям, получаем часть выборки по направлениям (Москва и Белгород), данные по которым входят в 25% наименее прибыльных рейсов, объединяем данные в 1 массив, получаем общий массив данных о наименее прибыльных зимних рейсах за всю историю наблюдений.  Группируем по дням недели: </vt:lpstr>
      <vt:lpstr>Выводы.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Авиарейсы без потерь</dc:title>
  <dc:creator>Microsoft Office User</dc:creator>
  <cp:lastModifiedBy>Microsoft Office User</cp:lastModifiedBy>
  <cp:revision>3</cp:revision>
  <dcterms:created xsi:type="dcterms:W3CDTF">2021-08-11T01:42:49Z</dcterms:created>
  <dcterms:modified xsi:type="dcterms:W3CDTF">2021-08-11T05:08:28Z</dcterms:modified>
</cp:coreProperties>
</file>