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8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6"/>
        </a:solidFill>
        <a:effectLst/>
      </p:bgPr>
    </p:bg>
    <p:spTree>
      <p:nvGrpSpPr>
        <p:cNvPr id="24" name=""/>
        <p:cNvGrpSpPr/>
        <p:nvPr/>
      </p:nvGrpSpPr>
      <p:grpSpPr>
        <a:xfrm/>
      </p:grpSpPr>
      <p:sp>
        <p:nvSpPr>
          <p:cNvPr id="1048584" name="TextBox 1"/>
          <p:cNvSpPr txBox="1"/>
          <p:nvPr/>
        </p:nvSpPr>
        <p:spPr>
          <a:xfrm>
            <a:off x="182880" y="1828800"/>
            <a:ext cx="8686800" cy="457200"/>
          </a:xfrm>
          <a:prstGeom prst="rect"/>
          <a:noFill/>
        </p:spPr>
        <p:txBody>
          <a:bodyPr wrap="square">
            <a:normAutofit fontScale="75000" lnSpcReduction="20000"/>
          </a:bodyPr>
          <a:p>
            <a:r>
              <a:rPr b="1" sz="3600">
                <a:solidFill>
                  <a:srgbClr val="344767"/>
                </a:solidFill>
                <a:latin typeface="Open Sans-Regular"/>
              </a:rPr>
              <a:t>2011 US Agricultural Exports by States - Sheet1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7" name=""/>
        <p:cNvGrpSpPr/>
        <p:nvPr/>
      </p:nvGrpSpPr>
      <p:grpSpPr>
        <a:xfrm/>
      </p:grpSpPr>
      <p:sp>
        <p:nvSpPr>
          <p:cNvPr id="1048626" name="TextBox 1"/>
          <p:cNvSpPr txBox="1"/>
          <p:nvPr/>
        </p:nvSpPr>
        <p:spPr>
          <a:xfrm>
            <a:off x="457200" y="182880"/>
            <a:ext cx="8686800" cy="3014326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fruits proc</a:t>
            </a:r>
          </a:p>
        </p:txBody>
      </p:sp>
      <p:pic>
        <p:nvPicPr>
          <p:cNvPr id="2097161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3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10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8" name=""/>
        <p:cNvGrpSpPr/>
        <p:nvPr/>
      </p:nvGrpSpPr>
      <p:grpSpPr>
        <a:xfrm/>
      </p:grpSpPr>
      <p:sp>
        <p:nvSpPr>
          <p:cNvPr id="1048631" name="TextBox 1"/>
          <p:cNvSpPr txBox="1"/>
          <p:nvPr/>
        </p:nvSpPr>
        <p:spPr>
          <a:xfrm>
            <a:off x="457200" y="182880"/>
            <a:ext cx="8686800" cy="3793623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 fresh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 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f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r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u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i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t</a:t>
            </a:r>
            <a:r>
              <a:rPr b="1" sz="2400" lang="en-US">
                <a:solidFill>
                  <a:srgbClr val="344767"/>
                </a:solidFill>
                <a:latin typeface="Open Sans-Regular"/>
              </a:rPr>
              <a:t>s</a:t>
            </a:r>
            <a:endParaRPr altLang="en-US" lang="zh-CN"/>
          </a:p>
        </p:txBody>
      </p:sp>
      <p:pic>
        <p:nvPicPr>
          <p:cNvPr id="2097162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3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11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9" name=""/>
        <p:cNvGrpSpPr/>
        <p:nvPr/>
      </p:nvGrpSpPr>
      <p:grpSpPr>
        <a:xfrm/>
      </p:grpSpPr>
      <p:sp>
        <p:nvSpPr>
          <p:cNvPr id="1048636" name="TextBox 1"/>
          <p:cNvSpPr txBox="1"/>
          <p:nvPr/>
        </p:nvSpPr>
        <p:spPr>
          <a:xfrm>
            <a:off x="457200" y="182880"/>
            <a:ext cx="8686800" cy="3300068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dairies</a:t>
            </a:r>
          </a:p>
        </p:txBody>
      </p:sp>
      <p:pic>
        <p:nvPicPr>
          <p:cNvPr id="2097163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4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12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0" name=""/>
        <p:cNvGrpSpPr/>
        <p:nvPr/>
      </p:nvGrpSpPr>
      <p:grpSpPr>
        <a:xfrm/>
      </p:grpSpPr>
      <p:sp>
        <p:nvSpPr>
          <p:cNvPr id="1048641" name="TextBox 1"/>
          <p:cNvSpPr txBox="1"/>
          <p:nvPr/>
        </p:nvSpPr>
        <p:spPr>
          <a:xfrm>
            <a:off x="457200" y="182880"/>
            <a:ext cx="8686800" cy="3043715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poultries</a:t>
            </a:r>
          </a:p>
        </p:txBody>
      </p:sp>
      <p:pic>
        <p:nvPicPr>
          <p:cNvPr id="2097164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4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13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1" name=""/>
        <p:cNvGrpSpPr/>
        <p:nvPr/>
      </p:nvGrpSpPr>
      <p:grpSpPr>
        <a:xfrm/>
      </p:grpSpPr>
      <p:sp>
        <p:nvSpPr>
          <p:cNvPr id="1048646" name="TextBox 1"/>
          <p:cNvSpPr txBox="1"/>
          <p:nvPr/>
        </p:nvSpPr>
        <p:spPr>
          <a:xfrm>
            <a:off x="457200" y="182880"/>
            <a:ext cx="8686800" cy="3429951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porks</a:t>
            </a:r>
          </a:p>
        </p:txBody>
      </p:sp>
      <p:pic>
        <p:nvPicPr>
          <p:cNvPr id="2097165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5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14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2" name=""/>
        <p:cNvGrpSpPr/>
        <p:nvPr/>
      </p:nvGrpSpPr>
      <p:grpSpPr>
        <a:xfrm/>
      </p:grpSpPr>
      <p:sp>
        <p:nvSpPr>
          <p:cNvPr id="1048651" name="TextBox 1"/>
          <p:cNvSpPr txBox="1"/>
          <p:nvPr/>
        </p:nvSpPr>
        <p:spPr>
          <a:xfrm>
            <a:off x="457200" y="182880"/>
            <a:ext cx="8686800" cy="3598799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beefs</a:t>
            </a:r>
          </a:p>
        </p:txBody>
      </p:sp>
      <p:pic>
        <p:nvPicPr>
          <p:cNvPr id="2097166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5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15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3" name=""/>
        <p:cNvGrpSpPr/>
        <p:nvPr/>
      </p:nvGrpSpPr>
      <p:grpSpPr>
        <a:xfrm/>
      </p:grpSpPr>
      <p:sp>
        <p:nvSpPr>
          <p:cNvPr id="1048656" name="TextBox 1"/>
          <p:cNvSpPr txBox="1"/>
          <p:nvPr/>
        </p:nvSpPr>
        <p:spPr>
          <a:xfrm>
            <a:off x="457200" y="182880"/>
            <a:ext cx="8686800" cy="3546846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states</a:t>
            </a:r>
          </a:p>
        </p:txBody>
      </p:sp>
      <p:pic>
        <p:nvPicPr>
          <p:cNvPr id="2097167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6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16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4" name=""/>
        <p:cNvGrpSpPr/>
        <p:nvPr/>
      </p:nvGrpSpPr>
      <p:grpSpPr>
        <a:xfrm/>
      </p:grpSpPr>
      <p:sp>
        <p:nvSpPr>
          <p:cNvPr id="1048661" name="TextBox 1"/>
          <p:cNvSpPr txBox="1"/>
          <p:nvPr/>
        </p:nvSpPr>
        <p:spPr>
          <a:xfrm>
            <a:off x="457200" y="182880"/>
            <a:ext cx="8686800" cy="4472160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total exports</a:t>
            </a:r>
          </a:p>
        </p:txBody>
      </p:sp>
      <p:pic>
        <p:nvPicPr>
          <p:cNvPr id="2097168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6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17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5" name=""/>
        <p:cNvGrpSpPr/>
        <p:nvPr/>
      </p:nvGrpSpPr>
      <p:grpSpPr>
        <a:xfrm/>
      </p:grpSpPr>
      <p:sp>
        <p:nvSpPr>
          <p:cNvPr id="1048666" name="TextBox 1"/>
          <p:cNvSpPr txBox="1"/>
          <p:nvPr/>
        </p:nvSpPr>
        <p:spPr>
          <a:xfrm>
            <a:off x="457200" y="182880"/>
            <a:ext cx="8686800" cy="1617832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poultry quantities across states</a:t>
            </a:r>
          </a:p>
        </p:txBody>
      </p:sp>
      <p:sp>
        <p:nvSpPr>
          <p:cNvPr id="104866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poultry per state</a:t>
            </a:r>
          </a:p>
        </p:txBody>
      </p:sp>
      <p:pic>
        <p:nvPicPr>
          <p:cNvPr id="2097169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67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18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6" name=""/>
        <p:cNvGrpSpPr/>
        <p:nvPr/>
      </p:nvGrpSpPr>
      <p:grpSpPr>
        <a:xfrm/>
      </p:grpSpPr>
      <p:sp>
        <p:nvSpPr>
          <p:cNvPr id="1048671" name="TextBox 1"/>
          <p:cNvSpPr txBox="1"/>
          <p:nvPr/>
        </p:nvSpPr>
        <p:spPr>
          <a:xfrm>
            <a:off x="457200" y="182880"/>
            <a:ext cx="8686800" cy="2693120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processed veggies quantities across states</a:t>
            </a:r>
          </a:p>
        </p:txBody>
      </p:sp>
      <p:sp>
        <p:nvSpPr>
          <p:cNvPr id="104867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veggies proc per state</a:t>
            </a:r>
          </a:p>
        </p:txBody>
      </p:sp>
      <p:pic>
        <p:nvPicPr>
          <p:cNvPr id="2097170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67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19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49" name=""/>
        <p:cNvGrpSpPr/>
        <p:nvPr/>
      </p:nvGrpSpPr>
      <p:grpSpPr>
        <a:xfrm/>
      </p:grpSpPr>
      <p:sp>
        <p:nvSpPr>
          <p:cNvPr id="1048586" name="TextBox 1"/>
          <p:cNvSpPr txBox="1"/>
          <p:nvPr/>
        </p:nvSpPr>
        <p:spPr>
          <a:xfrm>
            <a:off x="457200" y="182880"/>
            <a:ext cx="8686800" cy="2637665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categories</a:t>
            </a:r>
          </a:p>
        </p:txBody>
      </p:sp>
      <p:pic>
        <p:nvPicPr>
          <p:cNvPr id="2097153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915" y="2606790"/>
            <a:ext cx="6809370" cy="3556305"/>
          </a:xfrm>
          <a:prstGeom prst="rect"/>
        </p:spPr>
      </p:pic>
      <p:sp>
        <p:nvSpPr>
          <p:cNvPr id="1048590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7" name=""/>
        <p:cNvGrpSpPr/>
        <p:nvPr/>
      </p:nvGrpSpPr>
      <p:grpSpPr>
        <a:xfrm/>
      </p:grpSpPr>
      <p:sp>
        <p:nvSpPr>
          <p:cNvPr id="1048676" name="TextBox 1"/>
          <p:cNvSpPr txBox="1"/>
          <p:nvPr/>
        </p:nvSpPr>
        <p:spPr>
          <a:xfrm>
            <a:off x="457200" y="182880"/>
            <a:ext cx="8686800" cy="2072384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corn quantities across states</a:t>
            </a:r>
          </a:p>
        </p:txBody>
      </p:sp>
      <p:sp>
        <p:nvSpPr>
          <p:cNvPr id="104867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corn per state</a:t>
            </a:r>
          </a:p>
        </p:txBody>
      </p:sp>
      <p:pic>
        <p:nvPicPr>
          <p:cNvPr id="2097171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68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20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8" name=""/>
        <p:cNvGrpSpPr/>
        <p:nvPr/>
      </p:nvGrpSpPr>
      <p:grpSpPr>
        <a:xfrm/>
      </p:grpSpPr>
      <p:sp>
        <p:nvSpPr>
          <p:cNvPr id="1048681" name="TextBox 1"/>
          <p:cNvSpPr txBox="1"/>
          <p:nvPr/>
        </p:nvSpPr>
        <p:spPr>
          <a:xfrm>
            <a:off x="457200" y="182880"/>
            <a:ext cx="8686800" cy="2014228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cotton quantities across states</a:t>
            </a:r>
          </a:p>
        </p:txBody>
      </p:sp>
      <p:sp>
        <p:nvSpPr>
          <p:cNvPr id="104868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cotton per state</a:t>
            </a:r>
          </a:p>
        </p:txBody>
      </p:sp>
      <p:pic>
        <p:nvPicPr>
          <p:cNvPr id="2097172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68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21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69" name=""/>
        <p:cNvGrpSpPr/>
        <p:nvPr/>
      </p:nvGrpSpPr>
      <p:grpSpPr>
        <a:xfrm/>
      </p:grpSpPr>
      <p:sp>
        <p:nvSpPr>
          <p:cNvPr id="1048686" name="TextBox 1"/>
          <p:cNvSpPr txBox="1"/>
          <p:nvPr/>
        </p:nvSpPr>
        <p:spPr>
          <a:xfrm>
            <a:off x="457200" y="182880"/>
            <a:ext cx="8686800" cy="1650556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text quantities across states</a:t>
            </a:r>
          </a:p>
        </p:txBody>
      </p:sp>
      <p:sp>
        <p:nvSpPr>
          <p:cNvPr id="104868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text per state</a:t>
            </a:r>
          </a:p>
        </p:txBody>
      </p:sp>
      <p:pic>
        <p:nvPicPr>
          <p:cNvPr id="2097173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69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22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0" name=""/>
        <p:cNvGrpSpPr/>
        <p:nvPr/>
      </p:nvGrpSpPr>
      <p:grpSpPr>
        <a:xfrm/>
      </p:grpSpPr>
      <p:sp>
        <p:nvSpPr>
          <p:cNvPr id="1048691" name="TextBox 1"/>
          <p:cNvSpPr txBox="1"/>
          <p:nvPr/>
        </p:nvSpPr>
        <p:spPr>
          <a:xfrm>
            <a:off x="457200" y="182880"/>
            <a:ext cx="8686800" cy="1611591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total veggies quantities across states</a:t>
            </a:r>
          </a:p>
        </p:txBody>
      </p:sp>
      <p:sp>
        <p:nvSpPr>
          <p:cNvPr id="104869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total veggies per state</a:t>
            </a:r>
          </a:p>
        </p:txBody>
      </p:sp>
      <p:pic>
        <p:nvPicPr>
          <p:cNvPr id="2097174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69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23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1" name=""/>
        <p:cNvGrpSpPr/>
        <p:nvPr/>
      </p:nvGrpSpPr>
      <p:grpSpPr>
        <a:xfrm/>
      </p:grpSpPr>
      <p:sp>
        <p:nvSpPr>
          <p:cNvPr id="1048696" name="TextBox 1"/>
          <p:cNvSpPr txBox="1"/>
          <p:nvPr/>
        </p:nvSpPr>
        <p:spPr>
          <a:xfrm>
            <a:off x="457200" y="182880"/>
            <a:ext cx="8686800" cy="1825632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beef quantities across states</a:t>
            </a:r>
          </a:p>
        </p:txBody>
      </p:sp>
      <p:sp>
        <p:nvSpPr>
          <p:cNvPr id="104869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beef per state</a:t>
            </a:r>
          </a:p>
        </p:txBody>
      </p:sp>
      <p:pic>
        <p:nvPicPr>
          <p:cNvPr id="2097175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0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24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2" name=""/>
        <p:cNvGrpSpPr/>
        <p:nvPr/>
      </p:nvGrpSpPr>
      <p:grpSpPr>
        <a:xfrm/>
      </p:grpSpPr>
      <p:sp>
        <p:nvSpPr>
          <p:cNvPr id="1048701" name="TextBox 1"/>
          <p:cNvSpPr txBox="1"/>
          <p:nvPr/>
        </p:nvSpPr>
        <p:spPr>
          <a:xfrm>
            <a:off x="457200" y="182880"/>
            <a:ext cx="8686800" cy="2261005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pork quantities across states</a:t>
            </a:r>
          </a:p>
        </p:txBody>
      </p:sp>
      <p:sp>
        <p:nvSpPr>
          <p:cNvPr id="104870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pork per state</a:t>
            </a:r>
          </a:p>
        </p:txBody>
      </p:sp>
      <p:pic>
        <p:nvPicPr>
          <p:cNvPr id="2097176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0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25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3" name=""/>
        <p:cNvGrpSpPr/>
        <p:nvPr/>
      </p:nvGrpSpPr>
      <p:grpSpPr>
        <a:xfrm/>
      </p:grpSpPr>
      <p:sp>
        <p:nvSpPr>
          <p:cNvPr id="1048706" name="TextBox 1"/>
          <p:cNvSpPr txBox="1"/>
          <p:nvPr/>
        </p:nvSpPr>
        <p:spPr>
          <a:xfrm>
            <a:off x="457200" y="182880"/>
            <a:ext cx="8686800" cy="2598701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dairy quantities across states</a:t>
            </a:r>
          </a:p>
        </p:txBody>
      </p:sp>
      <p:sp>
        <p:nvSpPr>
          <p:cNvPr id="104870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dairy per state</a:t>
            </a:r>
          </a:p>
        </p:txBody>
      </p:sp>
      <p:pic>
        <p:nvPicPr>
          <p:cNvPr id="2097177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1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26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4" name=""/>
        <p:cNvGrpSpPr/>
        <p:nvPr/>
      </p:nvGrpSpPr>
      <p:grpSpPr>
        <a:xfrm/>
      </p:grpSpPr>
      <p:sp>
        <p:nvSpPr>
          <p:cNvPr id="1048711" name="TextBox 1"/>
          <p:cNvSpPr txBox="1"/>
          <p:nvPr/>
        </p:nvSpPr>
        <p:spPr>
          <a:xfrm>
            <a:off x="457200" y="182880"/>
            <a:ext cx="8686800" cy="2377900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fresh fruits quantities across states</a:t>
            </a:r>
            <a:endParaRPr b="1" sz="2400">
              <a:solidFill>
                <a:srgbClr val="344767"/>
              </a:solidFill>
              <a:latin typeface="Open Sans-Regular"/>
            </a:endParaRPr>
          </a:p>
        </p:txBody>
      </p:sp>
      <p:sp>
        <p:nvSpPr>
          <p:cNvPr id="1048712" name="TextBox 2"/>
          <p:cNvSpPr txBox="1"/>
          <p:nvPr/>
        </p:nvSpPr>
        <p:spPr>
          <a:xfrm>
            <a:off x="457200" y="1097280"/>
            <a:ext cx="8686800" cy="1497307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 fresh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 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f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r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u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i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t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s</a:t>
            </a:r>
            <a:r>
              <a:rPr b="0" sz="1400" lang="en-US">
                <a:solidFill>
                  <a:srgbClr val="344767"/>
                </a:solidFill>
                <a:latin typeface="Open Sans-Regular"/>
              </a:rPr>
              <a:t> </a:t>
            </a:r>
            <a:r>
              <a:rPr b="0" sz="1400">
                <a:solidFill>
                  <a:srgbClr val="344767"/>
                </a:solidFill>
                <a:latin typeface="Open Sans-Regular"/>
              </a:rPr>
              <a:t>per state</a:t>
            </a:r>
            <a:endParaRPr altLang="en-US" lang="zh-CN"/>
          </a:p>
        </p:txBody>
      </p:sp>
      <p:pic>
        <p:nvPicPr>
          <p:cNvPr id="2097178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868120"/>
          </a:xfrm>
          <a:prstGeom prst="rect"/>
        </p:spPr>
      </p:pic>
      <p:sp>
        <p:nvSpPr>
          <p:cNvPr id="104871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27</a:t>
            </a:r>
            <a:b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5" name=""/>
        <p:cNvGrpSpPr/>
        <p:nvPr/>
      </p:nvGrpSpPr>
      <p:grpSpPr>
        <a:xfrm/>
      </p:grpSpPr>
      <p:sp>
        <p:nvSpPr>
          <p:cNvPr id="1048716" name="TextBox 1"/>
          <p:cNvSpPr txBox="1"/>
          <p:nvPr/>
        </p:nvSpPr>
        <p:spPr>
          <a:xfrm>
            <a:off x="457200" y="182880"/>
            <a:ext cx="8686800" cy="1864571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processed fruits quantities across states</a:t>
            </a:r>
          </a:p>
        </p:txBody>
      </p:sp>
      <p:sp>
        <p:nvSpPr>
          <p:cNvPr id="104871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fruits proc per state</a:t>
            </a:r>
          </a:p>
        </p:txBody>
      </p:sp>
      <p:pic>
        <p:nvPicPr>
          <p:cNvPr id="2097179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2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28</a:t>
            </a:r>
            <a:b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6" name=""/>
        <p:cNvGrpSpPr/>
        <p:nvPr/>
      </p:nvGrpSpPr>
      <p:grpSpPr>
        <a:xfrm/>
      </p:grpSpPr>
      <p:sp>
        <p:nvSpPr>
          <p:cNvPr id="1048721" name="TextBox 1"/>
          <p:cNvSpPr txBox="1"/>
          <p:nvPr/>
        </p:nvSpPr>
        <p:spPr>
          <a:xfrm>
            <a:off x="457200" y="182880"/>
            <a:ext cx="8686800" cy="1858369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total fruits quantities across states</a:t>
            </a:r>
          </a:p>
        </p:txBody>
      </p:sp>
      <p:sp>
        <p:nvSpPr>
          <p:cNvPr id="104872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total fruits per state</a:t>
            </a:r>
          </a:p>
        </p:txBody>
      </p:sp>
      <p:pic>
        <p:nvPicPr>
          <p:cNvPr id="2097180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2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29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0" name=""/>
        <p:cNvGrpSpPr/>
        <p:nvPr/>
      </p:nvGrpSpPr>
      <p:grpSpPr>
        <a:xfrm/>
      </p:grpSpPr>
      <p:sp>
        <p:nvSpPr>
          <p:cNvPr id="1048591" name="TextBox 1"/>
          <p:cNvSpPr txBox="1"/>
          <p:nvPr/>
        </p:nvSpPr>
        <p:spPr>
          <a:xfrm>
            <a:off x="457200" y="182880"/>
            <a:ext cx="8686800" cy="3871070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total veggies</a:t>
            </a:r>
          </a:p>
        </p:txBody>
      </p:sp>
      <p:pic>
        <p:nvPicPr>
          <p:cNvPr id="2097154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595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3</a:t>
            </a:r>
            <a:b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7" name=""/>
        <p:cNvGrpSpPr/>
        <p:nvPr/>
      </p:nvGrpSpPr>
      <p:grpSpPr>
        <a:xfrm/>
      </p:grpSpPr>
      <p:sp>
        <p:nvSpPr>
          <p:cNvPr id="1048726" name="TextBox 1"/>
          <p:cNvSpPr txBox="1"/>
          <p:nvPr/>
        </p:nvSpPr>
        <p:spPr>
          <a:xfrm>
            <a:off x="457200" y="182880"/>
            <a:ext cx="8686800" cy="1715497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fresh veggies quantities across states</a:t>
            </a:r>
          </a:p>
        </p:txBody>
      </p:sp>
      <p:sp>
        <p:nvSpPr>
          <p:cNvPr id="1048727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veggies fresh per state</a:t>
            </a:r>
          </a:p>
        </p:txBody>
      </p:sp>
      <p:pic>
        <p:nvPicPr>
          <p:cNvPr id="2097181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3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30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8" name=""/>
        <p:cNvGrpSpPr/>
        <p:nvPr/>
      </p:nvGrpSpPr>
      <p:grpSpPr>
        <a:xfrm/>
      </p:grpSpPr>
      <p:sp>
        <p:nvSpPr>
          <p:cNvPr id="1048731" name="TextBox 1"/>
          <p:cNvSpPr txBox="1"/>
          <p:nvPr/>
        </p:nvSpPr>
        <p:spPr>
          <a:xfrm>
            <a:off x="457200" y="182880"/>
            <a:ext cx="8686800" cy="1053095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Comparing wheat quantities across states</a:t>
            </a:r>
          </a:p>
        </p:txBody>
      </p:sp>
      <p:sp>
        <p:nvSpPr>
          <p:cNvPr id="104873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wheat per state</a:t>
            </a:r>
          </a:p>
        </p:txBody>
      </p:sp>
      <p:pic>
        <p:nvPicPr>
          <p:cNvPr id="2097182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3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31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79" name=""/>
        <p:cNvGrpSpPr/>
        <p:nvPr/>
      </p:nvGrpSpPr>
      <p:grpSpPr>
        <a:xfrm/>
      </p:grpSpPr>
      <p:sp>
        <p:nvSpPr>
          <p:cNvPr id="1048736" name="TextBox 1"/>
          <p:cNvSpPr txBox="1"/>
          <p:nvPr/>
        </p:nvSpPr>
        <p:spPr>
          <a:xfrm>
            <a:off x="457200" y="182880"/>
            <a:ext cx="8686800" cy="754364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Tracking poultry quantities over states grouped per category</a:t>
            </a:r>
          </a:p>
        </p:txBody>
      </p:sp>
      <p:sp>
        <p:nvSpPr>
          <p:cNvPr id="1048737" name="TextBox 2"/>
          <p:cNvSpPr txBox="1"/>
          <p:nvPr/>
        </p:nvSpPr>
        <p:spPr>
          <a:xfrm>
            <a:off x="626053" y="1103079"/>
            <a:ext cx="8686800" cy="1146624"/>
          </a:xfrm>
          <a:prstGeom prst="rect"/>
          <a:noFill/>
        </p:spPr>
        <p:txBody>
          <a:bodyPr wrap="square">
            <a:normAutofit/>
          </a:bodyPr>
          <a:p>
            <a:r>
              <a:rPr b="0" sz="1400">
                <a:solidFill>
                  <a:srgbClr val="344767"/>
                </a:solidFill>
                <a:latin typeface="Open Sans-Regular"/>
              </a:rPr>
              <a:t>Arkansas has the highest poultry quantity, with a value of 29.4. Alaska has the lowest non-zero poultry quantity, with a value of 0.1. The average poultry quantity across all states is 13.82. Poultry quantities within each state vary significantly, with a standard deviation of 10.79. The median poultry quantity is 11.1, indicating that half of the states have poultry quantities below this value.poultry per state, grouped by category</a:t>
            </a:r>
          </a:p>
        </p:txBody>
      </p:sp>
      <p:pic>
        <p:nvPicPr>
          <p:cNvPr id="2097183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0377" y="2415539"/>
            <a:ext cx="6999514" cy="4114800"/>
          </a:xfrm>
          <a:prstGeom prst="rect"/>
        </p:spPr>
      </p:pic>
      <p:sp>
        <p:nvSpPr>
          <p:cNvPr id="1048740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32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80" name=""/>
        <p:cNvGrpSpPr/>
        <p:nvPr/>
      </p:nvGrpSpPr>
      <p:grpSpPr>
        <a:xfrm/>
      </p:grpSpPr>
      <p:sp>
        <p:nvSpPr>
          <p:cNvPr id="1048741" name="TextBox 1"/>
          <p:cNvSpPr txBox="1"/>
          <p:nvPr/>
        </p:nvSpPr>
        <p:spPr>
          <a:xfrm>
            <a:off x="457200" y="182880"/>
            <a:ext cx="8686800" cy="1689521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Tracking processed veggies quantities over states grouped per category</a:t>
            </a:r>
          </a:p>
        </p:txBody>
      </p:sp>
      <p:sp>
        <p:nvSpPr>
          <p:cNvPr id="1048742" name="TextBox 2"/>
          <p:cNvSpPr txBox="1"/>
          <p:nvPr/>
        </p:nvSpPr>
        <p:spPr>
          <a:xfrm>
            <a:off x="457200" y="1097280"/>
            <a:ext cx="8686800" cy="640080"/>
          </a:xfrm>
          <a:prstGeom prst="rect"/>
          <a:noFill/>
        </p:spPr>
        <p:txBody>
          <a:bodyPr wrap="square">
            <a:normAutofit/>
          </a:bodyPr>
          <a:p>
            <a:pPr algn="ctr"/>
            <a:r>
              <a:rPr b="0" sz="1400">
                <a:solidFill>
                  <a:srgbClr val="344767"/>
                </a:solidFill>
                <a:latin typeface="Open Sans-Regular"/>
              </a:rPr>
              <a:t>veggies proc per state, grouped by category</a:t>
            </a:r>
          </a:p>
        </p:txBody>
      </p:sp>
      <p:pic>
        <p:nvPicPr>
          <p:cNvPr id="2097184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999514" cy="4114800"/>
          </a:xfrm>
          <a:prstGeom prst="rect"/>
        </p:spPr>
      </p:pic>
      <p:sp>
        <p:nvSpPr>
          <p:cNvPr id="1048745" name="TextBox 6"/>
          <p:cNvSpPr txBox="1"/>
          <p:nvPr/>
        </p:nvSpPr>
        <p:spPr>
          <a:xfrm>
            <a:off x="8412480" y="6217920"/>
            <a:ext cx="3352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33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6"/>
        </a:solidFill>
        <a:effectLst/>
      </p:bgPr>
    </p:bg>
    <p:spTree>
      <p:nvGrpSpPr>
        <p:cNvPr id="81" name=""/>
        <p:cNvGrpSpPr/>
        <p:nvPr/>
      </p:nvGrpSpPr>
      <p:grpSpPr>
        <a:xfrm/>
      </p:grpSpPr>
      <p:sp>
        <p:nvSpPr>
          <p:cNvPr id="1048746" name="TextBox 1"/>
          <p:cNvSpPr txBox="1"/>
          <p:nvPr/>
        </p:nvSpPr>
        <p:spPr>
          <a:xfrm>
            <a:off x="182880" y="2743200"/>
            <a:ext cx="8686800" cy="457200"/>
          </a:xfrm>
          <a:prstGeom prst="rect"/>
          <a:noFill/>
        </p:spPr>
        <p:txBody>
          <a:bodyPr wrap="square">
            <a:normAutofit/>
          </a:bodyPr>
          <a:p>
            <a:r>
              <a:rPr b="0" sz="1800">
                <a:solidFill>
                  <a:srgbClr val="344767"/>
                </a:solidFill>
                <a:latin typeface="Open Sans-Regular"/>
              </a:rPr>
              <a:t>Created By: 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A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n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i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f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a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t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 </a:t>
            </a:r>
            <a:r>
              <a:rPr b="0" sz="1800" lang="en-US">
                <a:solidFill>
                  <a:srgbClr val="344767"/>
                </a:solidFill>
                <a:latin typeface="Open Sans-Regular"/>
              </a:rPr>
              <a:t>Adeshina </a:t>
            </a:r>
            <a:endParaRPr altLang="en-US" lang="zh-CN"/>
          </a:p>
        </p:txBody>
      </p:sp>
      <p:sp>
        <p:nvSpPr>
          <p:cNvPr id="1048747" name="TextBox 2"/>
          <p:cNvSpPr txBox="1"/>
          <p:nvPr/>
        </p:nvSpPr>
        <p:spPr>
          <a:xfrm>
            <a:off x="182880" y="3200400"/>
            <a:ext cx="8686800" cy="457200"/>
          </a:xfrm>
          <a:prstGeom prst="rect"/>
          <a:noFill/>
        </p:spPr>
        <p:txBody>
          <a:bodyPr wrap="square">
            <a:normAutofit/>
          </a:bodyPr>
          <a:p>
            <a:r>
              <a:rPr b="0" sz="1800">
                <a:solidFill>
                  <a:srgbClr val="344767"/>
                </a:solidFill>
                <a:latin typeface="Open Sans-Regular"/>
              </a:rPr>
              <a:t>Created At: Fri 06 Dec 2024 12:23 AM UTC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1" name=""/>
        <p:cNvGrpSpPr/>
        <p:nvPr/>
      </p:nvGrpSpPr>
      <p:grpSpPr>
        <a:xfrm/>
      </p:grpSpPr>
      <p:sp>
        <p:nvSpPr>
          <p:cNvPr id="1048596" name="TextBox 1"/>
          <p:cNvSpPr txBox="1"/>
          <p:nvPr/>
        </p:nvSpPr>
        <p:spPr>
          <a:xfrm>
            <a:off x="457200" y="182880"/>
            <a:ext cx="8686800" cy="916451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total fruits</a:t>
            </a:r>
          </a:p>
        </p:txBody>
      </p:sp>
      <p:pic>
        <p:nvPicPr>
          <p:cNvPr id="2097155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00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4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2" name=""/>
        <p:cNvGrpSpPr/>
        <p:nvPr/>
      </p:nvGrpSpPr>
      <p:grpSpPr>
        <a:xfrm/>
      </p:grpSpPr>
      <p:sp>
        <p:nvSpPr>
          <p:cNvPr id="1048601" name="TextBox 1"/>
          <p:cNvSpPr txBox="1"/>
          <p:nvPr/>
        </p:nvSpPr>
        <p:spPr>
          <a:xfrm>
            <a:off x="457200" y="182880"/>
            <a:ext cx="8686800" cy="865005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cottons</a:t>
            </a:r>
          </a:p>
        </p:txBody>
      </p:sp>
      <p:pic>
        <p:nvPicPr>
          <p:cNvPr id="2097156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05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3" name=""/>
        <p:cNvGrpSpPr/>
        <p:nvPr/>
      </p:nvGrpSpPr>
      <p:grpSpPr>
        <a:xfrm/>
      </p:grpSpPr>
      <p:sp>
        <p:nvSpPr>
          <p:cNvPr id="1048606" name="TextBox 1"/>
          <p:cNvSpPr txBox="1"/>
          <p:nvPr/>
        </p:nvSpPr>
        <p:spPr>
          <a:xfrm>
            <a:off x="457200" y="182880"/>
            <a:ext cx="8686800" cy="3196162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wheats</a:t>
            </a:r>
          </a:p>
        </p:txBody>
      </p:sp>
      <p:pic>
        <p:nvPicPr>
          <p:cNvPr id="2097157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10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6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4" name=""/>
        <p:cNvGrpSpPr/>
        <p:nvPr/>
      </p:nvGrpSpPr>
      <p:grpSpPr>
        <a:xfrm/>
      </p:grpSpPr>
      <p:sp>
        <p:nvSpPr>
          <p:cNvPr id="1048611" name="TextBox 1"/>
          <p:cNvSpPr txBox="1"/>
          <p:nvPr/>
        </p:nvSpPr>
        <p:spPr>
          <a:xfrm>
            <a:off x="457200" y="182880"/>
            <a:ext cx="8686800" cy="5104894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corns</a:t>
            </a:r>
          </a:p>
        </p:txBody>
      </p:sp>
      <p:pic>
        <p:nvPicPr>
          <p:cNvPr id="2097158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15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7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5" name=""/>
        <p:cNvGrpSpPr/>
        <p:nvPr/>
      </p:nvGrpSpPr>
      <p:grpSpPr>
        <a:xfrm/>
      </p:grpSpPr>
      <p:sp>
        <p:nvSpPr>
          <p:cNvPr id="1048616" name="TextBox 1"/>
          <p:cNvSpPr txBox="1"/>
          <p:nvPr/>
        </p:nvSpPr>
        <p:spPr>
          <a:xfrm>
            <a:off x="457200" y="182880"/>
            <a:ext cx="8686800" cy="3313057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veggies proc</a:t>
            </a:r>
          </a:p>
        </p:txBody>
      </p:sp>
      <p:pic>
        <p:nvPicPr>
          <p:cNvPr id="2097159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20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8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56" name=""/>
        <p:cNvGrpSpPr/>
        <p:nvPr/>
      </p:nvGrpSpPr>
      <p:grpSpPr>
        <a:xfrm/>
      </p:grpSpPr>
      <p:sp>
        <p:nvSpPr>
          <p:cNvPr id="1048621" name="TextBox 1"/>
          <p:cNvSpPr txBox="1"/>
          <p:nvPr/>
        </p:nvSpPr>
        <p:spPr>
          <a:xfrm>
            <a:off x="457200" y="182880"/>
            <a:ext cx="8686800" cy="2329054"/>
          </a:xfrm>
          <a:prstGeom prst="rect"/>
          <a:noFill/>
        </p:spPr>
        <p:txBody>
          <a:bodyPr wrap="square">
            <a:normAutofit/>
          </a:bodyPr>
          <a:p>
            <a:r>
              <a:rPr b="1" sz="2400">
                <a:solidFill>
                  <a:srgbClr val="344767"/>
                </a:solidFill>
                <a:latin typeface="Open Sans-Regular"/>
              </a:rPr>
              <a:t>veggies fresh</a:t>
            </a:r>
          </a:p>
        </p:txBody>
      </p:sp>
      <p:pic>
        <p:nvPicPr>
          <p:cNvPr id="2097160" name="Picture 3" descr="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" y="1600200"/>
            <a:ext cx="6614541" cy="4114800"/>
          </a:xfrm>
          <a:prstGeom prst="rect"/>
        </p:spPr>
      </p:pic>
      <p:sp>
        <p:nvSpPr>
          <p:cNvPr id="1048625" name="TextBox 6"/>
          <p:cNvSpPr txBox="1"/>
          <p:nvPr/>
        </p:nvSpPr>
        <p:spPr>
          <a:xfrm>
            <a:off x="8412480" y="6217920"/>
            <a:ext cx="259081" cy="624840"/>
          </a:xfrm>
          <a:prstGeom prst="rect"/>
          <a:noFill/>
        </p:spPr>
        <p:txBody>
          <a:bodyPr wrap="none">
            <a:spAutoFit/>
          </a:bodyPr>
          <a:p>
            <a:r>
              <a:rPr b="0" sz="1000">
                <a:solidFill>
                  <a:srgbClr val="6C757D"/>
                </a:solidFill>
                <a:latin typeface="Open Sans-Regular"/>
              </a:rPr>
              <a:t>9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23106RN0DA</dc:creator>
  <cp:lastModifiedBy>Steve Canny</cp:lastModifiedBy>
  <dcterms:created xsi:type="dcterms:W3CDTF">2013-01-27T07:14:16Z</dcterms:created>
  <dcterms:modified xsi:type="dcterms:W3CDTF">2024-12-06T00:44:17Z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5fc80eb634334417bb89c97dcd35b755</vt:lpwstr>
  </property>
</Properties>
</file>