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FA1"/>
    <a:srgbClr val="A294AC"/>
    <a:srgbClr val="BEB2CD"/>
    <a:srgbClr val="E1D1E9"/>
    <a:srgbClr val="43456E"/>
    <a:srgbClr val="E8DDEE"/>
    <a:srgbClr val="EC849D"/>
    <a:srgbClr val="ED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9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1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54C2-D69F-4F39-9C48-A35C1F786E2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6373-64A7-4704-BD26-252313C2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499" y="3285050"/>
            <a:ext cx="7176079" cy="2198972"/>
          </a:xfrm>
        </p:spPr>
        <p:txBody>
          <a:bodyPr anchor="ctr" anchorCtr="0">
            <a:normAutofit/>
          </a:bodyPr>
          <a:lstStyle/>
          <a:p>
            <a:r>
              <a:rPr lang="en-US" b="1" i="1" dirty="0">
                <a:solidFill>
                  <a:srgbClr val="EDDDF3"/>
                </a:solidFill>
                <a:effectLst/>
                <a:latin typeface="Playfair Display"/>
              </a:rPr>
              <a:t>Gemstone</a:t>
            </a:r>
            <a:r>
              <a:rPr lang="en-US" altLang="zh-CN" b="1" i="1" dirty="0">
                <a:solidFill>
                  <a:srgbClr val="EDDDF3"/>
                </a:solidFill>
                <a:effectLst/>
                <a:latin typeface="Playfair Display"/>
              </a:rPr>
              <a:t>-</a:t>
            </a:r>
            <a:r>
              <a:rPr lang="en-US" altLang="zh-CN" b="1" i="1" dirty="0" err="1">
                <a:solidFill>
                  <a:srgbClr val="EDDDF3"/>
                </a:solidFill>
                <a:effectLst/>
                <a:latin typeface="Playfair Display"/>
              </a:rPr>
              <a:t>pedia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82" y="1365280"/>
            <a:ext cx="9942428" cy="441500"/>
          </a:xfrm>
          <a:solidFill>
            <a:srgbClr val="E1D1E9">
              <a:alpha val="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altLang="zh-CN" sz="2500" dirty="0">
                <a:solidFill>
                  <a:srgbClr val="EDDDF3"/>
                </a:solidFill>
              </a:rPr>
              <a:t>I</a:t>
            </a:r>
            <a:r>
              <a:rPr lang="en-US" sz="2500" dirty="0">
                <a:solidFill>
                  <a:srgbClr val="EDDDF3"/>
                </a:solidFill>
              </a:rPr>
              <a:t>ntroduction</a:t>
            </a:r>
            <a:r>
              <a:rPr lang="zh-CN" altLang="en-US" sz="2500" dirty="0">
                <a:solidFill>
                  <a:srgbClr val="EDDDF3"/>
                </a:solidFill>
              </a:rPr>
              <a:t>       </a:t>
            </a:r>
            <a:r>
              <a:rPr lang="en-US" sz="2500" dirty="0">
                <a:solidFill>
                  <a:srgbClr val="EDDDF3"/>
                </a:solidFill>
              </a:rPr>
              <a:t> Manufacturing  </a:t>
            </a:r>
            <a:r>
              <a:rPr lang="zh-CN" altLang="en-US" sz="2500" dirty="0">
                <a:solidFill>
                  <a:srgbClr val="EDDDF3"/>
                </a:solidFill>
              </a:rPr>
              <a:t>     </a:t>
            </a:r>
            <a:r>
              <a:rPr lang="en-US" sz="2500" dirty="0">
                <a:solidFill>
                  <a:srgbClr val="EDDDF3"/>
                </a:solidFill>
              </a:rPr>
              <a:t>Application </a:t>
            </a:r>
            <a:r>
              <a:rPr lang="zh-CN" altLang="en-US" sz="2500" dirty="0">
                <a:solidFill>
                  <a:srgbClr val="EDDDF3"/>
                </a:solidFill>
              </a:rPr>
              <a:t>      </a:t>
            </a:r>
            <a:r>
              <a:rPr lang="en-US" sz="2500" dirty="0">
                <a:solidFill>
                  <a:srgbClr val="EDDDF3"/>
                </a:solidFill>
              </a:rPr>
              <a:t>Environment and Future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2ACFC4-0AEB-B946-885C-7AB84509E7C9}"/>
              </a:ext>
            </a:extLst>
          </p:cNvPr>
          <p:cNvGrpSpPr/>
          <p:nvPr/>
        </p:nvGrpSpPr>
        <p:grpSpPr>
          <a:xfrm>
            <a:off x="7719578" y="3315458"/>
            <a:ext cx="3239147" cy="2607437"/>
            <a:chOff x="7442130" y="3129480"/>
            <a:chExt cx="3239147" cy="2607437"/>
          </a:xfrm>
          <a:solidFill>
            <a:srgbClr val="E1D1E9"/>
          </a:soli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735804FB-1857-A447-B5A4-292C3B57B5A7}"/>
                </a:ext>
              </a:extLst>
            </p:cNvPr>
            <p:cNvSpPr/>
            <p:nvPr/>
          </p:nvSpPr>
          <p:spPr>
            <a:xfrm>
              <a:off x="7442130" y="3129480"/>
              <a:ext cx="2371241" cy="697424"/>
            </a:xfrm>
            <a:prstGeom prst="parallelogram">
              <a:avLst>
                <a:gd name="adj" fmla="val 71666"/>
              </a:avLst>
            </a:prstGeom>
            <a:grpFill/>
            <a:ln w="38100">
              <a:solidFill>
                <a:srgbClr val="43456E">
                  <a:alpha val="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5BDD70E8-E579-004E-9416-54B3168423D4}"/>
                </a:ext>
              </a:extLst>
            </p:cNvPr>
            <p:cNvSpPr/>
            <p:nvPr/>
          </p:nvSpPr>
          <p:spPr>
            <a:xfrm>
              <a:off x="9766877" y="3144978"/>
              <a:ext cx="914400" cy="697424"/>
            </a:xfrm>
            <a:prstGeom prst="triangle">
              <a:avLst/>
            </a:prstGeom>
            <a:grpFill/>
            <a:ln w="38100">
              <a:solidFill>
                <a:srgbClr val="43456E">
                  <a:alpha val="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35FFBB5-051F-A441-B866-B820BDDA24DC}"/>
                </a:ext>
              </a:extLst>
            </p:cNvPr>
            <p:cNvSpPr/>
            <p:nvPr/>
          </p:nvSpPr>
          <p:spPr>
            <a:xfrm>
              <a:off x="8458011" y="4154607"/>
              <a:ext cx="2223266" cy="1582310"/>
            </a:xfrm>
            <a:prstGeom prst="parallelogram">
              <a:avLst>
                <a:gd name="adj" fmla="val 74953"/>
              </a:avLst>
            </a:prstGeom>
            <a:grpFill/>
            <a:ln w="38100">
              <a:solidFill>
                <a:srgbClr val="43456E">
                  <a:alpha val="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106099E2-F297-AF44-B485-1BDA1152DE06}"/>
                </a:ext>
              </a:extLst>
            </p:cNvPr>
            <p:cNvSpPr/>
            <p:nvPr/>
          </p:nvSpPr>
          <p:spPr>
            <a:xfrm rot="3803845">
              <a:off x="7780646" y="3742136"/>
              <a:ext cx="1463040" cy="1478706"/>
            </a:xfrm>
            <a:prstGeom prst="trapezoid">
              <a:avLst>
                <a:gd name="adj" fmla="val 50104"/>
              </a:avLst>
            </a:prstGeom>
            <a:grpFill/>
            <a:ln w="38100">
              <a:solidFill>
                <a:srgbClr val="43456E">
                  <a:alpha val="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751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2380" y="328977"/>
            <a:ext cx="6347239" cy="1092810"/>
          </a:xfrm>
        </p:spPr>
        <p:txBody>
          <a:bodyPr anchor="ctr" anchorCtr="0">
            <a:normAutofit/>
          </a:bodyPr>
          <a:lstStyle/>
          <a:p>
            <a:r>
              <a:rPr lang="en-US" altLang="zh-CN" sz="4000" b="1" i="1" dirty="0">
                <a:solidFill>
                  <a:srgbClr val="EDDDF3"/>
                </a:solidFill>
                <a:effectLst/>
                <a:latin typeface="Playfair Display"/>
              </a:rPr>
              <a:t>Homepage</a:t>
            </a:r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33750" y="2178355"/>
            <a:ext cx="9942428" cy="3106567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Main Content</a:t>
            </a:r>
          </a:p>
          <a:p>
            <a:pPr marL="1828800" indent="-514350" algn="l">
              <a:buAutoNum type="arabicPeriod"/>
            </a:pPr>
            <a:r>
              <a:rPr lang="en-US" altLang="zh-CN" sz="2500" dirty="0">
                <a:solidFill>
                  <a:srgbClr val="7030A0"/>
                </a:solidFill>
              </a:rPr>
              <a:t>Our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purpose</a:t>
            </a:r>
          </a:p>
          <a:p>
            <a:pPr marL="2286000" lvl="2" indent="-457200" algn="l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rgbClr val="7030A0"/>
                </a:solidFill>
              </a:rPr>
              <a:t>Why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gemstone?</a:t>
            </a:r>
            <a:r>
              <a:rPr lang="zh-CN" altLang="en-US" sz="2500" dirty="0">
                <a:solidFill>
                  <a:srgbClr val="7030A0"/>
                </a:solidFill>
              </a:rPr>
              <a:t>  </a:t>
            </a:r>
            <a:r>
              <a:rPr lang="en-US" altLang="zh-CN" sz="2500" dirty="0">
                <a:solidFill>
                  <a:srgbClr val="7030A0"/>
                </a:solidFill>
              </a:rPr>
              <a:t>(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Appeal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to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6F2FA1"/>
                </a:solidFill>
              </a:rPr>
              <a:t>audience</a:t>
            </a:r>
            <a:r>
              <a:rPr lang="en-US" altLang="zh-CN" sz="2500" dirty="0">
                <a:solidFill>
                  <a:srgbClr val="7030A0"/>
                </a:solidFill>
              </a:rPr>
              <a:t>)</a:t>
            </a:r>
          </a:p>
          <a:p>
            <a:pPr marL="2286000" lvl="2" indent="-457200" algn="l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rgbClr val="7030A0"/>
                </a:solidFill>
              </a:rPr>
              <a:t>Let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you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know</a:t>
            </a:r>
            <a:r>
              <a:rPr lang="zh-CN" altLang="en-US" sz="2500" dirty="0">
                <a:solidFill>
                  <a:srgbClr val="7030A0"/>
                </a:solidFill>
              </a:rPr>
              <a:t> （</a:t>
            </a:r>
            <a:r>
              <a:rPr lang="en-US" altLang="zh-CN" sz="2500" dirty="0">
                <a:solidFill>
                  <a:srgbClr val="7030A0"/>
                </a:solidFill>
              </a:rPr>
              <a:t>Introduce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our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website)</a:t>
            </a:r>
            <a:endParaRPr lang="en-US" sz="2500" dirty="0">
              <a:solidFill>
                <a:srgbClr val="7030A0"/>
              </a:solidFill>
            </a:endParaRPr>
          </a:p>
          <a:p>
            <a:pPr marL="1828800" indent="-514350" algn="l">
              <a:buAutoNum type="arabicPeriod" startAt="2"/>
            </a:pPr>
            <a:r>
              <a:rPr lang="en-US" altLang="zh-CN" sz="2500" dirty="0">
                <a:solidFill>
                  <a:srgbClr val="7030A0"/>
                </a:solidFill>
              </a:rPr>
              <a:t>About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us</a:t>
            </a:r>
          </a:p>
          <a:p>
            <a:pPr marL="2286000" lvl="2" indent="-457200" algn="l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rgbClr val="7030A0"/>
                </a:solidFill>
              </a:rPr>
              <a:t>Brief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self-introduction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+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selfie</a:t>
            </a:r>
            <a:r>
              <a:rPr lang="zh-CN" altLang="en-US" sz="2500" dirty="0">
                <a:solidFill>
                  <a:srgbClr val="7030A0"/>
                </a:solidFill>
              </a:rPr>
              <a:t>  </a:t>
            </a:r>
            <a:endParaRPr lang="en-US" altLang="zh-CN" sz="2500" dirty="0">
              <a:solidFill>
                <a:srgbClr val="7030A0"/>
              </a:solidFill>
            </a:endParaRPr>
          </a:p>
          <a:p>
            <a:pPr marL="1828800" lvl="1" algn="l"/>
            <a:r>
              <a:rPr lang="zh-CN" altLang="en-US" sz="2500" dirty="0">
                <a:solidFill>
                  <a:srgbClr val="7030A0"/>
                </a:solidFill>
              </a:rPr>
              <a:t>      </a:t>
            </a:r>
            <a:r>
              <a:rPr lang="en-US" altLang="zh-CN" sz="2500" dirty="0">
                <a:solidFill>
                  <a:srgbClr val="7030A0"/>
                </a:solidFill>
              </a:rPr>
              <a:t>(Build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connection/empathy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with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readers)</a:t>
            </a:r>
            <a:endParaRPr lang="en-US" sz="2500" dirty="0">
              <a:solidFill>
                <a:srgbClr val="7030A0"/>
              </a:solidFill>
            </a:endParaRPr>
          </a:p>
          <a:p>
            <a:pPr marL="514350" indent="-514350" algn="l">
              <a:buAutoNum type="arabicPeriod" startAt="2"/>
            </a:pPr>
            <a:endParaRPr lang="en-US" sz="3000" dirty="0">
              <a:solidFill>
                <a:srgbClr val="7030A0"/>
              </a:solidFill>
            </a:endParaRPr>
          </a:p>
          <a:p>
            <a:pPr marL="514350" indent="-514350" algn="l">
              <a:buAutoNum type="arabicPeriod"/>
            </a:pPr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33750" y="5520487"/>
            <a:ext cx="9942428" cy="978041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Footer</a:t>
            </a:r>
          </a:p>
          <a:p>
            <a:r>
              <a:rPr lang="en-US" altLang="zh-CN" sz="2500" dirty="0">
                <a:solidFill>
                  <a:srgbClr val="7030A0"/>
                </a:solidFill>
              </a:rPr>
              <a:t>Since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2020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|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Sitemap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|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Contact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us</a:t>
            </a:r>
            <a:endParaRPr lang="en-US" sz="2500" dirty="0">
              <a:solidFill>
                <a:srgbClr val="7030A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95CA9E-F3EC-7047-95A6-A2FA5D17A0DD}"/>
              </a:ext>
            </a:extLst>
          </p:cNvPr>
          <p:cNvSpPr txBox="1">
            <a:spLocks/>
          </p:cNvSpPr>
          <p:nvPr/>
        </p:nvSpPr>
        <p:spPr>
          <a:xfrm>
            <a:off x="1133750" y="1380987"/>
            <a:ext cx="9942428" cy="521736"/>
          </a:xfrm>
          <a:prstGeom prst="rect">
            <a:avLst/>
          </a:prstGeom>
          <a:solidFill>
            <a:srgbClr val="BEB2CD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7030A0"/>
                </a:solidFill>
              </a:rPr>
              <a:t>Navigation</a:t>
            </a:r>
            <a:r>
              <a:rPr lang="zh-CN" altLang="en-US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6600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2380" y="328977"/>
            <a:ext cx="6347239" cy="1092810"/>
          </a:xfrm>
        </p:spPr>
        <p:txBody>
          <a:bodyPr anchor="ctr" anchorCtr="0">
            <a:normAutofit/>
          </a:bodyPr>
          <a:lstStyle/>
          <a:p>
            <a:r>
              <a:rPr lang="en-US" altLang="zh-CN" sz="4000" b="1" i="1" dirty="0">
                <a:solidFill>
                  <a:srgbClr val="EDDDF3"/>
                </a:solidFill>
                <a:effectLst/>
                <a:latin typeface="Playfair Display"/>
              </a:rPr>
              <a:t>Introduction</a:t>
            </a:r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33750" y="2178355"/>
            <a:ext cx="9942428" cy="3106567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Main Content</a:t>
            </a:r>
          </a:p>
          <a:p>
            <a:pPr marL="1828800" indent="-514350" algn="l">
              <a:buAutoNum type="arabicPeriod"/>
            </a:pPr>
            <a:r>
              <a:rPr lang="en-US" altLang="zh-CN" sz="2500" dirty="0">
                <a:solidFill>
                  <a:srgbClr val="7030A0"/>
                </a:solidFill>
              </a:rPr>
              <a:t>Gemstone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category</a:t>
            </a:r>
          </a:p>
          <a:p>
            <a:pPr marL="2286000" lvl="2" indent="-457200" algn="l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rgbClr val="7030A0"/>
                </a:solidFill>
              </a:rPr>
              <a:t>Image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-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Color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-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Representative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Gemstone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(insert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a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table)</a:t>
            </a:r>
          </a:p>
          <a:p>
            <a:pPr marL="2286000" lvl="2" indent="-457200" algn="l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rgbClr val="7030A0"/>
                </a:solidFill>
              </a:rPr>
              <a:t>Pick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Emerald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&amp;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Blue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sapphire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as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two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common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example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elaborate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their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own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feature</a:t>
            </a:r>
            <a:endParaRPr lang="en-US" sz="2500" dirty="0">
              <a:solidFill>
                <a:srgbClr val="7030A0"/>
              </a:solidFill>
            </a:endParaRPr>
          </a:p>
          <a:p>
            <a:pPr marL="1828800" indent="-514350" algn="l">
              <a:buAutoNum type="arabicPeriod" startAt="2"/>
            </a:pPr>
            <a:r>
              <a:rPr lang="en-US" altLang="zh-CN" sz="2500" dirty="0">
                <a:solidFill>
                  <a:srgbClr val="7030A0"/>
                </a:solidFill>
              </a:rPr>
              <a:t>Formation</a:t>
            </a:r>
          </a:p>
          <a:p>
            <a:pPr marL="2286000" lvl="2" indent="-457200" algn="l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rgbClr val="7030A0"/>
                </a:solidFill>
              </a:rPr>
              <a:t>Introduce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how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gemstone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is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formed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in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nature</a:t>
            </a:r>
            <a:endParaRPr lang="en-US" sz="2500" dirty="0">
              <a:solidFill>
                <a:srgbClr val="7030A0"/>
              </a:solidFill>
            </a:endParaRPr>
          </a:p>
          <a:p>
            <a:pPr marL="514350" indent="-514350" algn="l">
              <a:buAutoNum type="arabicPeriod" startAt="2"/>
            </a:pPr>
            <a:endParaRPr lang="en-US" sz="3000" dirty="0">
              <a:solidFill>
                <a:srgbClr val="7030A0"/>
              </a:solidFill>
            </a:endParaRPr>
          </a:p>
          <a:p>
            <a:pPr marL="514350" indent="-514350" algn="l">
              <a:buAutoNum type="arabicPeriod"/>
            </a:pPr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33750" y="5520487"/>
            <a:ext cx="9942428" cy="978041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Footer</a:t>
            </a:r>
          </a:p>
          <a:p>
            <a:r>
              <a:rPr lang="en-US" altLang="zh-CN" sz="2500" dirty="0">
                <a:solidFill>
                  <a:srgbClr val="7030A0"/>
                </a:solidFill>
              </a:rPr>
              <a:t>Since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2020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|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Sitemap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|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Contact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us</a:t>
            </a:r>
            <a:endParaRPr lang="en-US" sz="2500" dirty="0">
              <a:solidFill>
                <a:srgbClr val="7030A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95CA9E-F3EC-7047-95A6-A2FA5D17A0DD}"/>
              </a:ext>
            </a:extLst>
          </p:cNvPr>
          <p:cNvSpPr txBox="1">
            <a:spLocks/>
          </p:cNvSpPr>
          <p:nvPr/>
        </p:nvSpPr>
        <p:spPr>
          <a:xfrm>
            <a:off x="1133750" y="1380987"/>
            <a:ext cx="9942428" cy="521736"/>
          </a:xfrm>
          <a:prstGeom prst="rect">
            <a:avLst/>
          </a:prstGeom>
          <a:solidFill>
            <a:srgbClr val="BEB2CD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7030A0"/>
                </a:solidFill>
              </a:rPr>
              <a:t>Navigation</a:t>
            </a:r>
            <a:r>
              <a:rPr lang="zh-CN" altLang="en-US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230556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2380" y="328977"/>
            <a:ext cx="6347239" cy="1092810"/>
          </a:xfrm>
        </p:spPr>
        <p:txBody>
          <a:bodyPr anchor="ctr" anchorCtr="0">
            <a:normAutofit/>
          </a:bodyPr>
          <a:lstStyle/>
          <a:p>
            <a:r>
              <a:rPr lang="en-US" altLang="zh-CN" sz="4000" b="1" i="1" dirty="0">
                <a:solidFill>
                  <a:srgbClr val="EDDDF3"/>
                </a:solidFill>
                <a:latin typeface="Playfair Display"/>
              </a:rPr>
              <a:t>Manufacturing</a:t>
            </a:r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33750" y="2178355"/>
            <a:ext cx="9942428" cy="3106567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Main Content</a:t>
            </a:r>
          </a:p>
          <a:p>
            <a:pPr marL="1828800" indent="-514350" algn="l">
              <a:buAutoNum type="arabicPeriod"/>
            </a:pPr>
            <a:r>
              <a:rPr lang="en-US" altLang="zh-CN" sz="2500" dirty="0">
                <a:solidFill>
                  <a:srgbClr val="7030A0"/>
                </a:solidFill>
              </a:rPr>
              <a:t>Sourcing</a:t>
            </a:r>
          </a:p>
          <a:p>
            <a:pPr marL="2286000" lvl="2" indent="-457200" algn="l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rgbClr val="7030A0"/>
                </a:solidFill>
              </a:rPr>
              <a:t>Raw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stone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supply</a:t>
            </a:r>
          </a:p>
          <a:p>
            <a:pPr marL="2286000" lvl="2" indent="-457200" algn="l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rgbClr val="7030A0"/>
                </a:solidFill>
              </a:rPr>
              <a:t>Representative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geometric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labs</a:t>
            </a:r>
            <a:endParaRPr lang="en-US" sz="2500" dirty="0">
              <a:solidFill>
                <a:srgbClr val="7030A0"/>
              </a:solidFill>
            </a:endParaRPr>
          </a:p>
          <a:p>
            <a:pPr marL="1828800" indent="-514350" algn="l">
              <a:buAutoNum type="arabicPeriod" startAt="2"/>
            </a:pPr>
            <a:r>
              <a:rPr lang="en-US" altLang="zh-CN" sz="2500" dirty="0">
                <a:solidFill>
                  <a:srgbClr val="7030A0"/>
                </a:solidFill>
              </a:rPr>
              <a:t>Polishing</a:t>
            </a:r>
          </a:p>
          <a:p>
            <a:pPr marL="2286000" lvl="2" indent="-457200" algn="l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rgbClr val="7030A0"/>
                </a:solidFill>
              </a:rPr>
              <a:t>Polishing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techniques</a:t>
            </a:r>
            <a:endParaRPr lang="en-US" sz="3000" dirty="0">
              <a:solidFill>
                <a:srgbClr val="7030A0"/>
              </a:solidFill>
            </a:endParaRPr>
          </a:p>
          <a:p>
            <a:pPr marL="514350" indent="-514350" algn="l">
              <a:buAutoNum type="arabicPeriod"/>
            </a:pPr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33750" y="5520487"/>
            <a:ext cx="9942428" cy="978041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Footer</a:t>
            </a:r>
          </a:p>
          <a:p>
            <a:r>
              <a:rPr lang="en-US" altLang="zh-CN" sz="2500" dirty="0">
                <a:solidFill>
                  <a:srgbClr val="7030A0"/>
                </a:solidFill>
              </a:rPr>
              <a:t>Since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2020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|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Sitemap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|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Contact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us</a:t>
            </a:r>
            <a:endParaRPr lang="en-US" sz="2500" dirty="0">
              <a:solidFill>
                <a:srgbClr val="7030A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95CA9E-F3EC-7047-95A6-A2FA5D17A0DD}"/>
              </a:ext>
            </a:extLst>
          </p:cNvPr>
          <p:cNvSpPr txBox="1">
            <a:spLocks/>
          </p:cNvSpPr>
          <p:nvPr/>
        </p:nvSpPr>
        <p:spPr>
          <a:xfrm>
            <a:off x="1133750" y="1380987"/>
            <a:ext cx="9942428" cy="521736"/>
          </a:xfrm>
          <a:prstGeom prst="rect">
            <a:avLst/>
          </a:prstGeom>
          <a:solidFill>
            <a:srgbClr val="BEB2CD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7030A0"/>
                </a:solidFill>
              </a:rPr>
              <a:t>Navigation</a:t>
            </a:r>
            <a:r>
              <a:rPr lang="zh-CN" altLang="en-US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34807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2380" y="328977"/>
            <a:ext cx="6347239" cy="1092810"/>
          </a:xfrm>
        </p:spPr>
        <p:txBody>
          <a:bodyPr anchor="ctr" anchorCtr="0">
            <a:normAutofit/>
          </a:bodyPr>
          <a:lstStyle/>
          <a:p>
            <a:r>
              <a:rPr lang="en-US" altLang="zh-CN" sz="4000" b="1" i="1" dirty="0">
                <a:solidFill>
                  <a:srgbClr val="EDDDF3"/>
                </a:solidFill>
                <a:latin typeface="Playfair Display"/>
              </a:rPr>
              <a:t>Application</a:t>
            </a:r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33750" y="2178355"/>
            <a:ext cx="9942428" cy="3106567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Main Content</a:t>
            </a:r>
          </a:p>
          <a:p>
            <a:pPr marL="1828800" indent="-514350" algn="l">
              <a:buAutoNum type="arabicPeriod"/>
            </a:pPr>
            <a:r>
              <a:rPr lang="en-US" altLang="zh-CN" sz="2500" dirty="0">
                <a:solidFill>
                  <a:srgbClr val="7030A0"/>
                </a:solidFill>
              </a:rPr>
              <a:t>Different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settings</a:t>
            </a:r>
          </a:p>
          <a:p>
            <a:pPr marL="1828800" indent="-514350" algn="l">
              <a:buAutoNum type="arabicPeriod" startAt="2"/>
            </a:pPr>
            <a:r>
              <a:rPr lang="en-US" altLang="zh-CN" sz="2500" dirty="0">
                <a:solidFill>
                  <a:srgbClr val="7030A0"/>
                </a:solidFill>
              </a:rPr>
              <a:t>Popularity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of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settings</a:t>
            </a:r>
          </a:p>
          <a:p>
            <a:pPr marL="1828800" indent="-514350" algn="l">
              <a:buFont typeface="Arial" panose="020B0604020202020204" pitchFamily="34" charset="0"/>
              <a:buAutoNum type="arabicPeriod" startAt="2"/>
            </a:pPr>
            <a:r>
              <a:rPr lang="en-US" altLang="zh-CN" sz="2500" dirty="0">
                <a:solidFill>
                  <a:srgbClr val="7030A0"/>
                </a:solidFill>
              </a:rPr>
              <a:t>Tech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history</a:t>
            </a:r>
            <a:endParaRPr lang="en-US" sz="2500" dirty="0">
              <a:solidFill>
                <a:srgbClr val="7030A0"/>
              </a:solidFill>
            </a:endParaRPr>
          </a:p>
          <a:p>
            <a:pPr marL="514350" indent="-514350" algn="l">
              <a:buAutoNum type="arabicPeriod"/>
            </a:pPr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33750" y="5520487"/>
            <a:ext cx="9942428" cy="978041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Footer</a:t>
            </a:r>
          </a:p>
          <a:p>
            <a:r>
              <a:rPr lang="en-US" altLang="zh-CN" sz="2500" dirty="0">
                <a:solidFill>
                  <a:srgbClr val="7030A0"/>
                </a:solidFill>
              </a:rPr>
              <a:t>Since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2020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|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Sitemap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|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Contact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us</a:t>
            </a:r>
            <a:endParaRPr lang="en-US" sz="2500" dirty="0">
              <a:solidFill>
                <a:srgbClr val="7030A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95CA9E-F3EC-7047-95A6-A2FA5D17A0DD}"/>
              </a:ext>
            </a:extLst>
          </p:cNvPr>
          <p:cNvSpPr txBox="1">
            <a:spLocks/>
          </p:cNvSpPr>
          <p:nvPr/>
        </p:nvSpPr>
        <p:spPr>
          <a:xfrm>
            <a:off x="1133750" y="1380987"/>
            <a:ext cx="9942428" cy="521736"/>
          </a:xfrm>
          <a:prstGeom prst="rect">
            <a:avLst/>
          </a:prstGeom>
          <a:solidFill>
            <a:srgbClr val="BEB2CD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7030A0"/>
                </a:solidFill>
              </a:rPr>
              <a:t>Navigation</a:t>
            </a:r>
            <a:r>
              <a:rPr lang="zh-CN" altLang="en-US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266593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2380" y="328977"/>
            <a:ext cx="6347239" cy="1092810"/>
          </a:xfrm>
        </p:spPr>
        <p:txBody>
          <a:bodyPr anchor="ctr" anchorCtr="0">
            <a:normAutofit/>
          </a:bodyPr>
          <a:lstStyle/>
          <a:p>
            <a:r>
              <a:rPr lang="en-US" altLang="zh-CN" sz="4000" b="1" i="1" dirty="0">
                <a:solidFill>
                  <a:srgbClr val="EDDDF3"/>
                </a:solidFill>
                <a:latin typeface="Playfair Display"/>
              </a:rPr>
              <a:t>Environment</a:t>
            </a:r>
            <a:r>
              <a:rPr lang="zh-CN" altLang="en-US" sz="4000" b="1" i="1" dirty="0">
                <a:solidFill>
                  <a:srgbClr val="EDDDF3"/>
                </a:solidFill>
                <a:latin typeface="Playfair Display"/>
              </a:rPr>
              <a:t> </a:t>
            </a:r>
            <a:r>
              <a:rPr lang="en-US" altLang="zh-CN" sz="4000" b="1" i="1" dirty="0">
                <a:solidFill>
                  <a:srgbClr val="EDDDF3"/>
                </a:solidFill>
                <a:latin typeface="Playfair Display"/>
              </a:rPr>
              <a:t>&amp;</a:t>
            </a:r>
            <a:r>
              <a:rPr lang="zh-CN" altLang="en-US" sz="4000" b="1" i="1" dirty="0">
                <a:solidFill>
                  <a:srgbClr val="EDDDF3"/>
                </a:solidFill>
                <a:latin typeface="Playfair Display"/>
              </a:rPr>
              <a:t> </a:t>
            </a:r>
            <a:r>
              <a:rPr lang="en-US" altLang="zh-CN" sz="4000" b="1" i="1" dirty="0">
                <a:solidFill>
                  <a:srgbClr val="EDDDF3"/>
                </a:solidFill>
                <a:latin typeface="Playfair Display"/>
              </a:rPr>
              <a:t>Future</a:t>
            </a:r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33750" y="2178355"/>
            <a:ext cx="9942428" cy="3106567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Main Content</a:t>
            </a:r>
          </a:p>
          <a:p>
            <a:pPr marL="1828800" indent="-514350" algn="l">
              <a:buAutoNum type="arabicPeriod"/>
            </a:pPr>
            <a:r>
              <a:rPr lang="en-US" altLang="zh-CN" sz="2500" dirty="0">
                <a:solidFill>
                  <a:srgbClr val="7030A0"/>
                </a:solidFill>
              </a:rPr>
              <a:t>Harms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to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local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environment</a:t>
            </a:r>
          </a:p>
          <a:p>
            <a:pPr marL="1828800" indent="-514350" algn="l">
              <a:buAutoNum type="arabicPeriod" startAt="2"/>
            </a:pPr>
            <a:r>
              <a:rPr lang="en-US" altLang="zh-CN" sz="2500" dirty="0">
                <a:solidFill>
                  <a:srgbClr val="7030A0"/>
                </a:solidFill>
              </a:rPr>
              <a:t>Potential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Solutions</a:t>
            </a:r>
          </a:p>
          <a:p>
            <a:pPr marL="1828800" indent="-514350" algn="l">
              <a:buFont typeface="Arial" panose="020B0604020202020204" pitchFamily="34" charset="0"/>
              <a:buAutoNum type="arabicPeriod" startAt="2"/>
            </a:pPr>
            <a:r>
              <a:rPr lang="en-US" altLang="zh-CN" sz="2500" dirty="0">
                <a:solidFill>
                  <a:srgbClr val="7030A0"/>
                </a:solidFill>
              </a:rPr>
              <a:t>Future</a:t>
            </a:r>
            <a:endParaRPr lang="en-US" sz="2500" dirty="0">
              <a:solidFill>
                <a:srgbClr val="7030A0"/>
              </a:solidFill>
            </a:endParaRPr>
          </a:p>
          <a:p>
            <a:pPr marL="514350" indent="-514350" algn="l">
              <a:buAutoNum type="arabicPeriod"/>
            </a:pPr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33750" y="5520487"/>
            <a:ext cx="9942428" cy="978041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Footer</a:t>
            </a:r>
          </a:p>
          <a:p>
            <a:r>
              <a:rPr lang="en-US" altLang="zh-CN" sz="2500" dirty="0">
                <a:solidFill>
                  <a:srgbClr val="7030A0"/>
                </a:solidFill>
              </a:rPr>
              <a:t>Since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2020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|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Sitemap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|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Contact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us</a:t>
            </a:r>
            <a:endParaRPr lang="en-US" sz="2500" dirty="0">
              <a:solidFill>
                <a:srgbClr val="7030A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95CA9E-F3EC-7047-95A6-A2FA5D17A0DD}"/>
              </a:ext>
            </a:extLst>
          </p:cNvPr>
          <p:cNvSpPr txBox="1">
            <a:spLocks/>
          </p:cNvSpPr>
          <p:nvPr/>
        </p:nvSpPr>
        <p:spPr>
          <a:xfrm>
            <a:off x="1133750" y="1380987"/>
            <a:ext cx="9942428" cy="521736"/>
          </a:xfrm>
          <a:prstGeom prst="rect">
            <a:avLst/>
          </a:prstGeom>
          <a:solidFill>
            <a:srgbClr val="BEB2CD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7030A0"/>
                </a:solidFill>
              </a:rPr>
              <a:t>Navigation</a:t>
            </a:r>
            <a:r>
              <a:rPr lang="zh-CN" altLang="en-US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77405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2380" y="328977"/>
            <a:ext cx="6347239" cy="1092810"/>
          </a:xfrm>
        </p:spPr>
        <p:txBody>
          <a:bodyPr anchor="ctr" anchorCtr="0">
            <a:normAutofit/>
          </a:bodyPr>
          <a:lstStyle/>
          <a:p>
            <a:r>
              <a:rPr lang="en-US" altLang="zh-CN" sz="4000" b="1" i="1" dirty="0">
                <a:solidFill>
                  <a:srgbClr val="EDDDF3"/>
                </a:solidFill>
                <a:latin typeface="Playfair Display"/>
              </a:rPr>
              <a:t>Contact</a:t>
            </a:r>
            <a:r>
              <a:rPr lang="zh-CN" altLang="en-US" sz="4000" b="1" i="1" dirty="0">
                <a:solidFill>
                  <a:srgbClr val="EDDDF3"/>
                </a:solidFill>
                <a:latin typeface="Playfair Display"/>
              </a:rPr>
              <a:t> </a:t>
            </a:r>
            <a:r>
              <a:rPr lang="en-US" altLang="zh-CN" sz="4000" b="1" i="1" dirty="0">
                <a:solidFill>
                  <a:srgbClr val="EDDDF3"/>
                </a:solidFill>
                <a:latin typeface="Playfair Display"/>
              </a:rPr>
              <a:t>us</a:t>
            </a:r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40625" y="2165410"/>
            <a:ext cx="7635554" cy="2874142"/>
          </a:xfrm>
          <a:prstGeom prst="rect">
            <a:avLst/>
          </a:prstGeom>
          <a:solidFill>
            <a:srgbClr val="E1D1E9">
              <a:alpha val="7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500" dirty="0">
                <a:solidFill>
                  <a:srgbClr val="7030A0"/>
                </a:solidFill>
              </a:rPr>
              <a:t>  </a:t>
            </a:r>
            <a:r>
              <a:rPr lang="en-US" altLang="zh-CN" sz="2500" dirty="0">
                <a:solidFill>
                  <a:srgbClr val="7030A0"/>
                </a:solidFill>
              </a:rPr>
              <a:t>Or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tell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me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directly…</a:t>
            </a:r>
          </a:p>
          <a:p>
            <a:pPr algn="l"/>
            <a:r>
              <a:rPr lang="zh-CN" altLang="en-US" sz="2500" dirty="0">
                <a:solidFill>
                  <a:srgbClr val="7030A0"/>
                </a:solidFill>
              </a:rPr>
              <a:t>   </a:t>
            </a:r>
            <a:r>
              <a:rPr lang="en-US" altLang="zh-CN" sz="2500" dirty="0" smtClean="0">
                <a:solidFill>
                  <a:srgbClr val="7030A0"/>
                </a:solidFill>
              </a:rPr>
              <a:t>Gender                                          Topics interested</a:t>
            </a:r>
            <a:endParaRPr lang="en-US" altLang="zh-CN" sz="2500" dirty="0">
              <a:solidFill>
                <a:srgbClr val="7030A0"/>
              </a:solidFill>
            </a:endParaRPr>
          </a:p>
          <a:p>
            <a:pPr algn="l"/>
            <a:endParaRPr lang="en-US" sz="3000" dirty="0">
              <a:solidFill>
                <a:srgbClr val="7030A0"/>
              </a:solidFill>
            </a:endParaRPr>
          </a:p>
          <a:p>
            <a:pPr algn="l"/>
            <a:r>
              <a:rPr lang="zh-CN" altLang="en-US" sz="2500" dirty="0">
                <a:solidFill>
                  <a:srgbClr val="7030A0"/>
                </a:solidFill>
              </a:rPr>
              <a:t>   </a:t>
            </a:r>
            <a:r>
              <a:rPr lang="en-US" altLang="zh-CN" sz="2500" dirty="0">
                <a:solidFill>
                  <a:srgbClr val="7030A0"/>
                </a:solidFill>
              </a:rPr>
              <a:t>Comments</a:t>
            </a:r>
            <a:endParaRPr lang="en-US" sz="2500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33750" y="5296422"/>
            <a:ext cx="9942428" cy="1202106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>
                <a:solidFill>
                  <a:srgbClr val="7030A0"/>
                </a:solidFill>
              </a:rPr>
              <a:t>Thank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you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for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your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precious</a:t>
            </a:r>
            <a:r>
              <a:rPr lang="zh-CN" altLang="en-US" sz="2500" dirty="0">
                <a:solidFill>
                  <a:srgbClr val="7030A0"/>
                </a:solidFill>
              </a:rPr>
              <a:t> </a:t>
            </a:r>
            <a:r>
              <a:rPr lang="en-US" altLang="zh-CN" sz="2500" dirty="0">
                <a:solidFill>
                  <a:srgbClr val="7030A0"/>
                </a:solidFill>
              </a:rPr>
              <a:t>opinions.</a:t>
            </a:r>
          </a:p>
          <a:p>
            <a:endParaRPr lang="en-US" altLang="zh-CN" sz="2500" dirty="0">
              <a:solidFill>
                <a:srgbClr val="7030A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95CA9E-F3EC-7047-95A6-A2FA5D17A0DD}"/>
              </a:ext>
            </a:extLst>
          </p:cNvPr>
          <p:cNvSpPr txBox="1">
            <a:spLocks/>
          </p:cNvSpPr>
          <p:nvPr/>
        </p:nvSpPr>
        <p:spPr>
          <a:xfrm>
            <a:off x="1133750" y="1380987"/>
            <a:ext cx="9942428" cy="521736"/>
          </a:xfrm>
          <a:prstGeom prst="rect">
            <a:avLst/>
          </a:prstGeom>
          <a:solidFill>
            <a:srgbClr val="BEB2CD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7030A0"/>
                </a:solidFill>
              </a:rPr>
              <a:t>Navigation</a:t>
            </a:r>
            <a:r>
              <a:rPr lang="zh-CN" altLang="en-US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CC8D42-AF30-A449-B746-9A11E32CF066}"/>
              </a:ext>
            </a:extLst>
          </p:cNvPr>
          <p:cNvSpPr/>
          <p:nvPr/>
        </p:nvSpPr>
        <p:spPr>
          <a:xfrm>
            <a:off x="3673098" y="3137921"/>
            <a:ext cx="3206687" cy="492071"/>
          </a:xfrm>
          <a:prstGeom prst="rect">
            <a:avLst/>
          </a:prstGeom>
          <a:solidFill>
            <a:srgbClr val="A29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25181-1897-094A-A1FA-F9E916658D07}"/>
              </a:ext>
            </a:extLst>
          </p:cNvPr>
          <p:cNvSpPr/>
          <p:nvPr/>
        </p:nvSpPr>
        <p:spPr>
          <a:xfrm>
            <a:off x="7673122" y="3147368"/>
            <a:ext cx="3206687" cy="492071"/>
          </a:xfrm>
          <a:prstGeom prst="rect">
            <a:avLst/>
          </a:prstGeom>
          <a:solidFill>
            <a:srgbClr val="A29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C03F6-8E70-CC48-AD21-3931B9C0655C}"/>
              </a:ext>
            </a:extLst>
          </p:cNvPr>
          <p:cNvSpPr/>
          <p:nvPr/>
        </p:nvSpPr>
        <p:spPr>
          <a:xfrm>
            <a:off x="3673098" y="4063553"/>
            <a:ext cx="7206712" cy="799308"/>
          </a:xfrm>
          <a:prstGeom prst="rect">
            <a:avLst/>
          </a:prstGeom>
          <a:solidFill>
            <a:srgbClr val="A29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70274EA-495A-E94C-A199-7B09C2EB1DDB}"/>
              </a:ext>
            </a:extLst>
          </p:cNvPr>
          <p:cNvSpPr txBox="1">
            <a:spLocks/>
          </p:cNvSpPr>
          <p:nvPr/>
        </p:nvSpPr>
        <p:spPr>
          <a:xfrm>
            <a:off x="1115823" y="2165409"/>
            <a:ext cx="2045831" cy="2874142"/>
          </a:xfrm>
          <a:prstGeom prst="rect">
            <a:avLst/>
          </a:prstGeom>
          <a:solidFill>
            <a:srgbClr val="BEB2CD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algn="l">
              <a:spcBef>
                <a:spcPts val="200"/>
              </a:spcBef>
            </a:pPr>
            <a:endParaRPr lang="en-US" altLang="zh-CN" sz="2500" u="sng" dirty="0">
              <a:solidFill>
                <a:srgbClr val="7030A0"/>
              </a:solidFill>
            </a:endParaRPr>
          </a:p>
          <a:p>
            <a:pPr marL="274320" algn="l">
              <a:spcBef>
                <a:spcPts val="200"/>
              </a:spcBef>
            </a:pPr>
            <a:r>
              <a:rPr lang="en-US" altLang="zh-CN" sz="2500" u="sng" dirty="0">
                <a:solidFill>
                  <a:srgbClr val="7030A0"/>
                </a:solidFill>
              </a:rPr>
              <a:t>Email</a:t>
            </a:r>
            <a:r>
              <a:rPr lang="zh-CN" altLang="en-US" sz="2500" u="sng" dirty="0">
                <a:solidFill>
                  <a:srgbClr val="7030A0"/>
                </a:solidFill>
              </a:rPr>
              <a:t> </a:t>
            </a:r>
            <a:r>
              <a:rPr lang="en-US" altLang="zh-CN" sz="2500" u="sng" dirty="0">
                <a:solidFill>
                  <a:srgbClr val="7030A0"/>
                </a:solidFill>
              </a:rPr>
              <a:t>Me</a:t>
            </a:r>
          </a:p>
          <a:p>
            <a:pPr marL="274320" algn="l">
              <a:spcBef>
                <a:spcPts val="200"/>
              </a:spcBef>
            </a:pPr>
            <a:endParaRPr lang="en-US" altLang="zh-CN" sz="2500" u="sng" dirty="0">
              <a:solidFill>
                <a:srgbClr val="7030A0"/>
              </a:solidFill>
            </a:endParaRPr>
          </a:p>
          <a:p>
            <a:pPr marL="274320" algn="l">
              <a:spcBef>
                <a:spcPts val="200"/>
              </a:spcBef>
            </a:pPr>
            <a:r>
              <a:rPr lang="en-US" altLang="zh-CN" sz="2500" u="sng" dirty="0">
                <a:solidFill>
                  <a:srgbClr val="7030A0"/>
                </a:solidFill>
              </a:rPr>
              <a:t>GitHub</a:t>
            </a:r>
          </a:p>
          <a:p>
            <a:pPr marL="274320" algn="l">
              <a:spcBef>
                <a:spcPts val="200"/>
              </a:spcBef>
            </a:pPr>
            <a:endParaRPr lang="en-US" altLang="zh-CN" sz="2500" u="sng" dirty="0">
              <a:solidFill>
                <a:srgbClr val="7030A0"/>
              </a:solidFill>
            </a:endParaRPr>
          </a:p>
          <a:p>
            <a:pPr marL="274320" algn="l">
              <a:spcBef>
                <a:spcPts val="200"/>
              </a:spcBef>
            </a:pPr>
            <a:r>
              <a:rPr lang="en-US" altLang="zh-CN" sz="2500" u="sng" dirty="0">
                <a:solidFill>
                  <a:srgbClr val="7030A0"/>
                </a:solidFill>
              </a:rPr>
              <a:t>Instagram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D6A331-B4A2-6E46-A4D8-D199CA4B77EB}"/>
              </a:ext>
            </a:extLst>
          </p:cNvPr>
          <p:cNvCxnSpPr/>
          <p:nvPr/>
        </p:nvCxnSpPr>
        <p:spPr>
          <a:xfrm>
            <a:off x="1299274" y="5759816"/>
            <a:ext cx="9593451" cy="0"/>
          </a:xfrm>
          <a:prstGeom prst="line">
            <a:avLst/>
          </a:prstGeom>
          <a:ln w="25400">
            <a:solidFill>
              <a:srgbClr val="6F2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B4D4B-BF1B-9D4F-AED6-CCB2AFA91711}"/>
              </a:ext>
            </a:extLst>
          </p:cNvPr>
          <p:cNvGrpSpPr/>
          <p:nvPr/>
        </p:nvGrpSpPr>
        <p:grpSpPr>
          <a:xfrm>
            <a:off x="4428220" y="5886664"/>
            <a:ext cx="3588944" cy="520509"/>
            <a:chOff x="4915202" y="5871465"/>
            <a:chExt cx="3588944" cy="52050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D6056F9-D210-DB46-BFE8-E7E1325D9279}"/>
                </a:ext>
              </a:extLst>
            </p:cNvPr>
            <p:cNvGrpSpPr/>
            <p:nvPr/>
          </p:nvGrpSpPr>
          <p:grpSpPr>
            <a:xfrm>
              <a:off x="4915202" y="5871465"/>
              <a:ext cx="633193" cy="509706"/>
              <a:chOff x="7442130" y="3129480"/>
              <a:chExt cx="3239147" cy="2607437"/>
            </a:xfrm>
            <a:solidFill>
              <a:srgbClr val="6F2FA1"/>
            </a:solidFill>
          </p:grpSpPr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317E88DE-6958-A44D-AEC6-DC2EC4E02B6A}"/>
                  </a:ext>
                </a:extLst>
              </p:cNvPr>
              <p:cNvSpPr/>
              <p:nvPr/>
            </p:nvSpPr>
            <p:spPr>
              <a:xfrm>
                <a:off x="7442130" y="3129480"/>
                <a:ext cx="2371241" cy="697424"/>
              </a:xfrm>
              <a:prstGeom prst="parallelogram">
                <a:avLst>
                  <a:gd name="adj" fmla="val 71666"/>
                </a:avLst>
              </a:prstGeom>
              <a:grpFill/>
              <a:ln w="38100">
                <a:solidFill>
                  <a:srgbClr val="43456E">
                    <a:alpha val="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3A9C6EE4-355D-5844-84C4-BF17423A24B5}"/>
                  </a:ext>
                </a:extLst>
              </p:cNvPr>
              <p:cNvSpPr/>
              <p:nvPr/>
            </p:nvSpPr>
            <p:spPr>
              <a:xfrm>
                <a:off x="9766877" y="3144978"/>
                <a:ext cx="914400" cy="697424"/>
              </a:xfrm>
              <a:prstGeom prst="triangle">
                <a:avLst/>
              </a:prstGeom>
              <a:grpFill/>
              <a:ln w="38100">
                <a:solidFill>
                  <a:srgbClr val="43456E">
                    <a:alpha val="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6B2D3BD0-97D1-724E-BB7A-3DE0B4B1F943}"/>
                  </a:ext>
                </a:extLst>
              </p:cNvPr>
              <p:cNvSpPr/>
              <p:nvPr/>
            </p:nvSpPr>
            <p:spPr>
              <a:xfrm>
                <a:off x="8458011" y="4154607"/>
                <a:ext cx="2223266" cy="1582310"/>
              </a:xfrm>
              <a:prstGeom prst="parallelogram">
                <a:avLst>
                  <a:gd name="adj" fmla="val 74953"/>
                </a:avLst>
              </a:prstGeom>
              <a:grpFill/>
              <a:ln w="38100">
                <a:solidFill>
                  <a:srgbClr val="43456E">
                    <a:alpha val="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9507AFAB-8F67-A148-B535-BB73C92B1345}"/>
                  </a:ext>
                </a:extLst>
              </p:cNvPr>
              <p:cNvSpPr/>
              <p:nvPr/>
            </p:nvSpPr>
            <p:spPr>
              <a:xfrm rot="3803845">
                <a:off x="7780646" y="3742136"/>
                <a:ext cx="1463040" cy="1478706"/>
              </a:xfrm>
              <a:prstGeom prst="trapezoid">
                <a:avLst>
                  <a:gd name="adj" fmla="val 50104"/>
                </a:avLst>
              </a:prstGeom>
              <a:grpFill/>
              <a:ln w="38100">
                <a:solidFill>
                  <a:srgbClr val="43456E">
                    <a:alpha val="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40ABDB-3ADD-C044-A89C-025A4852110E}"/>
                </a:ext>
              </a:extLst>
            </p:cNvPr>
            <p:cNvSpPr txBox="1"/>
            <p:nvPr/>
          </p:nvSpPr>
          <p:spPr>
            <a:xfrm>
              <a:off x="5579390" y="5930309"/>
              <a:ext cx="2924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7030A0"/>
                  </a:solidFill>
                  <a:latin typeface="Playfair Display"/>
                  <a:ea typeface="+mj-ea"/>
                  <a:cs typeface="+mj-cs"/>
                </a:rPr>
                <a:t>Gemstone-</a:t>
              </a:r>
              <a:r>
                <a:rPr lang="en-US" altLang="zh-CN" sz="2400" b="1" i="1" dirty="0" err="1">
                  <a:solidFill>
                    <a:srgbClr val="7030A0"/>
                  </a:solidFill>
                  <a:latin typeface="Playfair Display"/>
                  <a:ea typeface="+mj-ea"/>
                  <a:cs typeface="+mj-cs"/>
                </a:rPr>
                <a:t>pedia</a:t>
              </a:r>
              <a:endParaRPr lang="en-US" sz="2400" b="1" i="1" dirty="0">
                <a:solidFill>
                  <a:srgbClr val="7030A0"/>
                </a:solidFill>
                <a:latin typeface="Playfair Display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35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2380" y="328977"/>
            <a:ext cx="6347239" cy="1092810"/>
          </a:xfrm>
        </p:spPr>
        <p:txBody>
          <a:bodyPr anchor="ctr" anchorCtr="0">
            <a:normAutofit/>
          </a:bodyPr>
          <a:lstStyle/>
          <a:p>
            <a:r>
              <a:rPr lang="en-US" altLang="zh-CN" sz="4000" b="1" i="1" dirty="0">
                <a:solidFill>
                  <a:srgbClr val="EDDDF3"/>
                </a:solidFill>
                <a:latin typeface="Playfair Display"/>
              </a:rPr>
              <a:t>Sitemap</a:t>
            </a:r>
            <a:endParaRPr lang="en-US" sz="4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33750" y="5610386"/>
            <a:ext cx="9810371" cy="872644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500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D6A331-B4A2-6E46-A4D8-D199CA4B77EB}"/>
              </a:ext>
            </a:extLst>
          </p:cNvPr>
          <p:cNvCxnSpPr/>
          <p:nvPr/>
        </p:nvCxnSpPr>
        <p:spPr>
          <a:xfrm>
            <a:off x="1299274" y="5759816"/>
            <a:ext cx="9593451" cy="0"/>
          </a:xfrm>
          <a:prstGeom prst="line">
            <a:avLst/>
          </a:prstGeom>
          <a:ln w="25400">
            <a:solidFill>
              <a:srgbClr val="6F2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B4D4B-BF1B-9D4F-AED6-CCB2AFA91711}"/>
              </a:ext>
            </a:extLst>
          </p:cNvPr>
          <p:cNvGrpSpPr/>
          <p:nvPr/>
        </p:nvGrpSpPr>
        <p:grpSpPr>
          <a:xfrm>
            <a:off x="4457718" y="5886664"/>
            <a:ext cx="3924990" cy="520509"/>
            <a:chOff x="4915202" y="5871465"/>
            <a:chExt cx="3924990" cy="52050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D6056F9-D210-DB46-BFE8-E7E1325D9279}"/>
                </a:ext>
              </a:extLst>
            </p:cNvPr>
            <p:cNvGrpSpPr/>
            <p:nvPr/>
          </p:nvGrpSpPr>
          <p:grpSpPr>
            <a:xfrm>
              <a:off x="4915202" y="5871465"/>
              <a:ext cx="633193" cy="509706"/>
              <a:chOff x="7442130" y="3129480"/>
              <a:chExt cx="3239147" cy="2607437"/>
            </a:xfrm>
            <a:solidFill>
              <a:srgbClr val="6F2FA1"/>
            </a:solidFill>
          </p:grpSpPr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317E88DE-6958-A44D-AEC6-DC2EC4E02B6A}"/>
                  </a:ext>
                </a:extLst>
              </p:cNvPr>
              <p:cNvSpPr/>
              <p:nvPr/>
            </p:nvSpPr>
            <p:spPr>
              <a:xfrm>
                <a:off x="7442130" y="3129480"/>
                <a:ext cx="2371241" cy="697424"/>
              </a:xfrm>
              <a:prstGeom prst="parallelogram">
                <a:avLst>
                  <a:gd name="adj" fmla="val 71666"/>
                </a:avLst>
              </a:prstGeom>
              <a:grpFill/>
              <a:ln w="38100">
                <a:solidFill>
                  <a:srgbClr val="43456E">
                    <a:alpha val="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3A9C6EE4-355D-5844-84C4-BF17423A24B5}"/>
                  </a:ext>
                </a:extLst>
              </p:cNvPr>
              <p:cNvSpPr/>
              <p:nvPr/>
            </p:nvSpPr>
            <p:spPr>
              <a:xfrm>
                <a:off x="9766877" y="3144978"/>
                <a:ext cx="914400" cy="697424"/>
              </a:xfrm>
              <a:prstGeom prst="triangle">
                <a:avLst/>
              </a:prstGeom>
              <a:grpFill/>
              <a:ln w="38100">
                <a:solidFill>
                  <a:srgbClr val="43456E">
                    <a:alpha val="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6B2D3BD0-97D1-724E-BB7A-3DE0B4B1F943}"/>
                  </a:ext>
                </a:extLst>
              </p:cNvPr>
              <p:cNvSpPr/>
              <p:nvPr/>
            </p:nvSpPr>
            <p:spPr>
              <a:xfrm>
                <a:off x="8458011" y="4154607"/>
                <a:ext cx="2223266" cy="1582310"/>
              </a:xfrm>
              <a:prstGeom prst="parallelogram">
                <a:avLst>
                  <a:gd name="adj" fmla="val 74953"/>
                </a:avLst>
              </a:prstGeom>
              <a:grpFill/>
              <a:ln w="38100">
                <a:solidFill>
                  <a:srgbClr val="43456E">
                    <a:alpha val="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9507AFAB-8F67-A148-B535-BB73C92B1345}"/>
                  </a:ext>
                </a:extLst>
              </p:cNvPr>
              <p:cNvSpPr/>
              <p:nvPr/>
            </p:nvSpPr>
            <p:spPr>
              <a:xfrm rot="3803845">
                <a:off x="7780646" y="3742136"/>
                <a:ext cx="1463040" cy="1478706"/>
              </a:xfrm>
              <a:prstGeom prst="trapezoid">
                <a:avLst>
                  <a:gd name="adj" fmla="val 50104"/>
                </a:avLst>
              </a:prstGeom>
              <a:grpFill/>
              <a:ln w="38100">
                <a:solidFill>
                  <a:srgbClr val="43456E">
                    <a:alpha val="3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40ABDB-3ADD-C044-A89C-025A4852110E}"/>
                </a:ext>
              </a:extLst>
            </p:cNvPr>
            <p:cNvSpPr txBox="1"/>
            <p:nvPr/>
          </p:nvSpPr>
          <p:spPr>
            <a:xfrm>
              <a:off x="5579390" y="5930309"/>
              <a:ext cx="3260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7030A0"/>
                  </a:solidFill>
                  <a:latin typeface="Playfair Display"/>
                  <a:ea typeface="+mj-ea"/>
                  <a:cs typeface="+mj-cs"/>
                </a:rPr>
                <a:t>Gemstone-</a:t>
              </a:r>
              <a:r>
                <a:rPr lang="en-US" altLang="zh-CN" sz="2400" b="1" i="1" dirty="0" err="1">
                  <a:solidFill>
                    <a:srgbClr val="7030A0"/>
                  </a:solidFill>
                  <a:latin typeface="Playfair Display"/>
                  <a:ea typeface="+mj-ea"/>
                  <a:cs typeface="+mj-cs"/>
                </a:rPr>
                <a:t>pedia</a:t>
              </a:r>
              <a:endParaRPr lang="en-US" sz="2400" b="1" i="1" dirty="0">
                <a:solidFill>
                  <a:srgbClr val="7030A0"/>
                </a:solidFill>
                <a:latin typeface="Playfair Display"/>
                <a:ea typeface="+mj-ea"/>
                <a:cs typeface="+mj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CD035A-A74D-C845-897D-C518151E0D6E}"/>
              </a:ext>
            </a:extLst>
          </p:cNvPr>
          <p:cNvGrpSpPr/>
          <p:nvPr/>
        </p:nvGrpSpPr>
        <p:grpSpPr>
          <a:xfrm>
            <a:off x="1133749" y="1374399"/>
            <a:ext cx="9810372" cy="2794646"/>
            <a:chOff x="1133749" y="1420893"/>
            <a:chExt cx="9810372" cy="2874142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A70274EA-495A-E94C-A199-7B09C2EB1DDB}"/>
                </a:ext>
              </a:extLst>
            </p:cNvPr>
            <p:cNvSpPr txBox="1">
              <a:spLocks/>
            </p:cNvSpPr>
            <p:nvPr/>
          </p:nvSpPr>
          <p:spPr>
            <a:xfrm>
              <a:off x="1133749" y="1420893"/>
              <a:ext cx="2286000" cy="2874142"/>
            </a:xfrm>
            <a:prstGeom prst="rect">
              <a:avLst/>
            </a:prstGeom>
            <a:solidFill>
              <a:srgbClr val="BEB2CD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1440">
                <a:spcBef>
                  <a:spcPts val="200"/>
                </a:spcBef>
              </a:pPr>
              <a:r>
                <a:rPr lang="en-US" altLang="zh-CN" sz="2500" b="1" i="1" u="sng" dirty="0">
                  <a:solidFill>
                    <a:srgbClr val="7030A0"/>
                  </a:solidFill>
                </a:rPr>
                <a:t>Introduction</a:t>
              </a:r>
            </a:p>
            <a:p>
              <a:pPr marL="52578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u="sng" dirty="0">
                  <a:solidFill>
                    <a:srgbClr val="7030A0"/>
                  </a:solidFill>
                </a:rPr>
                <a:t>Category</a:t>
              </a:r>
            </a:p>
            <a:p>
              <a:pPr marL="52578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u="sng" dirty="0">
                  <a:solidFill>
                    <a:srgbClr val="7030A0"/>
                  </a:solidFill>
                </a:rPr>
                <a:t>Formation</a:t>
              </a:r>
            </a:p>
          </p:txBody>
        </p: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87596FD9-1DBE-F14F-B9B3-E006C941D04B}"/>
                </a:ext>
              </a:extLst>
            </p:cNvPr>
            <p:cNvSpPr txBox="1">
              <a:spLocks/>
            </p:cNvSpPr>
            <p:nvPr/>
          </p:nvSpPr>
          <p:spPr>
            <a:xfrm>
              <a:off x="8658121" y="1420893"/>
              <a:ext cx="2286000" cy="2874142"/>
            </a:xfrm>
            <a:prstGeom prst="rect">
              <a:avLst/>
            </a:prstGeom>
            <a:solidFill>
              <a:srgbClr val="BEB2CD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1440">
                <a:spcBef>
                  <a:spcPts val="200"/>
                </a:spcBef>
              </a:pPr>
              <a:r>
                <a:rPr lang="en-US" altLang="zh-CN" sz="2500" b="1" i="1" u="sng" dirty="0">
                  <a:solidFill>
                    <a:srgbClr val="7030A0"/>
                  </a:solidFill>
                </a:rPr>
                <a:t>Environment</a:t>
              </a:r>
              <a:r>
                <a:rPr lang="zh-CN" altLang="en-US" sz="2500" b="1" i="1" u="sng" dirty="0">
                  <a:solidFill>
                    <a:srgbClr val="7030A0"/>
                  </a:solidFill>
                </a:rPr>
                <a:t>  </a:t>
              </a:r>
              <a:r>
                <a:rPr lang="en-US" altLang="zh-CN" sz="2500" b="1" i="1" u="sng" dirty="0">
                  <a:solidFill>
                    <a:srgbClr val="7030A0"/>
                  </a:solidFill>
                </a:rPr>
                <a:t>&amp;</a:t>
              </a:r>
              <a:r>
                <a:rPr lang="zh-CN" altLang="en-US" sz="2500" b="1" i="1" u="sng" dirty="0">
                  <a:solidFill>
                    <a:srgbClr val="7030A0"/>
                  </a:solidFill>
                </a:rPr>
                <a:t> </a:t>
              </a:r>
              <a:r>
                <a:rPr lang="en-US" altLang="zh-CN" sz="2500" b="1" i="1" u="sng" dirty="0">
                  <a:solidFill>
                    <a:srgbClr val="7030A0"/>
                  </a:solidFill>
                </a:rPr>
                <a:t>Future</a:t>
              </a:r>
            </a:p>
            <a:p>
              <a:pPr marL="52578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u="sng" dirty="0">
                  <a:solidFill>
                    <a:srgbClr val="7030A0"/>
                  </a:solidFill>
                </a:rPr>
                <a:t>Harms</a:t>
              </a:r>
              <a:r>
                <a:rPr lang="zh-CN" altLang="en-US" sz="2000" u="sng" dirty="0">
                  <a:solidFill>
                    <a:srgbClr val="7030A0"/>
                  </a:solidFill>
                </a:rPr>
                <a:t> </a:t>
              </a:r>
              <a:r>
                <a:rPr lang="en-US" altLang="zh-CN" sz="2000" u="sng" dirty="0">
                  <a:solidFill>
                    <a:srgbClr val="7030A0"/>
                  </a:solidFill>
                </a:rPr>
                <a:t>to</a:t>
              </a:r>
              <a:r>
                <a:rPr lang="zh-CN" altLang="en-US" sz="2000" u="sng" dirty="0">
                  <a:solidFill>
                    <a:srgbClr val="7030A0"/>
                  </a:solidFill>
                </a:rPr>
                <a:t> </a:t>
              </a:r>
              <a:r>
                <a:rPr lang="en-US" altLang="zh-CN" sz="2000" u="sng" dirty="0">
                  <a:solidFill>
                    <a:srgbClr val="7030A0"/>
                  </a:solidFill>
                </a:rPr>
                <a:t>environment</a:t>
              </a:r>
            </a:p>
            <a:p>
              <a:pPr marL="52578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u="sng" dirty="0">
                  <a:solidFill>
                    <a:srgbClr val="7030A0"/>
                  </a:solidFill>
                </a:rPr>
                <a:t>Potential</a:t>
              </a:r>
              <a:r>
                <a:rPr lang="zh-CN" altLang="en-US" sz="2000" u="sng" dirty="0">
                  <a:solidFill>
                    <a:srgbClr val="7030A0"/>
                  </a:solidFill>
                </a:rPr>
                <a:t> </a:t>
              </a:r>
              <a:r>
                <a:rPr lang="en-US" altLang="zh-CN" sz="2000" u="sng" dirty="0">
                  <a:solidFill>
                    <a:srgbClr val="7030A0"/>
                  </a:solidFill>
                </a:rPr>
                <a:t>Solutions</a:t>
              </a:r>
            </a:p>
            <a:p>
              <a:pPr marL="52578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u="sng" dirty="0">
                  <a:solidFill>
                    <a:srgbClr val="7030A0"/>
                  </a:solidFill>
                </a:rPr>
                <a:t>Future</a:t>
              </a:r>
            </a:p>
            <a:p>
              <a:pPr marL="52578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en-US" altLang="zh-CN" sz="2000" u="sng" dirty="0">
                <a:solidFill>
                  <a:srgbClr val="7030A0"/>
                </a:solidFill>
              </a:endParaRP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9082AA3-1D70-414E-ABB4-E6B74E125AF9}"/>
                </a:ext>
              </a:extLst>
            </p:cNvPr>
            <p:cNvSpPr txBox="1">
              <a:spLocks/>
            </p:cNvSpPr>
            <p:nvPr/>
          </p:nvSpPr>
          <p:spPr>
            <a:xfrm>
              <a:off x="3641873" y="1420893"/>
              <a:ext cx="2286000" cy="2874142"/>
            </a:xfrm>
            <a:prstGeom prst="rect">
              <a:avLst/>
            </a:prstGeom>
            <a:solidFill>
              <a:srgbClr val="BEB2CD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1440">
                <a:spcBef>
                  <a:spcPts val="200"/>
                </a:spcBef>
              </a:pPr>
              <a:r>
                <a:rPr lang="en-US" altLang="zh-CN" sz="2500" b="1" i="1" u="sng" dirty="0">
                  <a:solidFill>
                    <a:srgbClr val="7030A0"/>
                  </a:solidFill>
                </a:rPr>
                <a:t>Manufacturing</a:t>
              </a:r>
            </a:p>
            <a:p>
              <a:pPr marL="52578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u="sng" dirty="0">
                  <a:solidFill>
                    <a:srgbClr val="7030A0"/>
                  </a:solidFill>
                </a:rPr>
                <a:t>Sourcing</a:t>
              </a:r>
            </a:p>
            <a:p>
              <a:pPr marL="52578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u="sng" dirty="0">
                  <a:solidFill>
                    <a:srgbClr val="7030A0"/>
                  </a:solidFill>
                </a:rPr>
                <a:t>Polishing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D5DF7786-5CD1-7246-BBF9-27D971F2CF4C}"/>
                </a:ext>
              </a:extLst>
            </p:cNvPr>
            <p:cNvSpPr txBox="1">
              <a:spLocks/>
            </p:cNvSpPr>
            <p:nvPr/>
          </p:nvSpPr>
          <p:spPr>
            <a:xfrm>
              <a:off x="6149997" y="1420893"/>
              <a:ext cx="2286000" cy="2874142"/>
            </a:xfrm>
            <a:prstGeom prst="rect">
              <a:avLst/>
            </a:prstGeom>
            <a:solidFill>
              <a:srgbClr val="BEB2CD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1440">
                <a:spcBef>
                  <a:spcPts val="200"/>
                </a:spcBef>
              </a:pPr>
              <a:r>
                <a:rPr lang="en-US" altLang="zh-CN" sz="2500" b="1" i="1" u="sng" dirty="0">
                  <a:solidFill>
                    <a:srgbClr val="7030A0"/>
                  </a:solidFill>
                </a:rPr>
                <a:t>Application</a:t>
              </a:r>
            </a:p>
            <a:p>
              <a:pPr marL="52578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u="sng" dirty="0">
                  <a:solidFill>
                    <a:srgbClr val="7030A0"/>
                  </a:solidFill>
                </a:rPr>
                <a:t>Different</a:t>
              </a:r>
              <a:r>
                <a:rPr lang="zh-CN" altLang="en-US" sz="2000" u="sng" dirty="0">
                  <a:solidFill>
                    <a:srgbClr val="7030A0"/>
                  </a:solidFill>
                </a:rPr>
                <a:t> </a:t>
              </a:r>
              <a:r>
                <a:rPr lang="en-US" altLang="zh-CN" sz="2000" u="sng" dirty="0">
                  <a:solidFill>
                    <a:srgbClr val="7030A0"/>
                  </a:solidFill>
                </a:rPr>
                <a:t>settings</a:t>
              </a:r>
            </a:p>
            <a:p>
              <a:pPr marL="52578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u="sng" dirty="0">
                  <a:solidFill>
                    <a:srgbClr val="7030A0"/>
                  </a:solidFill>
                </a:rPr>
                <a:t>Popularity</a:t>
              </a:r>
              <a:r>
                <a:rPr lang="zh-CN" altLang="en-US" sz="2000" u="sng" dirty="0">
                  <a:solidFill>
                    <a:srgbClr val="7030A0"/>
                  </a:solidFill>
                </a:rPr>
                <a:t> </a:t>
              </a:r>
              <a:r>
                <a:rPr lang="en-US" altLang="zh-CN" sz="2000" u="sng" dirty="0">
                  <a:solidFill>
                    <a:srgbClr val="7030A0"/>
                  </a:solidFill>
                </a:rPr>
                <a:t>of</a:t>
              </a:r>
              <a:r>
                <a:rPr lang="zh-CN" altLang="en-US" sz="2000" u="sng" dirty="0">
                  <a:solidFill>
                    <a:srgbClr val="7030A0"/>
                  </a:solidFill>
                </a:rPr>
                <a:t> </a:t>
              </a:r>
              <a:r>
                <a:rPr lang="en-US" altLang="zh-CN" sz="2000" u="sng" dirty="0">
                  <a:solidFill>
                    <a:srgbClr val="7030A0"/>
                  </a:solidFill>
                </a:rPr>
                <a:t>settings</a:t>
              </a:r>
            </a:p>
            <a:p>
              <a:pPr marL="525780" indent="-34290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u="sng" dirty="0">
                  <a:solidFill>
                    <a:srgbClr val="7030A0"/>
                  </a:solidFill>
                </a:rPr>
                <a:t>Tech</a:t>
              </a:r>
              <a:r>
                <a:rPr lang="zh-CN" altLang="en-US" sz="2000" u="sng" dirty="0">
                  <a:solidFill>
                    <a:srgbClr val="7030A0"/>
                  </a:solidFill>
                </a:rPr>
                <a:t> </a:t>
              </a:r>
              <a:r>
                <a:rPr lang="en-US" altLang="zh-CN" sz="2000" u="sng" dirty="0">
                  <a:solidFill>
                    <a:srgbClr val="7030A0"/>
                  </a:solidFill>
                </a:rPr>
                <a:t>History</a:t>
              </a:r>
            </a:p>
          </p:txBody>
        </p:sp>
      </p:grpSp>
      <p:sp>
        <p:nvSpPr>
          <p:cNvPr id="24" name="Subtitle 2">
            <a:extLst>
              <a:ext uri="{FF2B5EF4-FFF2-40B4-BE49-F238E27FC236}">
                <a16:creationId xmlns:a16="http://schemas.microsoft.com/office/drawing/2014/main" id="{D21D8E19-7D25-2142-AED5-6F69CFCA8AC6}"/>
              </a:ext>
            </a:extLst>
          </p:cNvPr>
          <p:cNvSpPr txBox="1">
            <a:spLocks/>
          </p:cNvSpPr>
          <p:nvPr/>
        </p:nvSpPr>
        <p:spPr>
          <a:xfrm>
            <a:off x="1133749" y="4371480"/>
            <a:ext cx="9810371" cy="1039083"/>
          </a:xfrm>
          <a:prstGeom prst="rect">
            <a:avLst/>
          </a:prstGeom>
          <a:solidFill>
            <a:srgbClr val="E1D1E9">
              <a:alpha val="77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i="1" dirty="0">
                <a:solidFill>
                  <a:srgbClr val="7030A0"/>
                </a:solidFill>
                <a:latin typeface="Playfair Display"/>
                <a:ea typeface="+mj-ea"/>
                <a:cs typeface="+mj-cs"/>
              </a:rPr>
              <a:t>Gemstone-</a:t>
            </a:r>
            <a:r>
              <a:rPr lang="en-US" altLang="zh-CN" sz="2800" b="1" i="1" dirty="0" err="1">
                <a:solidFill>
                  <a:srgbClr val="7030A0"/>
                </a:solidFill>
                <a:latin typeface="Playfair Display"/>
                <a:ea typeface="+mj-ea"/>
                <a:cs typeface="+mj-cs"/>
              </a:rPr>
              <a:t>pedia</a:t>
            </a:r>
            <a:endParaRPr lang="en-US" altLang="zh-CN" sz="2800" b="1" i="1" dirty="0">
              <a:solidFill>
                <a:srgbClr val="7030A0"/>
              </a:solidFill>
              <a:latin typeface="Playfair Display"/>
              <a:ea typeface="+mj-ea"/>
              <a:cs typeface="+mj-cs"/>
            </a:endParaRPr>
          </a:p>
          <a:p>
            <a:r>
              <a:rPr lang="en-US" altLang="zh-CN" sz="2000" b="1" u="sng" dirty="0">
                <a:solidFill>
                  <a:srgbClr val="7030A0"/>
                </a:solidFill>
              </a:rPr>
              <a:t>Our</a:t>
            </a:r>
            <a:r>
              <a:rPr lang="zh-CN" altLang="en-US" sz="2000" b="1" u="sng" dirty="0">
                <a:solidFill>
                  <a:srgbClr val="7030A0"/>
                </a:solidFill>
              </a:rPr>
              <a:t> </a:t>
            </a:r>
            <a:r>
              <a:rPr lang="en-US" altLang="zh-CN" sz="2000" b="1" u="sng" dirty="0">
                <a:solidFill>
                  <a:srgbClr val="7030A0"/>
                </a:solidFill>
              </a:rPr>
              <a:t>Purpose</a:t>
            </a:r>
            <a:r>
              <a:rPr lang="zh-CN" altLang="en-US" sz="2000" dirty="0">
                <a:solidFill>
                  <a:srgbClr val="7030A0"/>
                </a:solidFill>
              </a:rPr>
              <a:t>                 </a:t>
            </a:r>
            <a:r>
              <a:rPr lang="en-US" altLang="zh-CN" sz="2000" b="1" u="sng" dirty="0">
                <a:solidFill>
                  <a:srgbClr val="7030A0"/>
                </a:solidFill>
              </a:rPr>
              <a:t>About</a:t>
            </a:r>
            <a:r>
              <a:rPr lang="zh-CN" altLang="en-US" sz="2000" b="1" u="sng" dirty="0">
                <a:solidFill>
                  <a:srgbClr val="7030A0"/>
                </a:solidFill>
              </a:rPr>
              <a:t> </a:t>
            </a:r>
            <a:r>
              <a:rPr lang="en-US" altLang="zh-CN" sz="2000" b="1" u="sng" dirty="0">
                <a:solidFill>
                  <a:srgbClr val="7030A0"/>
                </a:solidFill>
              </a:rPr>
              <a:t>Us</a:t>
            </a:r>
            <a:r>
              <a:rPr lang="zh-CN" altLang="en-US" sz="2500" dirty="0">
                <a:solidFill>
                  <a:srgbClr val="7030A0"/>
                </a:solidFill>
              </a:rPr>
              <a:t>                 </a:t>
            </a:r>
            <a:r>
              <a:rPr lang="en-US" altLang="zh-CN" sz="2000" b="1" u="sng" dirty="0">
                <a:solidFill>
                  <a:srgbClr val="7030A0"/>
                </a:solidFill>
              </a:rPr>
              <a:t>Contact</a:t>
            </a:r>
            <a:r>
              <a:rPr lang="zh-CN" altLang="en-US" sz="2000" b="1" u="sng" dirty="0">
                <a:solidFill>
                  <a:srgbClr val="7030A0"/>
                </a:solidFill>
              </a:rPr>
              <a:t> </a:t>
            </a:r>
            <a:r>
              <a:rPr lang="en-US" altLang="zh-CN" sz="2000" b="1" u="sng" dirty="0">
                <a:solidFill>
                  <a:srgbClr val="7030A0"/>
                </a:solidFill>
              </a:rPr>
              <a:t>Us</a:t>
            </a:r>
          </a:p>
          <a:p>
            <a:endParaRPr lang="en-US" altLang="zh-CN" sz="2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1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223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Playfair Display</vt:lpstr>
      <vt:lpstr>Arial</vt:lpstr>
      <vt:lpstr>Calibri</vt:lpstr>
      <vt:lpstr>Calibri Light</vt:lpstr>
      <vt:lpstr>Office Theme</vt:lpstr>
      <vt:lpstr>Gemstone-pedia</vt:lpstr>
      <vt:lpstr>Homepage</vt:lpstr>
      <vt:lpstr>Introduction</vt:lpstr>
      <vt:lpstr>Manufacturing</vt:lpstr>
      <vt:lpstr>Application</vt:lpstr>
      <vt:lpstr>Environment &amp; Future</vt:lpstr>
      <vt:lpstr>Contact us</vt:lpstr>
      <vt:lpstr>Sitemap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Gemstones</dc:title>
  <dc:creator>Windows User</dc:creator>
  <cp:lastModifiedBy>Windows User</cp:lastModifiedBy>
  <cp:revision>32</cp:revision>
  <dcterms:created xsi:type="dcterms:W3CDTF">2020-10-08T07:33:58Z</dcterms:created>
  <dcterms:modified xsi:type="dcterms:W3CDTF">2020-10-11T15:05:11Z</dcterms:modified>
</cp:coreProperties>
</file>