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8" r:id="rId2"/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1575;&#1604;&#1604;&#1605;&#1576;&#1610;\Downloads\brand_count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4584589767165"/>
          <c:y val="9.9754809363160515E-2"/>
          <c:w val="0.71785127065413346"/>
          <c:h val="0.83186292544960239"/>
        </c:manualLayout>
      </c:layout>
      <c:pieChart>
        <c:varyColors val="1"/>
        <c:ser>
          <c:idx val="0"/>
          <c:order val="0"/>
          <c:tx>
            <c:strRef>
              <c:f>[brand_count.csv]brand_count!$B$1</c:f>
              <c:strCache>
                <c:ptCount val="1"/>
                <c:pt idx="0">
                  <c:v>count</c:v>
                </c:pt>
              </c:strCache>
            </c:strRef>
          </c:tx>
          <c:dLbls>
            <c:dLbl>
              <c:idx val="5"/>
              <c:layout>
                <c:manualLayout>
                  <c:x val="5.0323614010203709E-2"/>
                  <c:y val="-6.045683797177119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4"/>
              <c:layout>
                <c:manualLayout>
                  <c:x val="4.9639867082368457E-2"/>
                  <c:y val="5.283772536085759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5"/>
              <c:layout>
                <c:manualLayout>
                  <c:x val="4.2744708322380545E-2"/>
                  <c:y val="5.17812178815473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6"/>
              <c:layout>
                <c:manualLayout>
                  <c:x val="4.4156501837736409E-2"/>
                  <c:y val="6.665785600465400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8"/>
              <c:layout>
                <c:manualLayout>
                  <c:x val="2.3654552719326281E-2"/>
                  <c:y val="5.6388288345177055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9"/>
              <c:layout>
                <c:manualLayout>
                  <c:x val="1.5421877316988779E-2"/>
                  <c:y val="9.153804360999789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9"/>
              <c:layout>
                <c:manualLayout>
                  <c:x val="9.9135556907161138E-2"/>
                  <c:y val="-2.6679279930998025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[brand_count.csv]brand_count!$A$2:$A$22</c:f>
              <c:strCache>
                <c:ptCount val="21"/>
                <c:pt idx="0">
                  <c:v>Toyota</c:v>
                </c:pt>
                <c:pt idx="1">
                  <c:v>Volkswagen</c:v>
                </c:pt>
                <c:pt idx="2">
                  <c:v>Mazda</c:v>
                </c:pt>
                <c:pt idx="3">
                  <c:v>Renault</c:v>
                </c:pt>
                <c:pt idx="4">
                  <c:v>Skoda</c:v>
                </c:pt>
                <c:pt idx="5">
                  <c:v>Hyundai</c:v>
                </c:pt>
                <c:pt idx="6">
                  <c:v>Jeep</c:v>
                </c:pt>
                <c:pt idx="7">
                  <c:v>Mitsubishi</c:v>
                </c:pt>
                <c:pt idx="8">
                  <c:v>LDV</c:v>
                </c:pt>
                <c:pt idx="9">
                  <c:v>Ford</c:v>
                </c:pt>
                <c:pt idx="10">
                  <c:v>Audi</c:v>
                </c:pt>
                <c:pt idx="11">
                  <c:v>Mercedes-Benz</c:v>
                </c:pt>
                <c:pt idx="12">
                  <c:v>BMW</c:v>
                </c:pt>
                <c:pt idx="13">
                  <c:v>Volvo</c:v>
                </c:pt>
                <c:pt idx="14">
                  <c:v>GWM</c:v>
                </c:pt>
                <c:pt idx="15">
                  <c:v>Isuzu</c:v>
                </c:pt>
                <c:pt idx="16">
                  <c:v>Nissan</c:v>
                </c:pt>
                <c:pt idx="17">
                  <c:v>Kia</c:v>
                </c:pt>
                <c:pt idx="18">
                  <c:v>Subaru</c:v>
                </c:pt>
                <c:pt idx="19">
                  <c:v>Suzuki</c:v>
                </c:pt>
                <c:pt idx="20">
                  <c:v>MG</c:v>
                </c:pt>
              </c:strCache>
            </c:strRef>
          </c:cat>
          <c:val>
            <c:numRef>
              <c:f>[brand_count.csv]brand_count!$B$2:$B$22</c:f>
              <c:numCache>
                <c:formatCode>General</c:formatCode>
                <c:ptCount val="21"/>
                <c:pt idx="0">
                  <c:v>189</c:v>
                </c:pt>
                <c:pt idx="1">
                  <c:v>138</c:v>
                </c:pt>
                <c:pt idx="2">
                  <c:v>125</c:v>
                </c:pt>
                <c:pt idx="3">
                  <c:v>75</c:v>
                </c:pt>
                <c:pt idx="4">
                  <c:v>63</c:v>
                </c:pt>
                <c:pt idx="5">
                  <c:v>59</c:v>
                </c:pt>
                <c:pt idx="6">
                  <c:v>47</c:v>
                </c:pt>
                <c:pt idx="7">
                  <c:v>47</c:v>
                </c:pt>
                <c:pt idx="8">
                  <c:v>47</c:v>
                </c:pt>
                <c:pt idx="9">
                  <c:v>44</c:v>
                </c:pt>
                <c:pt idx="10">
                  <c:v>41</c:v>
                </c:pt>
                <c:pt idx="11">
                  <c:v>38</c:v>
                </c:pt>
                <c:pt idx="12">
                  <c:v>36</c:v>
                </c:pt>
                <c:pt idx="13">
                  <c:v>35</c:v>
                </c:pt>
                <c:pt idx="14">
                  <c:v>26</c:v>
                </c:pt>
                <c:pt idx="15">
                  <c:v>20</c:v>
                </c:pt>
                <c:pt idx="16">
                  <c:v>20</c:v>
                </c:pt>
                <c:pt idx="17">
                  <c:v>19</c:v>
                </c:pt>
                <c:pt idx="18">
                  <c:v>17</c:v>
                </c:pt>
                <c:pt idx="19">
                  <c:v>16</c:v>
                </c:pt>
                <c:pt idx="20">
                  <c:v>16</c:v>
                </c:pt>
              </c:numCache>
            </c:numRef>
          </c:val>
        </c:ser>
        <c:ser>
          <c:idx val="1"/>
          <c:order val="1"/>
          <c:tx>
            <c:strRef>
              <c:f>[brand_count.csv]brand_count!$C$1</c:f>
              <c:strCache>
                <c:ptCount val="1"/>
              </c:strCache>
            </c:strRef>
          </c:tx>
          <c:dLbls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[brand_count.csv]brand_count!$A$2:$A$22</c:f>
              <c:strCache>
                <c:ptCount val="21"/>
                <c:pt idx="0">
                  <c:v>Toyota</c:v>
                </c:pt>
                <c:pt idx="1">
                  <c:v>Volkswagen</c:v>
                </c:pt>
                <c:pt idx="2">
                  <c:v>Mazda</c:v>
                </c:pt>
                <c:pt idx="3">
                  <c:v>Renault</c:v>
                </c:pt>
                <c:pt idx="4">
                  <c:v>Skoda</c:v>
                </c:pt>
                <c:pt idx="5">
                  <c:v>Hyundai</c:v>
                </c:pt>
                <c:pt idx="6">
                  <c:v>Jeep</c:v>
                </c:pt>
                <c:pt idx="7">
                  <c:v>Mitsubishi</c:v>
                </c:pt>
                <c:pt idx="8">
                  <c:v>LDV</c:v>
                </c:pt>
                <c:pt idx="9">
                  <c:v>Ford</c:v>
                </c:pt>
                <c:pt idx="10">
                  <c:v>Audi</c:v>
                </c:pt>
                <c:pt idx="11">
                  <c:v>Mercedes-Benz</c:v>
                </c:pt>
                <c:pt idx="12">
                  <c:v>BMW</c:v>
                </c:pt>
                <c:pt idx="13">
                  <c:v>Volvo</c:v>
                </c:pt>
                <c:pt idx="14">
                  <c:v>GWM</c:v>
                </c:pt>
                <c:pt idx="15">
                  <c:v>Isuzu</c:v>
                </c:pt>
                <c:pt idx="16">
                  <c:v>Nissan</c:v>
                </c:pt>
                <c:pt idx="17">
                  <c:v>Kia</c:v>
                </c:pt>
                <c:pt idx="18">
                  <c:v>Subaru</c:v>
                </c:pt>
                <c:pt idx="19">
                  <c:v>Suzuki</c:v>
                </c:pt>
                <c:pt idx="20">
                  <c:v>MG</c:v>
                </c:pt>
              </c:strCache>
            </c:strRef>
          </c:cat>
          <c:val>
            <c:numRef>
              <c:f>[brand_count.csv]brand_count!$C$2:$C$22</c:f>
              <c:numCache>
                <c:formatCode>General</c:formatCode>
                <c:ptCount val="21"/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7162-2BA2-4335-A44B-2E13E023513A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D4A-D44A-42A8-8EB4-CBC1D6A4854C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7162-2BA2-4335-A44B-2E13E023513A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D4A-D44A-42A8-8EB4-CBC1D6A48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7162-2BA2-4335-A44B-2E13E023513A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D4A-D44A-42A8-8EB4-CBC1D6A48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7162-2BA2-4335-A44B-2E13E023513A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D4A-D44A-42A8-8EB4-CBC1D6A48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7162-2BA2-4335-A44B-2E13E023513A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D4A-D44A-42A8-8EB4-CBC1D6A4854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7162-2BA2-4335-A44B-2E13E023513A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D4A-D44A-42A8-8EB4-CBC1D6A48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7162-2BA2-4335-A44B-2E13E023513A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D4A-D44A-42A8-8EB4-CBC1D6A48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7162-2BA2-4335-A44B-2E13E023513A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D4A-D44A-42A8-8EB4-CBC1D6A48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7162-2BA2-4335-A44B-2E13E023513A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D4A-D44A-42A8-8EB4-CBC1D6A48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7162-2BA2-4335-A44B-2E13E023513A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D4A-D44A-42A8-8EB4-CBC1D6A4854C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7162-2BA2-4335-A44B-2E13E023513A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D4A-D44A-42A8-8EB4-CBC1D6A4854C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89D7162-2BA2-4335-A44B-2E13E023513A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7797D4A-D44A-42A8-8EB4-CBC1D6A4854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dirty="0"/>
              <a:t>Best-Selling Cars of 2022</a:t>
            </a:r>
          </a:p>
        </p:txBody>
      </p:sp>
    </p:spTree>
    <p:extLst>
      <p:ext uri="{BB962C8B-B14F-4D97-AF65-F5344CB8AC3E}">
        <p14:creationId xmlns:p14="http://schemas.microsoft.com/office/powerpoint/2010/main" val="99753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410200" y="4648200"/>
            <a:ext cx="6400800" cy="17526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Chart 3" title="Sales percentage of the last year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163325"/>
              </p:ext>
            </p:extLst>
          </p:nvPr>
        </p:nvGraphicFramePr>
        <p:xfrm>
          <a:off x="990600" y="228600"/>
          <a:ext cx="7505701" cy="6477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279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b="1" dirty="0"/>
              <a:t>Recommendation: Focus marketing efforts on the top-selling brands</a:t>
            </a:r>
            <a:br>
              <a:rPr lang="en-US" sz="2000" b="1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754563"/>
          </a:xfrm>
        </p:spPr>
        <p:txBody>
          <a:bodyPr>
            <a:normAutofit/>
          </a:bodyPr>
          <a:lstStyle/>
          <a:p>
            <a:r>
              <a:rPr lang="en-US" sz="1800" b="1" dirty="0"/>
              <a:t>Recommendation: Focus marketing efforts on the top-selling brands</a:t>
            </a:r>
          </a:p>
          <a:p>
            <a:r>
              <a:rPr lang="en-US" sz="1800" dirty="0"/>
              <a:t>By concentrating on the brands that recorded the highest sales, the company can effectively allocate its marketing budget. Targeted marketing campaigns for popular brands could boost revenue.</a:t>
            </a:r>
          </a:p>
          <a:p>
            <a:r>
              <a:rPr lang="en-US" sz="1800" b="1" dirty="0"/>
              <a:t>Solutions:</a:t>
            </a:r>
          </a:p>
          <a:p>
            <a:r>
              <a:rPr lang="en-US" sz="1800" dirty="0"/>
              <a:t>Increase spending on paid advertising for leading brands.</a:t>
            </a:r>
          </a:p>
          <a:p>
            <a:r>
              <a:rPr lang="en-US" sz="1800" dirty="0"/>
              <a:t>Offer promotional deals or discounts for these brands.</a:t>
            </a:r>
          </a:p>
          <a:p>
            <a:r>
              <a:rPr lang="en-US" sz="1800" dirty="0"/>
              <a:t>Improve the digital presence of these brands, including social media platforms and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4562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Recommendation: Identify opportunities to improve the performance of low-performing brands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Brands </a:t>
            </a:r>
            <a:r>
              <a:rPr lang="en-US" sz="1800" dirty="0"/>
              <a:t>that did not achieve strong sales deserve analysis, as there may be opportunities to enhance their performance.</a:t>
            </a:r>
          </a:p>
          <a:p>
            <a:r>
              <a:rPr lang="en-US" sz="1800" b="1" dirty="0"/>
              <a:t>Solutions:</a:t>
            </a:r>
          </a:p>
          <a:p>
            <a:r>
              <a:rPr lang="en-US" sz="1800" dirty="0"/>
              <a:t>Study the reasons for poor performance, such as pricing, product offering, or lack of promotion.</a:t>
            </a:r>
          </a:p>
          <a:p>
            <a:r>
              <a:rPr lang="en-US" sz="1800" dirty="0"/>
              <a:t>Reevaluate marketing strategies for these brands.</a:t>
            </a:r>
          </a:p>
          <a:p>
            <a:r>
              <a:rPr lang="en-US" sz="1800" dirty="0"/>
              <a:t>Adjust product pricing or add new features to make them more attractive to customers.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62277736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18</TotalTime>
  <Words>167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Thatch</vt:lpstr>
      <vt:lpstr>Report</vt:lpstr>
      <vt:lpstr>PowerPoint Presentation</vt:lpstr>
      <vt:lpstr>Recommendation: Focus marketing efforts on the top-selling brands </vt:lpstr>
      <vt:lpstr>Recommendation: Identify opportunities to improve the performance of low-performing brands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</dc:creator>
  <cp:lastModifiedBy>ano</cp:lastModifiedBy>
  <cp:revision>3</cp:revision>
  <dcterms:created xsi:type="dcterms:W3CDTF">2024-09-08T22:10:19Z</dcterms:created>
  <dcterms:modified xsi:type="dcterms:W3CDTF">2024-09-09T19:51:36Z</dcterms:modified>
</cp:coreProperties>
</file>