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4" r:id="rId3"/>
    <p:sldId id="283" r:id="rId4"/>
    <p:sldId id="335" r:id="rId5"/>
    <p:sldId id="324" r:id="rId6"/>
    <p:sldId id="325" r:id="rId7"/>
    <p:sldId id="285" r:id="rId8"/>
    <p:sldId id="331" r:id="rId9"/>
    <p:sldId id="333" r:id="rId10"/>
    <p:sldId id="280" r:id="rId11"/>
    <p:sldId id="289" r:id="rId12"/>
    <p:sldId id="297" r:id="rId13"/>
    <p:sldId id="298" r:id="rId14"/>
    <p:sldId id="332" r:id="rId15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00" d="100"/>
          <a:sy n="100" d="100"/>
        </p:scale>
        <p:origin x="-1866" y="-10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04/02/2021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04/02/2021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bium/Great-Cow-BASIC-Demonstration-Sources/tree/master/Vendor_Boards/Microchip_Low_Pin_Count_Demo_Board/PICKit2_Board/18F16Q4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18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 l="8600" t="14166" r="7684" b="8911"/>
          <a:stretch>
            <a:fillRect/>
          </a:stretch>
        </p:blipFill>
        <p:spPr bwMode="auto">
          <a:xfrm>
            <a:off x="179512" y="238691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363839"/>
            <a:ext cx="1928242" cy="142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 </a:t>
            </a:r>
            <a:r>
              <a:rPr lang="en-GB" sz="1100" dirty="0" smtClean="0"/>
              <a:t>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switch</a:t>
            </a:r>
            <a:r>
              <a:rPr lang="en-GB" sz="1100" dirty="0" smtClean="0"/>
              <a:t>, </a:t>
            </a:r>
            <a:r>
              <a:rPr lang="en-GB" sz="1100" b="1" dirty="0" smtClean="0"/>
              <a:t>ADC </a:t>
            </a:r>
            <a:r>
              <a:rPr lang="en-GB" sz="1100" dirty="0" smtClean="0"/>
              <a:t>– the </a:t>
            </a:r>
            <a:r>
              <a:rPr lang="en-GB" sz="1100" b="1" dirty="0" smtClean="0"/>
              <a:t>LEDs </a:t>
            </a:r>
            <a:r>
              <a:rPr lang="en-GB" sz="1100" dirty="0" smtClean="0"/>
              <a:t>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serial</a:t>
            </a:r>
            <a:r>
              <a:rPr lang="en-GB" sz="1100" dirty="0" smtClean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timer0</a:t>
            </a:r>
            <a:r>
              <a:rPr lang="en-GB" sz="1100" dirty="0" smtClean="0"/>
              <a:t>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</a:t>
            </a:r>
            <a:r>
              <a:rPr lang="en-GB" sz="1100" b="1" dirty="0" smtClean="0"/>
              <a:t>PWM</a:t>
            </a:r>
            <a:r>
              <a:rPr lang="en-GB" sz="1100" dirty="0" smtClean="0"/>
              <a:t>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smtClean="0"/>
              <a:t>I2C</a:t>
            </a:r>
            <a:r>
              <a:rPr lang="en-GB" sz="1100" dirty="0" smtClean="0"/>
              <a:t>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I2C GCLD </a:t>
            </a:r>
            <a:r>
              <a:rPr lang="en-GB" sz="1100" dirty="0" smtClean="0"/>
              <a:t>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SPI GCLD </a:t>
            </a:r>
            <a:r>
              <a:rPr lang="en-GB" sz="1100" dirty="0" smtClean="0"/>
              <a:t>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smtClean="0"/>
              <a:t>PWM</a:t>
            </a:r>
            <a:r>
              <a:rPr lang="en-GB" sz="1100" dirty="0" smtClean="0"/>
              <a:t>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b="1" dirty="0" err="1" smtClean="0"/>
              <a:t>Progmem</a:t>
            </a:r>
            <a:r>
              <a:rPr lang="en-GB" sz="1100" b="1" dirty="0" smtClean="0"/>
              <a:t> </a:t>
            </a:r>
            <a:r>
              <a:rPr lang="en-GB" sz="1100" dirty="0" smtClean="0"/>
              <a:t>and</a:t>
            </a:r>
            <a:r>
              <a:rPr lang="en-GB" sz="1100" b="1" dirty="0" smtClean="0"/>
              <a:t>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</a:t>
            </a:r>
            <a:r>
              <a:rPr lang="en-GB" sz="1100" b="1" dirty="0" smtClean="0"/>
              <a:t>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</a:t>
            </a:r>
            <a:r>
              <a:rPr lang="en-GB" sz="1100" b="1" dirty="0" smtClean="0"/>
              <a:t>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93179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Great Cow BASIC &amp; MPLAB-X/PIC-AS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987574"/>
            <a:ext cx="4001917" cy="37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Group 27"/>
          <p:cNvGrpSpPr/>
          <p:nvPr/>
        </p:nvGrpSpPr>
        <p:grpSpPr>
          <a:xfrm>
            <a:off x="251520" y="3723878"/>
            <a:ext cx="2304256" cy="1504994"/>
            <a:chOff x="1475656" y="1851670"/>
            <a:chExt cx="3600400" cy="2657122"/>
          </a:xfrm>
        </p:grpSpPr>
        <p:pic>
          <p:nvPicPr>
            <p:cNvPr id="30" name="Picture 2" descr="See the source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1347614"/>
            <a:ext cx="33432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Tutorials...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 </a:t>
            </a:r>
            <a:r>
              <a:rPr lang="en-GB" sz="1100" dirty="0" smtClean="0"/>
              <a:t>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switch</a:t>
            </a:r>
            <a:r>
              <a:rPr lang="en-GB" sz="1100" dirty="0" smtClean="0"/>
              <a:t>, </a:t>
            </a:r>
            <a:r>
              <a:rPr lang="en-GB" sz="1100" b="1" dirty="0" smtClean="0"/>
              <a:t>ADC </a:t>
            </a:r>
            <a:r>
              <a:rPr lang="en-GB" sz="1100" dirty="0" smtClean="0"/>
              <a:t>– the </a:t>
            </a:r>
            <a:r>
              <a:rPr lang="en-GB" sz="1100" b="1" dirty="0" smtClean="0"/>
              <a:t>LEDs </a:t>
            </a:r>
            <a:r>
              <a:rPr lang="en-GB" sz="1100" dirty="0" smtClean="0"/>
              <a:t>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serial</a:t>
            </a:r>
            <a:r>
              <a:rPr lang="en-GB" sz="1100" dirty="0" smtClean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timer0</a:t>
            </a:r>
            <a:r>
              <a:rPr lang="en-GB" sz="1100" dirty="0" smtClean="0"/>
              <a:t>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</a:t>
            </a:r>
            <a:r>
              <a:rPr lang="en-GB" sz="1100" b="1" dirty="0" smtClean="0"/>
              <a:t>PWM</a:t>
            </a:r>
            <a:r>
              <a:rPr lang="en-GB" sz="1100" dirty="0" smtClean="0"/>
              <a:t>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smtClean="0"/>
              <a:t>I2C</a:t>
            </a:r>
            <a:r>
              <a:rPr lang="en-GB" sz="1100" dirty="0" smtClean="0"/>
              <a:t>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I2C GCLD </a:t>
            </a:r>
            <a:r>
              <a:rPr lang="en-GB" sz="1100" dirty="0" smtClean="0"/>
              <a:t>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SPI GCLD </a:t>
            </a:r>
            <a:r>
              <a:rPr lang="en-GB" sz="1100" dirty="0" smtClean="0"/>
              <a:t>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smtClean="0"/>
              <a:t>PWM</a:t>
            </a:r>
            <a:r>
              <a:rPr lang="en-GB" sz="1100" dirty="0" smtClean="0"/>
              <a:t>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b="1" dirty="0" err="1" smtClean="0"/>
              <a:t>Progmem</a:t>
            </a:r>
            <a:r>
              <a:rPr lang="en-GB" sz="1100" b="1" dirty="0" smtClean="0"/>
              <a:t> </a:t>
            </a:r>
            <a:r>
              <a:rPr lang="en-GB" sz="1100" dirty="0" smtClean="0"/>
              <a:t>and</a:t>
            </a:r>
            <a:r>
              <a:rPr lang="en-GB" sz="1100" b="1" dirty="0" smtClean="0"/>
              <a:t>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</a:t>
            </a:r>
            <a:r>
              <a:rPr lang="en-GB" sz="1100" b="1" dirty="0" smtClean="0"/>
              <a:t>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</a:t>
            </a:r>
            <a:r>
              <a:rPr lang="en-GB" sz="1100" b="1" dirty="0" smtClean="0"/>
              <a:t>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PIC18FxxQ41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PIC18-Q41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12-bit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</a:t>
            </a:r>
            <a:r>
              <a:rPr lang="en-GB" smtClean="0"/>
              <a:t>, I2C, </a:t>
            </a:r>
            <a:r>
              <a:rPr lang="en-GB" dirty="0" smtClean="0"/>
              <a:t>SPI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endParaRPr lang="en-GB" dirty="0" smtClean="0"/>
          </a:p>
          <a:p>
            <a:r>
              <a:rPr lang="en-GB" dirty="0" smtClean="0"/>
              <a:t>The PIC18xxQ41 offers 14- and 20-pin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l="8600" t="14166" r="7684" b="8911"/>
          <a:stretch>
            <a:fillRect/>
          </a:stretch>
        </p:blipFill>
        <p:spPr bwMode="auto">
          <a:xfrm>
            <a:off x="6300193" y="1275606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2"/>
            <a:ext cx="3960440" cy="244038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18FxxQ41 chip family</a:t>
            </a:r>
          </a:p>
          <a:p>
            <a:endParaRPr lang="en-GB" dirty="0" smtClean="0"/>
          </a:p>
          <a:p>
            <a:r>
              <a:rPr lang="en-GB" dirty="0" smtClean="0"/>
              <a:t>Great Cow BASIC is a cross platform with common code translation 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6480720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Great Cow 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6660232" y="273725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ASM 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60232" y="4537452"/>
            <a:ext cx="161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 and AVR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08537" y="1948959"/>
            <a:ext cx="267227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Great Cow BASIC Compiler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4796755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Great Cow 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60232" y="4537452"/>
            <a:ext cx="161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 and AVR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Using MPLAB-X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960121" y="1724025"/>
            <a:ext cx="125571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PIC-AS,  </a:t>
            </a:r>
          </a:p>
          <a:p>
            <a:pPr algn="ctr"/>
            <a:r>
              <a:rPr lang="en-GB" sz="1200" dirty="0" smtClean="0"/>
              <a:t>MPLAB-IDE </a:t>
            </a:r>
            <a:endParaRPr lang="en-GB" sz="1200" dirty="0"/>
          </a:p>
        </p:txBody>
      </p:sp>
      <p:cxnSp>
        <p:nvCxnSpPr>
          <p:cNvPr id="28" name="Shape 27"/>
          <p:cNvCxnSpPr>
            <a:stCxn id="37" idx="3"/>
            <a:endCxn id="20" idx="2"/>
          </p:cNvCxnSpPr>
          <p:nvPr/>
        </p:nvCxnSpPr>
        <p:spPr>
          <a:xfrm flipV="1">
            <a:off x="7452320" y="3025284"/>
            <a:ext cx="108012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ocument 32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4310" y="1905000"/>
            <a:ext cx="267227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Great Cow BASIC Compiler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4" y="1210800"/>
            <a:ext cx="8229601" cy="3394472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23528" y="1923678"/>
            <a:ext cx="3600400" cy="2657122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427734"/>
            <a:ext cx="3568848" cy="160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67545" y="4256738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9582"/>
            <a:ext cx="7499176" cy="3394472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GB" sz="1800" dirty="0" smtClean="0"/>
              <a:t>We </a:t>
            </a:r>
            <a:r>
              <a:rPr lang="en-GB" sz="1800" dirty="0" smtClean="0"/>
              <a:t>will see two tests</a:t>
            </a:r>
          </a:p>
          <a:p>
            <a:pPr marL="457200" indent="-457200">
              <a:buNone/>
            </a:pPr>
            <a:endParaRPr lang="en-GB" sz="1800" dirty="0" smtClean="0"/>
          </a:p>
          <a:p>
            <a:pPr marL="457200" indent="-457200">
              <a:buAutoNum type="arabicPeriod"/>
            </a:pPr>
            <a:r>
              <a:rPr lang="en-GB" sz="1800" dirty="0" smtClean="0"/>
              <a:t>Using the method used in the tutorials – PICKitPlus ( Pickit2 or Pickit3)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GB" sz="1800" dirty="0" smtClean="0"/>
              <a:t>Using the </a:t>
            </a:r>
            <a:r>
              <a:rPr lang="en-GB" sz="1800" dirty="0" smtClean="0"/>
              <a:t> PICkit4 method</a:t>
            </a:r>
            <a:endParaRPr lang="en-GB" sz="1800" dirty="0" smtClean="0"/>
          </a:p>
          <a:p>
            <a:pPr marL="457200" indent="-457200">
              <a:buAutoNum type="arabicPeriod"/>
            </a:pPr>
            <a:endParaRPr lang="en-GB" sz="800" dirty="0" smtClean="0"/>
          </a:p>
          <a:p>
            <a:pPr marL="829354" lvl="1" indent="-457200">
              <a:buFont typeface="+mj-lt"/>
              <a:buAutoNum type="arabicPeriod"/>
            </a:pPr>
            <a:endParaRPr lang="en-GB" sz="8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28184" y="545207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686798" cy="3394472"/>
          </a:xfrm>
        </p:spPr>
        <p:txBody>
          <a:bodyPr>
            <a:normAutofit/>
          </a:bodyPr>
          <a:lstStyle/>
          <a:p>
            <a:r>
              <a:rPr lang="en-GB" dirty="0" smtClean="0"/>
              <a:t>Tutorial source code</a:t>
            </a:r>
          </a:p>
          <a:p>
            <a:pPr lvl="1">
              <a:buNone/>
            </a:pPr>
            <a:r>
              <a:rPr lang="en-GB" sz="900" u="sng" dirty="0" smtClean="0">
                <a:hlinkClick r:id="rId2"/>
              </a:rPr>
              <a:t>https://</a:t>
            </a:r>
            <a:r>
              <a:rPr lang="en-GB" sz="900" u="sng" dirty="0" smtClean="0">
                <a:hlinkClick r:id="rId2"/>
              </a:rPr>
              <a:t>github.com/Anobium/Great-Cow-BASIC-Demonstration-Sources/tree/master/Vendor_Boards/Microchip_Low_Pin_Count_Demo_Board/PICKit2_Board/18F16Q41</a:t>
            </a:r>
            <a:endParaRPr lang="en-GB" sz="900" u="sng" dirty="0" smtClean="0"/>
          </a:p>
          <a:p>
            <a:pPr lvl="1">
              <a:buNone/>
            </a:pPr>
            <a:endParaRPr lang="en-GB" sz="900" u="sng" dirty="0" smtClean="0"/>
          </a:p>
          <a:p>
            <a:pPr marL="318988" lvl="1" indent="-318988">
              <a:buFont typeface="Arial" pitchFamily="34" charset="0"/>
              <a:buChar char="•"/>
            </a:pPr>
            <a:r>
              <a:rPr lang="en-GB" sz="3000" dirty="0" smtClean="0"/>
              <a:t>Tutorial </a:t>
            </a:r>
            <a:r>
              <a:rPr lang="en-GB" sz="3000" dirty="0" smtClean="0"/>
              <a:t>presentations</a:t>
            </a:r>
          </a:p>
          <a:p>
            <a:pPr lvl="1">
              <a:buNone/>
            </a:pPr>
            <a:r>
              <a:rPr lang="en-GB" sz="900" u="sng" dirty="0" smtClean="0">
                <a:hlinkClick r:id="rId2"/>
              </a:rPr>
              <a:t>https</a:t>
            </a:r>
            <a:r>
              <a:rPr lang="en-GB" sz="900" u="sng" smtClean="0">
                <a:hlinkClick r:id="rId2"/>
              </a:rPr>
              <a:t>://</a:t>
            </a:r>
            <a:r>
              <a:rPr lang="en-GB" sz="900" u="sng" smtClean="0">
                <a:hlinkClick r:id="rId2"/>
              </a:rPr>
              <a:t>github.com/Anobium/Great-Cow-BASIC-Demonstration-Sources/tree/master/Vendor_Boards/Microchip_Low_Pin_Count_Demo_Board/PICKit2_Board/18F16Q41</a:t>
            </a:r>
            <a:r>
              <a:rPr lang="en-GB" sz="900" u="sng" smtClean="0"/>
              <a:t>/</a:t>
            </a:r>
            <a:endParaRPr lang="en-GB" sz="900" u="sng" dirty="0" smtClean="0">
              <a:hlinkClick r:id="rId2"/>
            </a:endParaRPr>
          </a:p>
          <a:p>
            <a:pPr marL="318988" lvl="1" indent="-318988">
              <a:buNone/>
            </a:pPr>
            <a:endParaRPr lang="en-GB" sz="3000" dirty="0" smtClean="0"/>
          </a:p>
          <a:p>
            <a:pPr lvl="1">
              <a:buNone/>
            </a:pPr>
            <a:endParaRPr lang="en-GB" sz="900" u="sng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16493</TotalTime>
  <Words>556</Words>
  <Application>Microsoft Office PowerPoint</Application>
  <PresentationFormat>On-screen Show (16:9)</PresentationFormat>
  <Paragraphs>129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Great Cow BASIC Part 18</vt:lpstr>
      <vt:lpstr>Tutorials...</vt:lpstr>
      <vt:lpstr>PIC18FxxQ41</vt:lpstr>
      <vt:lpstr>Great Cow BASIC Compiler</vt:lpstr>
      <vt:lpstr>The core compiler</vt:lpstr>
      <vt:lpstr>Using MPLAB-X</vt:lpstr>
      <vt:lpstr>Hardware</vt:lpstr>
      <vt:lpstr>Lab</vt:lpstr>
      <vt:lpstr>Summary</vt:lpstr>
      <vt:lpstr>Videos...</vt:lpstr>
      <vt:lpstr>Great Cow BASIC</vt:lpstr>
      <vt:lpstr>Slide 12</vt:lpstr>
      <vt:lpstr>Backup Slides</vt:lpstr>
      <vt:lpstr>Great Cow BASIC &amp; MPLAB-X/PIC-AS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905</cp:revision>
  <dcterms:created xsi:type="dcterms:W3CDTF">2019-01-08T20:03:06Z</dcterms:created>
  <dcterms:modified xsi:type="dcterms:W3CDTF">2021-02-04T13:59:23Z</dcterms:modified>
</cp:coreProperties>
</file>