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Abril Fatface"/>
      <p:regular r:id="rId41"/>
    </p:embeddedFont>
    <p:embeddedFont>
      <p:font typeface="Griffy"/>
      <p:regular r:id="rId42"/>
    </p:embeddedFont>
    <p:embeddedFont>
      <p:font typeface="Poppins"/>
      <p:regular r:id="rId43"/>
      <p:bold r:id="rId44"/>
      <p:italic r:id="rId45"/>
      <p:boldItalic r:id="rId46"/>
    </p:embeddedFont>
    <p:embeddedFont>
      <p:font typeface="Barlow Condensed"/>
      <p:regular r:id="rId47"/>
      <p:bold r:id="rId48"/>
      <p:italic r:id="rId49"/>
      <p:boldItalic r:id="rId50"/>
    </p:embeddedFont>
    <p:embeddedFont>
      <p:font typeface="DM Sans"/>
      <p:regular r:id="rId51"/>
      <p:bold r:id="rId52"/>
      <p:italic r:id="rId53"/>
      <p:boldItalic r:id="rId54"/>
    </p:embeddedFont>
    <p:embeddedFont>
      <p:font typeface="Homemade Apple"/>
      <p:regular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Griffy-regular.fntdata"/><Relationship Id="rId41" Type="http://schemas.openxmlformats.org/officeDocument/2006/relationships/font" Target="fonts/AbrilFatface-regular.fntdata"/><Relationship Id="rId44" Type="http://schemas.openxmlformats.org/officeDocument/2006/relationships/font" Target="fonts/Poppins-bold.fntdata"/><Relationship Id="rId43" Type="http://schemas.openxmlformats.org/officeDocument/2006/relationships/font" Target="fonts/Poppins-regular.fntdata"/><Relationship Id="rId46" Type="http://schemas.openxmlformats.org/officeDocument/2006/relationships/font" Target="fonts/Poppins-boldItalic.fntdata"/><Relationship Id="rId45"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Condensed-bold.fntdata"/><Relationship Id="rId47" Type="http://schemas.openxmlformats.org/officeDocument/2006/relationships/font" Target="fonts/BarlowCondensed-regular.fntdata"/><Relationship Id="rId49" Type="http://schemas.openxmlformats.org/officeDocument/2006/relationships/font" Target="fonts/BarlowCondense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DMSans-regular.fntdata"/><Relationship Id="rId50" Type="http://schemas.openxmlformats.org/officeDocument/2006/relationships/font" Target="fonts/BarlowCondensed-boldItalic.fntdata"/><Relationship Id="rId53" Type="http://schemas.openxmlformats.org/officeDocument/2006/relationships/font" Target="fonts/DMSans-italic.fntdata"/><Relationship Id="rId52" Type="http://schemas.openxmlformats.org/officeDocument/2006/relationships/font" Target="fonts/DMSans-bold.fntdata"/><Relationship Id="rId11" Type="http://schemas.openxmlformats.org/officeDocument/2006/relationships/slide" Target="slides/slide6.xml"/><Relationship Id="rId55" Type="http://schemas.openxmlformats.org/officeDocument/2006/relationships/font" Target="fonts/HomemadeApple-regular.fntdata"/><Relationship Id="rId10" Type="http://schemas.openxmlformats.org/officeDocument/2006/relationships/slide" Target="slides/slide5.xml"/><Relationship Id="rId54" Type="http://schemas.openxmlformats.org/officeDocument/2006/relationships/font" Target="fonts/DM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26a5dc2d7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126a5dc2d7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 déterminer le nombre de topics optimal, on va calculer la perplexité et la cohérence selon le nombre de topics.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 perplexité est la mesure la plus couramment employée pour juger de la qualité d’un modèle de langage.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L'idée est de construire un ensemble de test constitué de phrases tronquées dont le contenu linguistique est complètement différent. On demande ensuite à </a:t>
            </a:r>
            <a:r>
              <a:rPr lang="en">
                <a:solidFill>
                  <a:schemeClr val="dk1"/>
                </a:solidFill>
              </a:rPr>
              <a:t>notre modèle</a:t>
            </a:r>
            <a:r>
              <a:rPr lang="en"/>
              <a:t> de donner une probabilité sur le mot manquant à la fin de la séquence et seulement lui. La perplexité est alors calculée à partir de ces mises. Pour résumer, et simplifier le score de perplexité mesure à quel point un modèle est “surpris” par des données qu’il n’a jamais rencontré. C’est une mesure qui se fait grâce à la log-vraisemblance d’un ensemble de test. Moins le score est élevé, mieux c’est.</a:t>
            </a:r>
            <a:endParaRPr/>
          </a:p>
          <a:p>
            <a:pPr indent="0" lvl="0" marL="0" rtl="0" algn="l">
              <a:spcBef>
                <a:spcPts val="0"/>
              </a:spcBef>
              <a:spcAft>
                <a:spcPts val="0"/>
              </a:spcAft>
              <a:buNone/>
            </a:pPr>
            <a:r>
              <a:rPr lang="en"/>
              <a:t>Toutefois, on notera qu’un bon score de perplexité ne signifie pas forcément que les topics identifiés seront interprétables facilement pour nous humains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Ensuite, on a donc le score de cohérence qui mesure la distance relative (c’est à dire le degré de similitude sémantique) entre les mots dans un topic. Ça permet de distinguer les topics facilement interprétables de ceux qui sont des artefacts statistiques (c’est à dire les topics déterminés par notre modèle qui ne seraient pas interprétables d’un point de vue humain)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26a5dc2d7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26a5dc2d7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 le modèle LDA avec un corpus représenté sous la forme d’un Bag Of Word, on constate que plus le nombre de topics augmente, plus la perplexité baisse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26a5dc2d7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26a5dc2d7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 qui va plus nous intéresser ici, c’est le score de cohérence. Le maximum est atteint pour 3 topics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26a5dc2d7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26a5dc2d7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Une fois notre modèle entraîné, on peut visualiser nos topics, qui sont donc au nombre de 3. Une première représentation possible, ça va être les nuages de mots (wordcloud dans la langue de Mr Bean)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26a5dc2d7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26a5dc2d7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26a5dc2d7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26a5dc2d7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 le modèle LDA avec un corpus représenté sous la forme d’un Bag Of Word, on constate que plus le nombre de topics augmente, plus la perplexité baisse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126a5dc2d7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126a5dc2d7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26a5dc2d7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26a5dc2d7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126a5dc2d7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26a5dc2d7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126a5dc2d7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126a5dc2d7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26a5dc2d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26a5dc2d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126a5dc2d7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126a5dc2d7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126a5dc2d7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126a5dc2d7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126a5dc2d7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126a5dc2d7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 cette première partie, nous nous intéresserons à l’extraction de thèmes (aussi appelés topics) à partir de reviews clients.</a:t>
            </a:r>
            <a:endParaRPr/>
          </a:p>
          <a:p>
            <a:pPr indent="0" lvl="0" marL="0" rtl="0" algn="l">
              <a:spcBef>
                <a:spcPts val="0"/>
              </a:spcBef>
              <a:spcAft>
                <a:spcPts val="0"/>
              </a:spcAft>
              <a:buNone/>
            </a:pPr>
            <a:r>
              <a:rPr lang="en"/>
              <a:t>Il s’agit d’une étude de faisabilité, et notre corpus pour cette étude est constitué des reviews utilisateurs de Yelp</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26a5dc2d7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26a5dc2d7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26a5dc2d7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126a5dc2d7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126a5dc2d7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126a5dc2d7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26a5dc2d7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26a5dc2d7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126a5dc2d7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126a5dc2d7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126a5dc2d7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126a5dc2d7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126a5dc2d7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126a5dc2d7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26a5dc2d7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26a5dc2d7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 cette première partie, nous nous intéresserons à l’extraction de thèmes (aussi appelés topics) à partir de reviews clients.</a:t>
            </a:r>
            <a:endParaRPr/>
          </a:p>
          <a:p>
            <a:pPr indent="0" lvl="0" marL="0" rtl="0" algn="l">
              <a:spcBef>
                <a:spcPts val="0"/>
              </a:spcBef>
              <a:spcAft>
                <a:spcPts val="0"/>
              </a:spcAft>
              <a:buNone/>
            </a:pPr>
            <a:r>
              <a:rPr lang="en"/>
              <a:t>Il s’agit d’une étude de faisabilité, et notre corpus pour cette étude est constitué des reviews utilisateurs de Yelp</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26a5dc2d7c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126a5dc2d7c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126a5dc2d7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126a5dc2d7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FFFFF"/>
                </a:highlight>
              </a:rPr>
              <a:t>Dans les faits il existe deux algorithmes disponibles : </a:t>
            </a:r>
            <a:r>
              <a:rPr lang="en" sz="1150">
                <a:solidFill>
                  <a:srgbClr val="5E36F3"/>
                </a:solidFill>
                <a:highlight>
                  <a:srgbClr val="FFFFFF"/>
                </a:highlight>
              </a:rPr>
              <a:t>VGG16 et VGG19</a:t>
            </a:r>
            <a:r>
              <a:rPr lang="en" sz="1150">
                <a:solidFill>
                  <a:schemeClr val="dk1"/>
                </a:solidFill>
                <a:highlight>
                  <a:srgbClr val="FFFFFF"/>
                </a:highlight>
              </a:rPr>
              <a:t>. Dans cet article, nous allons nous concentrer sur l’architecture du premier. Si les deux architectures sont très proches et respectent la même logique, VGG19 présente un plus grand nombre de couches de convolution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126a5dc2d7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126a5dc2d7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126a5dc2d7c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126a5dc2d7c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 cette première partie, nous nous intéresserons à l’extraction de thèmes (aussi appelés topics) à partir de reviews clients.</a:t>
            </a:r>
            <a:endParaRPr/>
          </a:p>
          <a:p>
            <a:pPr indent="0" lvl="0" marL="0" rtl="0" algn="l">
              <a:spcBef>
                <a:spcPts val="0"/>
              </a:spcBef>
              <a:spcAft>
                <a:spcPts val="0"/>
              </a:spcAft>
              <a:buNone/>
            </a:pPr>
            <a:r>
              <a:rPr lang="en"/>
              <a:t>Il s’agit d’une étude de faisabilité, et notre corpus pour cette étude est constitué des reviews utilisateurs de Yelp</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26a5dc2d7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26a5dc2d7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26a5dc2d7c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126a5dc2d7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26a5dc2d7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26a5dc2d7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Notre dataset est constitué de 6 990 280 reviews des utilisateurs de Yelp, une plateforme qui publie des avis participatifs sur les commerces locaux.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 dataset contient 9 colonnes :</a:t>
            </a:r>
            <a:endParaRPr/>
          </a:p>
          <a:p>
            <a:pPr indent="-298450" lvl="0" marL="457200" rtl="0" algn="l">
              <a:spcBef>
                <a:spcPts val="0"/>
              </a:spcBef>
              <a:spcAft>
                <a:spcPts val="0"/>
              </a:spcAft>
              <a:buSzPts val="1100"/>
              <a:buChar char="-"/>
            </a:pPr>
            <a:r>
              <a:rPr lang="en"/>
              <a:t>Review_id, qui est l’identifiant unique de la review</a:t>
            </a:r>
            <a:endParaRPr/>
          </a:p>
          <a:p>
            <a:pPr indent="-298450" lvl="0" marL="457200" rtl="0" algn="l">
              <a:spcBef>
                <a:spcPts val="0"/>
              </a:spcBef>
              <a:spcAft>
                <a:spcPts val="0"/>
              </a:spcAft>
              <a:buSzPts val="1100"/>
              <a:buChar char="-"/>
            </a:pPr>
            <a:r>
              <a:rPr lang="en"/>
              <a:t>User_id, qui est l’identifiant unique de l’utilisateur</a:t>
            </a:r>
            <a:endParaRPr/>
          </a:p>
          <a:p>
            <a:pPr indent="-298450" lvl="0" marL="457200" rtl="0" algn="l">
              <a:spcBef>
                <a:spcPts val="0"/>
              </a:spcBef>
              <a:spcAft>
                <a:spcPts val="0"/>
              </a:spcAft>
              <a:buSzPts val="1100"/>
              <a:buChar char="-"/>
            </a:pPr>
            <a:r>
              <a:rPr lang="en"/>
              <a:t>Business_id, qui est l’identifiant unique du commerce</a:t>
            </a:r>
            <a:endParaRPr/>
          </a:p>
          <a:p>
            <a:pPr indent="-298450" lvl="0" marL="457200" rtl="0" algn="l">
              <a:spcBef>
                <a:spcPts val="0"/>
              </a:spcBef>
              <a:spcAft>
                <a:spcPts val="0"/>
              </a:spcAft>
              <a:buSzPts val="1100"/>
              <a:buChar char="-"/>
            </a:pPr>
            <a:r>
              <a:rPr lang="en"/>
              <a:t>Stars, c’est le nombre d’étoiles de la review. La plus mauvaise note est 1 étoile, et la meilleur est 5 étoiles</a:t>
            </a:r>
            <a:endParaRPr/>
          </a:p>
          <a:p>
            <a:pPr indent="-298450" lvl="0" marL="457200" rtl="0" algn="l">
              <a:spcBef>
                <a:spcPts val="0"/>
              </a:spcBef>
              <a:spcAft>
                <a:spcPts val="0"/>
              </a:spcAft>
              <a:buSzPts val="1100"/>
              <a:buChar char="-"/>
            </a:pPr>
            <a:r>
              <a:rPr lang="en"/>
              <a:t>Useful : indique si d’autres utilisateurs ont trouvé la review utile</a:t>
            </a:r>
            <a:endParaRPr/>
          </a:p>
          <a:p>
            <a:pPr indent="-298450" lvl="0" marL="457200" rtl="0" algn="l">
              <a:spcBef>
                <a:spcPts val="0"/>
              </a:spcBef>
              <a:spcAft>
                <a:spcPts val="0"/>
              </a:spcAft>
              <a:buSzPts val="1100"/>
              <a:buChar char="-"/>
            </a:pPr>
            <a:r>
              <a:rPr lang="en"/>
              <a:t>Funny : indique si d’autres utilisateurs ont trouvé la review amusante</a:t>
            </a:r>
            <a:endParaRPr/>
          </a:p>
          <a:p>
            <a:pPr indent="-298450" lvl="0" marL="457200" rtl="0" algn="l">
              <a:spcBef>
                <a:spcPts val="0"/>
              </a:spcBef>
              <a:spcAft>
                <a:spcPts val="0"/>
              </a:spcAft>
              <a:buSzPts val="1100"/>
              <a:buChar char="-"/>
            </a:pPr>
            <a:r>
              <a:rPr lang="en"/>
              <a:t>Dans le même genre, on a la colonne Cool</a:t>
            </a:r>
            <a:endParaRPr/>
          </a:p>
          <a:p>
            <a:pPr indent="-298450" lvl="0" marL="457200" rtl="0" algn="l">
              <a:spcBef>
                <a:spcPts val="0"/>
              </a:spcBef>
              <a:spcAft>
                <a:spcPts val="0"/>
              </a:spcAft>
              <a:buSzPts val="1100"/>
              <a:buChar char="-"/>
            </a:pPr>
            <a:r>
              <a:rPr lang="en"/>
              <a:t>La colonne Text contient le texte du commentaire de l’utilisateur</a:t>
            </a:r>
            <a:endParaRPr/>
          </a:p>
          <a:p>
            <a:pPr indent="-298450" lvl="0" marL="457200" rtl="0" algn="l">
              <a:spcBef>
                <a:spcPts val="0"/>
              </a:spcBef>
              <a:spcAft>
                <a:spcPts val="0"/>
              </a:spcAft>
              <a:buSzPts val="1100"/>
              <a:buChar char="-"/>
            </a:pPr>
            <a:r>
              <a:rPr lang="en"/>
              <a:t>Date : contient la date de publication de l’avis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Pour cette étude, nous ne nous intéresserons qu’aux colonnes Text et Stars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26a5dc2d7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26a5dc2d7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Voici la répartition des notes dans le dataset. Comme vous pouvez le voir, la majorité des avis ont une note de 5 étoiles.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Comme nous cherchons à détecter les sujets d’insatisfaction, nous nous intéresserons aux reviews dont la note est strictement inférieure à 3 étoiles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26a5dc2d7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26a5dc2d7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 comme il s’agit d’une étude de faisabilité, pour gagner en temps de calcul, nous ne conservons qu’un petit échantillon, ici seulement 500 reviews négatives, soit 325 reviews à 1 étoile et 175 à 2 étoiles.</a:t>
            </a:r>
            <a:endParaRPr/>
          </a:p>
          <a:p>
            <a:pPr indent="0" lvl="0" marL="0" rtl="0" algn="l">
              <a:spcBef>
                <a:spcPts val="0"/>
              </a:spcBef>
              <a:spcAft>
                <a:spcPts val="0"/>
              </a:spcAft>
              <a:buNone/>
            </a:pPr>
            <a:r>
              <a:rPr lang="en"/>
              <a:t>Il sera toujours temps par la suite d’augmenter le nombre de données, et d’effectuer une optimisation du modèle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26a5dc2d7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126a5dc2d7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Maintenant que nous avons nos reviews, la première étape, c’est le preprocessing de nos textes. C’est une étape qui consiste à standardiser le texte afin de rendre son usage plus facile.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Et la première étape de cette première étape consiste à faire un peu de nettoyage. C’est à dire qu’on va d’abord convertir tout le texte en minuscule, supprimer les retours à la ligne, la ponctuation et les nombres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Ensuite, j’ai effectué la tokenisation, c’est à dire que l’on divise les documents en unités plus petites, en l’occurrence, ici j’ai divisé le texte en mots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la suite de quoi j’ai enlevé les topwords (qu’on appelle aussi “mots vides” :  ce sont des mots très couramment utilisés qui n’ajoutent aucune valeur à l’analyse car ils n’ont peu ou pas de sens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L’étape suivante, c’est la lemmatisation,  ça consiste à donner à un mot la forme neutre canonique qu'il a, par exemple dans un dictionnaire. Alors il y avait une autre possibilité qui était le stemming (c’est à dire la lemmatisation). J’ai préféré la lemmatisation, car le stemming radicalise ou supprime simplement les derniers caractères d'un mot, ce qui conduit souvent à des significations et à une orthographe incorrecte, tandis que la lemmatisation considère le contexte et convertit le mot en sa forme de base significative, appelée lemme. Toutefois, il faut noter que la lemmatisation est plus coûteuse en calcul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Ensuite, j’ai recherché les bigrammes les plus courant et les ai ajouté à nos liste de mots. Les bigrammes sont des n-grammes, qui sont des séquences de mots. Tandis que les uniqgrammes sont des mots uniques, les bigrammes sont des séquences de deux mots. J’ai considéré que si des bigrammes apparaissaient plus de 20 fois dans le corpus, alors il devait être important d’un point de vue sémantique de les récupérer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Après ça, j’ai supprimé les mots trop rares ou trop communs, car ils ne nous apportent rien pour ce que nous voulons faire. Donc pour ça, j’ai calculé la fréquence de chaque mot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26a5dc2d7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26a5dc2d7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Maintenant, ce qu’on fait, c’est représenter le texte comme un vecteur.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Pour ça, j’ai exploré 2 approches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 première, c’est le bag of words, littéralement sac de mots : On considère que le monde peut être décrit au moyen d'un dictionnaire (de « mots »). Dans sa version la plus simple, un document particulier est représenté par l'histogramme des occurrences des mots le composant. C’est à dire que pour un document donné, chaque mot se voit affecté le nombre de fois qu'il apparaît dans le document. Un document est donc représenté par un vecteur de la même taille que le dictionnaire, dont la composante i indique le nombre d'occurrences du i-ème mot du dictionnaire dans le document.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 deuxième, c’est TF-IDF </a:t>
            </a:r>
            <a:r>
              <a:rPr lang="en">
                <a:solidFill>
                  <a:schemeClr val="dk1"/>
                </a:solidFill>
              </a:rPr>
              <a:t>(Term Frequency - Inverse Term Frequency)</a:t>
            </a:r>
            <a:r>
              <a:rPr lang="en"/>
              <a:t> Pour représenter notre corpus avec TF-IDF, on compte le nombre d'apparitions du mot dans le document, puis on le pondère par l'inverse du nombre d'apparitions du mot dans l'ensemble des documents. Cela permet d'accorder plus d'importance aux mots qui apparaissent fréquemment dans un document alors qu'ils apparaissent peu dans les autres. Quand c'est le cas, cela signifie qu'ils ont de l'importance dans le document dans lequel ils apparaissent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26a5dc2d7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26a5dc2d7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18.png"/><Relationship Id="rId10" Type="http://schemas.openxmlformats.org/officeDocument/2006/relationships/image" Target="../media/image3.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4.png"/><Relationship Id="rId7" Type="http://schemas.openxmlformats.org/officeDocument/2006/relationships/hyperlink" Target="https://www.pinterest.com/slidesmania/" TargetMode="External"/><Relationship Id="rId8"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9"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 name="Google Shape;43;p2"/>
          <p:cNvSpPr txBox="1"/>
          <p:nvPr>
            <p:ph type="title"/>
          </p:nvPr>
        </p:nvSpPr>
        <p:spPr>
          <a:xfrm>
            <a:off x="415600" y="2574580"/>
            <a:ext cx="11360700" cy="12306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44" name="Google Shape;44;p2"/>
          <p:cNvSpPr txBox="1"/>
          <p:nvPr>
            <p:ph idx="1" type="subTitle"/>
          </p:nvPr>
        </p:nvSpPr>
        <p:spPr>
          <a:xfrm>
            <a:off x="432800" y="5715300"/>
            <a:ext cx="11379900" cy="7179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309" name="Shape 309"/>
        <p:cNvGrpSpPr/>
        <p:nvPr/>
      </p:nvGrpSpPr>
      <p:grpSpPr>
        <a:xfrm>
          <a:off x="0" y="0"/>
          <a:ext cx="0" cy="0"/>
          <a:chOff x="0" y="0"/>
          <a:chExt cx="0" cy="0"/>
        </a:xfrm>
      </p:grpSpPr>
      <p:grpSp>
        <p:nvGrpSpPr>
          <p:cNvPr id="310" name="Google Shape;310;p11"/>
          <p:cNvGrpSpPr/>
          <p:nvPr/>
        </p:nvGrpSpPr>
        <p:grpSpPr>
          <a:xfrm flipH="1">
            <a:off x="21700" y="2918637"/>
            <a:ext cx="12245912" cy="3938882"/>
            <a:chOff x="4435" y="7748593"/>
            <a:chExt cx="12182563" cy="5161009"/>
          </a:xfrm>
        </p:grpSpPr>
        <p:sp>
          <p:nvSpPr>
            <p:cNvPr id="311" name="Google Shape;311;p1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3" name="Google Shape;343;p11"/>
          <p:cNvSpPr txBox="1"/>
          <p:nvPr>
            <p:ph idx="1" type="subTitle"/>
          </p:nvPr>
        </p:nvSpPr>
        <p:spPr>
          <a:xfrm>
            <a:off x="565634" y="1729975"/>
            <a:ext cx="10897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44" name="Google Shape;344;p11"/>
          <p:cNvSpPr txBox="1"/>
          <p:nvPr>
            <p:ph idx="2" type="subTitle"/>
          </p:nvPr>
        </p:nvSpPr>
        <p:spPr>
          <a:xfrm>
            <a:off x="564884" y="3334868"/>
            <a:ext cx="10897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45" name="Google Shape;345;p11"/>
          <p:cNvSpPr txBox="1"/>
          <p:nvPr>
            <p:ph idx="3" type="subTitle"/>
          </p:nvPr>
        </p:nvSpPr>
        <p:spPr>
          <a:xfrm>
            <a:off x="564884" y="4939762"/>
            <a:ext cx="10897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46" name="Google Shape;346;p1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47" name="Google Shape;347;p11"/>
          <p:cNvSpPr txBox="1"/>
          <p:nvPr>
            <p:ph idx="4" type="body"/>
          </p:nvPr>
        </p:nvSpPr>
        <p:spPr>
          <a:xfrm>
            <a:off x="565625" y="2167925"/>
            <a:ext cx="108975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48" name="Google Shape;348;p11"/>
          <p:cNvSpPr txBox="1"/>
          <p:nvPr>
            <p:ph idx="5" type="body"/>
          </p:nvPr>
        </p:nvSpPr>
        <p:spPr>
          <a:xfrm>
            <a:off x="564875" y="3761388"/>
            <a:ext cx="108975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49" name="Google Shape;349;p11"/>
          <p:cNvSpPr txBox="1"/>
          <p:nvPr>
            <p:ph idx="6" type="body"/>
          </p:nvPr>
        </p:nvSpPr>
        <p:spPr>
          <a:xfrm>
            <a:off x="564875" y="5353050"/>
            <a:ext cx="108990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350" name="Shape 350"/>
        <p:cNvGrpSpPr/>
        <p:nvPr/>
      </p:nvGrpSpPr>
      <p:grpSpPr>
        <a:xfrm>
          <a:off x="0" y="0"/>
          <a:ext cx="0" cy="0"/>
          <a:chOff x="0" y="0"/>
          <a:chExt cx="0" cy="0"/>
        </a:xfrm>
      </p:grpSpPr>
      <p:grpSp>
        <p:nvGrpSpPr>
          <p:cNvPr id="351" name="Google Shape;351;p12"/>
          <p:cNvGrpSpPr/>
          <p:nvPr/>
        </p:nvGrpSpPr>
        <p:grpSpPr>
          <a:xfrm>
            <a:off x="-54500" y="2918637"/>
            <a:ext cx="12245912" cy="3938882"/>
            <a:chOff x="4435" y="7748593"/>
            <a:chExt cx="12182563" cy="5161009"/>
          </a:xfrm>
        </p:grpSpPr>
        <p:sp>
          <p:nvSpPr>
            <p:cNvPr id="352" name="Google Shape;352;p1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4" name="Google Shape;384;p12"/>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85" name="Google Shape;385;p12"/>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86" name="Google Shape;386;p12"/>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87" name="Google Shape;387;p12"/>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88" name="Google Shape;388;p12"/>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389" name="Google Shape;389;p12"/>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390" name="Google Shape;390;p12"/>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391" name="Shape 391"/>
        <p:cNvGrpSpPr/>
        <p:nvPr/>
      </p:nvGrpSpPr>
      <p:grpSpPr>
        <a:xfrm>
          <a:off x="0" y="0"/>
          <a:ext cx="0" cy="0"/>
          <a:chOff x="0" y="0"/>
          <a:chExt cx="0" cy="0"/>
        </a:xfrm>
      </p:grpSpPr>
      <p:grpSp>
        <p:nvGrpSpPr>
          <p:cNvPr id="392" name="Google Shape;392;p13"/>
          <p:cNvGrpSpPr/>
          <p:nvPr/>
        </p:nvGrpSpPr>
        <p:grpSpPr>
          <a:xfrm>
            <a:off x="-54500" y="2918637"/>
            <a:ext cx="12245912" cy="3938882"/>
            <a:chOff x="4435" y="7748593"/>
            <a:chExt cx="12182563" cy="5161009"/>
          </a:xfrm>
        </p:grpSpPr>
        <p:sp>
          <p:nvSpPr>
            <p:cNvPr id="393" name="Google Shape;393;p13"/>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3"/>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3"/>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3"/>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3"/>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3"/>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3"/>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3"/>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3"/>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3"/>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3"/>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3"/>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3"/>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3"/>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3"/>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3"/>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3"/>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3"/>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3"/>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3"/>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3"/>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3"/>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3"/>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3"/>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3"/>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3"/>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3"/>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3"/>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3"/>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3"/>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3"/>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3"/>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25" name="Google Shape;425;p13"/>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26" name="Google Shape;426;p13"/>
          <p:cNvSpPr txBox="1"/>
          <p:nvPr>
            <p:ph idx="2" type="title"/>
          </p:nvPr>
        </p:nvSpPr>
        <p:spPr>
          <a:xfrm>
            <a:off x="715025" y="8981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427" name="Google Shape;427;p13"/>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28" name="Google Shape;428;p13"/>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29" name="Google Shape;429;p13"/>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430" name="Google Shape;430;p13"/>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431" name="Google Shape;431;p13"/>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432" name="Google Shape;432;p1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433" name="Shape 433"/>
        <p:cNvGrpSpPr/>
        <p:nvPr/>
      </p:nvGrpSpPr>
      <p:grpSpPr>
        <a:xfrm>
          <a:off x="0" y="0"/>
          <a:ext cx="0" cy="0"/>
          <a:chOff x="0" y="0"/>
          <a:chExt cx="0" cy="0"/>
        </a:xfrm>
      </p:grpSpPr>
      <p:sp>
        <p:nvSpPr>
          <p:cNvPr id="434" name="Google Shape;434;p14"/>
          <p:cNvSpPr txBox="1"/>
          <p:nvPr>
            <p:ph idx="1" type="subTitle"/>
          </p:nvPr>
        </p:nvSpPr>
        <p:spPr>
          <a:xfrm>
            <a:off x="720400" y="21636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35" name="Google Shape;435;p14"/>
          <p:cNvSpPr txBox="1"/>
          <p:nvPr>
            <p:ph idx="2" type="subTitle"/>
          </p:nvPr>
        </p:nvSpPr>
        <p:spPr>
          <a:xfrm>
            <a:off x="720400"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36" name="Google Shape;436;p14"/>
          <p:cNvSpPr txBox="1"/>
          <p:nvPr>
            <p:ph idx="3" type="subTitle"/>
          </p:nvPr>
        </p:nvSpPr>
        <p:spPr>
          <a:xfrm>
            <a:off x="8381787" y="21729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37" name="Google Shape;437;p14"/>
          <p:cNvSpPr txBox="1"/>
          <p:nvPr>
            <p:ph idx="4" type="subTitle"/>
          </p:nvPr>
        </p:nvSpPr>
        <p:spPr>
          <a:xfrm>
            <a:off x="4571787" y="218095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38" name="Google Shape;438;p14"/>
          <p:cNvSpPr txBox="1"/>
          <p:nvPr>
            <p:ph idx="5" type="subTitle"/>
          </p:nvPr>
        </p:nvSpPr>
        <p:spPr>
          <a:xfrm>
            <a:off x="4571787"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39" name="Google Shape;439;p14"/>
          <p:cNvSpPr txBox="1"/>
          <p:nvPr>
            <p:ph idx="6" type="subTitle"/>
          </p:nvPr>
        </p:nvSpPr>
        <p:spPr>
          <a:xfrm>
            <a:off x="8381787" y="40017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0" name="Google Shape;440;p14"/>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41" name="Google Shape;441;p14"/>
          <p:cNvSpPr txBox="1"/>
          <p:nvPr>
            <p:ph idx="7" type="body"/>
          </p:nvPr>
        </p:nvSpPr>
        <p:spPr>
          <a:xfrm>
            <a:off x="4571787" y="2589800"/>
            <a:ext cx="32505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42" name="Google Shape;442;p14"/>
          <p:cNvSpPr txBox="1"/>
          <p:nvPr>
            <p:ph idx="8" type="body"/>
          </p:nvPr>
        </p:nvSpPr>
        <p:spPr>
          <a:xfrm>
            <a:off x="838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43" name="Google Shape;443;p14"/>
          <p:cNvSpPr txBox="1"/>
          <p:nvPr>
            <p:ph idx="9" type="body"/>
          </p:nvPr>
        </p:nvSpPr>
        <p:spPr>
          <a:xfrm>
            <a:off x="457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44" name="Google Shape;444;p14"/>
          <p:cNvSpPr txBox="1"/>
          <p:nvPr>
            <p:ph idx="13" type="body"/>
          </p:nvPr>
        </p:nvSpPr>
        <p:spPr>
          <a:xfrm>
            <a:off x="720400"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45" name="Google Shape;445;p14"/>
          <p:cNvSpPr txBox="1"/>
          <p:nvPr>
            <p:ph idx="14" type="body"/>
          </p:nvPr>
        </p:nvSpPr>
        <p:spPr>
          <a:xfrm>
            <a:off x="8381787"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46" name="Google Shape;446;p14"/>
          <p:cNvSpPr txBox="1"/>
          <p:nvPr>
            <p:ph idx="15" type="body"/>
          </p:nvPr>
        </p:nvSpPr>
        <p:spPr>
          <a:xfrm>
            <a:off x="720400"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grpSp>
        <p:nvGrpSpPr>
          <p:cNvPr id="447" name="Google Shape;447;p14"/>
          <p:cNvGrpSpPr/>
          <p:nvPr/>
        </p:nvGrpSpPr>
        <p:grpSpPr>
          <a:xfrm rot="10800000">
            <a:off x="-54500" y="2918637"/>
            <a:ext cx="12245912" cy="3938882"/>
            <a:chOff x="4435" y="7748593"/>
            <a:chExt cx="12182563" cy="5161009"/>
          </a:xfrm>
        </p:grpSpPr>
        <p:sp>
          <p:nvSpPr>
            <p:cNvPr id="448" name="Google Shape;448;p14"/>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4"/>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4"/>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4"/>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4"/>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4"/>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4"/>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4"/>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4"/>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4"/>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4"/>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4"/>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4"/>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4"/>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4"/>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4"/>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4"/>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4"/>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4"/>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4"/>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4"/>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4"/>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4"/>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4"/>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4"/>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4"/>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4"/>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4"/>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4"/>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4"/>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4"/>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4"/>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80" name="Google Shape;480;p14"/>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481" name="Shape 481"/>
        <p:cNvGrpSpPr/>
        <p:nvPr/>
      </p:nvGrpSpPr>
      <p:grpSpPr>
        <a:xfrm>
          <a:off x="0" y="0"/>
          <a:ext cx="0" cy="0"/>
          <a:chOff x="0" y="0"/>
          <a:chExt cx="0" cy="0"/>
        </a:xfrm>
      </p:grpSpPr>
      <p:grpSp>
        <p:nvGrpSpPr>
          <p:cNvPr id="482" name="Google Shape;482;p15"/>
          <p:cNvGrpSpPr/>
          <p:nvPr/>
        </p:nvGrpSpPr>
        <p:grpSpPr>
          <a:xfrm>
            <a:off x="-54500" y="2918637"/>
            <a:ext cx="12245912" cy="3938882"/>
            <a:chOff x="4435" y="7748593"/>
            <a:chExt cx="12182563" cy="5161009"/>
          </a:xfrm>
        </p:grpSpPr>
        <p:sp>
          <p:nvSpPr>
            <p:cNvPr id="483" name="Google Shape;483;p15"/>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5"/>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5"/>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5"/>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5"/>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5"/>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5"/>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5"/>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5"/>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15"/>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15"/>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15"/>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5"/>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5"/>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5"/>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5"/>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5"/>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5"/>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5"/>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5"/>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5"/>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5"/>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5"/>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5"/>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5"/>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5"/>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5"/>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5"/>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5"/>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5"/>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5"/>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5"/>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15" name="Google Shape;515;p15"/>
          <p:cNvSpPr txBox="1"/>
          <p:nvPr>
            <p:ph idx="1" type="subTitle"/>
          </p:nvPr>
        </p:nvSpPr>
        <p:spPr>
          <a:xfrm>
            <a:off x="8378500" y="1882375"/>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516" name="Google Shape;516;p15"/>
          <p:cNvSpPr txBox="1"/>
          <p:nvPr>
            <p:ph idx="2" type="subTitle"/>
          </p:nvPr>
        </p:nvSpPr>
        <p:spPr>
          <a:xfrm>
            <a:off x="8378500" y="4102757"/>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517" name="Google Shape;517;p1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18" name="Google Shape;518;p15"/>
          <p:cNvSpPr txBox="1"/>
          <p:nvPr>
            <p:ph idx="3" type="body"/>
          </p:nvPr>
        </p:nvSpPr>
        <p:spPr>
          <a:xfrm>
            <a:off x="8378500" y="2318375"/>
            <a:ext cx="33978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519" name="Google Shape;519;p15"/>
          <p:cNvSpPr txBox="1"/>
          <p:nvPr>
            <p:ph idx="4" type="body"/>
          </p:nvPr>
        </p:nvSpPr>
        <p:spPr>
          <a:xfrm>
            <a:off x="8378500" y="4506700"/>
            <a:ext cx="33978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520" name="Google Shape;520;p1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521" name="Shape 521"/>
        <p:cNvGrpSpPr/>
        <p:nvPr/>
      </p:nvGrpSpPr>
      <p:grpSpPr>
        <a:xfrm>
          <a:off x="0" y="0"/>
          <a:ext cx="0" cy="0"/>
          <a:chOff x="0" y="0"/>
          <a:chExt cx="0" cy="0"/>
        </a:xfrm>
      </p:grpSpPr>
      <p:grpSp>
        <p:nvGrpSpPr>
          <p:cNvPr id="522" name="Google Shape;522;p16"/>
          <p:cNvGrpSpPr/>
          <p:nvPr/>
        </p:nvGrpSpPr>
        <p:grpSpPr>
          <a:xfrm>
            <a:off x="-54500" y="2918637"/>
            <a:ext cx="12245912" cy="3938882"/>
            <a:chOff x="4435" y="7748593"/>
            <a:chExt cx="12182563" cy="5161009"/>
          </a:xfrm>
        </p:grpSpPr>
        <p:sp>
          <p:nvSpPr>
            <p:cNvPr id="523" name="Google Shape;523;p16"/>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6"/>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6"/>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6"/>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16"/>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16"/>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16"/>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16"/>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16"/>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16"/>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16"/>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16"/>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16"/>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16"/>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6"/>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6"/>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6"/>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6"/>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6"/>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6"/>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6"/>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6"/>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6"/>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6"/>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6"/>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6"/>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6"/>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6"/>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6"/>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6"/>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6"/>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6"/>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5" name="Google Shape;555;p16"/>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56" name="Google Shape;556;p16"/>
          <p:cNvSpPr txBox="1"/>
          <p:nvPr>
            <p:ph idx="2" type="subTitle"/>
          </p:nvPr>
        </p:nvSpPr>
        <p:spPr>
          <a:xfrm>
            <a:off x="277537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57" name="Google Shape;557;p16"/>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58" name="Google Shape;558;p16"/>
          <p:cNvSpPr txBox="1"/>
          <p:nvPr>
            <p:ph idx="4" type="subTitle"/>
          </p:nvPr>
        </p:nvSpPr>
        <p:spPr>
          <a:xfrm>
            <a:off x="749493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59" name="Google Shape;559;p16"/>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60" name="Google Shape;560;p16"/>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61" name="Google Shape;561;p16"/>
          <p:cNvSpPr txBox="1"/>
          <p:nvPr>
            <p:ph idx="6" type="body"/>
          </p:nvPr>
        </p:nvSpPr>
        <p:spPr>
          <a:xfrm>
            <a:off x="41560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562" name="Google Shape;562;p16"/>
          <p:cNvSpPr txBox="1"/>
          <p:nvPr>
            <p:ph idx="7" type="body"/>
          </p:nvPr>
        </p:nvSpPr>
        <p:spPr>
          <a:xfrm>
            <a:off x="27753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63" name="Google Shape;563;p16"/>
          <p:cNvSpPr txBox="1"/>
          <p:nvPr>
            <p:ph idx="8" type="body"/>
          </p:nvPr>
        </p:nvSpPr>
        <p:spPr>
          <a:xfrm>
            <a:off x="51351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64" name="Google Shape;564;p16"/>
          <p:cNvSpPr txBox="1"/>
          <p:nvPr>
            <p:ph idx="9" type="body"/>
          </p:nvPr>
        </p:nvSpPr>
        <p:spPr>
          <a:xfrm>
            <a:off x="74949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65" name="Google Shape;565;p16"/>
          <p:cNvSpPr txBox="1"/>
          <p:nvPr>
            <p:ph idx="13" type="body"/>
          </p:nvPr>
        </p:nvSpPr>
        <p:spPr>
          <a:xfrm>
            <a:off x="98547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66" name="Google Shape;566;p1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567" name="Shape 567"/>
        <p:cNvGrpSpPr/>
        <p:nvPr/>
      </p:nvGrpSpPr>
      <p:grpSpPr>
        <a:xfrm>
          <a:off x="0" y="0"/>
          <a:ext cx="0" cy="0"/>
          <a:chOff x="0" y="0"/>
          <a:chExt cx="0" cy="0"/>
        </a:xfrm>
      </p:grpSpPr>
      <p:sp>
        <p:nvSpPr>
          <p:cNvPr id="568" name="Google Shape;568;p17"/>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69" name="Google Shape;569;p17"/>
          <p:cNvSpPr txBox="1"/>
          <p:nvPr>
            <p:ph idx="1" type="body"/>
          </p:nvPr>
        </p:nvSpPr>
        <p:spPr>
          <a:xfrm>
            <a:off x="644050" y="2097700"/>
            <a:ext cx="5581500" cy="35658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grpSp>
        <p:nvGrpSpPr>
          <p:cNvPr id="570" name="Google Shape;570;p17"/>
          <p:cNvGrpSpPr/>
          <p:nvPr/>
        </p:nvGrpSpPr>
        <p:grpSpPr>
          <a:xfrm>
            <a:off x="-54500" y="2918637"/>
            <a:ext cx="12245912" cy="3938882"/>
            <a:chOff x="4435" y="7748593"/>
            <a:chExt cx="12182563" cy="5161009"/>
          </a:xfrm>
        </p:grpSpPr>
        <p:sp>
          <p:nvSpPr>
            <p:cNvPr id="571" name="Google Shape;571;p17"/>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17"/>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17"/>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7"/>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7"/>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17"/>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17"/>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17"/>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17"/>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17"/>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7"/>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17"/>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7"/>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7"/>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7"/>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7"/>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7"/>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7"/>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7"/>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7"/>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7"/>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7"/>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7"/>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7"/>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7"/>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7"/>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7"/>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7"/>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7"/>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7"/>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7"/>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7"/>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3" name="Google Shape;603;p1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604" name="Shape 604"/>
        <p:cNvGrpSpPr/>
        <p:nvPr/>
      </p:nvGrpSpPr>
      <p:grpSpPr>
        <a:xfrm>
          <a:off x="0" y="0"/>
          <a:ext cx="0" cy="0"/>
          <a:chOff x="0" y="0"/>
          <a:chExt cx="0" cy="0"/>
        </a:xfrm>
      </p:grpSpPr>
      <p:sp>
        <p:nvSpPr>
          <p:cNvPr id="605" name="Google Shape;605;p18"/>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06" name="Google Shape;606;p18"/>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grpSp>
        <p:nvGrpSpPr>
          <p:cNvPr id="607" name="Google Shape;607;p18"/>
          <p:cNvGrpSpPr/>
          <p:nvPr/>
        </p:nvGrpSpPr>
        <p:grpSpPr>
          <a:xfrm>
            <a:off x="-54500" y="2918637"/>
            <a:ext cx="12245912" cy="3938882"/>
            <a:chOff x="4435" y="7748593"/>
            <a:chExt cx="12182563" cy="5161009"/>
          </a:xfrm>
        </p:grpSpPr>
        <p:sp>
          <p:nvSpPr>
            <p:cNvPr id="608" name="Google Shape;608;p18"/>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8"/>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8"/>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8"/>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8"/>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8"/>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8"/>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18"/>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18"/>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8"/>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18"/>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8"/>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8"/>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8"/>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8"/>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8"/>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8"/>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8"/>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18"/>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18"/>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18"/>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18"/>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18"/>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18"/>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18"/>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18"/>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18"/>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18"/>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18"/>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18"/>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18"/>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18"/>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40" name="Google Shape;640;p1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1 Credits">
  <p:cSld name="CUSTOM_16_1">
    <p:bg>
      <p:bgPr>
        <a:gradFill>
          <a:gsLst>
            <a:gs pos="0">
              <a:schemeClr val="accent1"/>
            </a:gs>
            <a:gs pos="100000">
              <a:schemeClr val="accent2"/>
            </a:gs>
          </a:gsLst>
          <a:lin ang="2698631" scaled="0"/>
        </a:gradFill>
      </p:bgPr>
    </p:bg>
    <p:spTree>
      <p:nvGrpSpPr>
        <p:cNvPr id="641" name="Shape 641"/>
        <p:cNvGrpSpPr/>
        <p:nvPr/>
      </p:nvGrpSpPr>
      <p:grpSpPr>
        <a:xfrm>
          <a:off x="0" y="0"/>
          <a:ext cx="0" cy="0"/>
          <a:chOff x="0" y="0"/>
          <a:chExt cx="0" cy="0"/>
        </a:xfrm>
      </p:grpSpPr>
      <p:sp>
        <p:nvSpPr>
          <p:cNvPr id="642" name="Google Shape;642;p19"/>
          <p:cNvSpPr txBox="1"/>
          <p:nvPr>
            <p:ph type="title"/>
          </p:nvPr>
        </p:nvSpPr>
        <p:spPr>
          <a:xfrm>
            <a:off x="858975" y="1150325"/>
            <a:ext cx="103560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solidFill>
                  <a:schemeClr val="dk1"/>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43" name="Google Shape;643;p19"/>
          <p:cNvSpPr txBox="1"/>
          <p:nvPr>
            <p:ph idx="1" type="body"/>
          </p:nvPr>
        </p:nvSpPr>
        <p:spPr>
          <a:xfrm>
            <a:off x="859161" y="2150975"/>
            <a:ext cx="10356000" cy="31068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Clr>
                <a:schemeClr val="dk1"/>
              </a:buClr>
              <a:buSzPts val="1900"/>
              <a:buChar char="●"/>
              <a:defRPr>
                <a:solidFill>
                  <a:schemeClr val="dk1"/>
                </a:solidFill>
              </a:defRPr>
            </a:lvl1pPr>
            <a:lvl2pPr indent="-349250" lvl="1" marL="914400" rtl="0">
              <a:spcBef>
                <a:spcPts val="2100"/>
              </a:spcBef>
              <a:spcAft>
                <a:spcPts val="0"/>
              </a:spcAft>
              <a:buClr>
                <a:schemeClr val="dk1"/>
              </a:buClr>
              <a:buSzPts val="1900"/>
              <a:buChar char="○"/>
              <a:defRPr>
                <a:solidFill>
                  <a:schemeClr val="dk1"/>
                </a:solidFill>
              </a:defRPr>
            </a:lvl2pPr>
            <a:lvl3pPr indent="-349250" lvl="2" marL="1371600" rtl="0">
              <a:spcBef>
                <a:spcPts val="2100"/>
              </a:spcBef>
              <a:spcAft>
                <a:spcPts val="0"/>
              </a:spcAft>
              <a:buClr>
                <a:schemeClr val="dk1"/>
              </a:buClr>
              <a:buSzPts val="1900"/>
              <a:buChar char="■"/>
              <a:defRPr>
                <a:solidFill>
                  <a:schemeClr val="dk1"/>
                </a:solidFill>
              </a:defRPr>
            </a:lvl3pPr>
            <a:lvl4pPr indent="-349250" lvl="3" marL="1828800" rtl="0">
              <a:spcBef>
                <a:spcPts val="2100"/>
              </a:spcBef>
              <a:spcAft>
                <a:spcPts val="0"/>
              </a:spcAft>
              <a:buClr>
                <a:schemeClr val="dk1"/>
              </a:buClr>
              <a:buSzPts val="1900"/>
              <a:buChar char="●"/>
              <a:defRPr>
                <a:solidFill>
                  <a:schemeClr val="dk1"/>
                </a:solidFill>
              </a:defRPr>
            </a:lvl4pPr>
            <a:lvl5pPr indent="-349250" lvl="4" marL="2286000" rtl="0">
              <a:spcBef>
                <a:spcPts val="2100"/>
              </a:spcBef>
              <a:spcAft>
                <a:spcPts val="0"/>
              </a:spcAft>
              <a:buClr>
                <a:schemeClr val="dk1"/>
              </a:buClr>
              <a:buSzPts val="1900"/>
              <a:buChar char="○"/>
              <a:defRPr>
                <a:solidFill>
                  <a:schemeClr val="dk1"/>
                </a:solidFill>
              </a:defRPr>
            </a:lvl5pPr>
            <a:lvl6pPr indent="-349250" lvl="5" marL="2743200" rtl="0">
              <a:spcBef>
                <a:spcPts val="2100"/>
              </a:spcBef>
              <a:spcAft>
                <a:spcPts val="0"/>
              </a:spcAft>
              <a:buClr>
                <a:schemeClr val="dk1"/>
              </a:buClr>
              <a:buSzPts val="1900"/>
              <a:buChar char="■"/>
              <a:defRPr>
                <a:solidFill>
                  <a:schemeClr val="dk1"/>
                </a:solidFill>
              </a:defRPr>
            </a:lvl6pPr>
            <a:lvl7pPr indent="-349250" lvl="6" marL="3200400" rtl="0">
              <a:spcBef>
                <a:spcPts val="2100"/>
              </a:spcBef>
              <a:spcAft>
                <a:spcPts val="0"/>
              </a:spcAft>
              <a:buClr>
                <a:schemeClr val="dk1"/>
              </a:buClr>
              <a:buSzPts val="1900"/>
              <a:buChar char="●"/>
              <a:defRPr>
                <a:solidFill>
                  <a:schemeClr val="dk1"/>
                </a:solidFill>
              </a:defRPr>
            </a:lvl7pPr>
            <a:lvl8pPr indent="-349250" lvl="7" marL="3657600" rtl="0">
              <a:spcBef>
                <a:spcPts val="2100"/>
              </a:spcBef>
              <a:spcAft>
                <a:spcPts val="0"/>
              </a:spcAft>
              <a:buClr>
                <a:schemeClr val="dk1"/>
              </a:buClr>
              <a:buSzPts val="1900"/>
              <a:buChar char="○"/>
              <a:defRPr>
                <a:solidFill>
                  <a:schemeClr val="dk1"/>
                </a:solidFill>
              </a:defRPr>
            </a:lvl8pPr>
            <a:lvl9pPr indent="-349250" lvl="8" marL="4114800" rtl="0">
              <a:spcBef>
                <a:spcPts val="2100"/>
              </a:spcBef>
              <a:spcAft>
                <a:spcPts val="2100"/>
              </a:spcAft>
              <a:buClr>
                <a:schemeClr val="dk1"/>
              </a:buClr>
              <a:buSzPts val="1900"/>
              <a:buChar char="■"/>
              <a:defRPr>
                <a:solidFill>
                  <a:schemeClr val="dk1"/>
                </a:solidFill>
              </a:defRPr>
            </a:lvl9pPr>
          </a:lstStyle>
          <a:p/>
        </p:txBody>
      </p:sp>
      <p:grpSp>
        <p:nvGrpSpPr>
          <p:cNvPr id="644" name="Google Shape;644;p19"/>
          <p:cNvGrpSpPr/>
          <p:nvPr/>
        </p:nvGrpSpPr>
        <p:grpSpPr>
          <a:xfrm>
            <a:off x="-130700" y="3234091"/>
            <a:ext cx="12322662" cy="3624061"/>
            <a:chOff x="4435" y="7748593"/>
            <a:chExt cx="12182563" cy="5161009"/>
          </a:xfrm>
        </p:grpSpPr>
        <p:sp>
          <p:nvSpPr>
            <p:cNvPr id="645" name="Google Shape;645;p1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1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1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1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1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1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1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1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1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1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1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1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1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1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1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1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1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1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1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1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1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1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1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1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1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1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77" name="Google Shape;677;p19"/>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678" name="Shape 678"/>
        <p:cNvGrpSpPr/>
        <p:nvPr/>
      </p:nvGrpSpPr>
      <p:grpSpPr>
        <a:xfrm>
          <a:off x="0" y="0"/>
          <a:ext cx="0" cy="0"/>
          <a:chOff x="0" y="0"/>
          <a:chExt cx="0" cy="0"/>
        </a:xfrm>
      </p:grpSpPr>
      <p:grpSp>
        <p:nvGrpSpPr>
          <p:cNvPr id="679" name="Google Shape;679;p20"/>
          <p:cNvGrpSpPr/>
          <p:nvPr/>
        </p:nvGrpSpPr>
        <p:grpSpPr>
          <a:xfrm flipH="1">
            <a:off x="-54500" y="2918637"/>
            <a:ext cx="12245912" cy="3938882"/>
            <a:chOff x="4435" y="7748593"/>
            <a:chExt cx="12182563" cy="5161009"/>
          </a:xfrm>
        </p:grpSpPr>
        <p:sp>
          <p:nvSpPr>
            <p:cNvPr id="680" name="Google Shape;680;p20"/>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0"/>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0"/>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0"/>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0"/>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0"/>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0"/>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0"/>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0"/>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0"/>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0"/>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0"/>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0"/>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0"/>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0"/>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0"/>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0"/>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0"/>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0"/>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0"/>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0"/>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0"/>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0"/>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0"/>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0"/>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0"/>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0"/>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0"/>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0"/>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0"/>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0"/>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0"/>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12" name="Google Shape;712;p20"/>
          <p:cNvSpPr txBox="1"/>
          <p:nvPr>
            <p:ph idx="1" type="subTitle"/>
          </p:nvPr>
        </p:nvSpPr>
        <p:spPr>
          <a:xfrm>
            <a:off x="4918475" y="2716900"/>
            <a:ext cx="5581500" cy="7179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2100"/>
              <a:buNone/>
              <a:defRPr b="1" sz="2100"/>
            </a:lvl1pPr>
            <a:lvl2pPr lvl="1" rtl="0" algn="r">
              <a:spcBef>
                <a:spcPts val="2100"/>
              </a:spcBef>
              <a:spcAft>
                <a:spcPts val="0"/>
              </a:spcAft>
              <a:buSzPts val="2100"/>
              <a:buNone/>
              <a:defRPr b="1" sz="2100"/>
            </a:lvl2pPr>
            <a:lvl3pPr lvl="2" rtl="0" algn="r">
              <a:spcBef>
                <a:spcPts val="2100"/>
              </a:spcBef>
              <a:spcAft>
                <a:spcPts val="0"/>
              </a:spcAft>
              <a:buSzPts val="2100"/>
              <a:buNone/>
              <a:defRPr b="1" sz="2100"/>
            </a:lvl3pPr>
            <a:lvl4pPr lvl="3" rtl="0" algn="r">
              <a:spcBef>
                <a:spcPts val="2100"/>
              </a:spcBef>
              <a:spcAft>
                <a:spcPts val="0"/>
              </a:spcAft>
              <a:buSzPts val="2100"/>
              <a:buNone/>
              <a:defRPr b="1" sz="2100"/>
            </a:lvl4pPr>
            <a:lvl5pPr lvl="4" rtl="0" algn="r">
              <a:spcBef>
                <a:spcPts val="2100"/>
              </a:spcBef>
              <a:spcAft>
                <a:spcPts val="0"/>
              </a:spcAft>
              <a:buSzPts val="2100"/>
              <a:buNone/>
              <a:defRPr b="1" sz="2100"/>
            </a:lvl5pPr>
            <a:lvl6pPr lvl="5" rtl="0" algn="r">
              <a:spcBef>
                <a:spcPts val="2100"/>
              </a:spcBef>
              <a:spcAft>
                <a:spcPts val="0"/>
              </a:spcAft>
              <a:buSzPts val="2100"/>
              <a:buNone/>
              <a:defRPr b="1" sz="2100"/>
            </a:lvl6pPr>
            <a:lvl7pPr lvl="6" rtl="0" algn="r">
              <a:spcBef>
                <a:spcPts val="2100"/>
              </a:spcBef>
              <a:spcAft>
                <a:spcPts val="0"/>
              </a:spcAft>
              <a:buSzPts val="2100"/>
              <a:buNone/>
              <a:defRPr b="1" sz="2100"/>
            </a:lvl7pPr>
            <a:lvl8pPr lvl="7" rtl="0" algn="r">
              <a:spcBef>
                <a:spcPts val="2100"/>
              </a:spcBef>
              <a:spcAft>
                <a:spcPts val="0"/>
              </a:spcAft>
              <a:buSzPts val="2100"/>
              <a:buNone/>
              <a:defRPr b="1" sz="2100"/>
            </a:lvl8pPr>
            <a:lvl9pPr lvl="8" rtl="0" algn="r">
              <a:spcBef>
                <a:spcPts val="2100"/>
              </a:spcBef>
              <a:spcAft>
                <a:spcPts val="2100"/>
              </a:spcAft>
              <a:buSzPts val="2100"/>
              <a:buNone/>
              <a:defRPr b="1" sz="2100"/>
            </a:lvl9pPr>
          </a:lstStyle>
          <a:p/>
        </p:txBody>
      </p:sp>
      <p:sp>
        <p:nvSpPr>
          <p:cNvPr id="713" name="Google Shape;713;p20"/>
          <p:cNvSpPr txBox="1"/>
          <p:nvPr>
            <p:ph type="title"/>
          </p:nvPr>
        </p:nvSpPr>
        <p:spPr>
          <a:xfrm>
            <a:off x="4918475" y="1784050"/>
            <a:ext cx="5581500" cy="763500"/>
          </a:xfrm>
          <a:prstGeom prst="rect">
            <a:avLst/>
          </a:prstGeom>
        </p:spPr>
        <p:txBody>
          <a:bodyPr anchorCtr="0" anchor="b"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714" name="Google Shape;714;p20"/>
          <p:cNvSpPr txBox="1"/>
          <p:nvPr>
            <p:ph idx="2" type="body"/>
          </p:nvPr>
        </p:nvSpPr>
        <p:spPr>
          <a:xfrm>
            <a:off x="4918525" y="3581700"/>
            <a:ext cx="5581500" cy="1341600"/>
          </a:xfrm>
          <a:prstGeom prst="rect">
            <a:avLst/>
          </a:prstGeom>
        </p:spPr>
        <p:txBody>
          <a:bodyPr anchorCtr="0" anchor="t" bIns="121900" lIns="121900" spcFirstLastPara="1" rIns="121900" wrap="square" tIns="121900">
            <a:noAutofit/>
          </a:bodyPr>
          <a:lstStyle>
            <a:lvl1pPr indent="-349250" lvl="0" marL="457200" algn="r">
              <a:lnSpc>
                <a:spcPct val="100000"/>
              </a:lnSpc>
              <a:spcBef>
                <a:spcPts val="0"/>
              </a:spcBef>
              <a:spcAft>
                <a:spcPts val="0"/>
              </a:spcAft>
              <a:buSzPts val="1900"/>
              <a:buChar char="●"/>
              <a:defRPr/>
            </a:lvl1pPr>
            <a:lvl2pPr indent="-349250" lvl="1" marL="914400" algn="r">
              <a:lnSpc>
                <a:spcPct val="100000"/>
              </a:lnSpc>
              <a:spcBef>
                <a:spcPts val="0"/>
              </a:spcBef>
              <a:spcAft>
                <a:spcPts val="0"/>
              </a:spcAft>
              <a:buSzPts val="1900"/>
              <a:buChar char="○"/>
              <a:defRPr/>
            </a:lvl2pPr>
            <a:lvl3pPr indent="-349250" lvl="2" marL="1371600" algn="r">
              <a:lnSpc>
                <a:spcPct val="100000"/>
              </a:lnSpc>
              <a:spcBef>
                <a:spcPts val="0"/>
              </a:spcBef>
              <a:spcAft>
                <a:spcPts val="0"/>
              </a:spcAft>
              <a:buSzPts val="1900"/>
              <a:buChar char="■"/>
              <a:defRPr/>
            </a:lvl3pPr>
            <a:lvl4pPr indent="-349250" lvl="3" marL="1828800" algn="r">
              <a:lnSpc>
                <a:spcPct val="100000"/>
              </a:lnSpc>
              <a:spcBef>
                <a:spcPts val="0"/>
              </a:spcBef>
              <a:spcAft>
                <a:spcPts val="0"/>
              </a:spcAft>
              <a:buSzPts val="1900"/>
              <a:buChar char="●"/>
              <a:defRPr/>
            </a:lvl4pPr>
            <a:lvl5pPr indent="-349250" lvl="4" marL="2286000" algn="r">
              <a:lnSpc>
                <a:spcPct val="100000"/>
              </a:lnSpc>
              <a:spcBef>
                <a:spcPts val="0"/>
              </a:spcBef>
              <a:spcAft>
                <a:spcPts val="0"/>
              </a:spcAft>
              <a:buSzPts val="1900"/>
              <a:buChar char="○"/>
              <a:defRPr/>
            </a:lvl5pPr>
            <a:lvl6pPr indent="-349250" lvl="5" marL="2743200" algn="r">
              <a:lnSpc>
                <a:spcPct val="100000"/>
              </a:lnSpc>
              <a:spcBef>
                <a:spcPts val="0"/>
              </a:spcBef>
              <a:spcAft>
                <a:spcPts val="0"/>
              </a:spcAft>
              <a:buSzPts val="1900"/>
              <a:buChar char="■"/>
              <a:defRPr/>
            </a:lvl6pPr>
            <a:lvl7pPr indent="-349250" lvl="6" marL="3200400" algn="r">
              <a:lnSpc>
                <a:spcPct val="100000"/>
              </a:lnSpc>
              <a:spcBef>
                <a:spcPts val="0"/>
              </a:spcBef>
              <a:spcAft>
                <a:spcPts val="0"/>
              </a:spcAft>
              <a:buSzPts val="1900"/>
              <a:buChar char="●"/>
              <a:defRPr/>
            </a:lvl7pPr>
            <a:lvl8pPr indent="-349250" lvl="7" marL="3657600" algn="r">
              <a:lnSpc>
                <a:spcPct val="100000"/>
              </a:lnSpc>
              <a:spcBef>
                <a:spcPts val="0"/>
              </a:spcBef>
              <a:spcAft>
                <a:spcPts val="0"/>
              </a:spcAft>
              <a:buSzPts val="1900"/>
              <a:buChar char="○"/>
              <a:defRPr/>
            </a:lvl8pPr>
            <a:lvl9pPr indent="-349250" lvl="8" marL="4114800" algn="r">
              <a:lnSpc>
                <a:spcPct val="100000"/>
              </a:lnSpc>
              <a:spcBef>
                <a:spcPts val="0"/>
              </a:spcBef>
              <a:spcAft>
                <a:spcPts val="0"/>
              </a:spcAft>
              <a:buSzPts val="1900"/>
              <a:buChar char="■"/>
              <a:defRPr/>
            </a:lvl9pPr>
          </a:lstStyle>
          <a:p/>
        </p:txBody>
      </p:sp>
      <p:sp>
        <p:nvSpPr>
          <p:cNvPr id="715" name="Google Shape;715;p2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45" name="Shape 45"/>
        <p:cNvGrpSpPr/>
        <p:nvPr/>
      </p:nvGrpSpPr>
      <p:grpSpPr>
        <a:xfrm>
          <a:off x="0" y="0"/>
          <a:ext cx="0" cy="0"/>
          <a:chOff x="0" y="0"/>
          <a:chExt cx="0" cy="0"/>
        </a:xfrm>
      </p:grpSpPr>
      <p:sp>
        <p:nvSpPr>
          <p:cNvPr id="46" name="Google Shape;46;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716" name="Shape 716"/>
        <p:cNvGrpSpPr/>
        <p:nvPr/>
      </p:nvGrpSpPr>
      <p:grpSpPr>
        <a:xfrm>
          <a:off x="0" y="0"/>
          <a:ext cx="0" cy="0"/>
          <a:chOff x="0" y="0"/>
          <a:chExt cx="0" cy="0"/>
        </a:xfrm>
      </p:grpSpPr>
      <p:grpSp>
        <p:nvGrpSpPr>
          <p:cNvPr id="717" name="Google Shape;717;p21"/>
          <p:cNvGrpSpPr/>
          <p:nvPr/>
        </p:nvGrpSpPr>
        <p:grpSpPr>
          <a:xfrm>
            <a:off x="0" y="0"/>
            <a:ext cx="12192000" cy="6858000"/>
            <a:chOff x="0" y="0"/>
            <a:chExt cx="12192000" cy="6858000"/>
          </a:xfrm>
        </p:grpSpPr>
        <p:sp>
          <p:nvSpPr>
            <p:cNvPr id="718" name="Google Shape;718;p21"/>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1"/>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720" name="Google Shape;720;p2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721" name="Google Shape;721;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722" name="Google Shape;722;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723" name="Google Shape;723;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724" name="Google Shape;724;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725" name="Google Shape;725;p21"/>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726" name="Google Shape;726;p21"/>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47" name="Shape 47"/>
        <p:cNvGrpSpPr/>
        <p:nvPr/>
      </p:nvGrpSpPr>
      <p:grpSpPr>
        <a:xfrm>
          <a:off x="0" y="0"/>
          <a:ext cx="0" cy="0"/>
          <a:chOff x="0" y="0"/>
          <a:chExt cx="0" cy="0"/>
        </a:xfrm>
      </p:grpSpPr>
      <p:grpSp>
        <p:nvGrpSpPr>
          <p:cNvPr id="48" name="Google Shape;48;p4"/>
          <p:cNvGrpSpPr/>
          <p:nvPr/>
        </p:nvGrpSpPr>
        <p:grpSpPr>
          <a:xfrm>
            <a:off x="-54500" y="2918637"/>
            <a:ext cx="12245912" cy="3938882"/>
            <a:chOff x="4435" y="7748593"/>
            <a:chExt cx="12182563" cy="5161009"/>
          </a:xfrm>
        </p:grpSpPr>
        <p:sp>
          <p:nvSpPr>
            <p:cNvPr id="49" name="Google Shape;49;p4"/>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4"/>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4"/>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4"/>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4"/>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4"/>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4"/>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4"/>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4"/>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4"/>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4"/>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4"/>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4"/>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4"/>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4"/>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4"/>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4"/>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4"/>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4"/>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4"/>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1" name="Google Shape;81;p4"/>
          <p:cNvSpPr txBox="1"/>
          <p:nvPr>
            <p:ph type="title"/>
          </p:nvPr>
        </p:nvSpPr>
        <p:spPr>
          <a:xfrm>
            <a:off x="6072725" y="15839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82" name="Google Shape;82;p4"/>
          <p:cNvSpPr txBox="1"/>
          <p:nvPr>
            <p:ph idx="1" type="body"/>
          </p:nvPr>
        </p:nvSpPr>
        <p:spPr>
          <a:xfrm>
            <a:off x="6072700" y="2988275"/>
            <a:ext cx="5322600" cy="22359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83" name="Shape 83"/>
        <p:cNvGrpSpPr/>
        <p:nvPr/>
      </p:nvGrpSpPr>
      <p:grpSpPr>
        <a:xfrm>
          <a:off x="0" y="0"/>
          <a:ext cx="0" cy="0"/>
          <a:chOff x="0" y="0"/>
          <a:chExt cx="0" cy="0"/>
        </a:xfrm>
      </p:grpSpPr>
      <p:grpSp>
        <p:nvGrpSpPr>
          <p:cNvPr id="84" name="Google Shape;84;p5"/>
          <p:cNvGrpSpPr/>
          <p:nvPr/>
        </p:nvGrpSpPr>
        <p:grpSpPr>
          <a:xfrm flipH="1">
            <a:off x="-54500" y="2918637"/>
            <a:ext cx="12245912" cy="3938882"/>
            <a:chOff x="4435" y="7748593"/>
            <a:chExt cx="12182563" cy="5161009"/>
          </a:xfrm>
        </p:grpSpPr>
        <p:sp>
          <p:nvSpPr>
            <p:cNvPr id="85" name="Google Shape;85;p5"/>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5"/>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5"/>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5"/>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5"/>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5"/>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5"/>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5"/>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5"/>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5"/>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5"/>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5"/>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5"/>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5"/>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7" name="Google Shape;117;p5"/>
          <p:cNvSpPr txBox="1"/>
          <p:nvPr>
            <p:ph type="title"/>
          </p:nvPr>
        </p:nvSpPr>
        <p:spPr>
          <a:xfrm>
            <a:off x="720400" y="669575"/>
            <a:ext cx="1105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18" name="Google Shape;118;p5"/>
          <p:cNvSpPr txBox="1"/>
          <p:nvPr>
            <p:ph idx="1" type="body"/>
          </p:nvPr>
        </p:nvSpPr>
        <p:spPr>
          <a:xfrm>
            <a:off x="720400"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19" name="Google Shape;119;p5"/>
          <p:cNvSpPr txBox="1"/>
          <p:nvPr>
            <p:ph idx="2" type="body"/>
          </p:nvPr>
        </p:nvSpPr>
        <p:spPr>
          <a:xfrm>
            <a:off x="4678325"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0" name="Google Shape;120;p5"/>
          <p:cNvSpPr txBox="1"/>
          <p:nvPr>
            <p:ph idx="3" type="body"/>
          </p:nvPr>
        </p:nvSpPr>
        <p:spPr>
          <a:xfrm>
            <a:off x="720400"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1" name="Google Shape;121;p5"/>
          <p:cNvSpPr txBox="1"/>
          <p:nvPr>
            <p:ph idx="4" type="body"/>
          </p:nvPr>
        </p:nvSpPr>
        <p:spPr>
          <a:xfrm>
            <a:off x="4678325"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2" name="Google Shape;122;p5"/>
          <p:cNvSpPr txBox="1"/>
          <p:nvPr>
            <p:ph idx="5" type="title"/>
          </p:nvPr>
        </p:nvSpPr>
        <p:spPr>
          <a:xfrm>
            <a:off x="720400" y="2145825"/>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3" name="Google Shape;123;p5"/>
          <p:cNvSpPr txBox="1"/>
          <p:nvPr>
            <p:ph idx="6" type="title"/>
          </p:nvPr>
        </p:nvSpPr>
        <p:spPr>
          <a:xfrm>
            <a:off x="4678325" y="2145825"/>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4" name="Google Shape;124;p5"/>
          <p:cNvSpPr txBox="1"/>
          <p:nvPr>
            <p:ph idx="7" type="title"/>
          </p:nvPr>
        </p:nvSpPr>
        <p:spPr>
          <a:xfrm>
            <a:off x="720400" y="4186884"/>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5" name="Google Shape;125;p5"/>
          <p:cNvSpPr txBox="1"/>
          <p:nvPr>
            <p:ph idx="8" type="title"/>
          </p:nvPr>
        </p:nvSpPr>
        <p:spPr>
          <a:xfrm>
            <a:off x="4678325" y="4186884"/>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26" name="Shape 126"/>
        <p:cNvGrpSpPr/>
        <p:nvPr/>
      </p:nvGrpSpPr>
      <p:grpSpPr>
        <a:xfrm>
          <a:off x="0" y="0"/>
          <a:ext cx="0" cy="0"/>
          <a:chOff x="0" y="0"/>
          <a:chExt cx="0" cy="0"/>
        </a:xfrm>
      </p:grpSpPr>
      <p:sp>
        <p:nvSpPr>
          <p:cNvPr id="127" name="Google Shape;127;p6"/>
          <p:cNvSpPr txBox="1"/>
          <p:nvPr>
            <p:ph idx="1" type="body"/>
          </p:nvPr>
        </p:nvSpPr>
        <p:spPr>
          <a:xfrm>
            <a:off x="4386975" y="2965625"/>
            <a:ext cx="7389300" cy="2075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28" name="Google Shape;128;p6"/>
          <p:cNvSpPr txBox="1"/>
          <p:nvPr>
            <p:ph type="title"/>
          </p:nvPr>
        </p:nvSpPr>
        <p:spPr>
          <a:xfrm>
            <a:off x="4386975" y="2041175"/>
            <a:ext cx="73893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grpSp>
        <p:nvGrpSpPr>
          <p:cNvPr id="129" name="Google Shape;129;p6"/>
          <p:cNvGrpSpPr/>
          <p:nvPr/>
        </p:nvGrpSpPr>
        <p:grpSpPr>
          <a:xfrm>
            <a:off x="-54500" y="2918637"/>
            <a:ext cx="12245912" cy="3938882"/>
            <a:chOff x="4435" y="7748593"/>
            <a:chExt cx="12182563" cy="5161009"/>
          </a:xfrm>
        </p:grpSpPr>
        <p:sp>
          <p:nvSpPr>
            <p:cNvPr id="130" name="Google Shape;130;p6"/>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6"/>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6"/>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6"/>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6"/>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6"/>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6"/>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6"/>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6"/>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6"/>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6"/>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6"/>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6"/>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6"/>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6"/>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6"/>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6"/>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6"/>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6"/>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6"/>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6"/>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6"/>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6"/>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62" name="Shape 162"/>
        <p:cNvGrpSpPr/>
        <p:nvPr/>
      </p:nvGrpSpPr>
      <p:grpSpPr>
        <a:xfrm>
          <a:off x="0" y="0"/>
          <a:ext cx="0" cy="0"/>
          <a:chOff x="0" y="0"/>
          <a:chExt cx="0" cy="0"/>
        </a:xfrm>
      </p:grpSpPr>
      <p:grpSp>
        <p:nvGrpSpPr>
          <p:cNvPr id="163" name="Google Shape;163;p7"/>
          <p:cNvGrpSpPr/>
          <p:nvPr/>
        </p:nvGrpSpPr>
        <p:grpSpPr>
          <a:xfrm>
            <a:off x="-54500" y="2918637"/>
            <a:ext cx="12245912" cy="3938882"/>
            <a:chOff x="4435" y="7748593"/>
            <a:chExt cx="12182563" cy="5161009"/>
          </a:xfrm>
        </p:grpSpPr>
        <p:sp>
          <p:nvSpPr>
            <p:cNvPr id="164" name="Google Shape;164;p7"/>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7"/>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7"/>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7"/>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7"/>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7"/>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7"/>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7"/>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7"/>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7"/>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7"/>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7"/>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7"/>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7"/>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7"/>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6" name="Google Shape;196;p7"/>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97" name="Google Shape;197;p7"/>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98" name="Google Shape;198;p7"/>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99" name="Google Shape;199;p7"/>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00" name="Google Shape;200;p7"/>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201" name="Shape 201"/>
        <p:cNvGrpSpPr/>
        <p:nvPr/>
      </p:nvGrpSpPr>
      <p:grpSpPr>
        <a:xfrm>
          <a:off x="0" y="0"/>
          <a:ext cx="0" cy="0"/>
          <a:chOff x="0" y="0"/>
          <a:chExt cx="0" cy="0"/>
        </a:xfrm>
      </p:grpSpPr>
      <p:grpSp>
        <p:nvGrpSpPr>
          <p:cNvPr id="202" name="Google Shape;202;p8"/>
          <p:cNvGrpSpPr/>
          <p:nvPr/>
        </p:nvGrpSpPr>
        <p:grpSpPr>
          <a:xfrm flipH="1">
            <a:off x="-54500" y="2918637"/>
            <a:ext cx="12245912" cy="3938882"/>
            <a:chOff x="4435" y="7748593"/>
            <a:chExt cx="12182563" cy="5161009"/>
          </a:xfrm>
        </p:grpSpPr>
        <p:sp>
          <p:nvSpPr>
            <p:cNvPr id="203" name="Google Shape;203;p8"/>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8"/>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8"/>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8"/>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8"/>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8"/>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8"/>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8"/>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8"/>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8"/>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8"/>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8"/>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8"/>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8"/>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8"/>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8"/>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8"/>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8"/>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8"/>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5" name="Google Shape;235;p8"/>
          <p:cNvSpPr txBox="1"/>
          <p:nvPr>
            <p:ph idx="1" type="subTitle"/>
          </p:nvPr>
        </p:nvSpPr>
        <p:spPr>
          <a:xfrm>
            <a:off x="2474965" y="2530200"/>
            <a:ext cx="729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36" name="Google Shape;236;p8"/>
          <p:cNvSpPr txBox="1"/>
          <p:nvPr>
            <p:ph type="title"/>
          </p:nvPr>
        </p:nvSpPr>
        <p:spPr>
          <a:xfrm>
            <a:off x="2425525" y="1099400"/>
            <a:ext cx="729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37" name="Google Shape;237;p8"/>
          <p:cNvSpPr txBox="1"/>
          <p:nvPr>
            <p:ph idx="2" type="body"/>
          </p:nvPr>
        </p:nvSpPr>
        <p:spPr>
          <a:xfrm>
            <a:off x="2474975" y="3190375"/>
            <a:ext cx="7291500" cy="26466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238" name="Shape 238"/>
        <p:cNvGrpSpPr/>
        <p:nvPr/>
      </p:nvGrpSpPr>
      <p:grpSpPr>
        <a:xfrm>
          <a:off x="0" y="0"/>
          <a:ext cx="0" cy="0"/>
          <a:chOff x="0" y="0"/>
          <a:chExt cx="0" cy="0"/>
        </a:xfrm>
      </p:grpSpPr>
      <p:grpSp>
        <p:nvGrpSpPr>
          <p:cNvPr id="239" name="Google Shape;239;p9"/>
          <p:cNvGrpSpPr/>
          <p:nvPr/>
        </p:nvGrpSpPr>
        <p:grpSpPr>
          <a:xfrm>
            <a:off x="-54500" y="2918637"/>
            <a:ext cx="12245912" cy="3938882"/>
            <a:chOff x="4435" y="7748593"/>
            <a:chExt cx="12182563" cy="5161009"/>
          </a:xfrm>
        </p:grpSpPr>
        <p:sp>
          <p:nvSpPr>
            <p:cNvPr id="240" name="Google Shape;240;p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2" name="Google Shape;272;p9"/>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273" name="Google Shape;273;p9"/>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274" name="Shape 274"/>
        <p:cNvGrpSpPr/>
        <p:nvPr/>
      </p:nvGrpSpPr>
      <p:grpSpPr>
        <a:xfrm>
          <a:off x="0" y="0"/>
          <a:ext cx="0" cy="0"/>
          <a:chOff x="0" y="0"/>
          <a:chExt cx="0" cy="0"/>
        </a:xfrm>
      </p:grpSpPr>
      <p:grpSp>
        <p:nvGrpSpPr>
          <p:cNvPr id="275" name="Google Shape;275;p10"/>
          <p:cNvGrpSpPr/>
          <p:nvPr/>
        </p:nvGrpSpPr>
        <p:grpSpPr>
          <a:xfrm>
            <a:off x="-54500" y="2918637"/>
            <a:ext cx="12245912" cy="3938882"/>
            <a:chOff x="4435" y="7748593"/>
            <a:chExt cx="12182563" cy="5161009"/>
          </a:xfrm>
        </p:grpSpPr>
        <p:sp>
          <p:nvSpPr>
            <p:cNvPr id="276" name="Google Shape;276;p10"/>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0"/>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0"/>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0"/>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0"/>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0"/>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0"/>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0"/>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0"/>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0"/>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0"/>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0"/>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0"/>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0"/>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0"/>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0"/>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0"/>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0"/>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0"/>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0"/>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0"/>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0"/>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0"/>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0"/>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0"/>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0"/>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0"/>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0"/>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0"/>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0"/>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0"/>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0"/>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8" name="Google Shape;308;p10"/>
          <p:cNvSpPr txBox="1"/>
          <p:nvPr>
            <p:ph type="title"/>
          </p:nvPr>
        </p:nvSpPr>
        <p:spPr>
          <a:xfrm>
            <a:off x="548200" y="1992075"/>
            <a:ext cx="11095500" cy="3160800"/>
          </a:xfrm>
          <a:prstGeom prst="rect">
            <a:avLst/>
          </a:prstGeom>
        </p:spPr>
        <p:txBody>
          <a:bodyPr anchorCtr="0" anchor="b" bIns="121900" lIns="121900" spcFirstLastPara="1" rIns="121900" wrap="square" tIns="12190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50000">
              <a:srgbClr val="292929"/>
            </a:gs>
            <a:gs pos="100000">
              <a:srgbClr val="010101"/>
            </a:gs>
          </a:gsLst>
          <a:lin ang="1350003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indent="-349250" lvl="1" marL="914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indent="-349250" lvl="2" marL="1371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indent="-349250" lvl="3" marL="18288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indent="-349250" lvl="4" marL="22860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indent="-349250" lvl="5" marL="27432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indent="-349250" lvl="6" marL="3200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indent="-349250" lvl="7" marL="3657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indent="-349250" lvl="8" marL="411480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24.png"/><Relationship Id="rId7" Type="http://schemas.openxmlformats.org/officeDocument/2006/relationships/image" Target="../media/image33.png"/><Relationship Id="rId8"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44.png"/><Relationship Id="rId4" Type="http://schemas.openxmlformats.org/officeDocument/2006/relationships/image" Target="../media/image30.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39.png"/><Relationship Id="rId5" Type="http://schemas.openxmlformats.org/officeDocument/2006/relationships/image" Target="../media/image35.png"/><Relationship Id="rId6" Type="http://schemas.openxmlformats.org/officeDocument/2006/relationships/image" Target="../media/image40.png"/><Relationship Id="rId7"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43.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45.png"/><Relationship Id="rId4" Type="http://schemas.openxmlformats.org/officeDocument/2006/relationships/image" Target="../media/image41.png"/><Relationship Id="rId5"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5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48.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49.png"/><Relationship Id="rId4" Type="http://schemas.openxmlformats.org/officeDocument/2006/relationships/image" Target="../media/image54.png"/><Relationship Id="rId5"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22"/>
          <p:cNvSpPr/>
          <p:nvPr/>
        </p:nvSpPr>
        <p:spPr>
          <a:xfrm>
            <a:off x="1407563" y="2194500"/>
            <a:ext cx="10312394" cy="840067"/>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Améliorer les produits IA</a:t>
            </a:r>
          </a:p>
        </p:txBody>
      </p:sp>
      <p:sp>
        <p:nvSpPr>
          <p:cNvPr id="732" name="Google Shape;732;p22"/>
          <p:cNvSpPr/>
          <p:nvPr/>
        </p:nvSpPr>
        <p:spPr>
          <a:xfrm>
            <a:off x="1407563" y="3138450"/>
            <a:ext cx="4725321" cy="635257"/>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Avis Restau</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31"/>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Détermination du nombre de topics optimal</a:t>
            </a:r>
            <a:endParaRPr/>
          </a:p>
        </p:txBody>
      </p:sp>
      <p:sp>
        <p:nvSpPr>
          <p:cNvPr id="790" name="Google Shape;790;p31"/>
          <p:cNvSpPr txBox="1"/>
          <p:nvPr>
            <p:ph idx="1" type="subTitle"/>
          </p:nvPr>
        </p:nvSpPr>
        <p:spPr>
          <a:xfrm>
            <a:off x="1189050" y="2286000"/>
            <a:ext cx="9707400" cy="4235100"/>
          </a:xfrm>
          <a:prstGeom prst="rect">
            <a:avLst/>
          </a:prstGeom>
        </p:spPr>
        <p:txBody>
          <a:bodyPr anchorCtr="0" anchor="t" bIns="121900" lIns="121900" spcFirstLastPara="1" rIns="121900" wrap="square" tIns="121900">
            <a:noAutofit/>
          </a:bodyPr>
          <a:lstStyle/>
          <a:p>
            <a:pPr indent="-330200" lvl="0" marL="457200" rtl="0" algn="l">
              <a:spcBef>
                <a:spcPts val="0"/>
              </a:spcBef>
              <a:spcAft>
                <a:spcPts val="0"/>
              </a:spcAft>
              <a:buSzPts val="1600"/>
              <a:buChar char="●"/>
            </a:pPr>
            <a:r>
              <a:rPr lang="en" sz="1600"/>
              <a:t>Score de perplexité :</a:t>
            </a:r>
            <a:endParaRPr sz="1600"/>
          </a:p>
          <a:p>
            <a:pPr indent="-330200" lvl="1" marL="914400" rtl="0" algn="l">
              <a:spcBef>
                <a:spcPts val="0"/>
              </a:spcBef>
              <a:spcAft>
                <a:spcPts val="0"/>
              </a:spcAft>
              <a:buSzPts val="1600"/>
              <a:buChar char="○"/>
            </a:pPr>
            <a:r>
              <a:rPr lang="en" sz="1600"/>
              <a:t>À quel point notre modèle est surpris par de nouvelles données ?</a:t>
            </a:r>
            <a:endParaRPr sz="1600"/>
          </a:p>
          <a:p>
            <a:pPr indent="-330200" lvl="1" marL="914400" rtl="0" algn="l">
              <a:spcBef>
                <a:spcPts val="0"/>
              </a:spcBef>
              <a:spcAft>
                <a:spcPts val="0"/>
              </a:spcAft>
              <a:buSzPts val="1600"/>
              <a:buChar char="○"/>
            </a:pPr>
            <a:r>
              <a:rPr lang="en" sz="1600"/>
              <a:t>Moins le score est élevé, mieux c’est</a:t>
            </a:r>
            <a:endParaRPr sz="1600"/>
          </a:p>
          <a:p>
            <a:pPr indent="0" lvl="0" marL="0" rtl="0" algn="l">
              <a:spcBef>
                <a:spcPts val="2100"/>
              </a:spcBef>
              <a:spcAft>
                <a:spcPts val="0"/>
              </a:spcAft>
              <a:buNone/>
            </a:pPr>
            <a:r>
              <a:rPr lang="en" sz="1600"/>
              <a:t>ATTENTION : Un bon score ne signifie pas que les topics identifiés seront facilement interprétables</a:t>
            </a:r>
            <a:endParaRPr sz="1600"/>
          </a:p>
          <a:p>
            <a:pPr indent="-330200" lvl="0" marL="457200" rtl="0" algn="l">
              <a:spcBef>
                <a:spcPts val="2100"/>
              </a:spcBef>
              <a:spcAft>
                <a:spcPts val="0"/>
              </a:spcAft>
              <a:buSzPts val="1600"/>
              <a:buChar char="●"/>
            </a:pPr>
            <a:r>
              <a:rPr lang="en" sz="1600"/>
              <a:t>Score de cohérence :</a:t>
            </a:r>
            <a:endParaRPr sz="1600"/>
          </a:p>
          <a:p>
            <a:pPr indent="-330200" lvl="1" marL="914400" rtl="0" algn="l">
              <a:spcBef>
                <a:spcPts val="0"/>
              </a:spcBef>
              <a:spcAft>
                <a:spcPts val="0"/>
              </a:spcAft>
              <a:buSzPts val="1600"/>
              <a:buChar char="○"/>
            </a:pPr>
            <a:r>
              <a:rPr lang="en" sz="1600"/>
              <a:t>Mesure la distance relative (le degré de similitude sémantique) entre les mots dans un topic</a:t>
            </a:r>
            <a:endParaRPr sz="1600"/>
          </a:p>
          <a:p>
            <a:pPr indent="-330200" lvl="1" marL="914400" rtl="0" algn="l">
              <a:spcBef>
                <a:spcPts val="0"/>
              </a:spcBef>
              <a:spcAft>
                <a:spcPts val="0"/>
              </a:spcAft>
              <a:buSzPts val="1600"/>
              <a:buChar char="○"/>
            </a:pPr>
            <a:r>
              <a:rPr lang="en" sz="1600"/>
              <a:t>Permet de distinguer les topics facilement interprétables de ceux qui sont des artefacts statistiques</a:t>
            </a:r>
            <a:endParaRPr sz="1600"/>
          </a:p>
          <a:p>
            <a:pPr indent="0" lvl="0" marL="0" rtl="0" algn="l">
              <a:spcBef>
                <a:spcPts val="2100"/>
              </a:spcBef>
              <a:spcAft>
                <a:spcPts val="0"/>
              </a:spcAft>
              <a:buNone/>
            </a:pPr>
            <a:r>
              <a:t/>
            </a:r>
            <a:endParaRPr sz="1600"/>
          </a:p>
          <a:p>
            <a:pPr indent="0" lvl="0" marL="0" rtl="0" algn="l">
              <a:spcBef>
                <a:spcPts val="2100"/>
              </a:spcBef>
              <a:spcAft>
                <a:spcPts val="0"/>
              </a:spcAft>
              <a:buNone/>
            </a:pPr>
            <a:r>
              <a:t/>
            </a:r>
            <a:endParaRPr sz="1600"/>
          </a:p>
          <a:p>
            <a:pPr indent="0" lvl="0" marL="457200" rtl="0" algn="l">
              <a:spcBef>
                <a:spcPts val="2100"/>
              </a:spcBef>
              <a:spcAft>
                <a:spcPts val="21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32"/>
          <p:cNvSpPr txBox="1"/>
          <p:nvPr>
            <p:ph type="title"/>
          </p:nvPr>
        </p:nvSpPr>
        <p:spPr>
          <a:xfrm>
            <a:off x="1189050" y="2123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400"/>
              <a:t>LDA avec corpus BOW : nombre de topics optimal</a:t>
            </a:r>
            <a:endParaRPr sz="3400"/>
          </a:p>
        </p:txBody>
      </p:sp>
      <p:sp>
        <p:nvSpPr>
          <p:cNvPr id="796" name="Google Shape;796;p32"/>
          <p:cNvSpPr txBox="1"/>
          <p:nvPr>
            <p:ph idx="1" type="subTitle"/>
          </p:nvPr>
        </p:nvSpPr>
        <p:spPr>
          <a:xfrm>
            <a:off x="1189050" y="2286000"/>
            <a:ext cx="9707400" cy="42351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t/>
            </a:r>
            <a:endParaRPr sz="1600"/>
          </a:p>
          <a:p>
            <a:pPr indent="0" lvl="0" marL="0" rtl="0" algn="l">
              <a:spcBef>
                <a:spcPts val="2100"/>
              </a:spcBef>
              <a:spcAft>
                <a:spcPts val="0"/>
              </a:spcAft>
              <a:buNone/>
            </a:pPr>
            <a:r>
              <a:t/>
            </a:r>
            <a:endParaRPr sz="1600"/>
          </a:p>
          <a:p>
            <a:pPr indent="0" lvl="0" marL="0" rtl="0" algn="l">
              <a:spcBef>
                <a:spcPts val="2100"/>
              </a:spcBef>
              <a:spcAft>
                <a:spcPts val="0"/>
              </a:spcAft>
              <a:buNone/>
            </a:pPr>
            <a:r>
              <a:t/>
            </a:r>
            <a:endParaRPr sz="1600"/>
          </a:p>
          <a:p>
            <a:pPr indent="0" lvl="0" marL="457200" rtl="0" algn="l">
              <a:spcBef>
                <a:spcPts val="2100"/>
              </a:spcBef>
              <a:spcAft>
                <a:spcPts val="2100"/>
              </a:spcAft>
              <a:buNone/>
            </a:pPr>
            <a:r>
              <a:t/>
            </a:r>
            <a:endParaRPr sz="1600"/>
          </a:p>
        </p:txBody>
      </p:sp>
      <p:pic>
        <p:nvPicPr>
          <p:cNvPr id="797" name="Google Shape;797;p32"/>
          <p:cNvPicPr preferRelativeResize="0"/>
          <p:nvPr/>
        </p:nvPicPr>
        <p:blipFill>
          <a:blip r:embed="rId3">
            <a:alphaModFix/>
          </a:blip>
          <a:stretch>
            <a:fillRect/>
          </a:stretch>
        </p:blipFill>
        <p:spPr>
          <a:xfrm>
            <a:off x="942100" y="1433075"/>
            <a:ext cx="10201275" cy="523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33"/>
          <p:cNvSpPr txBox="1"/>
          <p:nvPr>
            <p:ph type="title"/>
          </p:nvPr>
        </p:nvSpPr>
        <p:spPr>
          <a:xfrm>
            <a:off x="1189050" y="2123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400"/>
              <a:t>LDA avec corpus BOW : nombre de topics optimal</a:t>
            </a:r>
            <a:endParaRPr sz="3400"/>
          </a:p>
        </p:txBody>
      </p:sp>
      <p:sp>
        <p:nvSpPr>
          <p:cNvPr id="803" name="Google Shape;803;p33"/>
          <p:cNvSpPr txBox="1"/>
          <p:nvPr>
            <p:ph idx="1" type="subTitle"/>
          </p:nvPr>
        </p:nvSpPr>
        <p:spPr>
          <a:xfrm>
            <a:off x="1189050" y="2286000"/>
            <a:ext cx="9707400" cy="42351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t/>
            </a:r>
            <a:endParaRPr sz="1600"/>
          </a:p>
          <a:p>
            <a:pPr indent="0" lvl="0" marL="0" rtl="0" algn="l">
              <a:spcBef>
                <a:spcPts val="2100"/>
              </a:spcBef>
              <a:spcAft>
                <a:spcPts val="0"/>
              </a:spcAft>
              <a:buNone/>
            </a:pPr>
            <a:r>
              <a:t/>
            </a:r>
            <a:endParaRPr sz="1600"/>
          </a:p>
          <a:p>
            <a:pPr indent="0" lvl="0" marL="0" rtl="0" algn="l">
              <a:spcBef>
                <a:spcPts val="2100"/>
              </a:spcBef>
              <a:spcAft>
                <a:spcPts val="0"/>
              </a:spcAft>
              <a:buNone/>
            </a:pPr>
            <a:r>
              <a:t/>
            </a:r>
            <a:endParaRPr sz="1600"/>
          </a:p>
          <a:p>
            <a:pPr indent="0" lvl="0" marL="457200" rtl="0" algn="l">
              <a:spcBef>
                <a:spcPts val="2100"/>
              </a:spcBef>
              <a:spcAft>
                <a:spcPts val="2100"/>
              </a:spcAft>
              <a:buNone/>
            </a:pPr>
            <a:r>
              <a:t/>
            </a:r>
            <a:endParaRPr sz="1600"/>
          </a:p>
        </p:txBody>
      </p:sp>
      <p:pic>
        <p:nvPicPr>
          <p:cNvPr id="804" name="Google Shape;804;p33"/>
          <p:cNvPicPr preferRelativeResize="0"/>
          <p:nvPr/>
        </p:nvPicPr>
        <p:blipFill>
          <a:blip r:embed="rId3">
            <a:alphaModFix/>
          </a:blip>
          <a:stretch>
            <a:fillRect/>
          </a:stretch>
        </p:blipFill>
        <p:spPr>
          <a:xfrm>
            <a:off x="1009650" y="1451275"/>
            <a:ext cx="10172700" cy="523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34"/>
          <p:cNvSpPr txBox="1"/>
          <p:nvPr>
            <p:ph type="title"/>
          </p:nvPr>
        </p:nvSpPr>
        <p:spPr>
          <a:xfrm>
            <a:off x="1189050" y="2123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400"/>
              <a:t>Visualisation des topics</a:t>
            </a:r>
            <a:endParaRPr sz="3400"/>
          </a:p>
        </p:txBody>
      </p:sp>
      <p:pic>
        <p:nvPicPr>
          <p:cNvPr id="810" name="Google Shape;810;p34"/>
          <p:cNvPicPr preferRelativeResize="0"/>
          <p:nvPr/>
        </p:nvPicPr>
        <p:blipFill>
          <a:blip r:embed="rId3">
            <a:alphaModFix/>
          </a:blip>
          <a:stretch>
            <a:fillRect/>
          </a:stretch>
        </p:blipFill>
        <p:spPr>
          <a:xfrm>
            <a:off x="432700" y="865063"/>
            <a:ext cx="5448300" cy="2943225"/>
          </a:xfrm>
          <a:prstGeom prst="rect">
            <a:avLst/>
          </a:prstGeom>
          <a:noFill/>
          <a:ln>
            <a:noFill/>
          </a:ln>
        </p:spPr>
      </p:pic>
      <p:pic>
        <p:nvPicPr>
          <p:cNvPr id="811" name="Google Shape;811;p34"/>
          <p:cNvPicPr preferRelativeResize="0"/>
          <p:nvPr/>
        </p:nvPicPr>
        <p:blipFill>
          <a:blip r:embed="rId4">
            <a:alphaModFix/>
          </a:blip>
          <a:stretch>
            <a:fillRect/>
          </a:stretch>
        </p:blipFill>
        <p:spPr>
          <a:xfrm>
            <a:off x="6096000" y="865063"/>
            <a:ext cx="5448300" cy="2943225"/>
          </a:xfrm>
          <a:prstGeom prst="rect">
            <a:avLst/>
          </a:prstGeom>
          <a:noFill/>
          <a:ln>
            <a:noFill/>
          </a:ln>
        </p:spPr>
      </p:pic>
      <p:pic>
        <p:nvPicPr>
          <p:cNvPr id="812" name="Google Shape;812;p34"/>
          <p:cNvPicPr preferRelativeResize="0"/>
          <p:nvPr/>
        </p:nvPicPr>
        <p:blipFill>
          <a:blip r:embed="rId5">
            <a:alphaModFix/>
          </a:blip>
          <a:stretch>
            <a:fillRect/>
          </a:stretch>
        </p:blipFill>
        <p:spPr>
          <a:xfrm>
            <a:off x="3502150" y="3904388"/>
            <a:ext cx="5081198" cy="27449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35"/>
          <p:cNvSpPr txBox="1"/>
          <p:nvPr>
            <p:ph type="title"/>
          </p:nvPr>
        </p:nvSpPr>
        <p:spPr>
          <a:xfrm>
            <a:off x="1189050" y="2123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400"/>
              <a:t>Visualisation des topics</a:t>
            </a:r>
            <a:endParaRPr sz="3400"/>
          </a:p>
        </p:txBody>
      </p:sp>
      <p:pic>
        <p:nvPicPr>
          <p:cNvPr id="818" name="Google Shape;818;p35"/>
          <p:cNvPicPr preferRelativeResize="0"/>
          <p:nvPr/>
        </p:nvPicPr>
        <p:blipFill rotWithShape="1">
          <a:blip r:embed="rId3">
            <a:alphaModFix/>
          </a:blip>
          <a:srcRect b="0" l="0" r="0" t="1681"/>
          <a:stretch/>
        </p:blipFill>
        <p:spPr>
          <a:xfrm>
            <a:off x="1308625" y="1069800"/>
            <a:ext cx="9574776" cy="5483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36"/>
          <p:cNvSpPr txBox="1"/>
          <p:nvPr>
            <p:ph type="title"/>
          </p:nvPr>
        </p:nvSpPr>
        <p:spPr>
          <a:xfrm>
            <a:off x="1189050" y="2123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400"/>
              <a:t>LDA avec corpus TF-IDF : nombre de topics optimal</a:t>
            </a:r>
            <a:endParaRPr sz="3400"/>
          </a:p>
        </p:txBody>
      </p:sp>
      <p:sp>
        <p:nvSpPr>
          <p:cNvPr id="824" name="Google Shape;824;p36"/>
          <p:cNvSpPr txBox="1"/>
          <p:nvPr>
            <p:ph idx="1" type="subTitle"/>
          </p:nvPr>
        </p:nvSpPr>
        <p:spPr>
          <a:xfrm>
            <a:off x="1189050" y="2286000"/>
            <a:ext cx="9707400" cy="42351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t/>
            </a:r>
            <a:endParaRPr sz="1600"/>
          </a:p>
          <a:p>
            <a:pPr indent="0" lvl="0" marL="0" rtl="0" algn="l">
              <a:spcBef>
                <a:spcPts val="2100"/>
              </a:spcBef>
              <a:spcAft>
                <a:spcPts val="0"/>
              </a:spcAft>
              <a:buNone/>
            </a:pPr>
            <a:r>
              <a:t/>
            </a:r>
            <a:endParaRPr sz="1600"/>
          </a:p>
          <a:p>
            <a:pPr indent="0" lvl="0" marL="0" rtl="0" algn="l">
              <a:spcBef>
                <a:spcPts val="2100"/>
              </a:spcBef>
              <a:spcAft>
                <a:spcPts val="0"/>
              </a:spcAft>
              <a:buNone/>
            </a:pPr>
            <a:r>
              <a:t/>
            </a:r>
            <a:endParaRPr sz="1600"/>
          </a:p>
          <a:p>
            <a:pPr indent="0" lvl="0" marL="457200" rtl="0" algn="l">
              <a:spcBef>
                <a:spcPts val="2100"/>
              </a:spcBef>
              <a:spcAft>
                <a:spcPts val="2100"/>
              </a:spcAft>
              <a:buNone/>
            </a:pPr>
            <a:r>
              <a:t/>
            </a:r>
            <a:endParaRPr sz="1600"/>
          </a:p>
        </p:txBody>
      </p:sp>
      <p:pic>
        <p:nvPicPr>
          <p:cNvPr id="825" name="Google Shape;825;p36"/>
          <p:cNvPicPr preferRelativeResize="0"/>
          <p:nvPr/>
        </p:nvPicPr>
        <p:blipFill>
          <a:blip r:embed="rId3">
            <a:alphaModFix/>
          </a:blip>
          <a:stretch>
            <a:fillRect/>
          </a:stretch>
        </p:blipFill>
        <p:spPr>
          <a:xfrm>
            <a:off x="995363" y="1495425"/>
            <a:ext cx="10201275" cy="5238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37"/>
          <p:cNvSpPr txBox="1"/>
          <p:nvPr>
            <p:ph type="title"/>
          </p:nvPr>
        </p:nvSpPr>
        <p:spPr>
          <a:xfrm>
            <a:off x="1189050" y="2123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400"/>
              <a:t>LDA avec corpus TFIDF : nombre de topics optimal</a:t>
            </a:r>
            <a:endParaRPr sz="3400"/>
          </a:p>
        </p:txBody>
      </p:sp>
      <p:sp>
        <p:nvSpPr>
          <p:cNvPr id="831" name="Google Shape;831;p37"/>
          <p:cNvSpPr txBox="1"/>
          <p:nvPr>
            <p:ph idx="1" type="subTitle"/>
          </p:nvPr>
        </p:nvSpPr>
        <p:spPr>
          <a:xfrm>
            <a:off x="1189050" y="2286000"/>
            <a:ext cx="9707400" cy="42351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t/>
            </a:r>
            <a:endParaRPr sz="1600"/>
          </a:p>
          <a:p>
            <a:pPr indent="0" lvl="0" marL="0" rtl="0" algn="l">
              <a:spcBef>
                <a:spcPts val="2100"/>
              </a:spcBef>
              <a:spcAft>
                <a:spcPts val="0"/>
              </a:spcAft>
              <a:buNone/>
            </a:pPr>
            <a:r>
              <a:t/>
            </a:r>
            <a:endParaRPr sz="1600"/>
          </a:p>
          <a:p>
            <a:pPr indent="0" lvl="0" marL="0" rtl="0" algn="l">
              <a:spcBef>
                <a:spcPts val="2100"/>
              </a:spcBef>
              <a:spcAft>
                <a:spcPts val="0"/>
              </a:spcAft>
              <a:buNone/>
            </a:pPr>
            <a:r>
              <a:t/>
            </a:r>
            <a:endParaRPr sz="1600"/>
          </a:p>
          <a:p>
            <a:pPr indent="0" lvl="0" marL="457200" rtl="0" algn="l">
              <a:spcBef>
                <a:spcPts val="2100"/>
              </a:spcBef>
              <a:spcAft>
                <a:spcPts val="2100"/>
              </a:spcAft>
              <a:buNone/>
            </a:pPr>
            <a:r>
              <a:t/>
            </a:r>
            <a:endParaRPr sz="1600"/>
          </a:p>
        </p:txBody>
      </p:sp>
      <p:pic>
        <p:nvPicPr>
          <p:cNvPr id="832" name="Google Shape;832;p37"/>
          <p:cNvPicPr preferRelativeResize="0"/>
          <p:nvPr/>
        </p:nvPicPr>
        <p:blipFill>
          <a:blip r:embed="rId3">
            <a:alphaModFix/>
          </a:blip>
          <a:stretch>
            <a:fillRect/>
          </a:stretch>
        </p:blipFill>
        <p:spPr>
          <a:xfrm>
            <a:off x="1038225" y="1495425"/>
            <a:ext cx="10115550" cy="523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38"/>
          <p:cNvSpPr txBox="1"/>
          <p:nvPr>
            <p:ph type="title"/>
          </p:nvPr>
        </p:nvSpPr>
        <p:spPr>
          <a:xfrm>
            <a:off x="1189050" y="2123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400"/>
              <a:t>Visualisation des topics</a:t>
            </a:r>
            <a:endParaRPr sz="3400"/>
          </a:p>
        </p:txBody>
      </p:sp>
      <p:pic>
        <p:nvPicPr>
          <p:cNvPr id="838" name="Google Shape;838;p38"/>
          <p:cNvPicPr preferRelativeResize="0"/>
          <p:nvPr/>
        </p:nvPicPr>
        <p:blipFill>
          <a:blip r:embed="rId3">
            <a:alphaModFix/>
          </a:blip>
          <a:stretch>
            <a:fillRect/>
          </a:stretch>
        </p:blipFill>
        <p:spPr>
          <a:xfrm>
            <a:off x="671900" y="1128275"/>
            <a:ext cx="4856841" cy="2623713"/>
          </a:xfrm>
          <a:prstGeom prst="rect">
            <a:avLst/>
          </a:prstGeom>
          <a:noFill/>
          <a:ln>
            <a:noFill/>
          </a:ln>
        </p:spPr>
      </p:pic>
      <p:pic>
        <p:nvPicPr>
          <p:cNvPr id="839" name="Google Shape;839;p38"/>
          <p:cNvPicPr preferRelativeResize="0"/>
          <p:nvPr/>
        </p:nvPicPr>
        <p:blipFill>
          <a:blip r:embed="rId4">
            <a:alphaModFix/>
          </a:blip>
          <a:stretch>
            <a:fillRect/>
          </a:stretch>
        </p:blipFill>
        <p:spPr>
          <a:xfrm>
            <a:off x="6631941" y="1128275"/>
            <a:ext cx="4856841" cy="2623713"/>
          </a:xfrm>
          <a:prstGeom prst="rect">
            <a:avLst/>
          </a:prstGeom>
          <a:noFill/>
          <a:ln>
            <a:noFill/>
          </a:ln>
        </p:spPr>
      </p:pic>
      <p:pic>
        <p:nvPicPr>
          <p:cNvPr id="840" name="Google Shape;840;p38"/>
          <p:cNvPicPr preferRelativeResize="0"/>
          <p:nvPr/>
        </p:nvPicPr>
        <p:blipFill>
          <a:blip r:embed="rId5">
            <a:alphaModFix/>
          </a:blip>
          <a:stretch>
            <a:fillRect/>
          </a:stretch>
        </p:blipFill>
        <p:spPr>
          <a:xfrm>
            <a:off x="3429000" y="3904388"/>
            <a:ext cx="5185416" cy="28012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39"/>
          <p:cNvSpPr txBox="1"/>
          <p:nvPr>
            <p:ph type="title"/>
          </p:nvPr>
        </p:nvSpPr>
        <p:spPr>
          <a:xfrm>
            <a:off x="1189050" y="2123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400"/>
              <a:t>Visualisation des topics</a:t>
            </a:r>
            <a:endParaRPr sz="3400"/>
          </a:p>
        </p:txBody>
      </p:sp>
      <p:pic>
        <p:nvPicPr>
          <p:cNvPr id="846" name="Google Shape;846;p39"/>
          <p:cNvPicPr preferRelativeResize="0"/>
          <p:nvPr/>
        </p:nvPicPr>
        <p:blipFill>
          <a:blip r:embed="rId3">
            <a:alphaModFix/>
          </a:blip>
          <a:stretch>
            <a:fillRect/>
          </a:stretch>
        </p:blipFill>
        <p:spPr>
          <a:xfrm>
            <a:off x="1194138" y="1128275"/>
            <a:ext cx="9697217" cy="5577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40"/>
          <p:cNvSpPr txBox="1"/>
          <p:nvPr>
            <p:ph type="title"/>
          </p:nvPr>
        </p:nvSpPr>
        <p:spPr>
          <a:xfrm>
            <a:off x="1189050" y="2123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400"/>
              <a:t>Comparaison des scores</a:t>
            </a:r>
            <a:endParaRPr sz="3400"/>
          </a:p>
        </p:txBody>
      </p:sp>
      <p:sp>
        <p:nvSpPr>
          <p:cNvPr id="852" name="Google Shape;852;p40"/>
          <p:cNvSpPr txBox="1"/>
          <p:nvPr>
            <p:ph type="title"/>
          </p:nvPr>
        </p:nvSpPr>
        <p:spPr>
          <a:xfrm>
            <a:off x="220625" y="1135800"/>
            <a:ext cx="56352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400"/>
              <a:t>LDA avec BOW</a:t>
            </a:r>
            <a:endParaRPr sz="3400"/>
          </a:p>
        </p:txBody>
      </p:sp>
      <p:sp>
        <p:nvSpPr>
          <p:cNvPr id="853" name="Google Shape;853;p40"/>
          <p:cNvSpPr txBox="1"/>
          <p:nvPr>
            <p:ph type="title"/>
          </p:nvPr>
        </p:nvSpPr>
        <p:spPr>
          <a:xfrm>
            <a:off x="6096000" y="1135800"/>
            <a:ext cx="56352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400"/>
              <a:t>LDA avec TF-IDF</a:t>
            </a:r>
            <a:endParaRPr sz="3400"/>
          </a:p>
        </p:txBody>
      </p:sp>
      <p:pic>
        <p:nvPicPr>
          <p:cNvPr id="854" name="Google Shape;854;p40"/>
          <p:cNvPicPr preferRelativeResize="0"/>
          <p:nvPr/>
        </p:nvPicPr>
        <p:blipFill>
          <a:blip r:embed="rId3">
            <a:alphaModFix/>
          </a:blip>
          <a:stretch>
            <a:fillRect/>
          </a:stretch>
        </p:blipFill>
        <p:spPr>
          <a:xfrm>
            <a:off x="422365" y="2059228"/>
            <a:ext cx="5231721" cy="668182"/>
          </a:xfrm>
          <a:prstGeom prst="rect">
            <a:avLst/>
          </a:prstGeom>
          <a:noFill/>
          <a:ln>
            <a:noFill/>
          </a:ln>
        </p:spPr>
      </p:pic>
      <p:pic>
        <p:nvPicPr>
          <p:cNvPr id="855" name="Google Shape;855;p40"/>
          <p:cNvPicPr preferRelativeResize="0"/>
          <p:nvPr/>
        </p:nvPicPr>
        <p:blipFill>
          <a:blip r:embed="rId4">
            <a:alphaModFix/>
          </a:blip>
          <a:stretch>
            <a:fillRect/>
          </a:stretch>
        </p:blipFill>
        <p:spPr>
          <a:xfrm>
            <a:off x="1566804" y="2954876"/>
            <a:ext cx="2942843" cy="639749"/>
          </a:xfrm>
          <a:prstGeom prst="rect">
            <a:avLst/>
          </a:prstGeom>
          <a:noFill/>
          <a:ln>
            <a:noFill/>
          </a:ln>
        </p:spPr>
      </p:pic>
      <p:pic>
        <p:nvPicPr>
          <p:cNvPr id="856" name="Google Shape;856;p40"/>
          <p:cNvPicPr preferRelativeResize="0"/>
          <p:nvPr/>
        </p:nvPicPr>
        <p:blipFill>
          <a:blip r:embed="rId5">
            <a:alphaModFix/>
          </a:blip>
          <a:stretch>
            <a:fillRect/>
          </a:stretch>
        </p:blipFill>
        <p:spPr>
          <a:xfrm>
            <a:off x="1595256" y="3822091"/>
            <a:ext cx="2885976" cy="696615"/>
          </a:xfrm>
          <a:prstGeom prst="rect">
            <a:avLst/>
          </a:prstGeom>
          <a:noFill/>
          <a:ln>
            <a:noFill/>
          </a:ln>
        </p:spPr>
      </p:pic>
      <p:pic>
        <p:nvPicPr>
          <p:cNvPr id="857" name="Google Shape;857;p40"/>
          <p:cNvPicPr preferRelativeResize="0"/>
          <p:nvPr/>
        </p:nvPicPr>
        <p:blipFill>
          <a:blip r:embed="rId6">
            <a:alphaModFix/>
          </a:blip>
          <a:stretch>
            <a:fillRect/>
          </a:stretch>
        </p:blipFill>
        <p:spPr>
          <a:xfrm>
            <a:off x="6326174" y="2059225"/>
            <a:ext cx="5174854" cy="668182"/>
          </a:xfrm>
          <a:prstGeom prst="rect">
            <a:avLst/>
          </a:prstGeom>
          <a:noFill/>
          <a:ln>
            <a:noFill/>
          </a:ln>
        </p:spPr>
      </p:pic>
      <p:pic>
        <p:nvPicPr>
          <p:cNvPr id="858" name="Google Shape;858;p40"/>
          <p:cNvPicPr preferRelativeResize="0"/>
          <p:nvPr/>
        </p:nvPicPr>
        <p:blipFill>
          <a:blip r:embed="rId7">
            <a:alphaModFix/>
          </a:blip>
          <a:stretch>
            <a:fillRect/>
          </a:stretch>
        </p:blipFill>
        <p:spPr>
          <a:xfrm>
            <a:off x="7378205" y="2966105"/>
            <a:ext cx="3070793" cy="668182"/>
          </a:xfrm>
          <a:prstGeom prst="rect">
            <a:avLst/>
          </a:prstGeom>
          <a:noFill/>
          <a:ln>
            <a:noFill/>
          </a:ln>
        </p:spPr>
      </p:pic>
      <p:pic>
        <p:nvPicPr>
          <p:cNvPr id="859" name="Google Shape;859;p40"/>
          <p:cNvPicPr preferRelativeResize="0"/>
          <p:nvPr/>
        </p:nvPicPr>
        <p:blipFill>
          <a:blip r:embed="rId8">
            <a:alphaModFix/>
          </a:blip>
          <a:stretch>
            <a:fillRect/>
          </a:stretch>
        </p:blipFill>
        <p:spPr>
          <a:xfrm>
            <a:off x="7513263" y="3872985"/>
            <a:ext cx="2800677" cy="6539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23"/>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Sommaire</a:t>
            </a:r>
            <a:endParaRPr/>
          </a:p>
        </p:txBody>
      </p:sp>
      <p:sp>
        <p:nvSpPr>
          <p:cNvPr id="738" name="Google Shape;738;p23"/>
          <p:cNvSpPr txBox="1"/>
          <p:nvPr>
            <p:ph idx="1" type="subTitle"/>
          </p:nvPr>
        </p:nvSpPr>
        <p:spPr>
          <a:xfrm>
            <a:off x="1189050" y="1653575"/>
            <a:ext cx="9707400" cy="4867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1 . Détecter les sujets d’insatisfaction présents dans les commentaires postés sur la plateforme.</a:t>
            </a:r>
            <a:endParaRPr/>
          </a:p>
          <a:p>
            <a:pPr indent="0" lvl="0" marL="0" rtl="0" algn="l">
              <a:spcBef>
                <a:spcPts val="2100"/>
              </a:spcBef>
              <a:spcAft>
                <a:spcPts val="0"/>
              </a:spcAft>
              <a:buNone/>
            </a:pPr>
            <a:r>
              <a:rPr lang="en"/>
              <a:t>2 . Labelliser automatiquement les photos postées sur la plateforme.</a:t>
            </a:r>
            <a:endParaRPr/>
          </a:p>
          <a:p>
            <a:pPr indent="0" lvl="0" marL="0" rtl="0" algn="l">
              <a:spcBef>
                <a:spcPts val="2100"/>
              </a:spcBef>
              <a:spcAft>
                <a:spcPts val="2100"/>
              </a:spcAft>
              <a:buNone/>
            </a:pPr>
            <a:r>
              <a:rPr lang="en"/>
              <a:t>3 . Collecter des données via l’API Yelp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41"/>
          <p:cNvSpPr txBox="1"/>
          <p:nvPr>
            <p:ph type="title"/>
          </p:nvPr>
        </p:nvSpPr>
        <p:spPr>
          <a:xfrm>
            <a:off x="1189050" y="2123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400"/>
              <a:t>Analyse de sentiment des reviews (TextBlob)</a:t>
            </a:r>
            <a:endParaRPr sz="3400"/>
          </a:p>
        </p:txBody>
      </p:sp>
      <p:pic>
        <p:nvPicPr>
          <p:cNvPr id="865" name="Google Shape;865;p41"/>
          <p:cNvPicPr preferRelativeResize="0"/>
          <p:nvPr/>
        </p:nvPicPr>
        <p:blipFill>
          <a:blip r:embed="rId3">
            <a:alphaModFix/>
          </a:blip>
          <a:stretch>
            <a:fillRect/>
          </a:stretch>
        </p:blipFill>
        <p:spPr>
          <a:xfrm>
            <a:off x="152400" y="1128275"/>
            <a:ext cx="11887201" cy="46183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42"/>
          <p:cNvSpPr txBox="1"/>
          <p:nvPr>
            <p:ph type="title"/>
          </p:nvPr>
        </p:nvSpPr>
        <p:spPr>
          <a:xfrm>
            <a:off x="1189050" y="2123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400"/>
              <a:t>Analyse de sentiment des reviews (TextBlob)</a:t>
            </a:r>
            <a:endParaRPr sz="3400"/>
          </a:p>
        </p:txBody>
      </p:sp>
      <p:pic>
        <p:nvPicPr>
          <p:cNvPr id="871" name="Google Shape;871;p42"/>
          <p:cNvPicPr preferRelativeResize="0"/>
          <p:nvPr/>
        </p:nvPicPr>
        <p:blipFill>
          <a:blip r:embed="rId3">
            <a:alphaModFix/>
          </a:blip>
          <a:stretch>
            <a:fillRect/>
          </a:stretch>
        </p:blipFill>
        <p:spPr>
          <a:xfrm>
            <a:off x="152400" y="1128275"/>
            <a:ext cx="11887201" cy="463309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43"/>
          <p:cNvSpPr txBox="1"/>
          <p:nvPr>
            <p:ph type="title"/>
          </p:nvPr>
        </p:nvSpPr>
        <p:spPr>
          <a:xfrm>
            <a:off x="4386975" y="1245925"/>
            <a:ext cx="7389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2</a:t>
            </a:r>
            <a:r>
              <a:rPr lang="en"/>
              <a:t> . </a:t>
            </a:r>
            <a:r>
              <a:rPr lang="en"/>
              <a:t>Labelliser automatiquement les photos postées sur la plateforme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44"/>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Notre dataset</a:t>
            </a:r>
            <a:endParaRPr/>
          </a:p>
        </p:txBody>
      </p:sp>
      <p:sp>
        <p:nvSpPr>
          <p:cNvPr id="882" name="Google Shape;882;p44"/>
          <p:cNvSpPr txBox="1"/>
          <p:nvPr>
            <p:ph idx="1" type="subTitle"/>
          </p:nvPr>
        </p:nvSpPr>
        <p:spPr>
          <a:xfrm>
            <a:off x="1189050" y="1653575"/>
            <a:ext cx="9707400" cy="4867500"/>
          </a:xfrm>
          <a:prstGeom prst="rect">
            <a:avLst/>
          </a:prstGeom>
        </p:spPr>
        <p:txBody>
          <a:bodyPr anchorCtr="0" anchor="t" bIns="121900" lIns="121900" spcFirstLastPara="1" rIns="121900" wrap="square" tIns="121900">
            <a:noAutofit/>
          </a:bodyPr>
          <a:lstStyle/>
          <a:p>
            <a:pPr indent="-361950" lvl="0" marL="457200" rtl="0" algn="l">
              <a:spcBef>
                <a:spcPts val="0"/>
              </a:spcBef>
              <a:spcAft>
                <a:spcPts val="0"/>
              </a:spcAft>
              <a:buSzPts val="2100"/>
              <a:buChar char="●"/>
            </a:pPr>
            <a:r>
              <a:rPr lang="en"/>
              <a:t>200 100 photos labellisées</a:t>
            </a:r>
            <a:endParaRPr/>
          </a:p>
        </p:txBody>
      </p:sp>
      <p:pic>
        <p:nvPicPr>
          <p:cNvPr id="883" name="Google Shape;883;p44"/>
          <p:cNvPicPr preferRelativeResize="0"/>
          <p:nvPr/>
        </p:nvPicPr>
        <p:blipFill>
          <a:blip r:embed="rId3">
            <a:alphaModFix/>
          </a:blip>
          <a:stretch>
            <a:fillRect/>
          </a:stretch>
        </p:blipFill>
        <p:spPr>
          <a:xfrm>
            <a:off x="1189050" y="2445605"/>
            <a:ext cx="9764750" cy="2053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45"/>
          <p:cNvSpPr txBox="1"/>
          <p:nvPr>
            <p:ph type="title"/>
          </p:nvPr>
        </p:nvSpPr>
        <p:spPr>
          <a:xfrm>
            <a:off x="1189050" y="4409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Répartition des labels</a:t>
            </a:r>
            <a:endParaRPr/>
          </a:p>
        </p:txBody>
      </p:sp>
      <p:pic>
        <p:nvPicPr>
          <p:cNvPr id="889" name="Google Shape;889;p45"/>
          <p:cNvPicPr preferRelativeResize="0"/>
          <p:nvPr/>
        </p:nvPicPr>
        <p:blipFill>
          <a:blip r:embed="rId3">
            <a:alphaModFix/>
          </a:blip>
          <a:stretch>
            <a:fillRect/>
          </a:stretch>
        </p:blipFill>
        <p:spPr>
          <a:xfrm>
            <a:off x="3549313" y="1444325"/>
            <a:ext cx="5093364" cy="51201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46"/>
          <p:cNvSpPr txBox="1"/>
          <p:nvPr>
            <p:ph type="title"/>
          </p:nvPr>
        </p:nvSpPr>
        <p:spPr>
          <a:xfrm>
            <a:off x="1189050" y="4409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Echantillonnage</a:t>
            </a:r>
            <a:endParaRPr/>
          </a:p>
        </p:txBody>
      </p:sp>
      <p:pic>
        <p:nvPicPr>
          <p:cNvPr id="895" name="Google Shape;895;p46"/>
          <p:cNvPicPr preferRelativeResize="0"/>
          <p:nvPr/>
        </p:nvPicPr>
        <p:blipFill>
          <a:blip r:embed="rId3">
            <a:alphaModFix/>
          </a:blip>
          <a:stretch>
            <a:fillRect/>
          </a:stretch>
        </p:blipFill>
        <p:spPr>
          <a:xfrm>
            <a:off x="3435613" y="1345625"/>
            <a:ext cx="5320769" cy="53487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47"/>
          <p:cNvSpPr txBox="1"/>
          <p:nvPr>
            <p:ph type="title"/>
          </p:nvPr>
        </p:nvSpPr>
        <p:spPr>
          <a:xfrm>
            <a:off x="1189050" y="4409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Aperçu des photos</a:t>
            </a:r>
            <a:endParaRPr/>
          </a:p>
        </p:txBody>
      </p:sp>
      <p:pic>
        <p:nvPicPr>
          <p:cNvPr id="901" name="Google Shape;901;p47"/>
          <p:cNvPicPr preferRelativeResize="0"/>
          <p:nvPr/>
        </p:nvPicPr>
        <p:blipFill>
          <a:blip r:embed="rId3">
            <a:alphaModFix/>
          </a:blip>
          <a:stretch>
            <a:fillRect/>
          </a:stretch>
        </p:blipFill>
        <p:spPr>
          <a:xfrm>
            <a:off x="1600200" y="1509275"/>
            <a:ext cx="4400550" cy="2533650"/>
          </a:xfrm>
          <a:prstGeom prst="rect">
            <a:avLst/>
          </a:prstGeom>
          <a:noFill/>
          <a:ln>
            <a:noFill/>
          </a:ln>
        </p:spPr>
      </p:pic>
      <p:pic>
        <p:nvPicPr>
          <p:cNvPr id="902" name="Google Shape;902;p47"/>
          <p:cNvPicPr preferRelativeResize="0"/>
          <p:nvPr/>
        </p:nvPicPr>
        <p:blipFill>
          <a:blip r:embed="rId4">
            <a:alphaModFix/>
          </a:blip>
          <a:stretch>
            <a:fillRect/>
          </a:stretch>
        </p:blipFill>
        <p:spPr>
          <a:xfrm>
            <a:off x="6153150" y="1509275"/>
            <a:ext cx="4438650" cy="1695450"/>
          </a:xfrm>
          <a:prstGeom prst="rect">
            <a:avLst/>
          </a:prstGeom>
          <a:noFill/>
          <a:ln>
            <a:noFill/>
          </a:ln>
        </p:spPr>
      </p:pic>
      <p:pic>
        <p:nvPicPr>
          <p:cNvPr id="903" name="Google Shape;903;p47"/>
          <p:cNvPicPr preferRelativeResize="0"/>
          <p:nvPr/>
        </p:nvPicPr>
        <p:blipFill>
          <a:blip r:embed="rId5">
            <a:alphaModFix/>
          </a:blip>
          <a:stretch>
            <a:fillRect/>
          </a:stretch>
        </p:blipFill>
        <p:spPr>
          <a:xfrm>
            <a:off x="6143625" y="4900175"/>
            <a:ext cx="4371975" cy="1381125"/>
          </a:xfrm>
          <a:prstGeom prst="rect">
            <a:avLst/>
          </a:prstGeom>
          <a:noFill/>
          <a:ln>
            <a:noFill/>
          </a:ln>
        </p:spPr>
      </p:pic>
      <p:pic>
        <p:nvPicPr>
          <p:cNvPr id="904" name="Google Shape;904;p47"/>
          <p:cNvPicPr preferRelativeResize="0"/>
          <p:nvPr/>
        </p:nvPicPr>
        <p:blipFill>
          <a:blip r:embed="rId6">
            <a:alphaModFix/>
          </a:blip>
          <a:stretch>
            <a:fillRect/>
          </a:stretch>
        </p:blipFill>
        <p:spPr>
          <a:xfrm>
            <a:off x="6153150" y="3357125"/>
            <a:ext cx="4352925" cy="1390650"/>
          </a:xfrm>
          <a:prstGeom prst="rect">
            <a:avLst/>
          </a:prstGeom>
          <a:noFill/>
          <a:ln>
            <a:noFill/>
          </a:ln>
        </p:spPr>
      </p:pic>
      <p:pic>
        <p:nvPicPr>
          <p:cNvPr id="905" name="Google Shape;905;p47"/>
          <p:cNvPicPr preferRelativeResize="0"/>
          <p:nvPr/>
        </p:nvPicPr>
        <p:blipFill>
          <a:blip r:embed="rId7">
            <a:alphaModFix/>
          </a:blip>
          <a:stretch>
            <a:fillRect/>
          </a:stretch>
        </p:blipFill>
        <p:spPr>
          <a:xfrm>
            <a:off x="1950975" y="4323475"/>
            <a:ext cx="3699005" cy="1957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48"/>
          <p:cNvSpPr txBox="1"/>
          <p:nvPr>
            <p:ph type="title"/>
          </p:nvPr>
        </p:nvSpPr>
        <p:spPr>
          <a:xfrm>
            <a:off x="1189050" y="4409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Descripteurs SIFT</a:t>
            </a:r>
            <a:endParaRPr/>
          </a:p>
        </p:txBody>
      </p:sp>
      <p:pic>
        <p:nvPicPr>
          <p:cNvPr id="911" name="Google Shape;911;p48"/>
          <p:cNvPicPr preferRelativeResize="0"/>
          <p:nvPr/>
        </p:nvPicPr>
        <p:blipFill>
          <a:blip r:embed="rId3">
            <a:alphaModFix/>
          </a:blip>
          <a:stretch>
            <a:fillRect/>
          </a:stretch>
        </p:blipFill>
        <p:spPr>
          <a:xfrm>
            <a:off x="1249425" y="1433075"/>
            <a:ext cx="4400550" cy="2533650"/>
          </a:xfrm>
          <a:prstGeom prst="rect">
            <a:avLst/>
          </a:prstGeom>
          <a:noFill/>
          <a:ln>
            <a:noFill/>
          </a:ln>
        </p:spPr>
      </p:pic>
      <p:pic>
        <p:nvPicPr>
          <p:cNvPr id="912" name="Google Shape;912;p48"/>
          <p:cNvPicPr preferRelativeResize="0"/>
          <p:nvPr/>
        </p:nvPicPr>
        <p:blipFill>
          <a:blip r:embed="rId4">
            <a:alphaModFix/>
          </a:blip>
          <a:stretch>
            <a:fillRect/>
          </a:stretch>
        </p:blipFill>
        <p:spPr>
          <a:xfrm>
            <a:off x="6110288" y="1433075"/>
            <a:ext cx="4438650" cy="1695450"/>
          </a:xfrm>
          <a:prstGeom prst="rect">
            <a:avLst/>
          </a:prstGeom>
          <a:noFill/>
          <a:ln>
            <a:noFill/>
          </a:ln>
        </p:spPr>
      </p:pic>
      <p:pic>
        <p:nvPicPr>
          <p:cNvPr id="913" name="Google Shape;913;p48"/>
          <p:cNvPicPr preferRelativeResize="0"/>
          <p:nvPr/>
        </p:nvPicPr>
        <p:blipFill>
          <a:blip r:embed="rId5">
            <a:alphaModFix/>
          </a:blip>
          <a:stretch>
            <a:fillRect/>
          </a:stretch>
        </p:blipFill>
        <p:spPr>
          <a:xfrm>
            <a:off x="6096005" y="5052575"/>
            <a:ext cx="4371975" cy="1381125"/>
          </a:xfrm>
          <a:prstGeom prst="rect">
            <a:avLst/>
          </a:prstGeom>
          <a:noFill/>
          <a:ln>
            <a:noFill/>
          </a:ln>
        </p:spPr>
      </p:pic>
      <p:pic>
        <p:nvPicPr>
          <p:cNvPr id="914" name="Google Shape;914;p48"/>
          <p:cNvPicPr preferRelativeResize="0"/>
          <p:nvPr/>
        </p:nvPicPr>
        <p:blipFill>
          <a:blip r:embed="rId6">
            <a:alphaModFix/>
          </a:blip>
          <a:stretch>
            <a:fillRect/>
          </a:stretch>
        </p:blipFill>
        <p:spPr>
          <a:xfrm>
            <a:off x="6105530" y="3433325"/>
            <a:ext cx="4352925" cy="1390650"/>
          </a:xfrm>
          <a:prstGeom prst="rect">
            <a:avLst/>
          </a:prstGeom>
          <a:noFill/>
          <a:ln>
            <a:noFill/>
          </a:ln>
        </p:spPr>
      </p:pic>
      <p:pic>
        <p:nvPicPr>
          <p:cNvPr id="915" name="Google Shape;915;p48"/>
          <p:cNvPicPr preferRelativeResize="0"/>
          <p:nvPr/>
        </p:nvPicPr>
        <p:blipFill>
          <a:blip r:embed="rId7">
            <a:alphaModFix/>
          </a:blip>
          <a:stretch>
            <a:fillRect/>
          </a:stretch>
        </p:blipFill>
        <p:spPr>
          <a:xfrm>
            <a:off x="1254188" y="4119125"/>
            <a:ext cx="4391025" cy="2324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49"/>
          <p:cNvSpPr txBox="1"/>
          <p:nvPr>
            <p:ph type="title"/>
          </p:nvPr>
        </p:nvSpPr>
        <p:spPr>
          <a:xfrm>
            <a:off x="1189050" y="4409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Clusters de descripteurs</a:t>
            </a:r>
            <a:endParaRPr/>
          </a:p>
        </p:txBody>
      </p:sp>
      <p:sp>
        <p:nvSpPr>
          <p:cNvPr id="921" name="Google Shape;921;p49"/>
          <p:cNvSpPr txBox="1"/>
          <p:nvPr>
            <p:ph idx="1" type="subTitle"/>
          </p:nvPr>
        </p:nvSpPr>
        <p:spPr>
          <a:xfrm>
            <a:off x="1189050" y="1734200"/>
            <a:ext cx="9707400" cy="4235100"/>
          </a:xfrm>
          <a:prstGeom prst="rect">
            <a:avLst/>
          </a:prstGeom>
        </p:spPr>
        <p:txBody>
          <a:bodyPr anchorCtr="0" anchor="t" bIns="121900" lIns="121900" spcFirstLastPara="1" rIns="121900" wrap="square" tIns="121900">
            <a:noAutofit/>
          </a:bodyPr>
          <a:lstStyle/>
          <a:p>
            <a:pPr indent="-355600" lvl="0" marL="457200" rtl="0" algn="l">
              <a:spcBef>
                <a:spcPts val="0"/>
              </a:spcBef>
              <a:spcAft>
                <a:spcPts val="0"/>
              </a:spcAft>
              <a:buSzPts val="2000"/>
              <a:buChar char="●"/>
            </a:pPr>
            <a:r>
              <a:rPr lang="en" sz="2000"/>
              <a:t>Mini Batch KMeans</a:t>
            </a:r>
            <a:endParaRPr sz="2000"/>
          </a:p>
          <a:p>
            <a:pPr indent="0" lvl="0" marL="0" rtl="0" algn="l">
              <a:spcBef>
                <a:spcPts val="2100"/>
              </a:spcBef>
              <a:spcAft>
                <a:spcPts val="0"/>
              </a:spcAft>
              <a:buNone/>
            </a:pPr>
            <a:r>
              <a:rPr lang="en" sz="1600"/>
              <a:t>	⇒ permet de construire des</a:t>
            </a:r>
            <a:br>
              <a:rPr lang="en" sz="1600"/>
            </a:br>
            <a:r>
              <a:rPr lang="en" sz="1600"/>
              <a:t>	     Histogrammes</a:t>
            </a:r>
            <a:endParaRPr sz="1600"/>
          </a:p>
          <a:p>
            <a:pPr indent="0" lvl="0" marL="0" rtl="0" algn="l">
              <a:spcBef>
                <a:spcPts val="2100"/>
              </a:spcBef>
              <a:spcAft>
                <a:spcPts val="0"/>
              </a:spcAft>
              <a:buNone/>
            </a:pPr>
            <a:r>
              <a:rPr lang="en" sz="1600"/>
              <a:t>		⇒ permet de calculer les features</a:t>
            </a:r>
            <a:endParaRPr sz="1600"/>
          </a:p>
          <a:p>
            <a:pPr indent="0" lvl="0" marL="0" rtl="0" algn="l">
              <a:spcBef>
                <a:spcPts val="2100"/>
              </a:spcBef>
              <a:spcAft>
                <a:spcPts val="0"/>
              </a:spcAft>
              <a:buNone/>
            </a:pPr>
            <a:r>
              <a:t/>
            </a:r>
            <a:endParaRPr sz="1600"/>
          </a:p>
          <a:p>
            <a:pPr indent="0" lvl="0" marL="457200" rtl="0" algn="l">
              <a:spcBef>
                <a:spcPts val="2100"/>
              </a:spcBef>
              <a:spcAft>
                <a:spcPts val="2100"/>
              </a:spcAft>
              <a:buNone/>
            </a:pPr>
            <a:r>
              <a:t/>
            </a:r>
            <a:endParaRPr sz="1600"/>
          </a:p>
        </p:txBody>
      </p:sp>
      <p:pic>
        <p:nvPicPr>
          <p:cNvPr id="922" name="Google Shape;922;p49"/>
          <p:cNvPicPr preferRelativeResize="0"/>
          <p:nvPr/>
        </p:nvPicPr>
        <p:blipFill>
          <a:blip r:embed="rId3">
            <a:alphaModFix/>
          </a:blip>
          <a:stretch>
            <a:fillRect/>
          </a:stretch>
        </p:blipFill>
        <p:spPr>
          <a:xfrm>
            <a:off x="5816832" y="1849425"/>
            <a:ext cx="3653775" cy="3550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50"/>
          <p:cNvSpPr txBox="1"/>
          <p:nvPr>
            <p:ph type="title"/>
          </p:nvPr>
        </p:nvSpPr>
        <p:spPr>
          <a:xfrm>
            <a:off x="1189050" y="4409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4000"/>
              <a:t>Réduction de dimensions et clustering</a:t>
            </a:r>
            <a:endParaRPr sz="4000"/>
          </a:p>
        </p:txBody>
      </p:sp>
      <p:sp>
        <p:nvSpPr>
          <p:cNvPr id="928" name="Google Shape;928;p50"/>
          <p:cNvSpPr txBox="1"/>
          <p:nvPr>
            <p:ph idx="1" type="subTitle"/>
          </p:nvPr>
        </p:nvSpPr>
        <p:spPr>
          <a:xfrm>
            <a:off x="1189050" y="1505600"/>
            <a:ext cx="9707400" cy="4235100"/>
          </a:xfrm>
          <a:prstGeom prst="rect">
            <a:avLst/>
          </a:prstGeom>
        </p:spPr>
        <p:txBody>
          <a:bodyPr anchorCtr="0" anchor="t" bIns="121900" lIns="121900" spcFirstLastPara="1" rIns="121900" wrap="square" tIns="121900">
            <a:noAutofit/>
          </a:bodyPr>
          <a:lstStyle/>
          <a:p>
            <a:pPr indent="-355600" lvl="0" marL="457200" rtl="0" algn="l">
              <a:spcBef>
                <a:spcPts val="0"/>
              </a:spcBef>
              <a:spcAft>
                <a:spcPts val="0"/>
              </a:spcAft>
              <a:buSzPts val="2000"/>
              <a:buChar char="●"/>
            </a:pPr>
            <a:r>
              <a:rPr lang="en" sz="2000"/>
              <a:t>PCA → T-SNE sur 2 composants → clusters KMeans à partir du T-SNE</a:t>
            </a:r>
            <a:endParaRPr sz="2000"/>
          </a:p>
          <a:p>
            <a:pPr indent="0" lvl="0" marL="0" rtl="0" algn="l">
              <a:spcBef>
                <a:spcPts val="2100"/>
              </a:spcBef>
              <a:spcAft>
                <a:spcPts val="0"/>
              </a:spcAft>
              <a:buNone/>
            </a:pPr>
            <a:r>
              <a:rPr lang="en" sz="1600"/>
              <a:t>	</a:t>
            </a:r>
            <a:endParaRPr sz="1600"/>
          </a:p>
          <a:p>
            <a:pPr indent="0" lvl="0" marL="0" rtl="0" algn="l">
              <a:spcBef>
                <a:spcPts val="2100"/>
              </a:spcBef>
              <a:spcAft>
                <a:spcPts val="0"/>
              </a:spcAft>
              <a:buNone/>
            </a:pPr>
            <a:r>
              <a:t/>
            </a:r>
            <a:endParaRPr sz="1600"/>
          </a:p>
          <a:p>
            <a:pPr indent="0" lvl="0" marL="457200" rtl="0" algn="l">
              <a:spcBef>
                <a:spcPts val="2100"/>
              </a:spcBef>
              <a:spcAft>
                <a:spcPts val="2100"/>
              </a:spcAft>
              <a:buNone/>
            </a:pPr>
            <a:r>
              <a:t/>
            </a:r>
            <a:endParaRPr sz="1600"/>
          </a:p>
        </p:txBody>
      </p:sp>
      <p:pic>
        <p:nvPicPr>
          <p:cNvPr id="929" name="Google Shape;929;p50"/>
          <p:cNvPicPr preferRelativeResize="0"/>
          <p:nvPr/>
        </p:nvPicPr>
        <p:blipFill>
          <a:blip r:embed="rId3">
            <a:alphaModFix/>
          </a:blip>
          <a:stretch>
            <a:fillRect/>
          </a:stretch>
        </p:blipFill>
        <p:spPr>
          <a:xfrm>
            <a:off x="742950" y="2225238"/>
            <a:ext cx="5048250" cy="3724275"/>
          </a:xfrm>
          <a:prstGeom prst="rect">
            <a:avLst/>
          </a:prstGeom>
          <a:noFill/>
          <a:ln>
            <a:noFill/>
          </a:ln>
        </p:spPr>
      </p:pic>
      <p:pic>
        <p:nvPicPr>
          <p:cNvPr id="930" name="Google Shape;930;p50"/>
          <p:cNvPicPr preferRelativeResize="0"/>
          <p:nvPr/>
        </p:nvPicPr>
        <p:blipFill>
          <a:blip r:embed="rId4">
            <a:alphaModFix/>
          </a:blip>
          <a:stretch>
            <a:fillRect/>
          </a:stretch>
        </p:blipFill>
        <p:spPr>
          <a:xfrm>
            <a:off x="6324588" y="2220488"/>
            <a:ext cx="5229225" cy="3733800"/>
          </a:xfrm>
          <a:prstGeom prst="rect">
            <a:avLst/>
          </a:prstGeom>
          <a:noFill/>
          <a:ln>
            <a:noFill/>
          </a:ln>
        </p:spPr>
      </p:pic>
      <p:pic>
        <p:nvPicPr>
          <p:cNvPr id="931" name="Google Shape;931;p50"/>
          <p:cNvPicPr preferRelativeResize="0"/>
          <p:nvPr/>
        </p:nvPicPr>
        <p:blipFill>
          <a:blip r:embed="rId5">
            <a:alphaModFix/>
          </a:blip>
          <a:stretch>
            <a:fillRect/>
          </a:stretch>
        </p:blipFill>
        <p:spPr>
          <a:xfrm>
            <a:off x="5023678" y="6126028"/>
            <a:ext cx="2144650" cy="539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24"/>
          <p:cNvSpPr txBox="1"/>
          <p:nvPr>
            <p:ph idx="1" type="body"/>
          </p:nvPr>
        </p:nvSpPr>
        <p:spPr>
          <a:xfrm>
            <a:off x="4386975" y="4184825"/>
            <a:ext cx="7389300" cy="2075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 Extraction de topic</a:t>
            </a:r>
            <a:endParaRPr/>
          </a:p>
        </p:txBody>
      </p:sp>
      <p:sp>
        <p:nvSpPr>
          <p:cNvPr id="744" name="Google Shape;744;p24"/>
          <p:cNvSpPr txBox="1"/>
          <p:nvPr>
            <p:ph type="title"/>
          </p:nvPr>
        </p:nvSpPr>
        <p:spPr>
          <a:xfrm>
            <a:off x="4386975" y="1245925"/>
            <a:ext cx="7389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1 . Détecter les sujets d’insatisfaction présents dans les commentaires postés sur la plateforme.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51"/>
          <p:cNvSpPr txBox="1"/>
          <p:nvPr>
            <p:ph type="title"/>
          </p:nvPr>
        </p:nvSpPr>
        <p:spPr>
          <a:xfrm>
            <a:off x="1189050" y="4409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Matrice de confusion</a:t>
            </a:r>
            <a:endParaRPr/>
          </a:p>
        </p:txBody>
      </p:sp>
      <p:sp>
        <p:nvSpPr>
          <p:cNvPr id="937" name="Google Shape;937;p51"/>
          <p:cNvSpPr txBox="1"/>
          <p:nvPr>
            <p:ph idx="1" type="subTitle"/>
          </p:nvPr>
        </p:nvSpPr>
        <p:spPr>
          <a:xfrm>
            <a:off x="1189050" y="1505600"/>
            <a:ext cx="9707400" cy="42351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t/>
            </a:r>
            <a:endParaRPr sz="2000"/>
          </a:p>
          <a:p>
            <a:pPr indent="0" lvl="0" marL="0" rtl="0" algn="l">
              <a:spcBef>
                <a:spcPts val="2100"/>
              </a:spcBef>
              <a:spcAft>
                <a:spcPts val="0"/>
              </a:spcAft>
              <a:buNone/>
            </a:pPr>
            <a:r>
              <a:rPr lang="en" sz="1600"/>
              <a:t>	</a:t>
            </a:r>
            <a:endParaRPr sz="1600"/>
          </a:p>
          <a:p>
            <a:pPr indent="0" lvl="0" marL="0" rtl="0" algn="l">
              <a:spcBef>
                <a:spcPts val="2100"/>
              </a:spcBef>
              <a:spcAft>
                <a:spcPts val="0"/>
              </a:spcAft>
              <a:buNone/>
            </a:pPr>
            <a:r>
              <a:t/>
            </a:r>
            <a:endParaRPr sz="1600"/>
          </a:p>
          <a:p>
            <a:pPr indent="0" lvl="0" marL="457200" rtl="0" algn="l">
              <a:spcBef>
                <a:spcPts val="2100"/>
              </a:spcBef>
              <a:spcAft>
                <a:spcPts val="2100"/>
              </a:spcAft>
              <a:buNone/>
            </a:pPr>
            <a:r>
              <a:t/>
            </a:r>
            <a:endParaRPr sz="1600"/>
          </a:p>
        </p:txBody>
      </p:sp>
      <p:pic>
        <p:nvPicPr>
          <p:cNvPr id="938" name="Google Shape;938;p51"/>
          <p:cNvPicPr preferRelativeResize="0"/>
          <p:nvPr/>
        </p:nvPicPr>
        <p:blipFill>
          <a:blip r:embed="rId3">
            <a:alphaModFix/>
          </a:blip>
          <a:stretch>
            <a:fillRect/>
          </a:stretch>
        </p:blipFill>
        <p:spPr>
          <a:xfrm>
            <a:off x="3425927" y="1421000"/>
            <a:ext cx="5340149" cy="4975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52"/>
          <p:cNvSpPr txBox="1"/>
          <p:nvPr>
            <p:ph type="title"/>
          </p:nvPr>
        </p:nvSpPr>
        <p:spPr>
          <a:xfrm>
            <a:off x="558100" y="310050"/>
            <a:ext cx="11095500" cy="1767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Autre approche : Transfer Learning avec un CNN (VGG16)</a:t>
            </a:r>
            <a:endParaRPr/>
          </a:p>
        </p:txBody>
      </p:sp>
      <p:pic>
        <p:nvPicPr>
          <p:cNvPr id="944" name="Google Shape;944;p52"/>
          <p:cNvPicPr preferRelativeResize="0"/>
          <p:nvPr/>
        </p:nvPicPr>
        <p:blipFill>
          <a:blip r:embed="rId3">
            <a:alphaModFix/>
          </a:blip>
          <a:stretch>
            <a:fillRect/>
          </a:stretch>
        </p:blipFill>
        <p:spPr>
          <a:xfrm>
            <a:off x="228600" y="2611350"/>
            <a:ext cx="5805504" cy="3186225"/>
          </a:xfrm>
          <a:prstGeom prst="rect">
            <a:avLst/>
          </a:prstGeom>
          <a:noFill/>
          <a:ln>
            <a:noFill/>
          </a:ln>
        </p:spPr>
      </p:pic>
      <p:pic>
        <p:nvPicPr>
          <p:cNvPr id="945" name="Google Shape;945;p52"/>
          <p:cNvPicPr preferRelativeResize="0"/>
          <p:nvPr/>
        </p:nvPicPr>
        <p:blipFill>
          <a:blip r:embed="rId4">
            <a:alphaModFix/>
          </a:blip>
          <a:stretch>
            <a:fillRect/>
          </a:stretch>
        </p:blipFill>
        <p:spPr>
          <a:xfrm>
            <a:off x="6184141" y="2611350"/>
            <a:ext cx="5805484" cy="3186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3"/>
          <p:cNvSpPr txBox="1"/>
          <p:nvPr>
            <p:ph type="title"/>
          </p:nvPr>
        </p:nvSpPr>
        <p:spPr>
          <a:xfrm>
            <a:off x="1189050" y="4409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4000"/>
              <a:t>Transfer Learning</a:t>
            </a:r>
            <a:endParaRPr sz="4000"/>
          </a:p>
        </p:txBody>
      </p:sp>
      <p:sp>
        <p:nvSpPr>
          <p:cNvPr id="951" name="Google Shape;951;p53"/>
          <p:cNvSpPr txBox="1"/>
          <p:nvPr>
            <p:ph idx="1" type="subTitle"/>
          </p:nvPr>
        </p:nvSpPr>
        <p:spPr>
          <a:xfrm>
            <a:off x="1189050" y="1505600"/>
            <a:ext cx="9707400" cy="4235100"/>
          </a:xfrm>
          <a:prstGeom prst="rect">
            <a:avLst/>
          </a:prstGeom>
        </p:spPr>
        <p:txBody>
          <a:bodyPr anchorCtr="0" anchor="t" bIns="121900" lIns="121900" spcFirstLastPara="1" rIns="121900" wrap="square" tIns="121900">
            <a:noAutofit/>
          </a:bodyPr>
          <a:lstStyle/>
          <a:p>
            <a:pPr indent="-355600" lvl="0" marL="457200" rtl="0" algn="l">
              <a:spcBef>
                <a:spcPts val="0"/>
              </a:spcBef>
              <a:spcAft>
                <a:spcPts val="0"/>
              </a:spcAft>
              <a:buSzPts val="2000"/>
              <a:buChar char="●"/>
            </a:pPr>
            <a:r>
              <a:rPr lang="en" sz="2000"/>
              <a:t>Creation features avec VGG16 → </a:t>
            </a:r>
            <a:r>
              <a:rPr lang="en" sz="2000"/>
              <a:t>PCA → T-SNE -&gt; KMeans </a:t>
            </a:r>
            <a:endParaRPr sz="2000"/>
          </a:p>
          <a:p>
            <a:pPr indent="0" lvl="0" marL="0" rtl="0" algn="l">
              <a:spcBef>
                <a:spcPts val="2100"/>
              </a:spcBef>
              <a:spcAft>
                <a:spcPts val="0"/>
              </a:spcAft>
              <a:buNone/>
            </a:pPr>
            <a:r>
              <a:rPr lang="en" sz="1600"/>
              <a:t>	</a:t>
            </a:r>
            <a:endParaRPr sz="1600"/>
          </a:p>
          <a:p>
            <a:pPr indent="0" lvl="0" marL="0" rtl="0" algn="l">
              <a:spcBef>
                <a:spcPts val="2100"/>
              </a:spcBef>
              <a:spcAft>
                <a:spcPts val="0"/>
              </a:spcAft>
              <a:buNone/>
            </a:pPr>
            <a:r>
              <a:t/>
            </a:r>
            <a:endParaRPr sz="1600"/>
          </a:p>
          <a:p>
            <a:pPr indent="0" lvl="0" marL="457200" rtl="0" algn="l">
              <a:spcBef>
                <a:spcPts val="2100"/>
              </a:spcBef>
              <a:spcAft>
                <a:spcPts val="2100"/>
              </a:spcAft>
              <a:buNone/>
            </a:pPr>
            <a:r>
              <a:t/>
            </a:r>
            <a:endParaRPr sz="1600"/>
          </a:p>
        </p:txBody>
      </p:sp>
      <p:pic>
        <p:nvPicPr>
          <p:cNvPr id="952" name="Google Shape;952;p53"/>
          <p:cNvPicPr preferRelativeResize="0"/>
          <p:nvPr/>
        </p:nvPicPr>
        <p:blipFill>
          <a:blip r:embed="rId3">
            <a:alphaModFix/>
          </a:blip>
          <a:stretch>
            <a:fillRect/>
          </a:stretch>
        </p:blipFill>
        <p:spPr>
          <a:xfrm>
            <a:off x="799463" y="2225250"/>
            <a:ext cx="4962525" cy="3724275"/>
          </a:xfrm>
          <a:prstGeom prst="rect">
            <a:avLst/>
          </a:prstGeom>
          <a:noFill/>
          <a:ln>
            <a:noFill/>
          </a:ln>
        </p:spPr>
      </p:pic>
      <p:pic>
        <p:nvPicPr>
          <p:cNvPr id="953" name="Google Shape;953;p53"/>
          <p:cNvPicPr preferRelativeResize="0"/>
          <p:nvPr/>
        </p:nvPicPr>
        <p:blipFill>
          <a:blip r:embed="rId4">
            <a:alphaModFix/>
          </a:blip>
          <a:stretch>
            <a:fillRect/>
          </a:stretch>
        </p:blipFill>
        <p:spPr>
          <a:xfrm>
            <a:off x="6210400" y="2220488"/>
            <a:ext cx="5143500" cy="3733800"/>
          </a:xfrm>
          <a:prstGeom prst="rect">
            <a:avLst/>
          </a:prstGeom>
          <a:noFill/>
          <a:ln>
            <a:noFill/>
          </a:ln>
        </p:spPr>
      </p:pic>
      <p:pic>
        <p:nvPicPr>
          <p:cNvPr id="954" name="Google Shape;954;p53"/>
          <p:cNvPicPr preferRelativeResize="0"/>
          <p:nvPr/>
        </p:nvPicPr>
        <p:blipFill>
          <a:blip r:embed="rId5">
            <a:alphaModFix/>
          </a:blip>
          <a:stretch>
            <a:fillRect/>
          </a:stretch>
        </p:blipFill>
        <p:spPr>
          <a:xfrm>
            <a:off x="3926238" y="6106705"/>
            <a:ext cx="4233025" cy="357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54"/>
          <p:cNvSpPr txBox="1"/>
          <p:nvPr>
            <p:ph type="title"/>
          </p:nvPr>
        </p:nvSpPr>
        <p:spPr>
          <a:xfrm>
            <a:off x="4386975" y="1245925"/>
            <a:ext cx="7389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3</a:t>
            </a:r>
            <a:r>
              <a:rPr lang="en"/>
              <a:t> . Collecter de nouvelles données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55"/>
          <p:cNvSpPr txBox="1"/>
          <p:nvPr>
            <p:ph type="title"/>
          </p:nvPr>
        </p:nvSpPr>
        <p:spPr>
          <a:xfrm>
            <a:off x="873350" y="150500"/>
            <a:ext cx="105519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API YELP</a:t>
            </a:r>
            <a:endParaRPr/>
          </a:p>
        </p:txBody>
      </p:sp>
      <p:pic>
        <p:nvPicPr>
          <p:cNvPr id="965" name="Google Shape;965;p55"/>
          <p:cNvPicPr preferRelativeResize="0"/>
          <p:nvPr/>
        </p:nvPicPr>
        <p:blipFill rotWithShape="1">
          <a:blip r:embed="rId3">
            <a:alphaModFix/>
          </a:blip>
          <a:srcRect b="57230" l="0" r="40341" t="0"/>
          <a:stretch/>
        </p:blipFill>
        <p:spPr>
          <a:xfrm>
            <a:off x="612200" y="1494914"/>
            <a:ext cx="4070395" cy="2663831"/>
          </a:xfrm>
          <a:prstGeom prst="rect">
            <a:avLst/>
          </a:prstGeom>
          <a:noFill/>
          <a:ln>
            <a:noFill/>
          </a:ln>
        </p:spPr>
      </p:pic>
      <p:pic>
        <p:nvPicPr>
          <p:cNvPr id="966" name="Google Shape;966;p55"/>
          <p:cNvPicPr preferRelativeResize="0"/>
          <p:nvPr/>
        </p:nvPicPr>
        <p:blipFill rotWithShape="1">
          <a:blip r:embed="rId3">
            <a:alphaModFix/>
          </a:blip>
          <a:srcRect b="0" l="0" r="0" t="42768"/>
          <a:stretch/>
        </p:blipFill>
        <p:spPr>
          <a:xfrm>
            <a:off x="4919305" y="1044575"/>
            <a:ext cx="6822970" cy="3564524"/>
          </a:xfrm>
          <a:prstGeom prst="rect">
            <a:avLst/>
          </a:prstGeom>
          <a:noFill/>
          <a:ln>
            <a:noFill/>
          </a:ln>
        </p:spPr>
      </p:pic>
      <p:sp>
        <p:nvSpPr>
          <p:cNvPr id="967" name="Google Shape;967;p55"/>
          <p:cNvSpPr/>
          <p:nvPr/>
        </p:nvSpPr>
        <p:spPr>
          <a:xfrm>
            <a:off x="4159090" y="2525040"/>
            <a:ext cx="828300" cy="6036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8" name="Google Shape;968;p55"/>
          <p:cNvPicPr preferRelativeResize="0"/>
          <p:nvPr/>
        </p:nvPicPr>
        <p:blipFill>
          <a:blip r:embed="rId4">
            <a:alphaModFix/>
          </a:blip>
          <a:stretch>
            <a:fillRect/>
          </a:stretch>
        </p:blipFill>
        <p:spPr>
          <a:xfrm>
            <a:off x="602325" y="4311150"/>
            <a:ext cx="4048500" cy="2370075"/>
          </a:xfrm>
          <a:prstGeom prst="rect">
            <a:avLst/>
          </a:prstGeom>
          <a:noFill/>
          <a:ln>
            <a:noFill/>
          </a:ln>
        </p:spPr>
      </p:pic>
      <p:pic>
        <p:nvPicPr>
          <p:cNvPr id="969" name="Google Shape;969;p55"/>
          <p:cNvPicPr preferRelativeResize="0"/>
          <p:nvPr/>
        </p:nvPicPr>
        <p:blipFill>
          <a:blip r:embed="rId5">
            <a:alphaModFix/>
          </a:blip>
          <a:stretch>
            <a:fillRect/>
          </a:stretch>
        </p:blipFill>
        <p:spPr>
          <a:xfrm>
            <a:off x="5257640" y="4791337"/>
            <a:ext cx="4629150" cy="1409700"/>
          </a:xfrm>
          <a:prstGeom prst="rect">
            <a:avLst/>
          </a:prstGeom>
          <a:noFill/>
          <a:ln>
            <a:noFill/>
          </a:ln>
        </p:spPr>
      </p:pic>
      <p:sp>
        <p:nvSpPr>
          <p:cNvPr id="970" name="Google Shape;970;p55"/>
          <p:cNvSpPr/>
          <p:nvPr/>
        </p:nvSpPr>
        <p:spPr>
          <a:xfrm>
            <a:off x="4474390" y="5194377"/>
            <a:ext cx="828300" cy="6036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56"/>
          <p:cNvSpPr txBox="1"/>
          <p:nvPr>
            <p:ph idx="1" type="subTitle"/>
          </p:nvPr>
        </p:nvSpPr>
        <p:spPr>
          <a:xfrm>
            <a:off x="565625" y="1729975"/>
            <a:ext cx="10897500" cy="4137000"/>
          </a:xfrm>
          <a:prstGeom prst="rect">
            <a:avLst/>
          </a:prstGeom>
        </p:spPr>
        <p:txBody>
          <a:bodyPr anchorCtr="0" anchor="t" bIns="121900" lIns="121900" spcFirstLastPara="1" rIns="121900" wrap="square" tIns="121900">
            <a:noAutofit/>
          </a:bodyPr>
          <a:lstStyle/>
          <a:p>
            <a:pPr indent="-361950" lvl="0" marL="457200" rtl="0" algn="l">
              <a:spcBef>
                <a:spcPts val="0"/>
              </a:spcBef>
              <a:spcAft>
                <a:spcPts val="0"/>
              </a:spcAft>
              <a:buSzPts val="2100"/>
              <a:buChar char="●"/>
            </a:pPr>
            <a:r>
              <a:rPr lang="en" sz="2100"/>
              <a:t>On peut détecter automatiquement les sujets d’insatisfaction des clients</a:t>
            </a:r>
            <a:br>
              <a:rPr lang="en" sz="2100"/>
            </a:br>
            <a:endParaRPr sz="2100"/>
          </a:p>
          <a:p>
            <a:pPr indent="-361950" lvl="0" marL="457200" rtl="0" algn="l">
              <a:spcBef>
                <a:spcPts val="0"/>
              </a:spcBef>
              <a:spcAft>
                <a:spcPts val="0"/>
              </a:spcAft>
              <a:buSzPts val="2100"/>
              <a:buChar char="●"/>
            </a:pPr>
            <a:r>
              <a:rPr lang="en" sz="2100"/>
              <a:t>On peut labelliser automatiquement le contenu des photos</a:t>
            </a:r>
            <a:br>
              <a:rPr lang="en" sz="2100"/>
            </a:br>
            <a:endParaRPr sz="2100"/>
          </a:p>
          <a:p>
            <a:pPr indent="-361950" lvl="0" marL="457200" rtl="0" algn="l">
              <a:spcBef>
                <a:spcPts val="0"/>
              </a:spcBef>
              <a:spcAft>
                <a:spcPts val="0"/>
              </a:spcAft>
              <a:buSzPts val="2100"/>
              <a:buChar char="●"/>
            </a:pPr>
            <a:r>
              <a:rPr lang="en" sz="2100"/>
              <a:t>Les réseaux de neurones, c’est vachement bien</a:t>
            </a:r>
            <a:br>
              <a:rPr lang="en" sz="2100"/>
            </a:br>
            <a:endParaRPr sz="2100"/>
          </a:p>
          <a:p>
            <a:pPr indent="-361950" lvl="0" marL="457200" rtl="0" algn="l">
              <a:spcBef>
                <a:spcPts val="0"/>
              </a:spcBef>
              <a:spcAft>
                <a:spcPts val="0"/>
              </a:spcAft>
              <a:buSzPts val="2100"/>
              <a:buChar char="●"/>
            </a:pPr>
            <a:r>
              <a:rPr lang="en" sz="2100"/>
              <a:t>On peut récupérer de nouvelles données (par contre les photos ne sont pas labellisées)</a:t>
            </a:r>
            <a:br>
              <a:rPr lang="en" sz="2100"/>
            </a:br>
            <a:endParaRPr sz="2100"/>
          </a:p>
          <a:p>
            <a:pPr indent="-361950" lvl="0" marL="457200" rtl="0" algn="l">
              <a:spcBef>
                <a:spcPts val="0"/>
              </a:spcBef>
              <a:spcAft>
                <a:spcPts val="0"/>
              </a:spcAft>
              <a:buSzPts val="2100"/>
              <a:buChar char="●"/>
            </a:pPr>
            <a:r>
              <a:rPr lang="en" sz="2100"/>
              <a:t>La vie est belle</a:t>
            </a:r>
            <a:endParaRPr sz="2100"/>
          </a:p>
        </p:txBody>
      </p:sp>
      <p:sp>
        <p:nvSpPr>
          <p:cNvPr id="976" name="Google Shape;976;p5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25"/>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Notre dataset</a:t>
            </a:r>
            <a:endParaRPr/>
          </a:p>
        </p:txBody>
      </p:sp>
      <p:sp>
        <p:nvSpPr>
          <p:cNvPr id="750" name="Google Shape;750;p25"/>
          <p:cNvSpPr txBox="1"/>
          <p:nvPr>
            <p:ph idx="1" type="subTitle"/>
          </p:nvPr>
        </p:nvSpPr>
        <p:spPr>
          <a:xfrm>
            <a:off x="1189050" y="1653575"/>
            <a:ext cx="9707400" cy="4867500"/>
          </a:xfrm>
          <a:prstGeom prst="rect">
            <a:avLst/>
          </a:prstGeom>
        </p:spPr>
        <p:txBody>
          <a:bodyPr anchorCtr="0" anchor="t" bIns="121900" lIns="121900" spcFirstLastPara="1" rIns="121900" wrap="square" tIns="121900">
            <a:noAutofit/>
          </a:bodyPr>
          <a:lstStyle/>
          <a:p>
            <a:pPr indent="-361950" lvl="0" marL="457200" rtl="0" algn="l">
              <a:spcBef>
                <a:spcPts val="0"/>
              </a:spcBef>
              <a:spcAft>
                <a:spcPts val="0"/>
              </a:spcAft>
              <a:buSzPts val="2100"/>
              <a:buChar char="●"/>
            </a:pPr>
            <a:r>
              <a:rPr lang="en"/>
              <a:t>6 990 280 reviews des utilisateurs de Yelp</a:t>
            </a:r>
            <a:endParaRPr/>
          </a:p>
        </p:txBody>
      </p:sp>
      <p:pic>
        <p:nvPicPr>
          <p:cNvPr id="751" name="Google Shape;751;p25"/>
          <p:cNvPicPr preferRelativeResize="0"/>
          <p:nvPr/>
        </p:nvPicPr>
        <p:blipFill>
          <a:blip r:embed="rId3">
            <a:alphaModFix/>
          </a:blip>
          <a:stretch>
            <a:fillRect/>
          </a:stretch>
        </p:blipFill>
        <p:spPr>
          <a:xfrm>
            <a:off x="1650686" y="2248199"/>
            <a:ext cx="8890625" cy="421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26"/>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Répartition des notes</a:t>
            </a:r>
            <a:endParaRPr/>
          </a:p>
        </p:txBody>
      </p:sp>
      <p:pic>
        <p:nvPicPr>
          <p:cNvPr id="757" name="Google Shape;757;p26"/>
          <p:cNvPicPr preferRelativeResize="0"/>
          <p:nvPr/>
        </p:nvPicPr>
        <p:blipFill>
          <a:blip r:embed="rId3">
            <a:alphaModFix/>
          </a:blip>
          <a:stretch>
            <a:fillRect/>
          </a:stretch>
        </p:blipFill>
        <p:spPr>
          <a:xfrm>
            <a:off x="1132088" y="1585475"/>
            <a:ext cx="9821330" cy="5120125"/>
          </a:xfrm>
          <a:prstGeom prst="rect">
            <a:avLst/>
          </a:prstGeom>
          <a:noFill/>
          <a:ln>
            <a:noFill/>
          </a:ln>
        </p:spPr>
      </p:pic>
      <p:sp>
        <p:nvSpPr>
          <p:cNvPr id="758" name="Google Shape;758;p26"/>
          <p:cNvSpPr/>
          <p:nvPr/>
        </p:nvSpPr>
        <p:spPr>
          <a:xfrm>
            <a:off x="1665375" y="4434775"/>
            <a:ext cx="3480600" cy="2170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9" name="Google Shape;759;p26"/>
          <p:cNvCxnSpPr>
            <a:endCxn id="758" idx="0"/>
          </p:cNvCxnSpPr>
          <p:nvPr/>
        </p:nvCxnSpPr>
        <p:spPr>
          <a:xfrm flipH="1">
            <a:off x="3405675" y="3489775"/>
            <a:ext cx="280500" cy="945000"/>
          </a:xfrm>
          <a:prstGeom prst="straightConnector1">
            <a:avLst/>
          </a:prstGeom>
          <a:noFill/>
          <a:ln cap="flat" cmpd="sng" w="38100">
            <a:solidFill>
              <a:srgbClr val="FF0000"/>
            </a:solidFill>
            <a:prstDash val="solid"/>
            <a:round/>
            <a:headEnd len="med" w="med" type="none"/>
            <a:tailEnd len="med" w="med" type="triangle"/>
          </a:ln>
        </p:spPr>
      </p:cxnSp>
      <p:sp>
        <p:nvSpPr>
          <p:cNvPr id="760" name="Google Shape;760;p26"/>
          <p:cNvSpPr txBox="1"/>
          <p:nvPr/>
        </p:nvSpPr>
        <p:spPr>
          <a:xfrm>
            <a:off x="3040725" y="2760050"/>
            <a:ext cx="162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DM Sans"/>
                <a:ea typeface="DM Sans"/>
                <a:cs typeface="DM Sans"/>
                <a:sym typeface="DM Sans"/>
              </a:rPr>
              <a:t>Nous voulons les</a:t>
            </a:r>
            <a:endParaRPr>
              <a:solidFill>
                <a:srgbClr val="FF0000"/>
              </a:solidFill>
              <a:latin typeface="DM Sans"/>
              <a:ea typeface="DM Sans"/>
              <a:cs typeface="DM Sans"/>
              <a:sym typeface="DM Sans"/>
            </a:endParaRPr>
          </a:p>
          <a:p>
            <a:pPr indent="0" lvl="0" marL="0" rtl="0" algn="l">
              <a:spcBef>
                <a:spcPts val="0"/>
              </a:spcBef>
              <a:spcAft>
                <a:spcPts val="0"/>
              </a:spcAft>
              <a:buNone/>
            </a:pPr>
            <a:r>
              <a:rPr lang="en">
                <a:solidFill>
                  <a:srgbClr val="FF0000"/>
                </a:solidFill>
                <a:latin typeface="DM Sans"/>
                <a:ea typeface="DM Sans"/>
                <a:cs typeface="DM Sans"/>
                <a:sym typeface="DM Sans"/>
              </a:rPr>
              <a:t>Mauvaise notes !</a:t>
            </a:r>
            <a:endParaRPr>
              <a:solidFill>
                <a:srgbClr val="FF0000"/>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27"/>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Echantillonnage</a:t>
            </a:r>
            <a:endParaRPr/>
          </a:p>
        </p:txBody>
      </p:sp>
      <p:pic>
        <p:nvPicPr>
          <p:cNvPr id="766" name="Google Shape;766;p27"/>
          <p:cNvPicPr preferRelativeResize="0"/>
          <p:nvPr/>
        </p:nvPicPr>
        <p:blipFill>
          <a:blip r:embed="rId3">
            <a:alphaModFix/>
          </a:blip>
          <a:stretch>
            <a:fillRect/>
          </a:stretch>
        </p:blipFill>
        <p:spPr>
          <a:xfrm>
            <a:off x="1118125" y="1566775"/>
            <a:ext cx="9849258" cy="512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28"/>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Preprocessing</a:t>
            </a:r>
            <a:endParaRPr/>
          </a:p>
        </p:txBody>
      </p:sp>
      <p:sp>
        <p:nvSpPr>
          <p:cNvPr id="772" name="Google Shape;772;p28"/>
          <p:cNvSpPr txBox="1"/>
          <p:nvPr>
            <p:ph idx="1" type="subTitle"/>
          </p:nvPr>
        </p:nvSpPr>
        <p:spPr>
          <a:xfrm>
            <a:off x="1189050" y="1653575"/>
            <a:ext cx="9707400" cy="4867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1600"/>
              <a:t>1 . Nettoyage:</a:t>
            </a:r>
            <a:endParaRPr sz="1600"/>
          </a:p>
          <a:p>
            <a:pPr indent="-317500" lvl="0" marL="457200" rtl="0" algn="l">
              <a:spcBef>
                <a:spcPts val="2100"/>
              </a:spcBef>
              <a:spcAft>
                <a:spcPts val="0"/>
              </a:spcAft>
              <a:buSzPts val="1400"/>
              <a:buChar char="●"/>
            </a:pPr>
            <a:r>
              <a:rPr lang="en" sz="1400"/>
              <a:t>Conversion du texte en minuscule</a:t>
            </a:r>
            <a:endParaRPr sz="1400"/>
          </a:p>
          <a:p>
            <a:pPr indent="-317500" lvl="0" marL="457200" rtl="0" algn="l">
              <a:spcBef>
                <a:spcPts val="0"/>
              </a:spcBef>
              <a:spcAft>
                <a:spcPts val="0"/>
              </a:spcAft>
              <a:buSzPts val="1400"/>
              <a:buChar char="●"/>
            </a:pPr>
            <a:r>
              <a:rPr lang="en" sz="1400"/>
              <a:t>Suppression des retours à la ligne</a:t>
            </a:r>
            <a:endParaRPr sz="1400"/>
          </a:p>
          <a:p>
            <a:pPr indent="-317500" lvl="0" marL="457200" rtl="0" algn="l">
              <a:spcBef>
                <a:spcPts val="0"/>
              </a:spcBef>
              <a:spcAft>
                <a:spcPts val="0"/>
              </a:spcAft>
              <a:buSzPts val="1400"/>
              <a:buChar char="●"/>
            </a:pPr>
            <a:r>
              <a:rPr lang="en" sz="1400"/>
              <a:t>Suppression de la ponctuation</a:t>
            </a:r>
            <a:endParaRPr sz="1400"/>
          </a:p>
          <a:p>
            <a:pPr indent="-317500" lvl="0" marL="457200" rtl="0" algn="l">
              <a:spcBef>
                <a:spcPts val="0"/>
              </a:spcBef>
              <a:spcAft>
                <a:spcPts val="0"/>
              </a:spcAft>
              <a:buSzPts val="1400"/>
              <a:buChar char="●"/>
            </a:pPr>
            <a:r>
              <a:rPr lang="en" sz="1400"/>
              <a:t>Suppression des nombres</a:t>
            </a:r>
            <a:endParaRPr sz="1400"/>
          </a:p>
          <a:p>
            <a:pPr indent="0" lvl="0" marL="0" rtl="0" algn="l">
              <a:spcBef>
                <a:spcPts val="2100"/>
              </a:spcBef>
              <a:spcAft>
                <a:spcPts val="0"/>
              </a:spcAft>
              <a:buNone/>
            </a:pPr>
            <a:r>
              <a:rPr lang="en" sz="1600"/>
              <a:t>2 . Tokenisation :</a:t>
            </a:r>
            <a:endParaRPr sz="1600"/>
          </a:p>
          <a:p>
            <a:pPr indent="0" lvl="0" marL="0" rtl="0" algn="l">
              <a:spcBef>
                <a:spcPts val="2100"/>
              </a:spcBef>
              <a:spcAft>
                <a:spcPts val="0"/>
              </a:spcAft>
              <a:buNone/>
            </a:pPr>
            <a:r>
              <a:rPr lang="en" sz="1600"/>
              <a:t>3 . Suppression des stopwords</a:t>
            </a:r>
            <a:endParaRPr sz="1600"/>
          </a:p>
          <a:p>
            <a:pPr indent="0" lvl="0" marL="0" rtl="0" algn="l">
              <a:spcBef>
                <a:spcPts val="2100"/>
              </a:spcBef>
              <a:spcAft>
                <a:spcPts val="0"/>
              </a:spcAft>
              <a:buNone/>
            </a:pPr>
            <a:r>
              <a:rPr lang="en" sz="1600"/>
              <a:t>4 . Lemmatisation</a:t>
            </a:r>
            <a:endParaRPr sz="1600"/>
          </a:p>
          <a:p>
            <a:pPr indent="0" lvl="0" marL="0" rtl="0" algn="l">
              <a:spcBef>
                <a:spcPts val="2100"/>
              </a:spcBef>
              <a:spcAft>
                <a:spcPts val="0"/>
              </a:spcAft>
              <a:buNone/>
            </a:pPr>
            <a:r>
              <a:rPr lang="en" sz="1600"/>
              <a:t>5. Bigrammes</a:t>
            </a:r>
            <a:endParaRPr sz="1600"/>
          </a:p>
          <a:p>
            <a:pPr indent="0" lvl="0" marL="0" rtl="0" algn="l">
              <a:spcBef>
                <a:spcPts val="2100"/>
              </a:spcBef>
              <a:spcAft>
                <a:spcPts val="2100"/>
              </a:spcAft>
              <a:buNone/>
            </a:pPr>
            <a:r>
              <a:rPr lang="en" sz="1600"/>
              <a:t>6. Suppression des mots trop rares ou trop communs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29"/>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Représentation du texte comme un vecteur</a:t>
            </a:r>
            <a:endParaRPr/>
          </a:p>
        </p:txBody>
      </p:sp>
      <p:sp>
        <p:nvSpPr>
          <p:cNvPr id="778" name="Google Shape;778;p29"/>
          <p:cNvSpPr txBox="1"/>
          <p:nvPr>
            <p:ph idx="1" type="subTitle"/>
          </p:nvPr>
        </p:nvSpPr>
        <p:spPr>
          <a:xfrm>
            <a:off x="1189050" y="2229700"/>
            <a:ext cx="9707400" cy="4291500"/>
          </a:xfrm>
          <a:prstGeom prst="rect">
            <a:avLst/>
          </a:prstGeom>
        </p:spPr>
        <p:txBody>
          <a:bodyPr anchorCtr="0" anchor="t" bIns="121900" lIns="121900" spcFirstLastPara="1" rIns="121900" wrap="square" tIns="121900">
            <a:noAutofit/>
          </a:bodyPr>
          <a:lstStyle/>
          <a:p>
            <a:pPr indent="-355600" lvl="0" marL="457200" rtl="0" algn="l">
              <a:spcBef>
                <a:spcPts val="0"/>
              </a:spcBef>
              <a:spcAft>
                <a:spcPts val="0"/>
              </a:spcAft>
              <a:buSzPts val="2000"/>
              <a:buChar char="●"/>
            </a:pPr>
            <a:r>
              <a:rPr lang="en" sz="2000"/>
              <a:t>Bag of word (sac de mots) :</a:t>
            </a:r>
            <a:endParaRPr sz="2000"/>
          </a:p>
          <a:p>
            <a:pPr indent="-342900" lvl="1" marL="914400" rtl="0" algn="l">
              <a:spcBef>
                <a:spcPts val="0"/>
              </a:spcBef>
              <a:spcAft>
                <a:spcPts val="0"/>
              </a:spcAft>
              <a:buSzPts val="1800"/>
              <a:buChar char="○"/>
            </a:pPr>
            <a:r>
              <a:rPr lang="en" sz="1800"/>
              <a:t>Pour un document, un mot se voit affecté le nombre de fois où il apparaît dans le document</a:t>
            </a:r>
            <a:endParaRPr sz="1800"/>
          </a:p>
          <a:p>
            <a:pPr indent="0" lvl="0" marL="0" rtl="0" algn="l">
              <a:spcBef>
                <a:spcPts val="2100"/>
              </a:spcBef>
              <a:spcAft>
                <a:spcPts val="0"/>
              </a:spcAft>
              <a:buNone/>
            </a:pPr>
            <a:r>
              <a:rPr lang="en" sz="2000"/>
              <a:t>OU</a:t>
            </a:r>
            <a:endParaRPr sz="2000"/>
          </a:p>
          <a:p>
            <a:pPr indent="-355600" lvl="0" marL="457200" rtl="0" algn="l">
              <a:spcBef>
                <a:spcPts val="2100"/>
              </a:spcBef>
              <a:spcAft>
                <a:spcPts val="0"/>
              </a:spcAft>
              <a:buSzPts val="2000"/>
              <a:buChar char="●"/>
            </a:pPr>
            <a:r>
              <a:rPr lang="en" sz="2000"/>
              <a:t>TF-IDF (Term Frequency - Inverse Term Frequency) :</a:t>
            </a:r>
            <a:endParaRPr sz="2000"/>
          </a:p>
          <a:p>
            <a:pPr indent="-342900" lvl="1" marL="914400" rtl="0" algn="l">
              <a:spcBef>
                <a:spcPts val="0"/>
              </a:spcBef>
              <a:spcAft>
                <a:spcPts val="0"/>
              </a:spcAft>
              <a:buSzPts val="1800"/>
              <a:buChar char="○"/>
            </a:pPr>
            <a:r>
              <a:rPr lang="en" sz="1800"/>
              <a:t>On compte le nombre d’occurrences du mot dans le document</a:t>
            </a:r>
            <a:endParaRPr sz="1800"/>
          </a:p>
          <a:p>
            <a:pPr indent="-342900" lvl="1" marL="914400" rtl="0" algn="l">
              <a:spcBef>
                <a:spcPts val="0"/>
              </a:spcBef>
              <a:spcAft>
                <a:spcPts val="0"/>
              </a:spcAft>
              <a:buSzPts val="1800"/>
              <a:buChar char="○"/>
            </a:pPr>
            <a:r>
              <a:rPr lang="en" sz="1800"/>
              <a:t>On le pondère par l’inverse du nombre d’occurrences du mot dans l’ensemble du corpus</a:t>
            </a:r>
            <a:endParaRPr sz="1800"/>
          </a:p>
          <a:p>
            <a:pPr indent="0" lvl="0" marL="1371600" rtl="0" algn="l">
              <a:spcBef>
                <a:spcPts val="2100"/>
              </a:spcBef>
              <a:spcAft>
                <a:spcPts val="2100"/>
              </a:spcAft>
              <a:buNone/>
            </a:pPr>
            <a:r>
              <a:rPr lang="en" sz="1800"/>
              <a:t>⇒ + d’importance aux mots fréquents dans un document mais peu dans le corpus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30"/>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Notre modèle : LDA</a:t>
            </a:r>
            <a:endParaRPr/>
          </a:p>
        </p:txBody>
      </p:sp>
      <p:sp>
        <p:nvSpPr>
          <p:cNvPr id="784" name="Google Shape;784;p30"/>
          <p:cNvSpPr txBox="1"/>
          <p:nvPr>
            <p:ph idx="1" type="subTitle"/>
          </p:nvPr>
        </p:nvSpPr>
        <p:spPr>
          <a:xfrm>
            <a:off x="1189050" y="1620100"/>
            <a:ext cx="9707400" cy="4821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1700"/>
              <a:t>LDA (Latent Dirichlet Allocation) :</a:t>
            </a:r>
            <a:endParaRPr sz="1700"/>
          </a:p>
          <a:p>
            <a:pPr indent="-336550" lvl="0" marL="457200" rtl="0" algn="l">
              <a:spcBef>
                <a:spcPts val="2100"/>
              </a:spcBef>
              <a:spcAft>
                <a:spcPts val="0"/>
              </a:spcAft>
              <a:buSzPts val="1700"/>
              <a:buChar char="●"/>
            </a:pPr>
            <a:r>
              <a:rPr lang="en" sz="1700"/>
              <a:t>Chaque </a:t>
            </a:r>
            <a:r>
              <a:rPr lang="en" sz="1700">
                <a:solidFill>
                  <a:schemeClr val="lt1"/>
                </a:solidFill>
              </a:rPr>
              <a:t>document</a:t>
            </a:r>
            <a:r>
              <a:rPr lang="en" sz="1700"/>
              <a:t> du corpus est un </a:t>
            </a:r>
            <a:r>
              <a:rPr lang="en" sz="1700">
                <a:solidFill>
                  <a:schemeClr val="lt1"/>
                </a:solidFill>
              </a:rPr>
              <a:t>ensemble de mots sans ordre</a:t>
            </a:r>
            <a:endParaRPr sz="1700">
              <a:solidFill>
                <a:schemeClr val="lt1"/>
              </a:solidFill>
            </a:endParaRPr>
          </a:p>
          <a:p>
            <a:pPr indent="-336550" lvl="0" marL="457200" rtl="0" algn="l">
              <a:spcBef>
                <a:spcPts val="0"/>
              </a:spcBef>
              <a:spcAft>
                <a:spcPts val="0"/>
              </a:spcAft>
              <a:buSzPts val="1700"/>
              <a:buChar char="●"/>
            </a:pPr>
            <a:r>
              <a:rPr lang="en" sz="1700">
                <a:solidFill>
                  <a:schemeClr val="lt1"/>
                </a:solidFill>
              </a:rPr>
              <a:t>Chaque document aborde un certain nombre de topics</a:t>
            </a:r>
            <a:r>
              <a:rPr lang="en" sz="1700"/>
              <a:t> dans des proportions qui lui sont propres</a:t>
            </a:r>
            <a:endParaRPr sz="1700"/>
          </a:p>
          <a:p>
            <a:pPr indent="-336550" lvl="0" marL="457200" rtl="0" algn="l">
              <a:spcBef>
                <a:spcPts val="0"/>
              </a:spcBef>
              <a:spcAft>
                <a:spcPts val="0"/>
              </a:spcAft>
              <a:buSzPts val="1700"/>
              <a:buChar char="●"/>
            </a:pPr>
            <a:r>
              <a:rPr lang="en" sz="1700"/>
              <a:t>Chaque </a:t>
            </a:r>
            <a:r>
              <a:rPr lang="en" sz="1700">
                <a:solidFill>
                  <a:schemeClr val="lt1"/>
                </a:solidFill>
              </a:rPr>
              <a:t>mot</a:t>
            </a:r>
            <a:r>
              <a:rPr lang="en" sz="1700"/>
              <a:t> possède une </a:t>
            </a:r>
            <a:r>
              <a:rPr lang="en" sz="1700">
                <a:solidFill>
                  <a:schemeClr val="lt1"/>
                </a:solidFill>
              </a:rPr>
              <a:t>distribution associée à chaque topic</a:t>
            </a:r>
            <a:r>
              <a:rPr lang="en" sz="1700"/>
              <a:t>.</a:t>
            </a:r>
            <a:endParaRPr sz="1700"/>
          </a:p>
          <a:p>
            <a:pPr indent="-336550" lvl="1" marL="914400" rtl="0" algn="l">
              <a:spcBef>
                <a:spcPts val="0"/>
              </a:spcBef>
              <a:spcAft>
                <a:spcPts val="0"/>
              </a:spcAft>
              <a:buSzPts val="1700"/>
              <a:buChar char="○"/>
            </a:pPr>
            <a:r>
              <a:rPr lang="en" sz="1700"/>
              <a:t>⇒ Chaque </a:t>
            </a:r>
            <a:r>
              <a:rPr lang="en" sz="1700">
                <a:solidFill>
                  <a:schemeClr val="lt1"/>
                </a:solidFill>
              </a:rPr>
              <a:t>topic</a:t>
            </a:r>
            <a:r>
              <a:rPr lang="en" sz="1700"/>
              <a:t> peut être représenté par une </a:t>
            </a:r>
            <a:r>
              <a:rPr lang="en" sz="1700">
                <a:solidFill>
                  <a:schemeClr val="lt1"/>
                </a:solidFill>
              </a:rPr>
              <a:t>probabilité sur chaque mot</a:t>
            </a:r>
            <a:endParaRPr sz="1700">
              <a:solidFill>
                <a:schemeClr val="lt1"/>
              </a:solidFill>
            </a:endParaRPr>
          </a:p>
          <a:p>
            <a:pPr indent="0" lvl="0" marL="0" rtl="0" algn="l">
              <a:spcBef>
                <a:spcPts val="2100"/>
              </a:spcBef>
              <a:spcAft>
                <a:spcPts val="0"/>
              </a:spcAft>
              <a:buNone/>
            </a:pPr>
            <a:r>
              <a:rPr lang="en" sz="1700"/>
              <a:t>⇒ Permet de retrouver  : </a:t>
            </a:r>
            <a:endParaRPr sz="1700"/>
          </a:p>
          <a:p>
            <a:pPr indent="-336550" lvl="0" marL="457200" rtl="0" algn="l">
              <a:spcBef>
                <a:spcPts val="2100"/>
              </a:spcBef>
              <a:spcAft>
                <a:spcPts val="0"/>
              </a:spcAft>
              <a:buSzPts val="1700"/>
              <a:buChar char="-"/>
            </a:pPr>
            <a:r>
              <a:rPr lang="en" sz="1700"/>
              <a:t>les distributions de mot sur les différents topics</a:t>
            </a:r>
            <a:endParaRPr sz="1700"/>
          </a:p>
          <a:p>
            <a:pPr indent="-336550" lvl="0" marL="457200" rtl="0" algn="l">
              <a:spcBef>
                <a:spcPts val="0"/>
              </a:spcBef>
              <a:spcAft>
                <a:spcPts val="0"/>
              </a:spcAft>
              <a:buSzPts val="1700"/>
              <a:buChar char="-"/>
            </a:pPr>
            <a:r>
              <a:rPr lang="en" sz="1700"/>
              <a:t>les différentes proportions de topic pour chaque document</a:t>
            </a:r>
            <a:endParaRPr sz="1700"/>
          </a:p>
          <a:p>
            <a:pPr indent="-336550" lvl="0" marL="457200" rtl="0" algn="l">
              <a:spcBef>
                <a:spcPts val="0"/>
              </a:spcBef>
              <a:spcAft>
                <a:spcPts val="0"/>
              </a:spcAft>
              <a:buSzPts val="1700"/>
              <a:buChar char="-"/>
            </a:pPr>
            <a:r>
              <a:rPr lang="en" sz="1700"/>
              <a:t>Les proportions d’apparition d’un topic dans le corpus</a:t>
            </a:r>
            <a:endParaRPr sz="1700"/>
          </a:p>
          <a:p>
            <a:pPr indent="0" lvl="0" marL="0" rtl="0" algn="l">
              <a:spcBef>
                <a:spcPts val="2100"/>
              </a:spcBef>
              <a:spcAft>
                <a:spcPts val="2100"/>
              </a:spcAft>
              <a:buNone/>
            </a:pPr>
            <a:r>
              <a:rPr lang="en" sz="2000"/>
              <a:t>⇒ permet ensuite de déterminer le thème d’un document, les mots les plus associés à un topic, etc</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