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47bcacbc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47bcacbc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ça, c’est la même courbe après suppression des valeurs aberrantes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47bcacbc2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47bcacbc2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J’ai réalisé une analyse de la variance pour voir quelle était l’impact des variables qualitatives sur la variable cible (TARGET)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47bcacbc2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147bcacbc2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100"/>
              </a:spcBef>
              <a:spcAft>
                <a:spcPts val="0"/>
              </a:spcAft>
              <a:buNone/>
            </a:pPr>
            <a:r>
              <a:rPr lang="fr" sz="1050">
                <a:solidFill>
                  <a:schemeClr val="dk1"/>
                </a:solidFill>
                <a:highlight>
                  <a:srgbClr val="EFF0F1"/>
                </a:highlight>
              </a:rPr>
              <a:t>La première méthode de feature engineering, c’est d’utiliser des connaissances métier, pour créer de nouvelles variables qui pourraient être pertinentes</a:t>
            </a:r>
            <a:endParaRPr sz="1050">
              <a:solidFill>
                <a:schemeClr val="dk1"/>
              </a:solidFill>
              <a:highlight>
                <a:srgbClr val="EFF0F1"/>
              </a:highlight>
            </a:endParaRPr>
          </a:p>
          <a:p>
            <a:pPr indent="-295275" lvl="0" marL="457200" rtl="0" algn="l">
              <a:lnSpc>
                <a:spcPct val="115000"/>
              </a:lnSpc>
              <a:spcBef>
                <a:spcPts val="1100"/>
              </a:spcBef>
              <a:spcAft>
                <a:spcPts val="0"/>
              </a:spcAft>
              <a:buClr>
                <a:schemeClr val="dk1"/>
              </a:buClr>
              <a:buSzPts val="1050"/>
              <a:buChar char="●"/>
            </a:pPr>
            <a:r>
              <a:rPr lang="fr" sz="1050">
                <a:solidFill>
                  <a:schemeClr val="dk1"/>
                </a:solidFill>
                <a:highlight>
                  <a:srgbClr val="EFF0F1"/>
                </a:highlight>
              </a:rPr>
              <a:t>CREDIT_INCOME_PERCENT</a:t>
            </a:r>
            <a:r>
              <a:rPr lang="fr" sz="1050">
                <a:solidFill>
                  <a:schemeClr val="dk1"/>
                </a:solidFill>
                <a:highlight>
                  <a:srgbClr val="FFFFFF"/>
                </a:highlight>
              </a:rPr>
              <a:t>: le pourcentage du montant du crédit par rapport au revenu du client</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fr" sz="1050">
                <a:solidFill>
                  <a:schemeClr val="dk1"/>
                </a:solidFill>
                <a:highlight>
                  <a:srgbClr val="EFF0F1"/>
                </a:highlight>
              </a:rPr>
              <a:t>ANNUITY_INCOME_PERCENT</a:t>
            </a:r>
            <a:r>
              <a:rPr lang="fr" sz="1050">
                <a:solidFill>
                  <a:schemeClr val="dk1"/>
                </a:solidFill>
                <a:highlight>
                  <a:srgbClr val="FFFFFF"/>
                </a:highlight>
              </a:rPr>
              <a:t>: le pourcentage de l'annuité du prêt par rapport au revenu du client</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fr" sz="1050">
                <a:solidFill>
                  <a:schemeClr val="dk1"/>
                </a:solidFill>
                <a:highlight>
                  <a:srgbClr val="EFF0F1"/>
                </a:highlight>
              </a:rPr>
              <a:t>CREDIT_TERM</a:t>
            </a:r>
            <a:r>
              <a:rPr lang="fr" sz="1050">
                <a:solidFill>
                  <a:schemeClr val="dk1"/>
                </a:solidFill>
                <a:highlight>
                  <a:srgbClr val="FFFFFF"/>
                </a:highlight>
              </a:rPr>
              <a:t>: la durée du paiement en mois (puisque l'annuité est le montant mensuel dû)</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fr" sz="1050">
                <a:solidFill>
                  <a:schemeClr val="dk1"/>
                </a:solidFill>
                <a:highlight>
                  <a:srgbClr val="EFF0F1"/>
                </a:highlight>
              </a:rPr>
              <a:t>DAYS_EMPLOYED_PERCENT</a:t>
            </a:r>
            <a:r>
              <a:rPr lang="fr" sz="1050">
                <a:solidFill>
                  <a:schemeClr val="dk1"/>
                </a:solidFill>
                <a:highlight>
                  <a:srgbClr val="FFFFFF"/>
                </a:highlight>
              </a:rPr>
              <a:t>: le pourcentage des jours employés par rapport à l'âge du client</a:t>
            </a:r>
            <a:endParaRPr sz="1050">
              <a:solidFill>
                <a:schemeClr val="dk1"/>
              </a:solidFill>
              <a:highlight>
                <a:srgbClr val="FFFFFF"/>
              </a:highlight>
            </a:endParaRPr>
          </a:p>
          <a:p>
            <a:pPr indent="0" lvl="0" marL="0" rtl="0" algn="l">
              <a:spcBef>
                <a:spcPts val="7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147bcacbc2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147bcacbc2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050">
                <a:solidFill>
                  <a:schemeClr val="dk1"/>
                </a:solidFill>
                <a:highlight>
                  <a:srgbClr val="FFFFFF"/>
                </a:highlight>
              </a:rPr>
              <a:t>Une méthode simple de feature engineering est de créer des features qui seront des puissances des features existantes, </a:t>
            </a:r>
            <a:endParaRPr sz="1050">
              <a:solidFill>
                <a:schemeClr val="dk1"/>
              </a:solidFill>
              <a:highlight>
                <a:srgbClr val="FFFFFF"/>
              </a:highlight>
            </a:endParaRPr>
          </a:p>
          <a:p>
            <a:pPr indent="0" lvl="0" marL="0" rtl="0" algn="l">
              <a:spcBef>
                <a:spcPts val="0"/>
              </a:spcBef>
              <a:spcAft>
                <a:spcPts val="0"/>
              </a:spcAft>
              <a:buNone/>
            </a:pPr>
            <a:r>
              <a:rPr lang="fr" sz="1050">
                <a:solidFill>
                  <a:schemeClr val="dk1"/>
                </a:solidFill>
                <a:highlight>
                  <a:srgbClr val="FFFFFF"/>
                </a:highlight>
              </a:rPr>
              <a:t>ainsi que les termes d'interactions entre les features existantes. Les termes d'interaction sont des combinaisons de plusieurs variables individuelles. Entre d'autres termes, alors que des variables peuvent ne pas avoir d'influence sur la cible, les combiner en une seule variable d'interaction peut montrer une relation avec la cible.</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fr" sz="1050">
                <a:solidFill>
                  <a:schemeClr val="dk1"/>
                </a:solidFill>
                <a:highlight>
                  <a:srgbClr val="FFFFFF"/>
                </a:highlight>
              </a:rPr>
              <a:t>J’ai utilisé un module de scikit-learn qui génère </a:t>
            </a:r>
            <a:r>
              <a:rPr lang="fr" sz="1200">
                <a:solidFill>
                  <a:srgbClr val="212529"/>
                </a:solidFill>
                <a:highlight>
                  <a:srgbClr val="FFFFFF"/>
                </a:highlight>
                <a:latin typeface="Roboto"/>
                <a:ea typeface="Roboto"/>
                <a:cs typeface="Roboto"/>
                <a:sym typeface="Roboto"/>
              </a:rPr>
              <a:t>une nouvelle matrice de variables composée de toutes les combinaisons polynomiales des variables avec un degré inférieur ou égal au degré spécifié. </a:t>
            </a:r>
            <a:endParaRPr sz="1200">
              <a:solidFill>
                <a:srgbClr val="212529"/>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12529"/>
              </a:solidFill>
              <a:highlight>
                <a:srgbClr val="FFFFFF"/>
              </a:highlight>
              <a:latin typeface="Roboto"/>
              <a:ea typeface="Roboto"/>
              <a:cs typeface="Roboto"/>
              <a:sym typeface="Roboto"/>
            </a:endParaRPr>
          </a:p>
          <a:p>
            <a:pPr indent="0" lvl="0" marL="0" rtl="0" algn="l">
              <a:spcBef>
                <a:spcPts val="0"/>
              </a:spcBef>
              <a:spcAft>
                <a:spcPts val="0"/>
              </a:spcAft>
              <a:buNone/>
            </a:pPr>
            <a:r>
              <a:rPr lang="fr" sz="1200">
                <a:solidFill>
                  <a:srgbClr val="212529"/>
                </a:solidFill>
                <a:highlight>
                  <a:srgbClr val="FFFFFF"/>
                </a:highlight>
                <a:latin typeface="Roboto"/>
                <a:ea typeface="Roboto"/>
                <a:cs typeface="Roboto"/>
                <a:sym typeface="Roboto"/>
              </a:rPr>
              <a:t>Pour simplifier l’exemple, j’ai utilisé deux variables, et 2 comme degré maximum de polynôme, mais sinon je suis allé jusqu’au degré 3</a:t>
            </a:r>
            <a:endParaRPr sz="1050">
              <a:solidFill>
                <a:schemeClr val="dk1"/>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147bcacbc2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147bcacbc2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J’ai gardé les 20 nouvelles variables les plus corrélées en valuer absolue à TARGET (coefficient de Pearson)</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Coefficient de Pearson : entre -1 et 1</a:t>
            </a:r>
            <a:endParaRPr/>
          </a:p>
          <a:p>
            <a:pPr indent="-298450" lvl="0" marL="457200" rtl="0" algn="l">
              <a:spcBef>
                <a:spcPts val="0"/>
              </a:spcBef>
              <a:spcAft>
                <a:spcPts val="0"/>
              </a:spcAft>
              <a:buSzPts val="1100"/>
              <a:buChar char="-"/>
            </a:pPr>
            <a:r>
              <a:rPr lang="fr"/>
              <a:t>1 -&gt; très corrélé</a:t>
            </a:r>
            <a:endParaRPr/>
          </a:p>
          <a:p>
            <a:pPr indent="-298450" lvl="0" marL="457200" rtl="0" algn="l">
              <a:spcBef>
                <a:spcPts val="0"/>
              </a:spcBef>
              <a:spcAft>
                <a:spcPts val="0"/>
              </a:spcAft>
              <a:buSzPts val="1100"/>
              <a:buChar char="-"/>
            </a:pPr>
            <a:r>
              <a:rPr lang="fr"/>
              <a:t>0 -&gt; pas de corrélation</a:t>
            </a:r>
            <a:endParaRPr/>
          </a:p>
          <a:p>
            <a:pPr indent="-298450" lvl="0" marL="457200" rtl="0" algn="l">
              <a:spcBef>
                <a:spcPts val="0"/>
              </a:spcBef>
              <a:spcAft>
                <a:spcPts val="0"/>
              </a:spcAft>
              <a:buSzPts val="1100"/>
              <a:buChar char="-"/>
            </a:pPr>
            <a:r>
              <a:rPr lang="fr"/>
              <a:t>-1 -&gt; corrélation inverse (mais j’ai utilisé les valeurs absolues)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47bcacbc2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147bcacbc2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Se délester de quelques features, ça peut être très intéressant, que ce soit pour accélérer l’entraînement ou les performances du modèle.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J’ai exploré plusieurs approches :</a:t>
            </a:r>
            <a:endParaRPr/>
          </a:p>
          <a:p>
            <a:pPr indent="-298450" lvl="0" marL="457200" rtl="0" algn="l">
              <a:spcBef>
                <a:spcPts val="0"/>
              </a:spcBef>
              <a:spcAft>
                <a:spcPts val="0"/>
              </a:spcAft>
              <a:buSzPts val="1100"/>
              <a:buChar char="-"/>
            </a:pPr>
            <a:r>
              <a:rPr b="1" lang="fr"/>
              <a:t>VarianceThreshold </a:t>
            </a:r>
            <a:r>
              <a:rPr lang="fr"/>
              <a:t>: </a:t>
            </a:r>
            <a:r>
              <a:rPr lang="fr" sz="1050">
                <a:solidFill>
                  <a:schemeClr val="dk1"/>
                </a:solidFill>
                <a:highlight>
                  <a:srgbClr val="FFFFFF"/>
                </a:highlight>
              </a:rPr>
              <a:t>élimine les variables dont la </a:t>
            </a:r>
            <a:r>
              <a:rPr b="1" lang="fr" sz="1050">
                <a:solidFill>
                  <a:schemeClr val="dk1"/>
                </a:solidFill>
                <a:highlight>
                  <a:srgbClr val="FFFFFF"/>
                </a:highlight>
              </a:rPr>
              <a:t>variance</a:t>
            </a:r>
            <a:r>
              <a:rPr lang="fr" sz="1050">
                <a:solidFill>
                  <a:schemeClr val="dk1"/>
                </a:solidFill>
                <a:highlight>
                  <a:srgbClr val="FFFFFF"/>
                </a:highlight>
              </a:rPr>
              <a:t> est inférieure à un certain seuil (Pour effectuer des prédictions, un estimateur a besoin d'informations qui </a:t>
            </a:r>
            <a:r>
              <a:rPr b="1" lang="fr" sz="1050">
                <a:solidFill>
                  <a:schemeClr val="dk1"/>
                </a:solidFill>
                <a:highlight>
                  <a:srgbClr val="FFFFFF"/>
                </a:highlight>
              </a:rPr>
              <a:t>varient</a:t>
            </a:r>
            <a:r>
              <a:rPr lang="fr" sz="1050">
                <a:solidFill>
                  <a:schemeClr val="dk1"/>
                </a:solidFill>
                <a:highlight>
                  <a:srgbClr val="FFFFFF"/>
                </a:highlight>
              </a:rPr>
              <a:t> en accord avec la </a:t>
            </a:r>
            <a:r>
              <a:rPr b="1" lang="fr" sz="1050">
                <a:solidFill>
                  <a:schemeClr val="dk1"/>
                </a:solidFill>
                <a:highlight>
                  <a:srgbClr val="FFFFFF"/>
                </a:highlight>
              </a:rPr>
              <a:t>target. </a:t>
            </a:r>
            <a:r>
              <a:rPr lang="fr" sz="1050">
                <a:solidFill>
                  <a:schemeClr val="dk1"/>
                </a:solidFill>
                <a:highlight>
                  <a:srgbClr val="FFFFFF"/>
                </a:highlight>
              </a:rPr>
              <a:t>"</a:t>
            </a:r>
            <a:r>
              <a:rPr i="1" lang="fr" sz="1050">
                <a:solidFill>
                  <a:schemeClr val="dk1"/>
                </a:solidFill>
                <a:highlight>
                  <a:srgbClr val="FFFFFF"/>
                </a:highlight>
              </a:rPr>
              <a:t>à quoi sert une variable qui ne varie pas?</a:t>
            </a:r>
            <a:r>
              <a:rPr lang="fr" sz="1050">
                <a:solidFill>
                  <a:schemeClr val="dk1"/>
                </a:solidFill>
                <a:highlight>
                  <a:srgbClr val="FFFFFF"/>
                </a:highlight>
              </a:rPr>
              <a:t>"</a:t>
            </a:r>
            <a:br>
              <a:rPr lang="fr" sz="1050">
                <a:solidFill>
                  <a:schemeClr val="dk1"/>
                </a:solidFill>
                <a:highlight>
                  <a:srgbClr val="FFFFFF"/>
                </a:highlight>
              </a:rPr>
            </a:b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b="1" lang="fr" sz="1050">
                <a:solidFill>
                  <a:schemeClr val="dk1"/>
                </a:solidFill>
                <a:highlight>
                  <a:srgbClr val="FFFFFF"/>
                </a:highlight>
              </a:rPr>
              <a:t>selectKBest</a:t>
            </a:r>
            <a:r>
              <a:rPr lang="fr" sz="1050">
                <a:solidFill>
                  <a:schemeClr val="dk1"/>
                </a:solidFill>
                <a:highlight>
                  <a:srgbClr val="FFFFFF"/>
                </a:highlight>
              </a:rPr>
              <a:t> : sélectionne les </a:t>
            </a:r>
            <a:r>
              <a:rPr b="1" lang="fr" sz="1050">
                <a:solidFill>
                  <a:schemeClr val="dk1"/>
                </a:solidFill>
                <a:highlight>
                  <a:srgbClr val="FFFFFF"/>
                </a:highlight>
              </a:rPr>
              <a:t>K variables</a:t>
            </a:r>
            <a:r>
              <a:rPr lang="fr" sz="1050">
                <a:solidFill>
                  <a:schemeClr val="dk1"/>
                </a:solidFill>
                <a:highlight>
                  <a:srgbClr val="FFFFFF"/>
                </a:highlight>
              </a:rPr>
              <a:t> X dont </a:t>
            </a:r>
            <a:r>
              <a:rPr b="1" lang="fr" sz="1050">
                <a:solidFill>
                  <a:schemeClr val="dk1"/>
                </a:solidFill>
                <a:highlight>
                  <a:srgbClr val="FFFFFF"/>
                </a:highlight>
              </a:rPr>
              <a:t>le score de dépendance</a:t>
            </a:r>
            <a:r>
              <a:rPr lang="fr" sz="1050">
                <a:solidFill>
                  <a:schemeClr val="dk1"/>
                </a:solidFill>
                <a:highlight>
                  <a:srgbClr val="FFFFFF"/>
                </a:highlight>
              </a:rPr>
              <a:t> avec </a:t>
            </a:r>
            <a:r>
              <a:rPr b="1" lang="fr" sz="1050">
                <a:solidFill>
                  <a:schemeClr val="dk1"/>
                </a:solidFill>
                <a:highlight>
                  <a:srgbClr val="FFFFFF"/>
                </a:highlight>
              </a:rPr>
              <a:t>y</a:t>
            </a:r>
            <a:r>
              <a:rPr lang="fr" sz="1050">
                <a:solidFill>
                  <a:schemeClr val="dk1"/>
                </a:solidFill>
                <a:highlight>
                  <a:srgbClr val="FFFFFF"/>
                </a:highlight>
              </a:rPr>
              <a:t> est </a:t>
            </a:r>
            <a:r>
              <a:rPr b="1" lang="fr" sz="1050">
                <a:solidFill>
                  <a:schemeClr val="dk1"/>
                </a:solidFill>
                <a:highlight>
                  <a:srgbClr val="FFFFFF"/>
                </a:highlight>
              </a:rPr>
              <a:t>le plus élevé</a:t>
            </a:r>
            <a:br>
              <a:rPr b="1" lang="fr" sz="1050">
                <a:solidFill>
                  <a:schemeClr val="dk1"/>
                </a:solidFill>
                <a:highlight>
                  <a:srgbClr val="FFFFFF"/>
                </a:highlight>
              </a:rPr>
            </a:br>
            <a:endParaRPr b="1"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b="1" lang="fr" sz="1050">
                <a:solidFill>
                  <a:schemeClr val="dk1"/>
                </a:solidFill>
                <a:highlight>
                  <a:srgbClr val="FFFFFF"/>
                </a:highlight>
              </a:rPr>
              <a:t>SelectFromMode</a:t>
            </a:r>
            <a:r>
              <a:rPr lang="fr" sz="1050">
                <a:solidFill>
                  <a:schemeClr val="dk1"/>
                </a:solidFill>
                <a:highlight>
                  <a:srgbClr val="FFFFFF"/>
                </a:highlight>
              </a:rPr>
              <a:t>l : entraîne un </a:t>
            </a:r>
            <a:r>
              <a:rPr b="1" lang="fr" sz="1050">
                <a:solidFill>
                  <a:schemeClr val="dk1"/>
                </a:solidFill>
                <a:highlight>
                  <a:srgbClr val="FFFFFF"/>
                </a:highlight>
              </a:rPr>
              <a:t>estimateur</a:t>
            </a:r>
            <a:r>
              <a:rPr lang="fr" sz="1050">
                <a:solidFill>
                  <a:schemeClr val="dk1"/>
                </a:solidFill>
                <a:highlight>
                  <a:srgbClr val="FFFFFF"/>
                </a:highlight>
              </a:rPr>
              <a:t> puis sélectionne les </a:t>
            </a:r>
            <a:r>
              <a:rPr b="1" lang="fr" sz="1050">
                <a:solidFill>
                  <a:schemeClr val="dk1"/>
                </a:solidFill>
                <a:highlight>
                  <a:srgbClr val="FFFFFF"/>
                </a:highlight>
              </a:rPr>
              <a:t>variables les plus importantes</a:t>
            </a:r>
            <a:r>
              <a:rPr lang="fr" sz="1050">
                <a:solidFill>
                  <a:schemeClr val="dk1"/>
                </a:solidFill>
                <a:highlight>
                  <a:srgbClr val="FFFFFF"/>
                </a:highlight>
              </a:rPr>
              <a:t> pour cet estimateur (</a:t>
            </a:r>
            <a:r>
              <a:rPr b="1" lang="fr" sz="1050">
                <a:solidFill>
                  <a:schemeClr val="dk1"/>
                </a:solidFill>
                <a:highlight>
                  <a:srgbClr val="FFFFFF"/>
                </a:highlight>
              </a:rPr>
              <a:t>Notes :</a:t>
            </a:r>
            <a:r>
              <a:rPr lang="fr" sz="1050">
                <a:solidFill>
                  <a:schemeClr val="dk1"/>
                </a:solidFill>
                <a:highlight>
                  <a:srgbClr val="FFFFFF"/>
                </a:highlight>
              </a:rPr>
              <a:t> Compatible avec les estimateurs qui développent une fonction paramétrée (attribut </a:t>
            </a:r>
            <a:r>
              <a:rPr lang="fr" sz="1050">
                <a:solidFill>
                  <a:schemeClr val="dk1"/>
                </a:solidFill>
                <a:highlight>
                  <a:srgbClr val="EFF0F1"/>
                </a:highlight>
              </a:rPr>
              <a:t>.coef_</a:t>
            </a:r>
            <a:r>
              <a:rPr lang="fr" sz="1050">
                <a:solidFill>
                  <a:schemeClr val="dk1"/>
                </a:solidFill>
                <a:highlight>
                  <a:srgbClr val="FFFFFF"/>
                </a:highlight>
              </a:rPr>
              <a:t> ou </a:t>
            </a:r>
            <a:r>
              <a:rPr lang="fr" sz="1050">
                <a:solidFill>
                  <a:schemeClr val="dk1"/>
                </a:solidFill>
                <a:highlight>
                  <a:srgbClr val="EFF0F1"/>
                </a:highlight>
              </a:rPr>
              <a:t>.feature_importance_. Par exemple, c’est incompatible avec un modèle KNN</a:t>
            </a:r>
            <a:r>
              <a:rPr lang="fr" sz="1050">
                <a:solidFill>
                  <a:schemeClr val="dk1"/>
                </a:solidFill>
                <a:highlight>
                  <a:srgbClr val="FFFFFF"/>
                </a:highlight>
              </a:rPr>
              <a:t>).</a:t>
            </a:r>
            <a:br>
              <a:rPr lang="fr" sz="1050">
                <a:solidFill>
                  <a:schemeClr val="dk1"/>
                </a:solidFill>
                <a:highlight>
                  <a:srgbClr val="FFFFFF"/>
                </a:highlight>
              </a:rPr>
            </a:b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fr" sz="1050">
                <a:solidFill>
                  <a:schemeClr val="dk1"/>
                </a:solidFill>
                <a:highlight>
                  <a:srgbClr val="EFF0F1"/>
                </a:highlight>
              </a:rPr>
              <a:t>RFE</a:t>
            </a:r>
            <a:r>
              <a:rPr lang="fr" sz="1050">
                <a:solidFill>
                  <a:schemeClr val="dk1"/>
                </a:solidFill>
                <a:highlight>
                  <a:srgbClr val="FFFFFF"/>
                </a:highlight>
              </a:rPr>
              <a:t> (Recursive Feature Elimination) et </a:t>
            </a:r>
            <a:r>
              <a:rPr lang="fr" sz="1050">
                <a:solidFill>
                  <a:schemeClr val="dk1"/>
                </a:solidFill>
                <a:highlight>
                  <a:srgbClr val="EFF0F1"/>
                </a:highlight>
              </a:rPr>
              <a:t>RFECV</a:t>
            </a:r>
            <a:r>
              <a:rPr lang="fr" sz="1050">
                <a:solidFill>
                  <a:schemeClr val="dk1"/>
                </a:solidFill>
                <a:highlight>
                  <a:srgbClr val="FFFFFF"/>
                </a:highlight>
              </a:rPr>
              <a:t> (Recursive Feature Elimination with Cross Validation) permettent de sélectionner les variables de manière récursive. Un </a:t>
            </a:r>
            <a:r>
              <a:rPr b="1" lang="fr" sz="1050">
                <a:solidFill>
                  <a:schemeClr val="dk1"/>
                </a:solidFill>
                <a:highlight>
                  <a:srgbClr val="FFFFFF"/>
                </a:highlight>
              </a:rPr>
              <a:t>estimateur</a:t>
            </a:r>
            <a:r>
              <a:rPr lang="fr" sz="1050">
                <a:solidFill>
                  <a:schemeClr val="dk1"/>
                </a:solidFill>
                <a:highlight>
                  <a:srgbClr val="FFFFFF"/>
                </a:highlight>
              </a:rPr>
              <a:t> est entrainé plusieurs fois, après chaque entrainement, des features sont éliminées sur la base des coefficients les plus faibles de l'estimateur.</a:t>
            </a:r>
            <a:br>
              <a:rPr lang="fr" sz="1050">
                <a:solidFill>
                  <a:schemeClr val="dk1"/>
                </a:solidFill>
                <a:highlight>
                  <a:srgbClr val="FFFFFF"/>
                </a:highlight>
              </a:rPr>
            </a:br>
            <a:r>
              <a:rPr lang="fr" sz="1050">
                <a:solidFill>
                  <a:schemeClr val="dk1"/>
                </a:solidFill>
                <a:highlight>
                  <a:srgbClr val="FFFFFF"/>
                </a:highlight>
              </a:rPr>
              <a:t>C’est l’approche RFECV qui m’a paru la plus intéressante : une fois que j’aurai choisi le meilleur modèle, autant utiliser un RFECV dessus pour déterminer quelles variables lui sont le moins utiles</a:t>
            </a:r>
            <a:endParaRPr sz="1050">
              <a:solidFill>
                <a:schemeClr val="dk1"/>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147bcacbc2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147bcacbc2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Quelques étapes que je passe rapidement : </a:t>
            </a:r>
            <a:endParaRPr/>
          </a:p>
          <a:p>
            <a:pPr indent="-298450" lvl="0" marL="457200" rtl="0" algn="l">
              <a:spcBef>
                <a:spcPts val="0"/>
              </a:spcBef>
              <a:spcAft>
                <a:spcPts val="0"/>
              </a:spcAft>
              <a:buSzPts val="1100"/>
              <a:buChar char="-"/>
            </a:pPr>
            <a:r>
              <a:rPr lang="fr"/>
              <a:t>encodage des variables catégorielles (avec get_dummies, avant le feature engineering)</a:t>
            </a:r>
            <a:endParaRPr/>
          </a:p>
          <a:p>
            <a:pPr indent="-298450" lvl="0" marL="457200" rtl="0" algn="l">
              <a:spcBef>
                <a:spcPts val="0"/>
              </a:spcBef>
              <a:spcAft>
                <a:spcPts val="0"/>
              </a:spcAft>
              <a:buSzPts val="1100"/>
              <a:buChar char="-"/>
            </a:pPr>
            <a:r>
              <a:rPr lang="fr"/>
              <a:t>j’ai séparé les données en X (toutes les variables sauf TARGET) et Y (les valeurs de TARGET correspondantes), puis j’en ai gardé 80% comme données d’entraînement et 20% comme données de test. Parce qu’on veut pouvoir tester nos modèles sur des données qu’il n’a jamais rencontrées</a:t>
            </a:r>
            <a:endParaRPr/>
          </a:p>
          <a:p>
            <a:pPr indent="-298450" lvl="1" marL="914400" rtl="0" algn="l">
              <a:spcBef>
                <a:spcPts val="0"/>
              </a:spcBef>
              <a:spcAft>
                <a:spcPts val="0"/>
              </a:spcAft>
              <a:buSzPts val="1100"/>
              <a:buChar char="-"/>
            </a:pPr>
            <a:r>
              <a:rPr lang="fr"/>
              <a:t>alors pour la suite, je me suis fait une version avec les nouvelles variables issues du feature engineering, et une version sans pour pouvoir comparer</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fr"/>
              <a:t>Normalisation des données :  L'objectif de la normalisation est de modifier les valeurs des colonnes numériques du jeu de données pour utiliser une échelle commune, sans que les différences de plages de valeurs ne soient faussées et sans perte d'informations. Alors là, ce qui est très important, c’est de normaliser séparément les données d’entraînement et les données de test, afin d’éviter le data leakage (les fuites d’information)</a:t>
            </a:r>
            <a:endParaRPr/>
          </a:p>
          <a:p>
            <a:pPr indent="-298450" lvl="0" marL="457200" rtl="0" algn="l">
              <a:spcBef>
                <a:spcPts val="0"/>
              </a:spcBef>
              <a:spcAft>
                <a:spcPts val="0"/>
              </a:spcAft>
              <a:buSzPts val="1100"/>
              <a:buChar char="-"/>
            </a:pPr>
            <a:r>
              <a:rPr lang="fr"/>
              <a:t>Imputation des valeurs manquantes avec IterativeImputer (ce que fait l’iterative imputer, c’est qu’il va modélisert chaque variable avec des valeurs manquantes en fonction d'autres caractéristiques de manière circulaire. Dans un monde parfait, j’aurai testé différents types d’imputation pour pouvoir comparer les différences de performance sur les modèles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147bcacbc2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147bcacbc2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Passons au rééquilibrage des données, avec SMOTE. C’est une technique de suréchantillonnage qui va créer de nouvelles données synthétiques</a:t>
            </a:r>
            <a:endParaRPr/>
          </a:p>
          <a:p>
            <a:pPr indent="0" lvl="0" marL="0" rtl="0" algn="l">
              <a:spcBef>
                <a:spcPts val="0"/>
              </a:spcBef>
              <a:spcAft>
                <a:spcPts val="0"/>
              </a:spcAft>
              <a:buNone/>
            </a:pPr>
            <a:r>
              <a:rPr lang="fr"/>
              <a:t>SMOTE signifie (Synthetic Minority Oversampling Technique = Technique de suréchantillonnage minoritaire synthétique)</a:t>
            </a:r>
            <a:br>
              <a:rPr lang="fr"/>
            </a:br>
            <a:br>
              <a:rPr lang="fr"/>
            </a:br>
            <a:r>
              <a:rPr lang="fr" sz="1050">
                <a:solidFill>
                  <a:schemeClr val="dk1"/>
                </a:solidFill>
                <a:highlight>
                  <a:srgbClr val="FFFFFF"/>
                </a:highlight>
              </a:rPr>
              <a:t>Le processus de </a:t>
            </a:r>
            <a:r>
              <a:rPr b="1" lang="fr" sz="1050">
                <a:solidFill>
                  <a:schemeClr val="dk1"/>
                </a:solidFill>
                <a:highlight>
                  <a:srgbClr val="FFFFFF"/>
                </a:highlight>
              </a:rPr>
              <a:t>SMOTE</a:t>
            </a:r>
            <a:r>
              <a:rPr lang="fr" sz="1050">
                <a:solidFill>
                  <a:schemeClr val="dk1"/>
                </a:solidFill>
                <a:highlight>
                  <a:srgbClr val="FFFFFF"/>
                </a:highlight>
              </a:rPr>
              <a:t> est le suivant :</a:t>
            </a:r>
            <a:endParaRPr sz="1050">
              <a:solidFill>
                <a:schemeClr val="dk1"/>
              </a:solidFill>
              <a:highlight>
                <a:srgbClr val="FFFFFF"/>
              </a:highlight>
            </a:endParaRPr>
          </a:p>
          <a:p>
            <a:pPr indent="-295275" lvl="0" marL="457200" rtl="0" algn="l">
              <a:lnSpc>
                <a:spcPct val="115000"/>
              </a:lnSpc>
              <a:spcBef>
                <a:spcPts val="1100"/>
              </a:spcBef>
              <a:spcAft>
                <a:spcPts val="0"/>
              </a:spcAft>
              <a:buClr>
                <a:schemeClr val="dk1"/>
              </a:buClr>
              <a:buSzPts val="1050"/>
              <a:buChar char="●"/>
            </a:pPr>
            <a:r>
              <a:rPr lang="fr" sz="1050">
                <a:solidFill>
                  <a:schemeClr val="dk1"/>
                </a:solidFill>
                <a:highlight>
                  <a:srgbClr val="FFFFFF"/>
                </a:highlight>
              </a:rPr>
              <a:t>Identifier le vecteur de feature et son voisin le plus proche</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fr" sz="1050">
                <a:solidFill>
                  <a:schemeClr val="dk1"/>
                </a:solidFill>
                <a:highlight>
                  <a:srgbClr val="FFFFFF"/>
                </a:highlight>
              </a:rPr>
              <a:t>prendre la différence entre les deux</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fr" sz="1050">
                <a:solidFill>
                  <a:schemeClr val="dk1"/>
                </a:solidFill>
                <a:highlight>
                  <a:srgbClr val="FFFFFF"/>
                </a:highlight>
              </a:rPr>
              <a:t>Multiplier la différence par un nombre aléatoire entre 0 et 1</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fr" sz="1050">
                <a:solidFill>
                  <a:schemeClr val="dk1"/>
                </a:solidFill>
                <a:highlight>
                  <a:srgbClr val="FFFFFF"/>
                </a:highlight>
              </a:rPr>
              <a:t>Identifier un nouveau point sur la droite en ajoutant le nombre aléatoire au vecteur de feature</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fr" sz="1050">
                <a:solidFill>
                  <a:schemeClr val="dk1"/>
                </a:solidFill>
                <a:highlight>
                  <a:srgbClr val="FFFFFF"/>
                </a:highlight>
              </a:rPr>
              <a:t>Répéter le processus pour les autres vecteurs de features identifiés</a:t>
            </a:r>
            <a:endParaRPr sz="1050">
              <a:solidFill>
                <a:schemeClr val="dk1"/>
              </a:solidFill>
              <a:highlight>
                <a:srgbClr val="FFFFFF"/>
              </a:highlight>
            </a:endParaRPr>
          </a:p>
          <a:p>
            <a:pPr indent="0" lvl="0" marL="0" rtl="0" algn="l">
              <a:spcBef>
                <a:spcPts val="700"/>
              </a:spcBef>
              <a:spcAft>
                <a:spcPts val="0"/>
              </a:spcAft>
              <a:buNone/>
            </a:pPr>
            <a:r>
              <a:rPr lang="fr"/>
              <a:t>SMOTE a plusieurs avantages : </a:t>
            </a:r>
            <a:endParaRPr/>
          </a:p>
          <a:p>
            <a:pPr indent="-298450" lvl="0" marL="457200" rtl="0" algn="l">
              <a:spcBef>
                <a:spcPts val="0"/>
              </a:spcBef>
              <a:spcAft>
                <a:spcPts val="0"/>
              </a:spcAft>
              <a:buSzPts val="1100"/>
              <a:buChar char="-"/>
            </a:pPr>
            <a:r>
              <a:rPr lang="fr"/>
              <a:t>L’information ne sera pas perdue (contrairement par exemple à l’undersampling)</a:t>
            </a:r>
            <a:endParaRPr/>
          </a:p>
          <a:p>
            <a:pPr indent="-298450" lvl="0" marL="457200" rtl="0" algn="l">
              <a:spcBef>
                <a:spcPts val="0"/>
              </a:spcBef>
              <a:spcAft>
                <a:spcPts val="0"/>
              </a:spcAft>
              <a:buSzPts val="1100"/>
              <a:buChar char="-"/>
            </a:pPr>
            <a:r>
              <a:rPr lang="fr"/>
              <a:t>Contrairement à un simple oversampling, on va vraiment créer de nouvelles variables, et non juste de simples copies, donc c’est moins sujet à l’overfitting</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Là aussi pour la suite, j’ai créé une version des données rééquilibrées avec SMOTE, et une version sans rééquilibrage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147bcacbc2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147bcacbc2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147bcacbc2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147bcacbc2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Pour pouvoir comparer nos modèles, je vais maintenant quelles métriques j’ai utilisées et pourquoi</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47bcacbc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47bcacbc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147bcacbc2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147bcacbc2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Quelques notions préalables pour comprendre les métriques que j’ai utilisées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fr" sz="1050">
                <a:solidFill>
                  <a:schemeClr val="dk1"/>
                </a:solidFill>
                <a:highlight>
                  <a:srgbClr val="FFFFFF"/>
                </a:highlight>
              </a:rPr>
              <a:t>l'</a:t>
            </a:r>
            <a:r>
              <a:rPr b="1" lang="fr" sz="1050">
                <a:solidFill>
                  <a:schemeClr val="dk1"/>
                </a:solidFill>
                <a:highlight>
                  <a:srgbClr val="FFFFFF"/>
                </a:highlight>
              </a:rPr>
              <a:t>accuracy</a:t>
            </a:r>
            <a:r>
              <a:rPr lang="fr" sz="1050">
                <a:solidFill>
                  <a:schemeClr val="dk1"/>
                </a:solidFill>
                <a:highlight>
                  <a:srgbClr val="FFFFFF"/>
                </a:highlight>
              </a:rPr>
              <a:t> inidque le pourcentage de bonnes prédictions</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fr" sz="1050">
                <a:solidFill>
                  <a:schemeClr val="dk1"/>
                </a:solidFill>
                <a:highlight>
                  <a:srgbClr val="FFFFFF"/>
                </a:highlight>
              </a:rPr>
              <a:t>le </a:t>
            </a:r>
            <a:r>
              <a:rPr b="1" lang="fr" sz="1050">
                <a:solidFill>
                  <a:schemeClr val="dk1"/>
                </a:solidFill>
                <a:highlight>
                  <a:srgbClr val="FFFFFF"/>
                </a:highlight>
              </a:rPr>
              <a:t>recall</a:t>
            </a:r>
            <a:r>
              <a:rPr lang="fr" sz="1050">
                <a:solidFill>
                  <a:schemeClr val="dk1"/>
                </a:solidFill>
                <a:highlight>
                  <a:srgbClr val="FFFFFF"/>
                </a:highlight>
              </a:rPr>
              <a:t> permet de savoir </a:t>
            </a:r>
            <a:r>
              <a:rPr b="1" lang="fr" sz="1050">
                <a:solidFill>
                  <a:schemeClr val="dk1"/>
                </a:solidFill>
                <a:highlight>
                  <a:srgbClr val="FFFFFF"/>
                </a:highlight>
              </a:rPr>
              <a:t>le pourcentage de positifs bien prédits</a:t>
            </a:r>
            <a:r>
              <a:rPr lang="fr" sz="1050">
                <a:solidFill>
                  <a:schemeClr val="dk1"/>
                </a:solidFill>
                <a:highlight>
                  <a:srgbClr val="FFFFFF"/>
                </a:highlight>
              </a:rPr>
              <a:t> par notre modèle. Plus exactement, </a:t>
            </a:r>
            <a:r>
              <a:rPr b="1" lang="fr" sz="1050">
                <a:solidFill>
                  <a:schemeClr val="dk1"/>
                </a:solidFill>
                <a:highlight>
                  <a:srgbClr val="FFFFFF"/>
                </a:highlight>
              </a:rPr>
              <a:t>le nombre de positifs bien prédits</a:t>
            </a:r>
            <a:r>
              <a:rPr lang="fr" sz="1050">
                <a:solidFill>
                  <a:schemeClr val="dk1"/>
                </a:solidFill>
                <a:highlight>
                  <a:srgbClr val="FFFFFF"/>
                </a:highlight>
              </a:rPr>
              <a:t> (Vrais Positifs) </a:t>
            </a:r>
            <a:r>
              <a:rPr b="1" lang="fr" sz="1050">
                <a:solidFill>
                  <a:schemeClr val="dk1"/>
                </a:solidFill>
                <a:highlight>
                  <a:srgbClr val="FFFFFF"/>
                </a:highlight>
              </a:rPr>
              <a:t>divisé par l'ensemble des positifs</a:t>
            </a:r>
            <a:r>
              <a:rPr lang="fr" sz="1050">
                <a:solidFill>
                  <a:schemeClr val="dk1"/>
                </a:solidFill>
                <a:highlight>
                  <a:srgbClr val="FFFFFF"/>
                </a:highlight>
              </a:rPr>
              <a:t> (Vrais Positifs + Faux Négatifs).</a:t>
            </a:r>
            <a:br>
              <a:rPr lang="fr" sz="1050">
                <a:solidFill>
                  <a:schemeClr val="dk1"/>
                </a:solidFill>
                <a:highlight>
                  <a:srgbClr val="FFFFFF"/>
                </a:highlight>
              </a:rPr>
            </a:br>
            <a:r>
              <a:rPr lang="fr" sz="1050">
                <a:solidFill>
                  <a:schemeClr val="dk1"/>
                </a:solidFill>
                <a:highlight>
                  <a:srgbClr val="FFFFFF"/>
                </a:highlight>
              </a:rPr>
              <a:t>Plus il est </a:t>
            </a:r>
            <a:r>
              <a:rPr b="1" lang="fr" sz="1050">
                <a:solidFill>
                  <a:schemeClr val="dk1"/>
                </a:solidFill>
                <a:highlight>
                  <a:srgbClr val="FFFFFF"/>
                </a:highlight>
              </a:rPr>
              <a:t>élevé</a:t>
            </a:r>
            <a:r>
              <a:rPr lang="fr" sz="1050">
                <a:solidFill>
                  <a:schemeClr val="dk1"/>
                </a:solidFill>
                <a:highlight>
                  <a:srgbClr val="FFFFFF"/>
                </a:highlight>
              </a:rPr>
              <a:t>, plus le modèle </a:t>
            </a:r>
            <a:r>
              <a:rPr b="1" lang="fr" sz="1050">
                <a:solidFill>
                  <a:schemeClr val="dk1"/>
                </a:solidFill>
                <a:highlight>
                  <a:srgbClr val="FFFFFF"/>
                </a:highlight>
              </a:rPr>
              <a:t>maximise le nombre de Vrais Positifs</a:t>
            </a:r>
            <a:r>
              <a:rPr lang="fr" sz="1050">
                <a:solidFill>
                  <a:schemeClr val="dk1"/>
                </a:solidFill>
                <a:highlight>
                  <a:srgbClr val="FFFFFF"/>
                </a:highlight>
              </a:rPr>
              <a:t>. Donc quand le recall est haut, cela veut dire qu'il ne ratera aucun positif, néanmoins, cela ne donne aucune indication sur sa qualité de prédiction sur les négatifs</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fr" sz="1050">
                <a:solidFill>
                  <a:schemeClr val="dk1"/>
                </a:solidFill>
                <a:highlight>
                  <a:srgbClr val="FFFFFF"/>
                </a:highlight>
              </a:rPr>
              <a:t>la </a:t>
            </a:r>
            <a:r>
              <a:rPr b="1" lang="fr" sz="1050">
                <a:solidFill>
                  <a:schemeClr val="dk1"/>
                </a:solidFill>
                <a:highlight>
                  <a:srgbClr val="FFFFFF"/>
                </a:highlight>
              </a:rPr>
              <a:t>precision</a:t>
            </a:r>
            <a:r>
              <a:rPr lang="fr" sz="1050">
                <a:solidFill>
                  <a:schemeClr val="dk1"/>
                </a:solidFill>
                <a:highlight>
                  <a:srgbClr val="FFFFFF"/>
                </a:highlight>
              </a:rPr>
              <a:t> permet de connaître </a:t>
            </a:r>
            <a:r>
              <a:rPr b="1" lang="fr" sz="1050">
                <a:solidFill>
                  <a:schemeClr val="dk1"/>
                </a:solidFill>
                <a:highlight>
                  <a:srgbClr val="FFFFFF"/>
                </a:highlight>
              </a:rPr>
              <a:t>le nombre de prédictions positives bien effectuées</a:t>
            </a:r>
            <a:r>
              <a:rPr lang="fr" sz="1050">
                <a:solidFill>
                  <a:schemeClr val="dk1"/>
                </a:solidFill>
                <a:highlight>
                  <a:srgbClr val="FFFFFF"/>
                </a:highlight>
              </a:rPr>
              <a:t>, c'est à dire </a:t>
            </a:r>
            <a:r>
              <a:rPr b="1" lang="fr" sz="1050">
                <a:solidFill>
                  <a:schemeClr val="dk1"/>
                </a:solidFill>
                <a:highlight>
                  <a:srgbClr val="FFFFFF"/>
                </a:highlight>
              </a:rPr>
              <a:t>le nombre de positifs bien prédits</a:t>
            </a:r>
            <a:r>
              <a:rPr lang="fr" sz="1050">
                <a:solidFill>
                  <a:schemeClr val="dk1"/>
                </a:solidFill>
                <a:highlight>
                  <a:srgbClr val="FFFFFF"/>
                </a:highlight>
              </a:rPr>
              <a:t> (Vrais Positifs) </a:t>
            </a:r>
            <a:r>
              <a:rPr b="1" lang="fr" sz="1050">
                <a:solidFill>
                  <a:schemeClr val="dk1"/>
                </a:solidFill>
                <a:highlight>
                  <a:srgbClr val="FFFFFF"/>
                </a:highlight>
              </a:rPr>
              <a:t>divisé par l'ensemble des positifs prédits</a:t>
            </a:r>
            <a:r>
              <a:rPr lang="fr" sz="1050">
                <a:solidFill>
                  <a:schemeClr val="dk1"/>
                </a:solidFill>
                <a:highlight>
                  <a:srgbClr val="FFFFFF"/>
                </a:highlight>
              </a:rPr>
              <a:t> (Vrais Positifs + Faux Positifs).</a:t>
            </a:r>
            <a:br>
              <a:rPr lang="fr" sz="1050">
                <a:solidFill>
                  <a:schemeClr val="dk1"/>
                </a:solidFill>
                <a:highlight>
                  <a:srgbClr val="FFFFFF"/>
                </a:highlight>
              </a:rPr>
            </a:br>
            <a:r>
              <a:rPr lang="fr" sz="1050">
                <a:solidFill>
                  <a:schemeClr val="dk1"/>
                </a:solidFill>
                <a:highlight>
                  <a:srgbClr val="FFFFFF"/>
                </a:highlight>
              </a:rPr>
              <a:t>Plus elle est </a:t>
            </a:r>
            <a:r>
              <a:rPr b="1" lang="fr" sz="1050">
                <a:solidFill>
                  <a:schemeClr val="dk1"/>
                </a:solidFill>
                <a:highlight>
                  <a:srgbClr val="FFFFFF"/>
                </a:highlight>
              </a:rPr>
              <a:t>élevée</a:t>
            </a:r>
            <a:r>
              <a:rPr lang="fr" sz="1050">
                <a:solidFill>
                  <a:schemeClr val="dk1"/>
                </a:solidFill>
                <a:highlight>
                  <a:srgbClr val="FFFFFF"/>
                </a:highlight>
              </a:rPr>
              <a:t>, plus le modèle </a:t>
            </a:r>
            <a:r>
              <a:rPr b="1" lang="fr" sz="1050">
                <a:solidFill>
                  <a:schemeClr val="dk1"/>
                </a:solidFill>
                <a:highlight>
                  <a:srgbClr val="FFFFFF"/>
                </a:highlight>
              </a:rPr>
              <a:t>minimise le nombre de faux positifs</a:t>
            </a:r>
            <a:r>
              <a:rPr lang="fr" sz="1050">
                <a:solidFill>
                  <a:schemeClr val="dk1"/>
                </a:solidFill>
                <a:highlight>
                  <a:srgbClr val="FFFFFF"/>
                </a:highlight>
              </a:rPr>
              <a:t>. Quand la précision est </a:t>
            </a:r>
            <a:r>
              <a:rPr b="1" lang="fr" sz="1050">
                <a:solidFill>
                  <a:schemeClr val="dk1"/>
                </a:solidFill>
                <a:highlight>
                  <a:srgbClr val="FFFFFF"/>
                </a:highlight>
              </a:rPr>
              <a:t>haute</a:t>
            </a:r>
            <a:r>
              <a:rPr lang="fr" sz="1050">
                <a:solidFill>
                  <a:schemeClr val="dk1"/>
                </a:solidFill>
                <a:highlight>
                  <a:srgbClr val="FFFFFF"/>
                </a:highlight>
              </a:rPr>
              <a:t>, cela signifie que </a:t>
            </a:r>
            <a:r>
              <a:rPr b="1" lang="fr" sz="1050">
                <a:solidFill>
                  <a:schemeClr val="dk1"/>
                </a:solidFill>
                <a:highlight>
                  <a:srgbClr val="FFFFFF"/>
                </a:highlight>
              </a:rPr>
              <a:t>la majorité des prédictions positives du modèle sont des positifs bien prédits</a:t>
            </a:r>
            <a:endParaRPr sz="1050">
              <a:solidFill>
                <a:schemeClr val="dk1"/>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147bcacbc2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147bcacbc2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147bcacbc2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147bcacbc2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147bcacbc2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147bcacbc2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Log Loss est -1 * le log de la fonction de vraisemblance.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La fonction de vraisemblance évalue la probabilité d’obtenir les valeurs observées pour un modèle particulier. C’est le produit de la probabilité de chaque échantillon d’être étiqueté positif multiplié par le nombre de combinaisons du nombre d’échantillons observés positifs parmis l’ensemble des échantillons. (c’est un cas d’utilisation de la loi binomiale)</a:t>
            </a:r>
            <a:br>
              <a:rPr lang="fr"/>
            </a:br>
            <a:br>
              <a:rPr lang="fr"/>
            </a:br>
            <a:r>
              <a:rPr lang="fr" sz="1050">
                <a:solidFill>
                  <a:srgbClr val="202122"/>
                </a:solidFill>
                <a:highlight>
                  <a:srgbClr val="FFFFFF"/>
                </a:highlight>
              </a:rPr>
              <a:t>.</a:t>
            </a:r>
            <a:endParaRPr sz="1400"/>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47bcacbc2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147bcacbc2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Pour comprendre ce qu’est la courbe ROC, il faut d’abord expliquer ce qu’est cette courbe.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Donc, c’est la courbe qui trace le taux de vrais positifs (en ordonnée) en fonction du taux de faux positif</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fr" sz="1050">
                <a:solidFill>
                  <a:schemeClr val="dk1"/>
                </a:solidFill>
                <a:highlight>
                  <a:srgbClr val="FFFFFF"/>
                </a:highlight>
              </a:rPr>
              <a:t>AUC signifie "Aire sous la courbe ROC". C'est-à-dire que l'AUC mesure toute la zone bidimensionnelle sous toute la courbe ROC (pensez au calcul intégral) de (0,0) à (1,1).</a:t>
            </a:r>
            <a:endParaRPr sz="105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fr" sz="1050">
                <a:solidFill>
                  <a:schemeClr val="dk1"/>
                </a:solidFill>
                <a:highlight>
                  <a:srgbClr val="FFFFFF"/>
                </a:highlight>
              </a:rPr>
              <a:t>La valeur de l'AUC varie de 0 à 1. Un modèle dont les prédictions sont fausses à 100 % a une AUC de 0,0 ; celui dont les prédictions sont 100% correctes a une AUC de 1,0.</a:t>
            </a:r>
            <a:endParaRPr sz="105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fr" sz="1050">
                <a:solidFill>
                  <a:schemeClr val="dk1"/>
                </a:solidFill>
                <a:highlight>
                  <a:srgbClr val="FFFFFF"/>
                </a:highlight>
              </a:rPr>
              <a:t>L'AUC a deux principaux avantages :</a:t>
            </a:r>
            <a:endParaRPr sz="1050">
              <a:solidFill>
                <a:schemeClr val="dk1"/>
              </a:solidFill>
              <a:highlight>
                <a:srgbClr val="FFFFFF"/>
              </a:highlight>
            </a:endParaRPr>
          </a:p>
          <a:p>
            <a:pPr indent="-295275" lvl="0" marL="457200" rtl="0" algn="l">
              <a:lnSpc>
                <a:spcPct val="115000"/>
              </a:lnSpc>
              <a:spcBef>
                <a:spcPts val="1100"/>
              </a:spcBef>
              <a:spcAft>
                <a:spcPts val="0"/>
              </a:spcAft>
              <a:buClr>
                <a:schemeClr val="dk1"/>
              </a:buClr>
              <a:buSzPts val="1050"/>
              <a:buChar char="●"/>
            </a:pPr>
            <a:r>
              <a:rPr lang="fr" sz="1050">
                <a:solidFill>
                  <a:schemeClr val="dk1"/>
                </a:solidFill>
                <a:highlight>
                  <a:srgbClr val="FFFFFF"/>
                </a:highlight>
              </a:rPr>
              <a:t>L'AUC est invariante à l'échelle . Elle mesure le degré de classement des prédictions, plutôt que leurs valeurs absolues.</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fr" sz="1050">
                <a:solidFill>
                  <a:schemeClr val="dk1"/>
                </a:solidFill>
                <a:highlight>
                  <a:srgbClr val="FFFFFF"/>
                </a:highlight>
              </a:rPr>
              <a:t>L'AUC est invariante au seuil de classification . Elle mesure la qualité des prédictions du modèle quel que soit le seuil de classification choisi.</a:t>
            </a:r>
            <a:endParaRPr sz="1050">
              <a:solidFill>
                <a:schemeClr val="dk1"/>
              </a:solidFill>
              <a:highlight>
                <a:srgbClr val="FFFFFF"/>
              </a:highlight>
            </a:endParaRPr>
          </a:p>
          <a:p>
            <a:pPr indent="0" lvl="0" marL="0" rtl="0" algn="l">
              <a:spcBef>
                <a:spcPts val="70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147bcacbc2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147bcacbc2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47bcacbc2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147bcacbc2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147bcacbc2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147bcacbc2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147bcacbc2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147bcacbc2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Linéaires :</a:t>
            </a:r>
            <a:endParaRPr/>
          </a:p>
          <a:p>
            <a:pPr indent="-298450" lvl="0" marL="457200" rtl="0" algn="l">
              <a:spcBef>
                <a:spcPts val="0"/>
              </a:spcBef>
              <a:spcAft>
                <a:spcPts val="0"/>
              </a:spcAft>
              <a:buSzPts val="1100"/>
              <a:buChar char="-"/>
            </a:pPr>
            <a:r>
              <a:rPr lang="fr"/>
              <a:t> Ridge Classifier :  C’est une régression linéaire avec une contrainte quadratique sur les coefficients</a:t>
            </a:r>
            <a:br>
              <a:rPr lang="fr"/>
            </a:br>
            <a:endParaRPr/>
          </a:p>
          <a:p>
            <a:pPr indent="-298450" lvl="0" marL="457200" rtl="0" algn="l">
              <a:spcBef>
                <a:spcPts val="0"/>
              </a:spcBef>
              <a:spcAft>
                <a:spcPts val="0"/>
              </a:spcAft>
              <a:buSzPts val="1100"/>
              <a:buChar char="-"/>
            </a:pPr>
            <a:r>
              <a:rPr lang="fr"/>
              <a:t>Regression logistique : c’est  le modèle prédictif le plus simple et celui qu’on préfère quand il marche car il est facilement interprétable</a:t>
            </a:r>
            <a:br>
              <a:rPr lang="fr"/>
            </a:br>
            <a:endParaRPr/>
          </a:p>
          <a:p>
            <a:pPr indent="0" lvl="0" marL="0" rtl="0" algn="l">
              <a:spcBef>
                <a:spcPts val="0"/>
              </a:spcBef>
              <a:spcAft>
                <a:spcPts val="0"/>
              </a:spcAft>
              <a:buNone/>
            </a:pPr>
            <a:r>
              <a:rPr lang="fr"/>
              <a:t>Arbre de decision :</a:t>
            </a:r>
            <a:endParaRPr/>
          </a:p>
          <a:p>
            <a:pPr indent="-298450" lvl="0" marL="457200" rtl="0" algn="l">
              <a:spcBef>
                <a:spcPts val="0"/>
              </a:spcBef>
              <a:spcAft>
                <a:spcPts val="0"/>
              </a:spcAft>
              <a:buSzPts val="1100"/>
              <a:buChar char="-"/>
            </a:pPr>
            <a:r>
              <a:rPr lang="fr"/>
              <a:t>DecisionTreeClassifier : prend une décision grâce à une série de questions  (aussi appelées tests) dont la réponse (oui/non) mènera à la décision finale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Méthodes ensemblistes:</a:t>
            </a:r>
            <a:endParaRPr/>
          </a:p>
          <a:p>
            <a:pPr indent="-298450" lvl="0" marL="457200" rtl="0" algn="l">
              <a:spcBef>
                <a:spcPts val="0"/>
              </a:spcBef>
              <a:spcAft>
                <a:spcPts val="0"/>
              </a:spcAft>
              <a:buSzPts val="1100"/>
              <a:buChar char="-"/>
            </a:pPr>
            <a:r>
              <a:rPr lang="fr"/>
              <a:t>Random Forest : </a:t>
            </a:r>
            <a:r>
              <a:rPr lang="fr" sz="1150">
                <a:solidFill>
                  <a:schemeClr val="dk1"/>
                </a:solidFill>
                <a:highlight>
                  <a:srgbClr val="FFFFFF"/>
                </a:highlight>
              </a:rPr>
              <a:t>une méthode d’ensemble qui combine les résultats de plusieurs Arbres de décision</a:t>
            </a:r>
            <a:br>
              <a:rPr lang="fr" sz="1150">
                <a:solidFill>
                  <a:schemeClr val="dk1"/>
                </a:solidFill>
                <a:highlight>
                  <a:srgbClr val="FFFFFF"/>
                </a:highlight>
              </a:rPr>
            </a:br>
            <a:endParaRPr sz="1150">
              <a:solidFill>
                <a:schemeClr val="dk1"/>
              </a:solidFill>
              <a:highlight>
                <a:srgbClr val="FFFFFF"/>
              </a:highlight>
            </a:endParaRPr>
          </a:p>
          <a:p>
            <a:pPr indent="-301625" lvl="0" marL="457200" rtl="0" algn="l">
              <a:spcBef>
                <a:spcPts val="0"/>
              </a:spcBef>
              <a:spcAft>
                <a:spcPts val="0"/>
              </a:spcAft>
              <a:buClr>
                <a:schemeClr val="dk1"/>
              </a:buClr>
              <a:buSzPts val="1150"/>
              <a:buChar char="-"/>
            </a:pPr>
            <a:r>
              <a:rPr lang="fr" sz="1150">
                <a:solidFill>
                  <a:schemeClr val="dk1"/>
                </a:solidFill>
                <a:highlight>
                  <a:srgbClr val="FFFFFF"/>
                </a:highlight>
              </a:rPr>
              <a:t>XGBoost : Extreme Gradient Boosting, c’est un algoritme particulier de gradient boosting </a:t>
            </a:r>
            <a:br>
              <a:rPr lang="fr" sz="1150">
                <a:solidFill>
                  <a:schemeClr val="dk1"/>
                </a:solidFill>
                <a:highlight>
                  <a:srgbClr val="FFFFFF"/>
                </a:highlight>
              </a:rPr>
            </a:br>
            <a:endParaRPr sz="1150">
              <a:solidFill>
                <a:schemeClr val="dk1"/>
              </a:solidFill>
              <a:highlight>
                <a:srgbClr val="FFFFFF"/>
              </a:highlight>
            </a:endParaRPr>
          </a:p>
          <a:p>
            <a:pPr indent="-301625" lvl="0" marL="457200" rtl="0" algn="l">
              <a:spcBef>
                <a:spcPts val="0"/>
              </a:spcBef>
              <a:spcAft>
                <a:spcPts val="0"/>
              </a:spcAft>
              <a:buClr>
                <a:schemeClr val="dk1"/>
              </a:buClr>
              <a:buSzPts val="1150"/>
              <a:buChar char="-"/>
            </a:pPr>
            <a:r>
              <a:rPr lang="fr" sz="1150">
                <a:solidFill>
                  <a:schemeClr val="dk1"/>
                </a:solidFill>
                <a:highlight>
                  <a:srgbClr val="FFFFFF"/>
                </a:highlight>
              </a:rPr>
              <a:t>LGBM : un autre </a:t>
            </a:r>
            <a:endParaRPr sz="1150">
              <a:solidFill>
                <a:schemeClr val="dk1"/>
              </a:solidFill>
              <a:highlight>
                <a:srgbClr val="FFFFFF"/>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147bcacbc2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147bcacbc2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Pour le score f2, c’est le RandomForestClassifier qui arrive en tête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47bcacbc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47bcacbc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147bcacbc2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147bcacbc2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Pour la perte logistique, c’est également le RandomForest qui a les meilleurs scores (rappelons qu’on cherche à minimiser le log loss, c’est pour ça qu’on a ici un classement croissant : pour garder le vainqueur tout à gauche, dans la même logqiue que le graphique précédent)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147bcacbc2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147bcacbc2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En revanche, le temps de prédiction est plus élevé pour le randomForest. On peut améliorer ces scores avec une meilleure feature selection (RFECV), et un fine tuning du modèle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147bcacbc2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147bcacbc2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 kernel explainer de SHAP nous permet d’avoir une explication globale du poids des Variables principalements impliquées dans les décisions du modèle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147bcacbc2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147bcacbc2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Et ici on peut avoir une explication locale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47bcacbc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47bcacbc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données sont fournies par Home Credit, un service dédié aux lignes de crédit (prêts) à destination des populations ayant peu ou pas d'antécédents de crédit.</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Il y a 7 sources de données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fr" sz="1050">
                <a:solidFill>
                  <a:schemeClr val="dk1"/>
                </a:solidFill>
                <a:highlight>
                  <a:srgbClr val="FFFFFF"/>
                </a:highlight>
              </a:rPr>
              <a:t>application_train/application_test : ce sont les principales données d’entraînement et de test, avec des informations sur chaque demande de prêt chez Home Credit. Chaque prêt a sa propre ligne. C’est ce jeu de données que j’ai utilisé, mais je vais tout de même vous présenter les autres rapidement</a:t>
            </a:r>
            <a:br>
              <a:rPr lang="fr" sz="1050">
                <a:solidFill>
                  <a:schemeClr val="dk1"/>
                </a:solidFill>
                <a:highlight>
                  <a:srgbClr val="FFFFFF"/>
                </a:highlight>
              </a:rPr>
            </a:b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fr" sz="1050">
                <a:solidFill>
                  <a:schemeClr val="dk1"/>
                </a:solidFill>
                <a:highlight>
                  <a:srgbClr val="FFFFFF"/>
                </a:highlight>
              </a:rPr>
              <a:t>bureau : ce sont des données concernant les crédits antérieurs des clients auprès d’autres établissements. Ici aussi, chaque crédit a sa propre ligne, mais un prêt dans les données “application” peut avoir plusieurs crédits précédents</a:t>
            </a:r>
            <a:br>
              <a:rPr lang="fr" sz="1050">
                <a:solidFill>
                  <a:schemeClr val="dk1"/>
                </a:solidFill>
                <a:highlight>
                  <a:srgbClr val="FFFFFF"/>
                </a:highlight>
              </a:rPr>
            </a:b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fr" sz="1050">
                <a:solidFill>
                  <a:schemeClr val="dk1"/>
                </a:solidFill>
                <a:highlight>
                  <a:srgbClr val="FFFFFF"/>
                </a:highlight>
              </a:rPr>
              <a:t>bureau_balance: Il s’agit de données mensuelles sur les crédits présents dans “bureau”. Chaque ligne correspond à un mois d’un crédit précédent, et un seul crédit peut avoir plusieurs lignes, un pour chaque mois de la durée de crédit</a:t>
            </a:r>
            <a:br>
              <a:rPr lang="fr" sz="1050">
                <a:solidFill>
                  <a:schemeClr val="dk1"/>
                </a:solidFill>
                <a:highlight>
                  <a:srgbClr val="FFFFFF"/>
                </a:highlight>
              </a:rPr>
            </a:b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fr" sz="1050">
                <a:solidFill>
                  <a:schemeClr val="dk1"/>
                </a:solidFill>
                <a:highlight>
                  <a:srgbClr val="FFFFFF"/>
                </a:highlight>
              </a:rPr>
              <a:t>previous_application: les demandes précédentes de prêts à Home Credit des clients qui ont des prêts dans les jeux de donnée “application”. Chaque prêt en cours dans les données d'application peut avoir plusieurs prêts précédents. Chaque application précédente a une ligne et est identifiée par la fonctionnalité SK_ID_PREV</a:t>
            </a:r>
            <a:br>
              <a:rPr lang="fr" sz="1050">
                <a:solidFill>
                  <a:schemeClr val="dk1"/>
                </a:solidFill>
                <a:highlight>
                  <a:srgbClr val="FFFFFF"/>
                </a:highlight>
              </a:rPr>
            </a:b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fr" sz="1050">
                <a:solidFill>
                  <a:schemeClr val="dk1"/>
                </a:solidFill>
                <a:highlight>
                  <a:srgbClr val="FFFFFF"/>
                </a:highlight>
              </a:rPr>
              <a:t>POS_CASH_BALANCE: données mensuelles sur les précédents prêts de trésorerie que les clients ont eu avec Home Credit. Chaque ligne représente un mois d’un précédent emprunt, et donc un crédit précédent peut y avoir plusieurs lignes</a:t>
            </a:r>
            <a:br>
              <a:rPr lang="fr" sz="1050">
                <a:solidFill>
                  <a:schemeClr val="dk1"/>
                </a:solidFill>
                <a:highlight>
                  <a:srgbClr val="FFFFFF"/>
                </a:highlight>
              </a:rPr>
            </a:b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fr" sz="1050">
                <a:solidFill>
                  <a:schemeClr val="dk1"/>
                </a:solidFill>
                <a:highlight>
                  <a:srgbClr val="FFFFFF"/>
                </a:highlight>
              </a:rPr>
              <a:t>credit_card_balance: des données mensuelles sur les cartes de crédit précédentes que les clients ont eues avec Home Credit. Chaque ligne correspond à un mois du solde d'une carte de crédit, et une seule carte de crédit peut avoir plusieurs lignes.</a:t>
            </a:r>
            <a:br>
              <a:rPr lang="fr" sz="1050">
                <a:solidFill>
                  <a:schemeClr val="dk1"/>
                </a:solidFill>
                <a:highlight>
                  <a:srgbClr val="FFFFFF"/>
                </a:highlight>
              </a:rPr>
            </a:b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fr" sz="1050">
                <a:solidFill>
                  <a:schemeClr val="dk1"/>
                </a:solidFill>
                <a:highlight>
                  <a:srgbClr val="FFFFFF"/>
                </a:highlight>
              </a:rPr>
              <a:t>installments_payment : historique de paiement pour les prêts précédents à Home Credit. Il y a une ligne pour chaque paiement effectué et une ligne pour chaque paiement manqué.</a:t>
            </a:r>
            <a:endParaRPr sz="1050">
              <a:solidFill>
                <a:schemeClr val="dk1"/>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47bcacbc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47bcacbc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47bcacbc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47bcacbc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La variable que nous devons estimer est la variable TARGET.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Si elle vaut 0, le prêt a été remboursé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et si elle vaut 1, le prêt n'a pas été remboursé.</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On peut constater que les deux valeurs de TARGET ne sont pas également représentées, ce qui aura un impact sur la manière dont nous allons créer et entraîner nos modèles.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47bcacbc2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47bcacbc2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J’ai commencé par regarder les valeurs manquantes. Ici j’ai fait un classement des colonnes avec le plus de valeurs manquantes. Alors ce n’est pas forcément grave : en général, les valeurs sont manquantes parce qu’il n’y avait pas lieu de remplir ces colonnes pour le client. Tant qu’il n’y a pas de valeur manquante dans la colonne target, c’est l’essentiel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47bcacbc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147bcacbc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J’ai ensuite fait des analyses univariées. Je vais juste vous donner quelques exemples, parce qu’il y a tout de même plus d’une centaine de variable.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Donc ici on a NAME_FAMILY_STATUS </a:t>
            </a:r>
            <a:r>
              <a:rPr lang="fr" sz="1050">
                <a:solidFill>
                  <a:schemeClr val="dk1"/>
                </a:solidFill>
                <a:highlight>
                  <a:srgbClr val="FFFFFF"/>
                </a:highlight>
              </a:rPr>
              <a:t>La plupart des clients sont mariés, suivis des célibataires/non mariés et des mariages civils. En termes de pourcentage de non-remboursement du prêt, le mariage civil a le pourcentage le plus élevé de non-remboursement (10 %)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47bcacbc2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47bcacbc2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Ici, un exemple notable de variable quantitative : DAYS_EMPLOYED</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Il s’agit du nombre de jours que le client a travaillé. C’est normalement une valeur négative (il faut comprendre :  “le client a commencé à travailler il y a x jours”)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On constate des valeurs étranges à 360 000. C’est étrange, car ça signifierait que le client a travaillé 1000 ans. J’ai donc supprimé ces valeurs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2" name="Shape 72"/>
        <p:cNvGrpSpPr/>
        <p:nvPr/>
      </p:nvGrpSpPr>
      <p:grpSpPr>
        <a:xfrm>
          <a:off x="0" y="0"/>
          <a:ext cx="0" cy="0"/>
          <a:chOff x="0" y="0"/>
          <a:chExt cx="0" cy="0"/>
        </a:xfrm>
      </p:grpSpPr>
      <p:grpSp>
        <p:nvGrpSpPr>
          <p:cNvPr id="73" name="Google Shape;73;p11"/>
          <p:cNvGrpSpPr/>
          <p:nvPr/>
        </p:nvGrpSpPr>
        <p:grpSpPr>
          <a:xfrm>
            <a:off x="6098378" y="5"/>
            <a:ext cx="3045625" cy="2030570"/>
            <a:chOff x="6098378" y="5"/>
            <a:chExt cx="3045625" cy="2030570"/>
          </a:xfrm>
        </p:grpSpPr>
        <p:sp>
          <p:nvSpPr>
            <p:cNvPr id="74" name="Google Shape;74;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80" name="Google Shape;80;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81" name="Google Shape;81;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2" name="Shape 82"/>
        <p:cNvGrpSpPr/>
        <p:nvPr/>
      </p:nvGrpSpPr>
      <p:grpSpPr>
        <a:xfrm>
          <a:off x="0" y="0"/>
          <a:ext cx="0" cy="0"/>
          <a:chOff x="0" y="0"/>
          <a:chExt cx="0" cy="0"/>
        </a:xfrm>
      </p:grpSpPr>
      <p:sp>
        <p:nvSpPr>
          <p:cNvPr id="83" name="Google Shape;83;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pic>
        <p:nvPicPr>
          <p:cNvPr id="38" name="Google Shape;38;p4"/>
          <p:cNvPicPr preferRelativeResize="0"/>
          <p:nvPr/>
        </p:nvPicPr>
        <p:blipFill>
          <a:blip r:embed="rId2">
            <a:alphaModFix/>
          </a:blip>
          <a:stretch>
            <a:fillRect/>
          </a:stretch>
        </p:blipFill>
        <p:spPr>
          <a:xfrm>
            <a:off x="8007469" y="101225"/>
            <a:ext cx="1001650" cy="9165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1" name="Google Shape;41;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pic>
        <p:nvPicPr>
          <p:cNvPr id="44" name="Google Shape;44;p5"/>
          <p:cNvPicPr preferRelativeResize="0"/>
          <p:nvPr/>
        </p:nvPicPr>
        <p:blipFill>
          <a:blip r:embed="rId2">
            <a:alphaModFix/>
          </a:blip>
          <a:stretch>
            <a:fillRect/>
          </a:stretch>
        </p:blipFill>
        <p:spPr>
          <a:xfrm>
            <a:off x="8007469" y="101225"/>
            <a:ext cx="1001650" cy="9165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7" name="Google Shape;47;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pic>
        <p:nvPicPr>
          <p:cNvPr id="48" name="Google Shape;48;p6"/>
          <p:cNvPicPr preferRelativeResize="0"/>
          <p:nvPr/>
        </p:nvPicPr>
        <p:blipFill>
          <a:blip r:embed="rId2">
            <a:alphaModFix/>
          </a:blip>
          <a:stretch>
            <a:fillRect/>
          </a:stretch>
        </p:blipFill>
        <p:spPr>
          <a:xfrm>
            <a:off x="8007469" y="101225"/>
            <a:ext cx="1001650" cy="9165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 name="Shape 49"/>
        <p:cNvGrpSpPr/>
        <p:nvPr/>
      </p:nvGrpSpPr>
      <p:grpSpPr>
        <a:xfrm>
          <a:off x="0" y="0"/>
          <a:ext cx="0" cy="0"/>
          <a:chOff x="0" y="0"/>
          <a:chExt cx="0" cy="0"/>
        </a:xfrm>
      </p:grpSpPr>
      <p:sp>
        <p:nvSpPr>
          <p:cNvPr id="50" name="Google Shape;5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1" name="Google Shape;51;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2" name="Google Shape;52;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3" name="Shape 53"/>
        <p:cNvGrpSpPr/>
        <p:nvPr/>
      </p:nvGrpSpPr>
      <p:grpSpPr>
        <a:xfrm>
          <a:off x="0" y="0"/>
          <a:ext cx="0" cy="0"/>
          <a:chOff x="0" y="0"/>
          <a:chExt cx="0" cy="0"/>
        </a:xfrm>
      </p:grpSpPr>
      <p:grpSp>
        <p:nvGrpSpPr>
          <p:cNvPr id="54" name="Google Shape;54;p8"/>
          <p:cNvGrpSpPr/>
          <p:nvPr/>
        </p:nvGrpSpPr>
        <p:grpSpPr>
          <a:xfrm>
            <a:off x="6098378" y="5"/>
            <a:ext cx="3045625" cy="2030570"/>
            <a:chOff x="6098378" y="5"/>
            <a:chExt cx="3045625" cy="2030570"/>
          </a:xfrm>
        </p:grpSpPr>
        <p:sp>
          <p:nvSpPr>
            <p:cNvPr id="55" name="Google Shape;55;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1" name="Google Shape;61;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2" name="Shape 62"/>
        <p:cNvGrpSpPr/>
        <p:nvPr/>
      </p:nvGrpSpPr>
      <p:grpSpPr>
        <a:xfrm>
          <a:off x="0" y="0"/>
          <a:ext cx="0" cy="0"/>
          <a:chOff x="0" y="0"/>
          <a:chExt cx="0" cy="0"/>
        </a:xfrm>
      </p:grpSpPr>
      <p:sp>
        <p:nvSpPr>
          <p:cNvPr id="63" name="Google Shape;63;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 name="Google Shape;64;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5" name="Google Shape;65;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6" name="Google Shape;66;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7" name="Google Shape;6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8" name="Google Shape;68;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9" name="Shape 69"/>
        <p:cNvGrpSpPr/>
        <p:nvPr/>
      </p:nvGrpSpPr>
      <p:grpSpPr>
        <a:xfrm>
          <a:off x="0" y="0"/>
          <a:ext cx="0" cy="0"/>
          <a:chOff x="0" y="0"/>
          <a:chExt cx="0" cy="0"/>
        </a:xfrm>
      </p:grpSpPr>
      <p:sp>
        <p:nvSpPr>
          <p:cNvPr id="70" name="Google Shape;70;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71" name="Google Shape;71;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12.png"/><Relationship Id="rId5"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30.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32.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26.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t>Construire un modèle de scoring</a:t>
            </a:r>
            <a:endParaRPr/>
          </a:p>
        </p:txBody>
      </p:sp>
      <p:pic>
        <p:nvPicPr>
          <p:cNvPr id="89" name="Google Shape;89;p13"/>
          <p:cNvPicPr preferRelativeResize="0"/>
          <p:nvPr/>
        </p:nvPicPr>
        <p:blipFill>
          <a:blip r:embed="rId3">
            <a:alphaModFix/>
          </a:blip>
          <a:stretch>
            <a:fillRect/>
          </a:stretch>
        </p:blipFill>
        <p:spPr>
          <a:xfrm>
            <a:off x="3785763" y="3250713"/>
            <a:ext cx="1846774" cy="1689887"/>
          </a:xfrm>
          <a:prstGeom prst="rect">
            <a:avLst/>
          </a:prstGeom>
          <a:noFill/>
          <a:ln>
            <a:noFill/>
          </a:ln>
        </p:spPr>
      </p:pic>
      <p:sp>
        <p:nvSpPr>
          <p:cNvPr id="90" name="Google Shape;90;p1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Analyse univariée - Variables quantitatives</a:t>
            </a:r>
            <a:endParaRPr/>
          </a:p>
        </p:txBody>
      </p:sp>
      <p:sp>
        <p:nvSpPr>
          <p:cNvPr id="163" name="Google Shape;163;p22"/>
          <p:cNvSpPr txBox="1"/>
          <p:nvPr>
            <p:ph idx="1" type="body"/>
          </p:nvPr>
        </p:nvSpPr>
        <p:spPr>
          <a:xfrm>
            <a:off x="3510325" y="1017800"/>
            <a:ext cx="1702200" cy="4386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fr"/>
              <a:t>DAYS_EMPLOYED</a:t>
            </a:r>
            <a:endParaRPr/>
          </a:p>
        </p:txBody>
      </p:sp>
      <p:pic>
        <p:nvPicPr>
          <p:cNvPr id="164" name="Google Shape;164;p22"/>
          <p:cNvPicPr preferRelativeResize="0"/>
          <p:nvPr/>
        </p:nvPicPr>
        <p:blipFill rotWithShape="1">
          <a:blip r:embed="rId3">
            <a:alphaModFix/>
          </a:blip>
          <a:srcRect b="0" l="0" r="0" t="4150"/>
          <a:stretch/>
        </p:blipFill>
        <p:spPr>
          <a:xfrm>
            <a:off x="2548100" y="1342650"/>
            <a:ext cx="3626675" cy="3523401"/>
          </a:xfrm>
          <a:prstGeom prst="rect">
            <a:avLst/>
          </a:prstGeom>
          <a:noFill/>
          <a:ln>
            <a:noFill/>
          </a:ln>
        </p:spPr>
      </p:pic>
      <p:sp>
        <p:nvSpPr>
          <p:cNvPr id="165" name="Google Shape;165;p2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ANOVA (Analyse de la variance)</a:t>
            </a:r>
            <a:endParaRPr/>
          </a:p>
        </p:txBody>
      </p:sp>
      <p:sp>
        <p:nvSpPr>
          <p:cNvPr id="171" name="Google Shape;171;p23"/>
          <p:cNvSpPr txBox="1"/>
          <p:nvPr>
            <p:ph idx="1" type="body"/>
          </p:nvPr>
        </p:nvSpPr>
        <p:spPr>
          <a:xfrm>
            <a:off x="311700" y="1229875"/>
            <a:ext cx="20085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H0: la variable n’a pas d’influence sur TARGET</a:t>
            </a:r>
            <a:endParaRPr/>
          </a:p>
          <a:p>
            <a:pPr indent="-342900" lvl="0" marL="457200" rtl="0" algn="l">
              <a:spcBef>
                <a:spcPts val="1200"/>
              </a:spcBef>
              <a:spcAft>
                <a:spcPts val="0"/>
              </a:spcAft>
              <a:buSzPts val="1800"/>
              <a:buChar char="●"/>
            </a:pPr>
            <a:r>
              <a:rPr lang="fr"/>
              <a:t>si P &gt; 0.5</a:t>
            </a:r>
            <a:endParaRPr/>
          </a:p>
          <a:p>
            <a:pPr indent="0" lvl="0" marL="457200" rtl="0" algn="l">
              <a:spcBef>
                <a:spcPts val="1200"/>
              </a:spcBef>
              <a:spcAft>
                <a:spcPts val="1200"/>
              </a:spcAft>
              <a:buNone/>
            </a:pPr>
            <a:r>
              <a:rPr lang="fr"/>
              <a:t>la variable a une influence</a:t>
            </a:r>
            <a:endParaRPr/>
          </a:p>
        </p:txBody>
      </p:sp>
      <p:pic>
        <p:nvPicPr>
          <p:cNvPr id="172" name="Google Shape;172;p23"/>
          <p:cNvPicPr preferRelativeResize="0"/>
          <p:nvPr/>
        </p:nvPicPr>
        <p:blipFill>
          <a:blip r:embed="rId3">
            <a:alphaModFix/>
          </a:blip>
          <a:stretch>
            <a:fillRect/>
          </a:stretch>
        </p:blipFill>
        <p:spPr>
          <a:xfrm>
            <a:off x="2320302" y="922362"/>
            <a:ext cx="4503375" cy="3954025"/>
          </a:xfrm>
          <a:prstGeom prst="rect">
            <a:avLst/>
          </a:prstGeom>
          <a:noFill/>
          <a:ln>
            <a:noFill/>
          </a:ln>
        </p:spPr>
      </p:pic>
      <p:sp>
        <p:nvSpPr>
          <p:cNvPr id="173" name="Google Shape;173;p2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Feature Engineering - Données métier</a:t>
            </a:r>
            <a:endParaRPr/>
          </a:p>
        </p:txBody>
      </p:sp>
      <p:sp>
        <p:nvSpPr>
          <p:cNvPr id="179" name="Google Shape;179;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295275" lvl="0" marL="457200" rtl="0" algn="l">
              <a:spcBef>
                <a:spcPts val="1100"/>
              </a:spcBef>
              <a:spcAft>
                <a:spcPts val="0"/>
              </a:spcAft>
              <a:buClr>
                <a:srgbClr val="000000"/>
              </a:buClr>
              <a:buSzPts val="1050"/>
              <a:buFont typeface="Arial"/>
              <a:buChar char="●"/>
            </a:pPr>
            <a:r>
              <a:rPr b="1" lang="fr" sz="1050">
                <a:solidFill>
                  <a:srgbClr val="000000"/>
                </a:solidFill>
                <a:latin typeface="Arial"/>
                <a:ea typeface="Arial"/>
                <a:cs typeface="Arial"/>
                <a:sym typeface="Arial"/>
              </a:rPr>
              <a:t>CREDIT_INCOME_PERCENT :</a:t>
            </a:r>
            <a:r>
              <a:rPr lang="fr" sz="1050">
                <a:solidFill>
                  <a:srgbClr val="000000"/>
                </a:solidFill>
                <a:latin typeface="Arial"/>
                <a:ea typeface="Arial"/>
                <a:cs typeface="Arial"/>
                <a:sym typeface="Arial"/>
              </a:rPr>
              <a:t> montant du crédit / revenu total du client</a:t>
            </a:r>
            <a:endParaRPr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b="1" lang="fr" sz="1050">
                <a:solidFill>
                  <a:srgbClr val="000000"/>
                </a:solidFill>
                <a:latin typeface="Arial"/>
                <a:ea typeface="Arial"/>
                <a:cs typeface="Arial"/>
                <a:sym typeface="Arial"/>
              </a:rPr>
              <a:t>ANNUITY_INCOME_PERCENT </a:t>
            </a:r>
            <a:r>
              <a:rPr lang="fr" sz="1050">
                <a:solidFill>
                  <a:srgbClr val="000000"/>
                </a:solidFill>
                <a:latin typeface="Arial"/>
                <a:ea typeface="Arial"/>
                <a:cs typeface="Arial"/>
                <a:sym typeface="Arial"/>
              </a:rPr>
              <a:t>: annuité / revenu total du client</a:t>
            </a:r>
            <a:endParaRPr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b="1" lang="fr" sz="1050">
                <a:solidFill>
                  <a:srgbClr val="000000"/>
                </a:solidFill>
                <a:latin typeface="Arial"/>
                <a:ea typeface="Arial"/>
                <a:cs typeface="Arial"/>
                <a:sym typeface="Arial"/>
              </a:rPr>
              <a:t>CREDIT_TERM :</a:t>
            </a:r>
            <a:r>
              <a:rPr lang="fr" sz="1050">
                <a:solidFill>
                  <a:srgbClr val="000000"/>
                </a:solidFill>
                <a:latin typeface="Arial"/>
                <a:ea typeface="Arial"/>
                <a:cs typeface="Arial"/>
                <a:sym typeface="Arial"/>
              </a:rPr>
              <a:t> annuité / montant du crédit</a:t>
            </a:r>
            <a:endParaRPr sz="1050">
              <a:solidFill>
                <a:srgbClr val="000000"/>
              </a:solidFill>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b="1" lang="fr" sz="1050">
                <a:solidFill>
                  <a:srgbClr val="000000"/>
                </a:solidFill>
                <a:latin typeface="Arial"/>
                <a:ea typeface="Arial"/>
                <a:cs typeface="Arial"/>
                <a:sym typeface="Arial"/>
              </a:rPr>
              <a:t>DAYS_EMPLOYED_PERCENT :</a:t>
            </a:r>
            <a:r>
              <a:rPr lang="fr" sz="1050">
                <a:solidFill>
                  <a:srgbClr val="000000"/>
                </a:solidFill>
                <a:latin typeface="Arial"/>
                <a:ea typeface="Arial"/>
                <a:cs typeface="Arial"/>
                <a:sym typeface="Arial"/>
              </a:rPr>
              <a:t> nombre de jours travaillé / nombre de jours depuis la naissance</a:t>
            </a:r>
            <a:endParaRPr sz="1050">
              <a:solidFill>
                <a:srgbClr val="000000"/>
              </a:solidFill>
              <a:latin typeface="Arial"/>
              <a:ea typeface="Arial"/>
              <a:cs typeface="Arial"/>
              <a:sym typeface="Arial"/>
            </a:endParaRPr>
          </a:p>
          <a:p>
            <a:pPr indent="0" lvl="0" marL="0" rtl="0" algn="l">
              <a:spcBef>
                <a:spcPts val="700"/>
              </a:spcBef>
              <a:spcAft>
                <a:spcPts val="1200"/>
              </a:spcAft>
              <a:buNone/>
            </a:pPr>
            <a:r>
              <a:t/>
            </a:r>
            <a:endParaRPr/>
          </a:p>
        </p:txBody>
      </p:sp>
      <p:pic>
        <p:nvPicPr>
          <p:cNvPr id="180" name="Google Shape;180;p24"/>
          <p:cNvPicPr preferRelativeResize="0"/>
          <p:nvPr/>
        </p:nvPicPr>
        <p:blipFill rotWithShape="1">
          <a:blip r:embed="rId3">
            <a:alphaModFix/>
          </a:blip>
          <a:srcRect b="0" l="0" r="0" t="50000"/>
          <a:stretch/>
        </p:blipFill>
        <p:spPr>
          <a:xfrm>
            <a:off x="5242900" y="2102700"/>
            <a:ext cx="3216375" cy="2798175"/>
          </a:xfrm>
          <a:prstGeom prst="rect">
            <a:avLst/>
          </a:prstGeom>
          <a:noFill/>
          <a:ln>
            <a:noFill/>
          </a:ln>
        </p:spPr>
      </p:pic>
      <p:pic>
        <p:nvPicPr>
          <p:cNvPr id="181" name="Google Shape;181;p24"/>
          <p:cNvPicPr preferRelativeResize="0"/>
          <p:nvPr/>
        </p:nvPicPr>
        <p:blipFill rotWithShape="1">
          <a:blip r:embed="rId4">
            <a:alphaModFix/>
          </a:blip>
          <a:srcRect b="50000" l="0" r="0" t="0"/>
          <a:stretch/>
        </p:blipFill>
        <p:spPr>
          <a:xfrm>
            <a:off x="663675" y="2102700"/>
            <a:ext cx="3216375" cy="2798175"/>
          </a:xfrm>
          <a:prstGeom prst="rect">
            <a:avLst/>
          </a:prstGeom>
          <a:noFill/>
          <a:ln>
            <a:noFill/>
          </a:ln>
        </p:spPr>
      </p:pic>
      <p:sp>
        <p:nvSpPr>
          <p:cNvPr id="182" name="Google Shape;182;p2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Feature engineering - compositions polynomiales</a:t>
            </a:r>
            <a:endParaRPr/>
          </a:p>
        </p:txBody>
      </p:sp>
      <p:sp>
        <p:nvSpPr>
          <p:cNvPr id="188" name="Google Shape;188;p25"/>
          <p:cNvSpPr txBox="1"/>
          <p:nvPr>
            <p:ph idx="1" type="body"/>
          </p:nvPr>
        </p:nvSpPr>
        <p:spPr>
          <a:xfrm>
            <a:off x="2414400" y="1286500"/>
            <a:ext cx="3772500" cy="245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PolynomialFeatures :</a:t>
            </a:r>
            <a:endParaRPr/>
          </a:p>
          <a:p>
            <a:pPr indent="0" lvl="0" marL="0" rtl="0" algn="l">
              <a:spcBef>
                <a:spcPts val="1200"/>
              </a:spcBef>
              <a:spcAft>
                <a:spcPts val="1200"/>
              </a:spcAft>
              <a:buNone/>
            </a:pPr>
            <a:r>
              <a:rPr lang="fr" sz="2000"/>
              <a:t>[a, b]                [1, a, b, a², ab, b²]</a:t>
            </a:r>
            <a:endParaRPr sz="2000"/>
          </a:p>
        </p:txBody>
      </p:sp>
      <p:cxnSp>
        <p:nvCxnSpPr>
          <p:cNvPr id="189" name="Google Shape;189;p25"/>
          <p:cNvCxnSpPr/>
          <p:nvPr/>
        </p:nvCxnSpPr>
        <p:spPr>
          <a:xfrm>
            <a:off x="3202575" y="2021825"/>
            <a:ext cx="760200" cy="0"/>
          </a:xfrm>
          <a:prstGeom prst="straightConnector1">
            <a:avLst/>
          </a:prstGeom>
          <a:noFill/>
          <a:ln cap="flat" cmpd="sng" w="9525">
            <a:solidFill>
              <a:schemeClr val="dk2"/>
            </a:solidFill>
            <a:prstDash val="solid"/>
            <a:round/>
            <a:headEnd len="med" w="med" type="none"/>
            <a:tailEnd len="med" w="med" type="triangle"/>
          </a:ln>
        </p:spPr>
      </p:cxnSp>
      <p:cxnSp>
        <p:nvCxnSpPr>
          <p:cNvPr id="190" name="Google Shape;190;p25"/>
          <p:cNvCxnSpPr/>
          <p:nvPr/>
        </p:nvCxnSpPr>
        <p:spPr>
          <a:xfrm flipH="1" rot="10800000">
            <a:off x="2822475" y="2183600"/>
            <a:ext cx="72900" cy="558000"/>
          </a:xfrm>
          <a:prstGeom prst="straightConnector1">
            <a:avLst/>
          </a:prstGeom>
          <a:noFill/>
          <a:ln cap="flat" cmpd="sng" w="9525">
            <a:solidFill>
              <a:schemeClr val="accent3"/>
            </a:solidFill>
            <a:prstDash val="solid"/>
            <a:round/>
            <a:headEnd len="med" w="med" type="none"/>
            <a:tailEnd len="med" w="med" type="triangle"/>
          </a:ln>
        </p:spPr>
      </p:cxnSp>
      <p:cxnSp>
        <p:nvCxnSpPr>
          <p:cNvPr id="191" name="Google Shape;191;p25"/>
          <p:cNvCxnSpPr/>
          <p:nvPr/>
        </p:nvCxnSpPr>
        <p:spPr>
          <a:xfrm rot="10800000">
            <a:off x="2693175" y="2191700"/>
            <a:ext cx="129300" cy="549900"/>
          </a:xfrm>
          <a:prstGeom prst="straightConnector1">
            <a:avLst/>
          </a:prstGeom>
          <a:noFill/>
          <a:ln cap="flat" cmpd="sng" w="9525">
            <a:solidFill>
              <a:schemeClr val="accent3"/>
            </a:solidFill>
            <a:prstDash val="solid"/>
            <a:round/>
            <a:headEnd len="med" w="med" type="none"/>
            <a:tailEnd len="med" w="med" type="triangle"/>
          </a:ln>
        </p:spPr>
      </p:cxnSp>
      <p:sp>
        <p:nvSpPr>
          <p:cNvPr id="192" name="Google Shape;192;p25"/>
          <p:cNvSpPr txBox="1"/>
          <p:nvPr/>
        </p:nvSpPr>
        <p:spPr>
          <a:xfrm>
            <a:off x="2329125" y="2755900"/>
            <a:ext cx="113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accent3"/>
                </a:solidFill>
                <a:latin typeface="Roboto"/>
                <a:ea typeface="Roboto"/>
                <a:cs typeface="Roboto"/>
                <a:sym typeface="Roboto"/>
              </a:rPr>
              <a:t>variables</a:t>
            </a:r>
            <a:endParaRPr>
              <a:solidFill>
                <a:schemeClr val="accent3"/>
              </a:solidFill>
              <a:latin typeface="Roboto"/>
              <a:ea typeface="Roboto"/>
              <a:cs typeface="Roboto"/>
              <a:sym typeface="Roboto"/>
            </a:endParaRPr>
          </a:p>
        </p:txBody>
      </p:sp>
      <p:sp>
        <p:nvSpPr>
          <p:cNvPr id="193" name="Google Shape;193;p25"/>
          <p:cNvSpPr txBox="1"/>
          <p:nvPr/>
        </p:nvSpPr>
        <p:spPr>
          <a:xfrm>
            <a:off x="4350950" y="2755900"/>
            <a:ext cx="1302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accent3"/>
                </a:solidFill>
                <a:latin typeface="Roboto"/>
                <a:ea typeface="Roboto"/>
                <a:cs typeface="Roboto"/>
                <a:sym typeface="Roboto"/>
              </a:rPr>
              <a:t>compositions polynomiales</a:t>
            </a:r>
            <a:endParaRPr>
              <a:solidFill>
                <a:schemeClr val="accent3"/>
              </a:solidFill>
              <a:latin typeface="Roboto"/>
              <a:ea typeface="Roboto"/>
              <a:cs typeface="Roboto"/>
              <a:sym typeface="Roboto"/>
            </a:endParaRPr>
          </a:p>
        </p:txBody>
      </p:sp>
      <p:sp>
        <p:nvSpPr>
          <p:cNvPr id="194" name="Google Shape;194;p25"/>
          <p:cNvSpPr/>
          <p:nvPr/>
        </p:nvSpPr>
        <p:spPr>
          <a:xfrm>
            <a:off x="4900900" y="2236250"/>
            <a:ext cx="242700" cy="558000"/>
          </a:xfrm>
          <a:prstGeom prst="up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Matrice des corrélations</a:t>
            </a:r>
            <a:endParaRPr/>
          </a:p>
        </p:txBody>
      </p:sp>
      <p:sp>
        <p:nvSpPr>
          <p:cNvPr id="201" name="Google Shape;201;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2" name="Google Shape;202;p26"/>
          <p:cNvPicPr preferRelativeResize="0"/>
          <p:nvPr/>
        </p:nvPicPr>
        <p:blipFill>
          <a:blip r:embed="rId3">
            <a:alphaModFix/>
          </a:blip>
          <a:stretch>
            <a:fillRect/>
          </a:stretch>
        </p:blipFill>
        <p:spPr>
          <a:xfrm>
            <a:off x="-2" y="1098675"/>
            <a:ext cx="4848375" cy="4272725"/>
          </a:xfrm>
          <a:prstGeom prst="rect">
            <a:avLst/>
          </a:prstGeom>
          <a:noFill/>
          <a:ln>
            <a:noFill/>
          </a:ln>
        </p:spPr>
      </p:pic>
      <p:pic>
        <p:nvPicPr>
          <p:cNvPr id="203" name="Google Shape;203;p26"/>
          <p:cNvPicPr preferRelativeResize="0"/>
          <p:nvPr/>
        </p:nvPicPr>
        <p:blipFill rotWithShape="1">
          <a:blip r:embed="rId4">
            <a:alphaModFix/>
          </a:blip>
          <a:srcRect b="941" l="0" r="0" t="0"/>
          <a:stretch/>
        </p:blipFill>
        <p:spPr>
          <a:xfrm>
            <a:off x="4390000" y="1166725"/>
            <a:ext cx="4754001" cy="4065724"/>
          </a:xfrm>
          <a:prstGeom prst="rect">
            <a:avLst/>
          </a:prstGeom>
          <a:noFill/>
          <a:ln>
            <a:noFill/>
          </a:ln>
        </p:spPr>
      </p:pic>
      <p:sp>
        <p:nvSpPr>
          <p:cNvPr id="204" name="Google Shape;204;p2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Feature selection</a:t>
            </a:r>
            <a:endParaRPr/>
          </a:p>
        </p:txBody>
      </p:sp>
      <p:sp>
        <p:nvSpPr>
          <p:cNvPr id="210" name="Google Shape;210;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VarianceThreshold</a:t>
            </a:r>
            <a:endParaRPr/>
          </a:p>
          <a:p>
            <a:pPr indent="-342900" lvl="0" marL="457200" rtl="0" algn="l">
              <a:spcBef>
                <a:spcPts val="0"/>
              </a:spcBef>
              <a:spcAft>
                <a:spcPts val="0"/>
              </a:spcAft>
              <a:buSzPts val="1800"/>
              <a:buChar char="-"/>
            </a:pPr>
            <a:r>
              <a:rPr lang="fr"/>
              <a:t>selectKBest</a:t>
            </a:r>
            <a:endParaRPr/>
          </a:p>
          <a:p>
            <a:pPr indent="-342900" lvl="0" marL="457200" rtl="0" algn="l">
              <a:spcBef>
                <a:spcPts val="0"/>
              </a:spcBef>
              <a:spcAft>
                <a:spcPts val="0"/>
              </a:spcAft>
              <a:buSzPts val="1800"/>
              <a:buChar char="-"/>
            </a:pPr>
            <a:r>
              <a:rPr lang="fr"/>
              <a:t>SelectFromModel</a:t>
            </a:r>
            <a:endParaRPr/>
          </a:p>
          <a:p>
            <a:pPr indent="-342900" lvl="0" marL="457200" rtl="0" algn="l">
              <a:spcBef>
                <a:spcPts val="0"/>
              </a:spcBef>
              <a:spcAft>
                <a:spcPts val="0"/>
              </a:spcAft>
              <a:buSzPts val="1800"/>
              <a:buChar char="-"/>
            </a:pPr>
            <a:r>
              <a:rPr lang="fr"/>
              <a:t>RFE</a:t>
            </a:r>
            <a:endParaRPr/>
          </a:p>
          <a:p>
            <a:pPr indent="-342900" lvl="0" marL="457200" rtl="0" algn="l">
              <a:spcBef>
                <a:spcPts val="0"/>
              </a:spcBef>
              <a:spcAft>
                <a:spcPts val="0"/>
              </a:spcAft>
              <a:buSzPts val="1800"/>
              <a:buChar char="-"/>
            </a:pPr>
            <a:r>
              <a:rPr lang="fr"/>
              <a:t>RFECV</a:t>
            </a:r>
            <a:endParaRPr/>
          </a:p>
        </p:txBody>
      </p:sp>
      <p:sp>
        <p:nvSpPr>
          <p:cNvPr id="211" name="Google Shape;211;p2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Quelques étapes intermédiaires</a:t>
            </a:r>
            <a:endParaRPr/>
          </a:p>
        </p:txBody>
      </p:sp>
      <p:sp>
        <p:nvSpPr>
          <p:cNvPr id="217" name="Google Shape;217;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encodage des variables catégorielles</a:t>
            </a:r>
            <a:endParaRPr/>
          </a:p>
          <a:p>
            <a:pPr indent="-342900" lvl="0" marL="457200" rtl="0" algn="l">
              <a:spcBef>
                <a:spcPts val="0"/>
              </a:spcBef>
              <a:spcAft>
                <a:spcPts val="0"/>
              </a:spcAft>
              <a:buSzPts val="1800"/>
              <a:buChar char="-"/>
            </a:pPr>
            <a:r>
              <a:rPr lang="fr"/>
              <a:t>Séparation en jeu d’entraînement et jeu de test (20%)</a:t>
            </a:r>
            <a:endParaRPr/>
          </a:p>
          <a:p>
            <a:pPr indent="-342900" lvl="0" marL="457200" rtl="0" algn="l">
              <a:spcBef>
                <a:spcPts val="0"/>
              </a:spcBef>
              <a:spcAft>
                <a:spcPts val="0"/>
              </a:spcAft>
              <a:buSzPts val="1800"/>
              <a:buChar char="-"/>
            </a:pPr>
            <a:r>
              <a:rPr lang="fr"/>
              <a:t>Normalisation des données </a:t>
            </a:r>
            <a:endParaRPr/>
          </a:p>
          <a:p>
            <a:pPr indent="-342900" lvl="0" marL="457200" rtl="0" algn="l">
              <a:spcBef>
                <a:spcPts val="0"/>
              </a:spcBef>
              <a:spcAft>
                <a:spcPts val="0"/>
              </a:spcAft>
              <a:buSzPts val="1800"/>
              <a:buChar char="-"/>
            </a:pPr>
            <a:r>
              <a:rPr lang="fr"/>
              <a:t>Imputation des valeurs manquantes</a:t>
            </a:r>
            <a:endParaRPr/>
          </a:p>
        </p:txBody>
      </p:sp>
      <p:sp>
        <p:nvSpPr>
          <p:cNvPr id="218" name="Google Shape;218;p2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Rééquilibrage : SMOTE</a:t>
            </a:r>
            <a:endParaRPr/>
          </a:p>
        </p:txBody>
      </p:sp>
      <p:sp>
        <p:nvSpPr>
          <p:cNvPr id="224" name="Google Shape;224;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SMOTE crée de nouvelles données synthétiques</a:t>
            </a:r>
            <a:endParaRPr/>
          </a:p>
          <a:p>
            <a:pPr indent="0" lvl="0" marL="0" rtl="0" algn="l">
              <a:spcBef>
                <a:spcPts val="1200"/>
              </a:spcBef>
              <a:spcAft>
                <a:spcPts val="0"/>
              </a:spcAft>
              <a:buNone/>
            </a:pPr>
            <a:br>
              <a:rPr lang="fr"/>
            </a:br>
            <a:r>
              <a:rPr lang="fr"/>
              <a:t>processus :</a:t>
            </a:r>
            <a:endParaRPr/>
          </a:p>
          <a:p>
            <a:pPr indent="-342900" lvl="0" marL="457200" rtl="0" algn="l">
              <a:spcBef>
                <a:spcPts val="1200"/>
              </a:spcBef>
              <a:spcAft>
                <a:spcPts val="0"/>
              </a:spcAft>
              <a:buSzPts val="1800"/>
              <a:buChar char="-"/>
            </a:pPr>
            <a:r>
              <a:rPr lang="fr"/>
              <a:t>identifier le vecteur de feature et son voisin le plus proche</a:t>
            </a:r>
            <a:endParaRPr/>
          </a:p>
          <a:p>
            <a:pPr indent="-342900" lvl="0" marL="457200" rtl="0" algn="l">
              <a:spcBef>
                <a:spcPts val="0"/>
              </a:spcBef>
              <a:spcAft>
                <a:spcPts val="0"/>
              </a:spcAft>
              <a:buSzPts val="1800"/>
              <a:buChar char="-"/>
            </a:pPr>
            <a:r>
              <a:rPr lang="fr"/>
              <a:t>prendre la différence entre les deux</a:t>
            </a:r>
            <a:endParaRPr/>
          </a:p>
          <a:p>
            <a:pPr indent="-342900" lvl="0" marL="457200" rtl="0" algn="l">
              <a:spcBef>
                <a:spcPts val="0"/>
              </a:spcBef>
              <a:spcAft>
                <a:spcPts val="0"/>
              </a:spcAft>
              <a:buSzPts val="1800"/>
              <a:buChar char="-"/>
            </a:pPr>
            <a:r>
              <a:rPr lang="fr"/>
              <a:t>multiplier la différence par un nombre aléatoire entre 0 et 1</a:t>
            </a:r>
            <a:endParaRPr/>
          </a:p>
          <a:p>
            <a:pPr indent="-342900" lvl="0" marL="457200" rtl="0" algn="l">
              <a:spcBef>
                <a:spcPts val="0"/>
              </a:spcBef>
              <a:spcAft>
                <a:spcPts val="0"/>
              </a:spcAft>
              <a:buSzPts val="1800"/>
              <a:buChar char="-"/>
            </a:pPr>
            <a:r>
              <a:rPr lang="fr"/>
              <a:t>identifier un nouveau point sur la droite en ajoutant le nombre aléatoire au vecteur de feature</a:t>
            </a:r>
            <a:endParaRPr/>
          </a:p>
          <a:p>
            <a:pPr indent="-342900" lvl="0" marL="457200" rtl="0" algn="l">
              <a:spcBef>
                <a:spcPts val="0"/>
              </a:spcBef>
              <a:spcAft>
                <a:spcPts val="0"/>
              </a:spcAft>
              <a:buSzPts val="1800"/>
              <a:buChar char="-"/>
            </a:pPr>
            <a:r>
              <a:rPr lang="fr"/>
              <a:t>répéter sur les autres vecteurs de features identifiés</a:t>
            </a:r>
            <a:endParaRPr/>
          </a:p>
        </p:txBody>
      </p:sp>
      <p:sp>
        <p:nvSpPr>
          <p:cNvPr id="225" name="Google Shape;225;p2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Récapitulation : nos jeux de données</a:t>
            </a:r>
            <a:endParaRPr/>
          </a:p>
        </p:txBody>
      </p:sp>
      <p:sp>
        <p:nvSpPr>
          <p:cNvPr id="231" name="Google Shape;231;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S</a:t>
            </a:r>
            <a:r>
              <a:rPr lang="fr"/>
              <a:t>ans rééquilibrage :</a:t>
            </a:r>
            <a:endParaRPr/>
          </a:p>
          <a:p>
            <a:pPr indent="-317500" lvl="1" marL="914400" rtl="0" algn="l">
              <a:spcBef>
                <a:spcPts val="0"/>
              </a:spcBef>
              <a:spcAft>
                <a:spcPts val="0"/>
              </a:spcAft>
              <a:buSzPts val="1400"/>
              <a:buChar char="○"/>
            </a:pPr>
            <a:r>
              <a:rPr lang="fr"/>
              <a:t>features d’origine</a:t>
            </a:r>
            <a:endParaRPr/>
          </a:p>
          <a:p>
            <a:pPr indent="-317500" lvl="1" marL="914400" rtl="0" algn="l">
              <a:spcBef>
                <a:spcPts val="0"/>
              </a:spcBef>
              <a:spcAft>
                <a:spcPts val="0"/>
              </a:spcAft>
              <a:buSzPts val="1400"/>
              <a:buChar char="○"/>
            </a:pPr>
            <a:r>
              <a:rPr lang="fr"/>
              <a:t>nouvelles features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fr"/>
              <a:t>Avec rééquilibrage :</a:t>
            </a:r>
            <a:endParaRPr/>
          </a:p>
          <a:p>
            <a:pPr indent="-317500" lvl="1" marL="914400" rtl="0" algn="l">
              <a:spcBef>
                <a:spcPts val="0"/>
              </a:spcBef>
              <a:spcAft>
                <a:spcPts val="0"/>
              </a:spcAft>
              <a:buSzPts val="1400"/>
              <a:buChar char="○"/>
            </a:pPr>
            <a:r>
              <a:rPr lang="fr"/>
              <a:t>features d’origine</a:t>
            </a:r>
            <a:endParaRPr/>
          </a:p>
          <a:p>
            <a:pPr indent="-317500" lvl="1" marL="914400" rtl="0" algn="l">
              <a:spcBef>
                <a:spcPts val="0"/>
              </a:spcBef>
              <a:spcAft>
                <a:spcPts val="0"/>
              </a:spcAft>
              <a:buSzPts val="1400"/>
              <a:buChar char="○"/>
            </a:pPr>
            <a:r>
              <a:rPr lang="fr"/>
              <a:t>nouvelles features</a:t>
            </a:r>
            <a:endParaRPr/>
          </a:p>
          <a:p>
            <a:pPr indent="0" lvl="0" marL="0" rtl="0" algn="l">
              <a:spcBef>
                <a:spcPts val="1200"/>
              </a:spcBef>
              <a:spcAft>
                <a:spcPts val="1200"/>
              </a:spcAft>
              <a:buNone/>
            </a:pPr>
            <a:r>
              <a:t/>
            </a:r>
            <a:endParaRPr/>
          </a:p>
        </p:txBody>
      </p:sp>
      <p:sp>
        <p:nvSpPr>
          <p:cNvPr id="232" name="Google Shape;232;p30"/>
          <p:cNvSpPr/>
          <p:nvPr/>
        </p:nvSpPr>
        <p:spPr>
          <a:xfrm>
            <a:off x="3321450" y="2135225"/>
            <a:ext cx="1509000" cy="6834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0"/>
          <p:cNvSpPr txBox="1"/>
          <p:nvPr/>
        </p:nvSpPr>
        <p:spPr>
          <a:xfrm>
            <a:off x="5209925" y="2276825"/>
            <a:ext cx="30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Roboto"/>
                <a:ea typeface="Roboto"/>
                <a:cs typeface="Roboto"/>
                <a:sym typeface="Roboto"/>
              </a:rPr>
              <a:t>4 paires X, y de jeux de données</a:t>
            </a:r>
            <a:endParaRPr>
              <a:latin typeface="Roboto"/>
              <a:ea typeface="Roboto"/>
              <a:cs typeface="Roboto"/>
              <a:sym typeface="Roboto"/>
            </a:endParaRPr>
          </a:p>
        </p:txBody>
      </p:sp>
      <p:sp>
        <p:nvSpPr>
          <p:cNvPr id="234" name="Google Shape;234;p3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Métriques</a:t>
            </a:r>
            <a:endParaRPr/>
          </a:p>
        </p:txBody>
      </p:sp>
      <p:sp>
        <p:nvSpPr>
          <p:cNvPr id="240" name="Google Shape;240;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Vitesse d’éxecution</a:t>
            </a:r>
            <a:endParaRPr/>
          </a:p>
          <a:p>
            <a:pPr indent="-342900" lvl="0" marL="457200" rtl="0" algn="l">
              <a:spcBef>
                <a:spcPts val="0"/>
              </a:spcBef>
              <a:spcAft>
                <a:spcPts val="0"/>
              </a:spcAft>
              <a:buSzPts val="1800"/>
              <a:buChar char="●"/>
            </a:pPr>
            <a:r>
              <a:rPr lang="fr"/>
              <a:t>Interprétabilité</a:t>
            </a:r>
            <a:endParaRPr/>
          </a:p>
          <a:p>
            <a:pPr indent="-342900" lvl="0" marL="457200" rtl="0" algn="l">
              <a:spcBef>
                <a:spcPts val="0"/>
              </a:spcBef>
              <a:spcAft>
                <a:spcPts val="0"/>
              </a:spcAft>
              <a:buSzPts val="1800"/>
              <a:buChar char="●"/>
            </a:pPr>
            <a:r>
              <a:rPr lang="fr"/>
              <a:t>Fbeta score</a:t>
            </a:r>
            <a:endParaRPr/>
          </a:p>
          <a:p>
            <a:pPr indent="-342900" lvl="0" marL="457200" rtl="0" algn="l">
              <a:spcBef>
                <a:spcPts val="0"/>
              </a:spcBef>
              <a:spcAft>
                <a:spcPts val="0"/>
              </a:spcAft>
              <a:buSzPts val="1800"/>
              <a:buChar char="●"/>
            </a:pPr>
            <a:r>
              <a:rPr lang="fr"/>
              <a:t>perte logistique (log loss)</a:t>
            </a:r>
            <a:endParaRPr/>
          </a:p>
          <a:p>
            <a:pPr indent="-342900" lvl="0" marL="457200" rtl="0" algn="l">
              <a:spcBef>
                <a:spcPts val="0"/>
              </a:spcBef>
              <a:spcAft>
                <a:spcPts val="0"/>
              </a:spcAft>
              <a:buSzPts val="1800"/>
              <a:buChar char="●"/>
            </a:pPr>
            <a:r>
              <a:rPr lang="fr"/>
              <a:t>ROC AUC (aire sous la courbe ROC)</a:t>
            </a:r>
            <a:endParaRPr/>
          </a:p>
        </p:txBody>
      </p:sp>
      <p:sp>
        <p:nvSpPr>
          <p:cNvPr id="241" name="Google Shape;241;p3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Sommaire</a:t>
            </a:r>
            <a:endParaRPr/>
          </a:p>
        </p:txBody>
      </p:sp>
      <p:sp>
        <p:nvSpPr>
          <p:cNvPr id="96" name="Google Shape;96;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fr"/>
              <a:t>Contexte</a:t>
            </a:r>
            <a:endParaRPr/>
          </a:p>
          <a:p>
            <a:pPr indent="-342900" lvl="0" marL="457200" rtl="0" algn="l">
              <a:spcBef>
                <a:spcPts val="0"/>
              </a:spcBef>
              <a:spcAft>
                <a:spcPts val="0"/>
              </a:spcAft>
              <a:buSzPts val="1800"/>
              <a:buAutoNum type="arabicPeriod"/>
            </a:pPr>
            <a:r>
              <a:rPr lang="fr"/>
              <a:t>Présentation des données</a:t>
            </a:r>
            <a:endParaRPr/>
          </a:p>
          <a:p>
            <a:pPr indent="-342900" lvl="0" marL="457200" rtl="0" algn="l">
              <a:spcBef>
                <a:spcPts val="0"/>
              </a:spcBef>
              <a:spcAft>
                <a:spcPts val="0"/>
              </a:spcAft>
              <a:buSzPts val="1800"/>
              <a:buAutoNum type="arabicPeriod"/>
            </a:pPr>
            <a:r>
              <a:rPr lang="fr"/>
              <a:t>Analyse des données</a:t>
            </a:r>
            <a:endParaRPr/>
          </a:p>
          <a:p>
            <a:pPr indent="-342900" lvl="0" marL="457200" rtl="0" algn="l">
              <a:spcBef>
                <a:spcPts val="0"/>
              </a:spcBef>
              <a:spcAft>
                <a:spcPts val="0"/>
              </a:spcAft>
              <a:buSzPts val="1800"/>
              <a:buAutoNum type="arabicPeriod"/>
            </a:pPr>
            <a:r>
              <a:rPr lang="fr"/>
              <a:t>Opérations sur les données</a:t>
            </a:r>
            <a:endParaRPr/>
          </a:p>
          <a:p>
            <a:pPr indent="-342900" lvl="0" marL="457200" rtl="0" algn="l">
              <a:spcBef>
                <a:spcPts val="0"/>
              </a:spcBef>
              <a:spcAft>
                <a:spcPts val="0"/>
              </a:spcAft>
              <a:buSzPts val="1800"/>
              <a:buAutoNum type="arabicPeriod"/>
            </a:pPr>
            <a:r>
              <a:rPr lang="fr"/>
              <a:t>Choix des métriques</a:t>
            </a:r>
            <a:endParaRPr/>
          </a:p>
          <a:p>
            <a:pPr indent="-342900" lvl="0" marL="457200" rtl="0" algn="l">
              <a:spcBef>
                <a:spcPts val="0"/>
              </a:spcBef>
              <a:spcAft>
                <a:spcPts val="0"/>
              </a:spcAft>
              <a:buSzPts val="1800"/>
              <a:buAutoNum type="arabicPeriod"/>
            </a:pPr>
            <a:r>
              <a:rPr lang="fr"/>
              <a:t>Choix des modèles</a:t>
            </a:r>
            <a:endParaRPr/>
          </a:p>
          <a:p>
            <a:pPr indent="-342900" lvl="0" marL="457200" rtl="0" algn="l">
              <a:spcBef>
                <a:spcPts val="0"/>
              </a:spcBef>
              <a:spcAft>
                <a:spcPts val="0"/>
              </a:spcAft>
              <a:buSzPts val="1800"/>
              <a:buAutoNum type="arabicPeriod"/>
            </a:pPr>
            <a:r>
              <a:rPr lang="fr"/>
              <a:t>Comparaison des résultats</a:t>
            </a:r>
            <a:endParaRPr/>
          </a:p>
          <a:p>
            <a:pPr indent="-342900" lvl="0" marL="457200" rtl="0" algn="l">
              <a:spcBef>
                <a:spcPts val="0"/>
              </a:spcBef>
              <a:spcAft>
                <a:spcPts val="0"/>
              </a:spcAft>
              <a:buSzPts val="1800"/>
              <a:buAutoNum type="arabicPeriod"/>
            </a:pPr>
            <a:r>
              <a:rPr lang="fr"/>
              <a:t>Explication du modèle</a:t>
            </a:r>
            <a:endParaRPr/>
          </a:p>
        </p:txBody>
      </p:sp>
      <p:sp>
        <p:nvSpPr>
          <p:cNvPr id="97" name="Google Shape;97;p1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Quelques notions</a:t>
            </a:r>
            <a:endParaRPr/>
          </a:p>
        </p:txBody>
      </p:sp>
      <p:sp>
        <p:nvSpPr>
          <p:cNvPr id="247" name="Google Shape;247;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t>Accuracy</a:t>
            </a:r>
            <a:r>
              <a:rPr lang="fr"/>
              <a:t> : pourcentage de bonnes prédictions :</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fr"/>
              <a:t>Recall</a:t>
            </a:r>
            <a:r>
              <a:rPr lang="fr"/>
              <a:t> : pourcentage de positifs bien prédits :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fr"/>
              <a:t>Precision</a:t>
            </a:r>
            <a:r>
              <a:rPr lang="fr"/>
              <a:t> : pourcentage de prédictions positives bien effectuées</a:t>
            </a:r>
            <a:endParaRPr/>
          </a:p>
        </p:txBody>
      </p:sp>
      <p:pic>
        <p:nvPicPr>
          <p:cNvPr id="248" name="Google Shape;248;p32"/>
          <p:cNvPicPr preferRelativeResize="0"/>
          <p:nvPr/>
        </p:nvPicPr>
        <p:blipFill>
          <a:blip r:embed="rId3">
            <a:alphaModFix/>
          </a:blip>
          <a:stretch>
            <a:fillRect/>
          </a:stretch>
        </p:blipFill>
        <p:spPr>
          <a:xfrm>
            <a:off x="5306600" y="1144450"/>
            <a:ext cx="3048000" cy="590550"/>
          </a:xfrm>
          <a:prstGeom prst="rect">
            <a:avLst/>
          </a:prstGeom>
          <a:noFill/>
          <a:ln>
            <a:noFill/>
          </a:ln>
        </p:spPr>
      </p:pic>
      <p:pic>
        <p:nvPicPr>
          <p:cNvPr id="249" name="Google Shape;249;p32"/>
          <p:cNvPicPr preferRelativeResize="0"/>
          <p:nvPr/>
        </p:nvPicPr>
        <p:blipFill>
          <a:blip r:embed="rId4">
            <a:alphaModFix/>
          </a:blip>
          <a:stretch>
            <a:fillRect/>
          </a:stretch>
        </p:blipFill>
        <p:spPr>
          <a:xfrm>
            <a:off x="5087125" y="2137600"/>
            <a:ext cx="2912825" cy="509500"/>
          </a:xfrm>
          <a:prstGeom prst="rect">
            <a:avLst/>
          </a:prstGeom>
          <a:noFill/>
          <a:ln>
            <a:noFill/>
          </a:ln>
        </p:spPr>
      </p:pic>
      <p:pic>
        <p:nvPicPr>
          <p:cNvPr id="250" name="Google Shape;250;p32"/>
          <p:cNvPicPr preferRelativeResize="0"/>
          <p:nvPr/>
        </p:nvPicPr>
        <p:blipFill>
          <a:blip r:embed="rId5">
            <a:alphaModFix/>
          </a:blip>
          <a:stretch>
            <a:fillRect/>
          </a:stretch>
        </p:blipFill>
        <p:spPr>
          <a:xfrm>
            <a:off x="2212550" y="3701050"/>
            <a:ext cx="3094050" cy="549850"/>
          </a:xfrm>
          <a:prstGeom prst="rect">
            <a:avLst/>
          </a:prstGeom>
          <a:noFill/>
          <a:ln>
            <a:noFill/>
          </a:ln>
        </p:spPr>
      </p:pic>
      <p:sp>
        <p:nvSpPr>
          <p:cNvPr id="251" name="Google Shape;251;p3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Rappel</a:t>
            </a:r>
            <a:endParaRPr/>
          </a:p>
        </p:txBody>
      </p:sp>
      <p:sp>
        <p:nvSpPr>
          <p:cNvPr id="257" name="Google Shape;257;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a:t>les classes de TARGET sont :</a:t>
            </a:r>
            <a:endParaRPr/>
          </a:p>
          <a:p>
            <a:pPr indent="0" lvl="0" marL="0" rtl="0" algn="l">
              <a:spcBef>
                <a:spcPts val="1200"/>
              </a:spcBef>
              <a:spcAft>
                <a:spcPts val="0"/>
              </a:spcAft>
              <a:buNone/>
            </a:pPr>
            <a:r>
              <a:rPr lang="fr"/>
              <a:t>0 : le crédit sera remboursé (donc on peut accorder le prêt)</a:t>
            </a:r>
            <a:endParaRPr/>
          </a:p>
          <a:p>
            <a:pPr indent="0" lvl="0" marL="0" rtl="0" algn="l">
              <a:spcBef>
                <a:spcPts val="1200"/>
              </a:spcBef>
              <a:spcAft>
                <a:spcPts val="0"/>
              </a:spcAft>
              <a:buNone/>
            </a:pPr>
            <a:r>
              <a:rPr lang="fr"/>
              <a:t>1 : le crédit ne sera pas remboursé (donc il faut refuser le prêt)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Problématique métier :</a:t>
            </a:r>
            <a:endParaRPr/>
          </a:p>
          <a:p>
            <a:pPr indent="-342900" lvl="0" marL="457200" rtl="0" algn="l">
              <a:spcBef>
                <a:spcPts val="1200"/>
              </a:spcBef>
              <a:spcAft>
                <a:spcPts val="0"/>
              </a:spcAft>
              <a:buSzPts val="1800"/>
              <a:buChar char="-"/>
            </a:pPr>
            <a:r>
              <a:rPr lang="fr"/>
              <a:t>prédire un 0 à tort a un coût 10x plus élevé que de prédire 1 à tort</a:t>
            </a:r>
            <a:br>
              <a:rPr lang="fr"/>
            </a:br>
            <a:br>
              <a:rPr lang="fr"/>
            </a:br>
            <a:r>
              <a:rPr lang="fr"/>
              <a:t>Il faut minimiser les faux négatifs, donc choisir </a:t>
            </a:r>
            <a:br>
              <a:rPr lang="fr"/>
            </a:br>
            <a:r>
              <a:rPr lang="fr"/>
              <a:t>une métrique qui les pénalise d’avantage</a:t>
            </a:r>
            <a:endParaRPr/>
          </a:p>
        </p:txBody>
      </p:sp>
      <p:sp>
        <p:nvSpPr>
          <p:cNvPr id="258" name="Google Shape;258;p33"/>
          <p:cNvSpPr/>
          <p:nvPr/>
        </p:nvSpPr>
        <p:spPr>
          <a:xfrm>
            <a:off x="311700" y="4080650"/>
            <a:ext cx="455400" cy="3036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fbeta_score</a:t>
            </a:r>
            <a:endParaRPr/>
          </a:p>
        </p:txBody>
      </p:sp>
      <p:sp>
        <p:nvSpPr>
          <p:cNvPr id="265" name="Google Shape;265;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C’est la moyenne harmonique pondérée de la précision et du recall</a:t>
            </a:r>
            <a:endParaRPr/>
          </a:p>
          <a:p>
            <a:pPr indent="-342900" lvl="0" marL="457200" rtl="0" algn="l">
              <a:spcBef>
                <a:spcPts val="1200"/>
              </a:spcBef>
              <a:spcAft>
                <a:spcPts val="0"/>
              </a:spcAft>
              <a:buSzPts val="1800"/>
              <a:buChar char="●"/>
            </a:pPr>
            <a:r>
              <a:rPr lang="fr"/>
              <a:t>valeur optimale : 1</a:t>
            </a:r>
            <a:endParaRPr/>
          </a:p>
          <a:p>
            <a:pPr indent="-342900" lvl="0" marL="457200" rtl="0" algn="l">
              <a:spcBef>
                <a:spcPts val="0"/>
              </a:spcBef>
              <a:spcAft>
                <a:spcPts val="0"/>
              </a:spcAft>
              <a:buSzPts val="1800"/>
              <a:buChar char="●"/>
            </a:pPr>
            <a:r>
              <a:rPr lang="fr"/>
              <a:t>pire valeur : 0</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peut aussi s’exprimer </a:t>
            </a:r>
            <a:endParaRPr/>
          </a:p>
        </p:txBody>
      </p:sp>
      <p:pic>
        <p:nvPicPr>
          <p:cNvPr id="266" name="Google Shape;266;p34"/>
          <p:cNvPicPr preferRelativeResize="0"/>
          <p:nvPr/>
        </p:nvPicPr>
        <p:blipFill>
          <a:blip r:embed="rId3">
            <a:alphaModFix/>
          </a:blip>
          <a:stretch>
            <a:fillRect/>
          </a:stretch>
        </p:blipFill>
        <p:spPr>
          <a:xfrm>
            <a:off x="3400425" y="1892163"/>
            <a:ext cx="2343150" cy="581025"/>
          </a:xfrm>
          <a:prstGeom prst="rect">
            <a:avLst/>
          </a:prstGeom>
          <a:noFill/>
          <a:ln>
            <a:noFill/>
          </a:ln>
        </p:spPr>
      </p:pic>
      <p:pic>
        <p:nvPicPr>
          <p:cNvPr id="267" name="Google Shape;267;p34"/>
          <p:cNvPicPr preferRelativeResize="0"/>
          <p:nvPr/>
        </p:nvPicPr>
        <p:blipFill>
          <a:blip r:embed="rId4">
            <a:alphaModFix/>
          </a:blip>
          <a:stretch>
            <a:fillRect/>
          </a:stretch>
        </p:blipFill>
        <p:spPr>
          <a:xfrm>
            <a:off x="2751750" y="2846400"/>
            <a:ext cx="4476750" cy="609600"/>
          </a:xfrm>
          <a:prstGeom prst="rect">
            <a:avLst/>
          </a:prstGeom>
          <a:noFill/>
          <a:ln>
            <a:noFill/>
          </a:ln>
        </p:spPr>
      </p:pic>
      <p:sp>
        <p:nvSpPr>
          <p:cNvPr id="268" name="Google Shape;268;p34"/>
          <p:cNvSpPr/>
          <p:nvPr/>
        </p:nvSpPr>
        <p:spPr>
          <a:xfrm>
            <a:off x="417525" y="3833875"/>
            <a:ext cx="901500" cy="3606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4"/>
          <p:cNvSpPr txBox="1"/>
          <p:nvPr/>
        </p:nvSpPr>
        <p:spPr>
          <a:xfrm>
            <a:off x="1527875" y="3748500"/>
            <a:ext cx="5390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Roboto"/>
                <a:ea typeface="Roboto"/>
                <a:cs typeface="Roboto"/>
                <a:sym typeface="Roboto"/>
              </a:rPr>
              <a:t>pour pénaliser davantage les faux négatifs, on choisira </a:t>
            </a:r>
            <a:r>
              <a:rPr b="1" lang="fr">
                <a:latin typeface="Roboto"/>
                <a:ea typeface="Roboto"/>
                <a:cs typeface="Roboto"/>
                <a:sym typeface="Roboto"/>
              </a:rPr>
              <a:t>beta &gt; 1</a:t>
            </a:r>
            <a:endParaRPr b="1">
              <a:latin typeface="Roboto"/>
              <a:ea typeface="Roboto"/>
              <a:cs typeface="Roboto"/>
              <a:sym typeface="Roboto"/>
            </a:endParaRPr>
          </a:p>
          <a:p>
            <a:pPr indent="0" lvl="0" marL="0" rtl="0" algn="l">
              <a:spcBef>
                <a:spcPts val="0"/>
              </a:spcBef>
              <a:spcAft>
                <a:spcPts val="0"/>
              </a:spcAft>
              <a:buNone/>
            </a:pPr>
            <a:r>
              <a:rPr lang="fr">
                <a:latin typeface="Roboto"/>
                <a:ea typeface="Roboto"/>
                <a:cs typeface="Roboto"/>
                <a:sym typeface="Roboto"/>
              </a:rPr>
              <a:t>	(par convention, on choisira </a:t>
            </a:r>
            <a:r>
              <a:rPr b="1" lang="fr">
                <a:latin typeface="Roboto"/>
                <a:ea typeface="Roboto"/>
                <a:cs typeface="Roboto"/>
                <a:sym typeface="Roboto"/>
              </a:rPr>
              <a:t>beta = 2</a:t>
            </a:r>
            <a:r>
              <a:rPr lang="fr">
                <a:latin typeface="Roboto"/>
                <a:ea typeface="Roboto"/>
                <a:cs typeface="Roboto"/>
                <a:sym typeface="Roboto"/>
              </a:rPr>
              <a:t> )</a:t>
            </a:r>
            <a:endParaRPr>
              <a:latin typeface="Roboto"/>
              <a:ea typeface="Roboto"/>
              <a:cs typeface="Roboto"/>
              <a:sym typeface="Roboto"/>
            </a:endParaRPr>
          </a:p>
        </p:txBody>
      </p:sp>
      <p:sp>
        <p:nvSpPr>
          <p:cNvPr id="270" name="Google Shape;270;p3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Perte logistique</a:t>
            </a:r>
            <a:endParaRPr/>
          </a:p>
        </p:txBody>
      </p:sp>
      <p:sp>
        <p:nvSpPr>
          <p:cNvPr id="276" name="Google Shape;276;p35"/>
          <p:cNvSpPr txBox="1"/>
          <p:nvPr>
            <p:ph idx="1" type="body"/>
          </p:nvPr>
        </p:nvSpPr>
        <p:spPr>
          <a:xfrm>
            <a:off x="311700" y="1229875"/>
            <a:ext cx="8520600" cy="273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Pour un échantillon avec une classe de sortie</a:t>
            </a:r>
            <a:endParaRPr/>
          </a:p>
          <a:p>
            <a:pPr indent="0" lvl="0" marL="0" rtl="0" algn="l">
              <a:spcBef>
                <a:spcPts val="1200"/>
              </a:spcBef>
              <a:spcAft>
                <a:spcPts val="0"/>
              </a:spcAft>
              <a:buNone/>
            </a:pPr>
            <a:r>
              <a:rPr lang="fr"/>
              <a:t>et une estimation de probabilité</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400"/>
          </a:p>
          <a:p>
            <a:pPr indent="-342900" lvl="0" marL="457200" rtl="0" algn="l">
              <a:spcBef>
                <a:spcPts val="1200"/>
              </a:spcBef>
              <a:spcAft>
                <a:spcPts val="0"/>
              </a:spcAft>
              <a:buSzPts val="1800"/>
              <a:buChar char="●"/>
            </a:pPr>
            <a:r>
              <a:rPr lang="fr"/>
              <a:t>On cherchera à minimiser cette valeur</a:t>
            </a:r>
            <a:r>
              <a:rPr lang="fr"/>
              <a:t> </a:t>
            </a:r>
            <a:endParaRPr/>
          </a:p>
        </p:txBody>
      </p:sp>
      <p:pic>
        <p:nvPicPr>
          <p:cNvPr id="277" name="Google Shape;277;p35"/>
          <p:cNvPicPr preferRelativeResize="0"/>
          <p:nvPr/>
        </p:nvPicPr>
        <p:blipFill>
          <a:blip r:embed="rId3">
            <a:alphaModFix/>
          </a:blip>
          <a:stretch>
            <a:fillRect/>
          </a:stretch>
        </p:blipFill>
        <p:spPr>
          <a:xfrm>
            <a:off x="5086950" y="1318600"/>
            <a:ext cx="961875" cy="303050"/>
          </a:xfrm>
          <a:prstGeom prst="rect">
            <a:avLst/>
          </a:prstGeom>
          <a:noFill/>
          <a:ln>
            <a:noFill/>
          </a:ln>
        </p:spPr>
      </p:pic>
      <p:pic>
        <p:nvPicPr>
          <p:cNvPr id="278" name="Google Shape;278;p35"/>
          <p:cNvPicPr preferRelativeResize="0"/>
          <p:nvPr/>
        </p:nvPicPr>
        <p:blipFill>
          <a:blip r:embed="rId4">
            <a:alphaModFix/>
          </a:blip>
          <a:stretch>
            <a:fillRect/>
          </a:stretch>
        </p:blipFill>
        <p:spPr>
          <a:xfrm>
            <a:off x="3674250" y="1771625"/>
            <a:ext cx="1275345" cy="303050"/>
          </a:xfrm>
          <a:prstGeom prst="rect">
            <a:avLst/>
          </a:prstGeom>
          <a:noFill/>
          <a:ln>
            <a:noFill/>
          </a:ln>
        </p:spPr>
      </p:pic>
      <p:pic>
        <p:nvPicPr>
          <p:cNvPr id="279" name="Google Shape;279;p35"/>
          <p:cNvPicPr preferRelativeResize="0"/>
          <p:nvPr/>
        </p:nvPicPr>
        <p:blipFill>
          <a:blip r:embed="rId5">
            <a:alphaModFix/>
          </a:blip>
          <a:stretch>
            <a:fillRect/>
          </a:stretch>
        </p:blipFill>
        <p:spPr>
          <a:xfrm>
            <a:off x="450875" y="2308975"/>
            <a:ext cx="4264825" cy="397675"/>
          </a:xfrm>
          <a:prstGeom prst="rect">
            <a:avLst/>
          </a:prstGeom>
          <a:noFill/>
          <a:ln>
            <a:noFill/>
          </a:ln>
        </p:spPr>
      </p:pic>
      <p:sp>
        <p:nvSpPr>
          <p:cNvPr id="280" name="Google Shape;280;p3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Aire sous la courbe ROC (AUC)</a:t>
            </a:r>
            <a:endParaRPr/>
          </a:p>
        </p:txBody>
      </p:sp>
      <p:sp>
        <p:nvSpPr>
          <p:cNvPr id="286" name="Google Shape;286;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Courbe ROC :</a:t>
            </a:r>
            <a:endParaRPr/>
          </a:p>
        </p:txBody>
      </p:sp>
      <p:pic>
        <p:nvPicPr>
          <p:cNvPr id="287" name="Google Shape;287;p36"/>
          <p:cNvPicPr preferRelativeResize="0"/>
          <p:nvPr/>
        </p:nvPicPr>
        <p:blipFill rotWithShape="1">
          <a:blip r:embed="rId3">
            <a:alphaModFix/>
          </a:blip>
          <a:srcRect b="0" l="0" r="0" t="67891"/>
          <a:stretch/>
        </p:blipFill>
        <p:spPr>
          <a:xfrm>
            <a:off x="2306325" y="1017800"/>
            <a:ext cx="4299650" cy="3767124"/>
          </a:xfrm>
          <a:prstGeom prst="rect">
            <a:avLst/>
          </a:prstGeom>
          <a:noFill/>
          <a:ln>
            <a:noFill/>
          </a:ln>
        </p:spPr>
      </p:pic>
      <p:sp>
        <p:nvSpPr>
          <p:cNvPr id="288" name="Google Shape;288;p3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Modèles de références</a:t>
            </a:r>
            <a:endParaRPr/>
          </a:p>
        </p:txBody>
      </p:sp>
      <p:sp>
        <p:nvSpPr>
          <p:cNvPr id="294" name="Google Shape;294;p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Version non équilibrée :</a:t>
            </a:r>
            <a:endParaRPr/>
          </a:p>
          <a:p>
            <a:pPr indent="-342900" lvl="0" marL="457200" rtl="0" algn="l">
              <a:spcBef>
                <a:spcPts val="1200"/>
              </a:spcBef>
              <a:spcAft>
                <a:spcPts val="0"/>
              </a:spcAft>
              <a:buSzPts val="1800"/>
              <a:buChar char="●"/>
            </a:pPr>
            <a:r>
              <a:rPr lang="fr"/>
              <a:t>DummyClassifier(strategy=”constant”, constant=0)</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Version équilibrée par SMOTE :</a:t>
            </a:r>
            <a:endParaRPr/>
          </a:p>
          <a:p>
            <a:pPr indent="-342900" lvl="0" marL="457200" rtl="0" algn="l">
              <a:spcBef>
                <a:spcPts val="1200"/>
              </a:spcBef>
              <a:spcAft>
                <a:spcPts val="0"/>
              </a:spcAft>
              <a:buSzPts val="1800"/>
              <a:buChar char="●"/>
            </a:pPr>
            <a:r>
              <a:rPr lang="fr"/>
              <a:t>DummyClassifier(strategy=”uniform”)</a:t>
            </a:r>
            <a:endParaRPr/>
          </a:p>
        </p:txBody>
      </p:sp>
      <p:sp>
        <p:nvSpPr>
          <p:cNvPr id="295" name="Google Shape;295;p3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DummyClassifier Constant</a:t>
            </a:r>
            <a:endParaRPr/>
          </a:p>
        </p:txBody>
      </p:sp>
      <p:pic>
        <p:nvPicPr>
          <p:cNvPr id="301" name="Google Shape;301;p38"/>
          <p:cNvPicPr preferRelativeResize="0"/>
          <p:nvPr/>
        </p:nvPicPr>
        <p:blipFill rotWithShape="1">
          <a:blip r:embed="rId3">
            <a:alphaModFix/>
          </a:blip>
          <a:srcRect b="0" l="0" r="0" t="68084"/>
          <a:stretch/>
        </p:blipFill>
        <p:spPr>
          <a:xfrm>
            <a:off x="311700" y="1229875"/>
            <a:ext cx="4059812" cy="3535575"/>
          </a:xfrm>
          <a:prstGeom prst="rect">
            <a:avLst/>
          </a:prstGeom>
          <a:noFill/>
          <a:ln>
            <a:noFill/>
          </a:ln>
        </p:spPr>
      </p:pic>
      <p:pic>
        <p:nvPicPr>
          <p:cNvPr id="302" name="Google Shape;302;p38"/>
          <p:cNvPicPr preferRelativeResize="0"/>
          <p:nvPr/>
        </p:nvPicPr>
        <p:blipFill rotWithShape="1">
          <a:blip r:embed="rId4">
            <a:alphaModFix/>
          </a:blip>
          <a:srcRect b="69245" l="0" r="0" t="0"/>
          <a:stretch/>
        </p:blipFill>
        <p:spPr>
          <a:xfrm>
            <a:off x="5009938" y="1294167"/>
            <a:ext cx="4059812" cy="3406996"/>
          </a:xfrm>
          <a:prstGeom prst="rect">
            <a:avLst/>
          </a:prstGeom>
          <a:noFill/>
          <a:ln>
            <a:noFill/>
          </a:ln>
        </p:spPr>
      </p:pic>
      <p:sp>
        <p:nvSpPr>
          <p:cNvPr id="303" name="Google Shape;303;p3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DummyClassifier aléatoire</a:t>
            </a:r>
            <a:endParaRPr/>
          </a:p>
        </p:txBody>
      </p:sp>
      <p:pic>
        <p:nvPicPr>
          <p:cNvPr id="309" name="Google Shape;309;p39"/>
          <p:cNvPicPr preferRelativeResize="0"/>
          <p:nvPr/>
        </p:nvPicPr>
        <p:blipFill rotWithShape="1">
          <a:blip r:embed="rId3">
            <a:alphaModFix/>
          </a:blip>
          <a:srcRect b="0" l="0" r="0" t="68472"/>
          <a:stretch/>
        </p:blipFill>
        <p:spPr>
          <a:xfrm>
            <a:off x="159650" y="1319401"/>
            <a:ext cx="3985140" cy="3386349"/>
          </a:xfrm>
          <a:prstGeom prst="rect">
            <a:avLst/>
          </a:prstGeom>
          <a:noFill/>
          <a:ln>
            <a:noFill/>
          </a:ln>
        </p:spPr>
      </p:pic>
      <p:pic>
        <p:nvPicPr>
          <p:cNvPr id="310" name="Google Shape;310;p39"/>
          <p:cNvPicPr preferRelativeResize="0"/>
          <p:nvPr/>
        </p:nvPicPr>
        <p:blipFill rotWithShape="1">
          <a:blip r:embed="rId4">
            <a:alphaModFix/>
          </a:blip>
          <a:srcRect b="68472" l="0" r="0" t="0"/>
          <a:stretch/>
        </p:blipFill>
        <p:spPr>
          <a:xfrm>
            <a:off x="4847161" y="1319400"/>
            <a:ext cx="3985140" cy="3386349"/>
          </a:xfrm>
          <a:prstGeom prst="rect">
            <a:avLst/>
          </a:prstGeom>
          <a:noFill/>
          <a:ln>
            <a:noFill/>
          </a:ln>
        </p:spPr>
      </p:pic>
      <p:sp>
        <p:nvSpPr>
          <p:cNvPr id="311" name="Google Shape;311;p3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Modèles en compétition</a:t>
            </a:r>
            <a:endParaRPr/>
          </a:p>
        </p:txBody>
      </p:sp>
      <p:sp>
        <p:nvSpPr>
          <p:cNvPr id="317" name="Google Shape;317;p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RidgeClassifier</a:t>
            </a:r>
            <a:endParaRPr/>
          </a:p>
          <a:p>
            <a:pPr indent="-342900" lvl="0" marL="457200" rtl="0" algn="l">
              <a:spcBef>
                <a:spcPts val="0"/>
              </a:spcBef>
              <a:spcAft>
                <a:spcPts val="0"/>
              </a:spcAft>
              <a:buSzPts val="1800"/>
              <a:buChar char="●"/>
            </a:pPr>
            <a:r>
              <a:rPr lang="fr"/>
              <a:t>LogisticRegression</a:t>
            </a:r>
            <a:endParaRPr/>
          </a:p>
          <a:p>
            <a:pPr indent="-342900" lvl="0" marL="457200" rtl="0" algn="l">
              <a:spcBef>
                <a:spcPts val="0"/>
              </a:spcBef>
              <a:spcAft>
                <a:spcPts val="0"/>
              </a:spcAft>
              <a:buSzPts val="1800"/>
              <a:buChar char="●"/>
            </a:pPr>
            <a:r>
              <a:rPr lang="fr"/>
              <a:t>DecisionTreeClassifier</a:t>
            </a:r>
            <a:endParaRPr/>
          </a:p>
          <a:p>
            <a:pPr indent="-342900" lvl="0" marL="457200" rtl="0" algn="l">
              <a:spcBef>
                <a:spcPts val="0"/>
              </a:spcBef>
              <a:spcAft>
                <a:spcPts val="0"/>
              </a:spcAft>
              <a:buSzPts val="1800"/>
              <a:buChar char="●"/>
            </a:pPr>
            <a:r>
              <a:rPr lang="fr"/>
              <a:t>RandomForestClassifier</a:t>
            </a:r>
            <a:endParaRPr/>
          </a:p>
          <a:p>
            <a:pPr indent="-342900" lvl="0" marL="457200" rtl="0" algn="l">
              <a:spcBef>
                <a:spcPts val="0"/>
              </a:spcBef>
              <a:spcAft>
                <a:spcPts val="0"/>
              </a:spcAft>
              <a:buSzPts val="1800"/>
              <a:buChar char="●"/>
            </a:pPr>
            <a:r>
              <a:rPr lang="fr"/>
              <a:t>XGBClassifier</a:t>
            </a:r>
            <a:endParaRPr/>
          </a:p>
          <a:p>
            <a:pPr indent="-342900" lvl="0" marL="457200" rtl="0" algn="l">
              <a:spcBef>
                <a:spcPts val="0"/>
              </a:spcBef>
              <a:spcAft>
                <a:spcPts val="0"/>
              </a:spcAft>
              <a:buSzPts val="1800"/>
              <a:buChar char="●"/>
            </a:pPr>
            <a:r>
              <a:rPr lang="fr"/>
              <a:t>LGBMClassifier</a:t>
            </a:r>
            <a:br>
              <a:rPr lang="fr"/>
            </a:br>
            <a:br>
              <a:rPr lang="fr"/>
            </a:br>
            <a:r>
              <a:rPr lang="fr"/>
              <a:t>Paramètres optimisés avec GridSearchCV</a:t>
            </a:r>
            <a:endParaRPr/>
          </a:p>
        </p:txBody>
      </p:sp>
      <p:sp>
        <p:nvSpPr>
          <p:cNvPr id="318" name="Google Shape;318;p4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1"/>
          <p:cNvSpPr txBox="1"/>
          <p:nvPr>
            <p:ph type="title"/>
          </p:nvPr>
        </p:nvSpPr>
        <p:spPr>
          <a:xfrm>
            <a:off x="311700" y="1052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Scores f2 des modèles</a:t>
            </a:r>
            <a:endParaRPr/>
          </a:p>
        </p:txBody>
      </p:sp>
      <p:pic>
        <p:nvPicPr>
          <p:cNvPr id="324" name="Google Shape;324;p41"/>
          <p:cNvPicPr preferRelativeResize="0"/>
          <p:nvPr/>
        </p:nvPicPr>
        <p:blipFill>
          <a:blip r:embed="rId3">
            <a:alphaModFix/>
          </a:blip>
          <a:stretch>
            <a:fillRect/>
          </a:stretch>
        </p:blipFill>
        <p:spPr>
          <a:xfrm>
            <a:off x="1167175" y="572750"/>
            <a:ext cx="6809675" cy="4496825"/>
          </a:xfrm>
          <a:prstGeom prst="rect">
            <a:avLst/>
          </a:prstGeom>
          <a:noFill/>
          <a:ln>
            <a:noFill/>
          </a:ln>
        </p:spPr>
      </p:pic>
      <p:sp>
        <p:nvSpPr>
          <p:cNvPr id="325" name="Google Shape;325;p4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Contexte</a:t>
            </a:r>
            <a:endParaRPr/>
          </a:p>
        </p:txBody>
      </p:sp>
      <p:sp>
        <p:nvSpPr>
          <p:cNvPr id="103" name="Google Shape;103;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outil de scoring crédit</a:t>
            </a:r>
            <a:endParaRPr/>
          </a:p>
          <a:p>
            <a:pPr indent="-317500" lvl="1" marL="914400" rtl="0" algn="l">
              <a:spcBef>
                <a:spcPts val="0"/>
              </a:spcBef>
              <a:spcAft>
                <a:spcPts val="0"/>
              </a:spcAft>
              <a:buSzPts val="1400"/>
              <a:buChar char="-"/>
            </a:pPr>
            <a:r>
              <a:rPr lang="fr"/>
              <a:t>probabilité qu’un client rembourse ou non</a:t>
            </a:r>
            <a:endParaRPr/>
          </a:p>
          <a:p>
            <a:pPr indent="-317500" lvl="1" marL="914400" rtl="0" algn="l">
              <a:spcBef>
                <a:spcPts val="0"/>
              </a:spcBef>
              <a:spcAft>
                <a:spcPts val="0"/>
              </a:spcAft>
              <a:buSzPts val="1400"/>
              <a:buChar char="-"/>
            </a:pPr>
            <a:r>
              <a:rPr lang="fr"/>
              <a:t>classifie la demande de crédit : accordé ou refusé</a:t>
            </a:r>
            <a:endParaRPr/>
          </a:p>
          <a:p>
            <a:pPr indent="-317500" lvl="1" marL="914400" rtl="0" algn="l">
              <a:spcBef>
                <a:spcPts val="0"/>
              </a:spcBef>
              <a:spcAft>
                <a:spcPts val="0"/>
              </a:spcAft>
              <a:buSzPts val="1400"/>
              <a:buChar char="-"/>
            </a:pPr>
            <a:r>
              <a:rPr lang="fr"/>
              <a:t>pour les chargés de relation client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fr"/>
              <a:t>doit être facilement interprétable</a:t>
            </a:r>
            <a:endParaRPr/>
          </a:p>
          <a:p>
            <a:pPr indent="-342900" lvl="0" marL="457200" rtl="0" algn="l">
              <a:spcBef>
                <a:spcPts val="0"/>
              </a:spcBef>
              <a:spcAft>
                <a:spcPts val="0"/>
              </a:spcAft>
              <a:buSzPts val="1800"/>
              <a:buChar char="-"/>
            </a:pPr>
            <a:r>
              <a:rPr lang="fr"/>
              <a:t>mesure de l’importance des variables</a:t>
            </a:r>
            <a:endParaRPr/>
          </a:p>
        </p:txBody>
      </p:sp>
      <p:sp>
        <p:nvSpPr>
          <p:cNvPr id="104" name="Google Shape;104;p1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2"/>
          <p:cNvSpPr txBox="1"/>
          <p:nvPr>
            <p:ph type="title"/>
          </p:nvPr>
        </p:nvSpPr>
        <p:spPr>
          <a:xfrm>
            <a:off x="311700" y="1052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Pertes logistiques</a:t>
            </a:r>
            <a:endParaRPr/>
          </a:p>
        </p:txBody>
      </p:sp>
      <p:pic>
        <p:nvPicPr>
          <p:cNvPr id="331" name="Google Shape;331;p42"/>
          <p:cNvPicPr preferRelativeResize="0"/>
          <p:nvPr/>
        </p:nvPicPr>
        <p:blipFill>
          <a:blip r:embed="rId3">
            <a:alphaModFix/>
          </a:blip>
          <a:stretch>
            <a:fillRect/>
          </a:stretch>
        </p:blipFill>
        <p:spPr>
          <a:xfrm>
            <a:off x="1733825" y="624400"/>
            <a:ext cx="5676349" cy="4519100"/>
          </a:xfrm>
          <a:prstGeom prst="rect">
            <a:avLst/>
          </a:prstGeom>
          <a:noFill/>
          <a:ln>
            <a:noFill/>
          </a:ln>
        </p:spPr>
      </p:pic>
      <p:sp>
        <p:nvSpPr>
          <p:cNvPr id="332" name="Google Shape;332;p4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3"/>
          <p:cNvSpPr txBox="1"/>
          <p:nvPr>
            <p:ph type="title"/>
          </p:nvPr>
        </p:nvSpPr>
        <p:spPr>
          <a:xfrm>
            <a:off x="311700" y="1814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Temps de prédiction</a:t>
            </a:r>
            <a:endParaRPr/>
          </a:p>
        </p:txBody>
      </p:sp>
      <p:pic>
        <p:nvPicPr>
          <p:cNvPr id="338" name="Google Shape;338;p43"/>
          <p:cNvPicPr preferRelativeResize="0"/>
          <p:nvPr/>
        </p:nvPicPr>
        <p:blipFill>
          <a:blip r:embed="rId3">
            <a:alphaModFix/>
          </a:blip>
          <a:stretch>
            <a:fillRect/>
          </a:stretch>
        </p:blipFill>
        <p:spPr>
          <a:xfrm>
            <a:off x="1795475" y="632600"/>
            <a:ext cx="5553049" cy="4420925"/>
          </a:xfrm>
          <a:prstGeom prst="rect">
            <a:avLst/>
          </a:prstGeom>
          <a:noFill/>
          <a:ln>
            <a:noFill/>
          </a:ln>
        </p:spPr>
      </p:pic>
      <p:sp>
        <p:nvSpPr>
          <p:cNvPr id="339" name="Google Shape;339;p4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Explication du modèle - Kernel explainer</a:t>
            </a:r>
            <a:endParaRPr/>
          </a:p>
        </p:txBody>
      </p:sp>
      <p:pic>
        <p:nvPicPr>
          <p:cNvPr id="345" name="Google Shape;345;p44"/>
          <p:cNvPicPr preferRelativeResize="0"/>
          <p:nvPr/>
        </p:nvPicPr>
        <p:blipFill>
          <a:blip r:embed="rId3">
            <a:alphaModFix/>
          </a:blip>
          <a:stretch>
            <a:fillRect/>
          </a:stretch>
        </p:blipFill>
        <p:spPr>
          <a:xfrm>
            <a:off x="152400" y="1170200"/>
            <a:ext cx="8839200" cy="1061418"/>
          </a:xfrm>
          <a:prstGeom prst="rect">
            <a:avLst/>
          </a:prstGeom>
          <a:noFill/>
          <a:ln>
            <a:noFill/>
          </a:ln>
        </p:spPr>
      </p:pic>
      <p:pic>
        <p:nvPicPr>
          <p:cNvPr id="346" name="Google Shape;346;p44"/>
          <p:cNvPicPr preferRelativeResize="0"/>
          <p:nvPr/>
        </p:nvPicPr>
        <p:blipFill>
          <a:blip r:embed="rId4">
            <a:alphaModFix/>
          </a:blip>
          <a:stretch>
            <a:fillRect/>
          </a:stretch>
        </p:blipFill>
        <p:spPr>
          <a:xfrm>
            <a:off x="1923825" y="2231618"/>
            <a:ext cx="5296336" cy="2607082"/>
          </a:xfrm>
          <a:prstGeom prst="rect">
            <a:avLst/>
          </a:prstGeom>
          <a:noFill/>
          <a:ln>
            <a:noFill/>
          </a:ln>
        </p:spPr>
      </p:pic>
      <p:sp>
        <p:nvSpPr>
          <p:cNvPr id="347" name="Google Shape;347;p4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Explication du modèle - tree explainer</a:t>
            </a:r>
            <a:endParaRPr/>
          </a:p>
        </p:txBody>
      </p:sp>
      <p:pic>
        <p:nvPicPr>
          <p:cNvPr id="353" name="Google Shape;353;p45"/>
          <p:cNvPicPr preferRelativeResize="0"/>
          <p:nvPr/>
        </p:nvPicPr>
        <p:blipFill rotWithShape="1">
          <a:blip r:embed="rId3">
            <a:alphaModFix/>
          </a:blip>
          <a:srcRect b="0" l="0" r="0" t="6375"/>
          <a:stretch/>
        </p:blipFill>
        <p:spPr>
          <a:xfrm>
            <a:off x="152400" y="1033463"/>
            <a:ext cx="8839199" cy="1039650"/>
          </a:xfrm>
          <a:prstGeom prst="rect">
            <a:avLst/>
          </a:prstGeom>
          <a:noFill/>
          <a:ln>
            <a:noFill/>
          </a:ln>
        </p:spPr>
      </p:pic>
      <p:pic>
        <p:nvPicPr>
          <p:cNvPr id="354" name="Google Shape;354;p45"/>
          <p:cNvPicPr preferRelativeResize="0"/>
          <p:nvPr/>
        </p:nvPicPr>
        <p:blipFill>
          <a:blip r:embed="rId4">
            <a:alphaModFix/>
          </a:blip>
          <a:stretch>
            <a:fillRect/>
          </a:stretch>
        </p:blipFill>
        <p:spPr>
          <a:xfrm>
            <a:off x="2506400" y="2073125"/>
            <a:ext cx="4152693" cy="3027250"/>
          </a:xfrm>
          <a:prstGeom prst="rect">
            <a:avLst/>
          </a:prstGeom>
          <a:noFill/>
          <a:ln>
            <a:noFill/>
          </a:ln>
        </p:spPr>
      </p:pic>
      <p:sp>
        <p:nvSpPr>
          <p:cNvPr id="355" name="Google Shape;355;p4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Présentation des jeux de données</a:t>
            </a:r>
            <a:endParaRPr/>
          </a:p>
        </p:txBody>
      </p:sp>
      <p:sp>
        <p:nvSpPr>
          <p:cNvPr id="110" name="Google Shape;110;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Données fournies par Home Credit</a:t>
            </a:r>
            <a:endParaRPr/>
          </a:p>
          <a:p>
            <a:pPr indent="-317500" lvl="1" marL="914400" rtl="0" algn="l">
              <a:spcBef>
                <a:spcPts val="0"/>
              </a:spcBef>
              <a:spcAft>
                <a:spcPts val="0"/>
              </a:spcAft>
              <a:buSzPts val="1400"/>
              <a:buChar char="○"/>
            </a:pPr>
            <a:r>
              <a:rPr lang="fr"/>
              <a:t>7 sources de données :</a:t>
            </a:r>
            <a:endParaRPr/>
          </a:p>
          <a:p>
            <a:pPr indent="-317500" lvl="2" marL="1371600" rtl="0" algn="l">
              <a:spcBef>
                <a:spcPts val="0"/>
              </a:spcBef>
              <a:spcAft>
                <a:spcPts val="0"/>
              </a:spcAft>
              <a:buSzPts val="1400"/>
              <a:buChar char="■"/>
            </a:pPr>
            <a:r>
              <a:rPr lang="fr"/>
              <a:t>application_train/application_test</a:t>
            </a:r>
            <a:endParaRPr/>
          </a:p>
          <a:p>
            <a:pPr indent="-317500" lvl="2" marL="1371600" rtl="0" algn="l">
              <a:spcBef>
                <a:spcPts val="0"/>
              </a:spcBef>
              <a:spcAft>
                <a:spcPts val="0"/>
              </a:spcAft>
              <a:buSzPts val="1400"/>
              <a:buChar char="■"/>
            </a:pPr>
            <a:r>
              <a:rPr lang="fr"/>
              <a:t>bureau</a:t>
            </a:r>
            <a:endParaRPr/>
          </a:p>
          <a:p>
            <a:pPr indent="-317500" lvl="2" marL="1371600" rtl="0" algn="l">
              <a:spcBef>
                <a:spcPts val="0"/>
              </a:spcBef>
              <a:spcAft>
                <a:spcPts val="0"/>
              </a:spcAft>
              <a:buSzPts val="1400"/>
              <a:buChar char="■"/>
            </a:pPr>
            <a:r>
              <a:rPr lang="fr"/>
              <a:t>bureau_balance</a:t>
            </a:r>
            <a:endParaRPr/>
          </a:p>
          <a:p>
            <a:pPr indent="-317500" lvl="2" marL="1371600" rtl="0" algn="l">
              <a:spcBef>
                <a:spcPts val="0"/>
              </a:spcBef>
              <a:spcAft>
                <a:spcPts val="0"/>
              </a:spcAft>
              <a:buSzPts val="1400"/>
              <a:buChar char="■"/>
            </a:pPr>
            <a:r>
              <a:rPr lang="fr"/>
              <a:t>previous_application</a:t>
            </a:r>
            <a:endParaRPr/>
          </a:p>
          <a:p>
            <a:pPr indent="-317500" lvl="2" marL="1371600" rtl="0" algn="l">
              <a:spcBef>
                <a:spcPts val="0"/>
              </a:spcBef>
              <a:spcAft>
                <a:spcPts val="0"/>
              </a:spcAft>
              <a:buSzPts val="1400"/>
              <a:buChar char="■"/>
            </a:pPr>
            <a:r>
              <a:rPr lang="fr"/>
              <a:t>POS_CASH_BALANCE</a:t>
            </a:r>
            <a:endParaRPr/>
          </a:p>
          <a:p>
            <a:pPr indent="-317500" lvl="2" marL="1371600" rtl="0" algn="l">
              <a:spcBef>
                <a:spcPts val="0"/>
              </a:spcBef>
              <a:spcAft>
                <a:spcPts val="0"/>
              </a:spcAft>
              <a:buSzPts val="1400"/>
              <a:buChar char="■"/>
            </a:pPr>
            <a:r>
              <a:rPr lang="fr"/>
              <a:t>credit_card_balance</a:t>
            </a:r>
            <a:endParaRPr/>
          </a:p>
          <a:p>
            <a:pPr indent="-317500" lvl="2" marL="1371600" rtl="0" algn="l">
              <a:spcBef>
                <a:spcPts val="0"/>
              </a:spcBef>
              <a:spcAft>
                <a:spcPts val="0"/>
              </a:spcAft>
              <a:buSzPts val="1400"/>
              <a:buChar char="■"/>
            </a:pPr>
            <a:r>
              <a:rPr lang="fr"/>
              <a:t>installments_payment</a:t>
            </a:r>
            <a:endParaRPr/>
          </a:p>
        </p:txBody>
      </p:sp>
      <p:sp>
        <p:nvSpPr>
          <p:cNvPr id="111" name="Google Shape;111;p16"/>
          <p:cNvSpPr/>
          <p:nvPr/>
        </p:nvSpPr>
        <p:spPr>
          <a:xfrm>
            <a:off x="4572000" y="1865875"/>
            <a:ext cx="1145100" cy="325800"/>
          </a:xfrm>
          <a:prstGeom prst="lef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application_train</a:t>
            </a:r>
            <a:endParaRPr/>
          </a:p>
        </p:txBody>
      </p:sp>
      <p:sp>
        <p:nvSpPr>
          <p:cNvPr id="118" name="Google Shape;118;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307 511 lignes</a:t>
            </a:r>
            <a:endParaRPr/>
          </a:p>
          <a:p>
            <a:pPr indent="-342900" lvl="0" marL="457200" rtl="0" algn="l">
              <a:spcBef>
                <a:spcPts val="0"/>
              </a:spcBef>
              <a:spcAft>
                <a:spcPts val="0"/>
              </a:spcAft>
              <a:buSzPts val="1800"/>
              <a:buChar char="●"/>
            </a:pPr>
            <a:r>
              <a:rPr lang="fr"/>
              <a:t>122 colonnes</a:t>
            </a:r>
            <a:endParaRPr/>
          </a:p>
          <a:p>
            <a:pPr indent="-317500" lvl="1" marL="914400" rtl="0" algn="l">
              <a:spcBef>
                <a:spcPts val="0"/>
              </a:spcBef>
              <a:spcAft>
                <a:spcPts val="0"/>
              </a:spcAft>
              <a:buSzPts val="1400"/>
              <a:buChar char="○"/>
            </a:pPr>
            <a:r>
              <a:rPr lang="fr"/>
              <a:t>14 variables catégorielles</a:t>
            </a:r>
            <a:endParaRPr/>
          </a:p>
          <a:p>
            <a:pPr indent="-317500" lvl="1" marL="914400" rtl="0" algn="l">
              <a:spcBef>
                <a:spcPts val="0"/>
              </a:spcBef>
              <a:spcAft>
                <a:spcPts val="0"/>
              </a:spcAft>
              <a:buSzPts val="1400"/>
              <a:buChar char="○"/>
            </a:pPr>
            <a:r>
              <a:rPr lang="fr"/>
              <a:t>34 variables booléennes</a:t>
            </a:r>
            <a:endParaRPr/>
          </a:p>
          <a:p>
            <a:pPr indent="-317500" lvl="1" marL="914400" rtl="0" algn="l">
              <a:spcBef>
                <a:spcPts val="0"/>
              </a:spcBef>
              <a:spcAft>
                <a:spcPts val="0"/>
              </a:spcAft>
              <a:buSzPts val="1400"/>
              <a:buChar char="○"/>
            </a:pPr>
            <a:r>
              <a:rPr lang="fr"/>
              <a:t>74 variables numériques</a:t>
            </a:r>
            <a:endParaRPr/>
          </a:p>
        </p:txBody>
      </p:sp>
      <p:pic>
        <p:nvPicPr>
          <p:cNvPr id="119" name="Google Shape;119;p17"/>
          <p:cNvPicPr preferRelativeResize="0"/>
          <p:nvPr/>
        </p:nvPicPr>
        <p:blipFill>
          <a:blip r:embed="rId3">
            <a:alphaModFix/>
          </a:blip>
          <a:stretch>
            <a:fillRect/>
          </a:stretch>
        </p:blipFill>
        <p:spPr>
          <a:xfrm>
            <a:off x="3381375" y="1404938"/>
            <a:ext cx="2381250" cy="2333625"/>
          </a:xfrm>
          <a:prstGeom prst="rect">
            <a:avLst/>
          </a:prstGeom>
          <a:noFill/>
          <a:ln>
            <a:noFill/>
          </a:ln>
        </p:spPr>
      </p:pic>
      <p:sp>
        <p:nvSpPr>
          <p:cNvPr id="120" name="Google Shape;120;p1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Variable cible</a:t>
            </a:r>
            <a:endParaRPr/>
          </a:p>
        </p:txBody>
      </p:sp>
      <p:sp>
        <p:nvSpPr>
          <p:cNvPr id="126" name="Google Shape;12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solidFill>
                  <a:schemeClr val="accent3"/>
                </a:solidFill>
              </a:rPr>
              <a:t>TARGET :</a:t>
            </a:r>
            <a:endParaRPr b="1">
              <a:solidFill>
                <a:schemeClr val="accent3"/>
              </a:solidFill>
            </a:endParaRPr>
          </a:p>
          <a:p>
            <a:pPr indent="-342900" lvl="0" marL="457200" rtl="0" algn="l">
              <a:spcBef>
                <a:spcPts val="1200"/>
              </a:spcBef>
              <a:spcAft>
                <a:spcPts val="0"/>
              </a:spcAft>
              <a:buSzPts val="1800"/>
              <a:buChar char="●"/>
            </a:pPr>
            <a:r>
              <a:rPr b="1" lang="fr">
                <a:solidFill>
                  <a:srgbClr val="00FF00"/>
                </a:solidFill>
                <a:highlight>
                  <a:schemeClr val="lt2"/>
                </a:highlight>
              </a:rPr>
              <a:t>0</a:t>
            </a:r>
            <a:r>
              <a:rPr lang="fr"/>
              <a:t> : crédit remboursé</a:t>
            </a:r>
            <a:endParaRPr/>
          </a:p>
          <a:p>
            <a:pPr indent="-342900" lvl="0" marL="457200" rtl="0" algn="l">
              <a:spcBef>
                <a:spcPts val="0"/>
              </a:spcBef>
              <a:spcAft>
                <a:spcPts val="0"/>
              </a:spcAft>
              <a:buSzPts val="1800"/>
              <a:buChar char="●"/>
            </a:pPr>
            <a:r>
              <a:rPr b="1" lang="fr">
                <a:solidFill>
                  <a:srgbClr val="FF0000"/>
                </a:solidFill>
                <a:highlight>
                  <a:schemeClr val="lt2"/>
                </a:highlight>
              </a:rPr>
              <a:t>1</a:t>
            </a:r>
            <a:r>
              <a:rPr lang="fr"/>
              <a:t> : crédit non remboursé </a:t>
            </a:r>
            <a:endParaRPr/>
          </a:p>
        </p:txBody>
      </p:sp>
      <p:pic>
        <p:nvPicPr>
          <p:cNvPr id="127" name="Google Shape;127;p18"/>
          <p:cNvPicPr preferRelativeResize="0"/>
          <p:nvPr/>
        </p:nvPicPr>
        <p:blipFill>
          <a:blip r:embed="rId3">
            <a:alphaModFix/>
          </a:blip>
          <a:stretch>
            <a:fillRect/>
          </a:stretch>
        </p:blipFill>
        <p:spPr>
          <a:xfrm>
            <a:off x="3435600" y="1229875"/>
            <a:ext cx="5006350" cy="3081800"/>
          </a:xfrm>
          <a:prstGeom prst="rect">
            <a:avLst/>
          </a:prstGeom>
          <a:noFill/>
          <a:ln>
            <a:noFill/>
          </a:ln>
        </p:spPr>
      </p:pic>
      <p:sp>
        <p:nvSpPr>
          <p:cNvPr id="128" name="Google Shape;128;p18"/>
          <p:cNvSpPr txBox="1"/>
          <p:nvPr/>
        </p:nvSpPr>
        <p:spPr>
          <a:xfrm>
            <a:off x="6476250" y="3376350"/>
            <a:ext cx="70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Roboto"/>
                <a:ea typeface="Roboto"/>
                <a:cs typeface="Roboto"/>
                <a:sym typeface="Roboto"/>
              </a:rPr>
              <a:t>8,07%</a:t>
            </a:r>
            <a:endParaRPr>
              <a:latin typeface="Roboto"/>
              <a:ea typeface="Roboto"/>
              <a:cs typeface="Roboto"/>
              <a:sym typeface="Roboto"/>
            </a:endParaRPr>
          </a:p>
        </p:txBody>
      </p:sp>
      <p:sp>
        <p:nvSpPr>
          <p:cNvPr id="129" name="Google Shape;129;p18"/>
          <p:cNvSpPr txBox="1"/>
          <p:nvPr/>
        </p:nvSpPr>
        <p:spPr>
          <a:xfrm>
            <a:off x="4491925" y="1796775"/>
            <a:ext cx="80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rgbClr val="D9D9D9"/>
                </a:solidFill>
                <a:latin typeface="Roboto"/>
                <a:ea typeface="Roboto"/>
                <a:cs typeface="Roboto"/>
                <a:sym typeface="Roboto"/>
              </a:rPr>
              <a:t>91,93</a:t>
            </a:r>
            <a:r>
              <a:rPr lang="fr">
                <a:solidFill>
                  <a:srgbClr val="D9D9D9"/>
                </a:solidFill>
                <a:latin typeface="Roboto"/>
                <a:ea typeface="Roboto"/>
                <a:cs typeface="Roboto"/>
                <a:sym typeface="Roboto"/>
              </a:rPr>
              <a:t>%</a:t>
            </a:r>
            <a:endParaRPr>
              <a:solidFill>
                <a:srgbClr val="D9D9D9"/>
              </a:solidFill>
              <a:latin typeface="Roboto"/>
              <a:ea typeface="Roboto"/>
              <a:cs typeface="Roboto"/>
              <a:sym typeface="Roboto"/>
            </a:endParaRPr>
          </a:p>
        </p:txBody>
      </p:sp>
      <p:sp>
        <p:nvSpPr>
          <p:cNvPr id="130" name="Google Shape;130;p18"/>
          <p:cNvSpPr/>
          <p:nvPr/>
        </p:nvSpPr>
        <p:spPr>
          <a:xfrm>
            <a:off x="434375" y="2941975"/>
            <a:ext cx="700800" cy="434400"/>
          </a:xfrm>
          <a:prstGeom prst="curvedRightArrow">
            <a:avLst>
              <a:gd fmla="val 25000" name="adj1"/>
              <a:gd fmla="val 50000" name="adj2"/>
              <a:gd fmla="val 25000" name="adj3"/>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txBox="1"/>
          <p:nvPr/>
        </p:nvSpPr>
        <p:spPr>
          <a:xfrm>
            <a:off x="1362375" y="2862975"/>
            <a:ext cx="201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latin typeface="Roboto"/>
                <a:ea typeface="Roboto"/>
                <a:cs typeface="Roboto"/>
                <a:sym typeface="Roboto"/>
              </a:rPr>
              <a:t>Classes déséquilibrées</a:t>
            </a:r>
            <a:endParaRPr b="1">
              <a:latin typeface="Roboto"/>
              <a:ea typeface="Roboto"/>
              <a:cs typeface="Roboto"/>
              <a:sym typeface="Roboto"/>
            </a:endParaRPr>
          </a:p>
        </p:txBody>
      </p:sp>
      <p:sp>
        <p:nvSpPr>
          <p:cNvPr id="132" name="Google Shape;132;p1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Valeurs manquantes</a:t>
            </a:r>
            <a:endParaRPr/>
          </a:p>
        </p:txBody>
      </p:sp>
      <p:pic>
        <p:nvPicPr>
          <p:cNvPr id="138" name="Google Shape;138;p19"/>
          <p:cNvPicPr preferRelativeResize="0"/>
          <p:nvPr/>
        </p:nvPicPr>
        <p:blipFill>
          <a:blip r:embed="rId3">
            <a:alphaModFix/>
          </a:blip>
          <a:stretch>
            <a:fillRect/>
          </a:stretch>
        </p:blipFill>
        <p:spPr>
          <a:xfrm>
            <a:off x="1672023" y="930275"/>
            <a:ext cx="5799949" cy="4213226"/>
          </a:xfrm>
          <a:prstGeom prst="rect">
            <a:avLst/>
          </a:prstGeom>
          <a:noFill/>
          <a:ln>
            <a:noFill/>
          </a:ln>
        </p:spPr>
      </p:pic>
      <p:sp>
        <p:nvSpPr>
          <p:cNvPr id="139" name="Google Shape;139;p1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Analyse univariée - Variables qualitatives</a:t>
            </a:r>
            <a:endParaRPr/>
          </a:p>
        </p:txBody>
      </p:sp>
      <p:sp>
        <p:nvSpPr>
          <p:cNvPr id="145" name="Google Shape;145;p20"/>
          <p:cNvSpPr txBox="1"/>
          <p:nvPr>
            <p:ph idx="1" type="body"/>
          </p:nvPr>
        </p:nvSpPr>
        <p:spPr>
          <a:xfrm>
            <a:off x="3415825" y="1017800"/>
            <a:ext cx="1796700" cy="4386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1200"/>
              </a:spcAft>
              <a:buNone/>
            </a:pPr>
            <a:r>
              <a:rPr lang="fr"/>
              <a:t>NAME_FAMILY_STATUS</a:t>
            </a:r>
            <a:endParaRPr/>
          </a:p>
        </p:txBody>
      </p:sp>
      <p:pic>
        <p:nvPicPr>
          <p:cNvPr id="146" name="Google Shape;146;p20"/>
          <p:cNvPicPr preferRelativeResize="0"/>
          <p:nvPr/>
        </p:nvPicPr>
        <p:blipFill>
          <a:blip r:embed="rId3">
            <a:alphaModFix/>
          </a:blip>
          <a:stretch>
            <a:fillRect/>
          </a:stretch>
        </p:blipFill>
        <p:spPr>
          <a:xfrm>
            <a:off x="1783688" y="1401475"/>
            <a:ext cx="5576634" cy="3382300"/>
          </a:xfrm>
          <a:prstGeom prst="rect">
            <a:avLst/>
          </a:prstGeom>
          <a:noFill/>
          <a:ln>
            <a:noFill/>
          </a:ln>
        </p:spPr>
      </p:pic>
      <p:sp>
        <p:nvSpPr>
          <p:cNvPr id="147" name="Google Shape;147;p2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Analyse univariée - Variables quantitatives</a:t>
            </a:r>
            <a:endParaRPr/>
          </a:p>
        </p:txBody>
      </p:sp>
      <p:sp>
        <p:nvSpPr>
          <p:cNvPr id="153" name="Google Shape;153;p21"/>
          <p:cNvSpPr txBox="1"/>
          <p:nvPr>
            <p:ph idx="1" type="body"/>
          </p:nvPr>
        </p:nvSpPr>
        <p:spPr>
          <a:xfrm>
            <a:off x="3510325" y="1017800"/>
            <a:ext cx="1702200" cy="4386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fr"/>
              <a:t>DAYS_EMPLOYED</a:t>
            </a:r>
            <a:endParaRPr/>
          </a:p>
        </p:txBody>
      </p:sp>
      <p:pic>
        <p:nvPicPr>
          <p:cNvPr id="154" name="Google Shape;154;p21"/>
          <p:cNvPicPr preferRelativeResize="0"/>
          <p:nvPr/>
        </p:nvPicPr>
        <p:blipFill>
          <a:blip r:embed="rId3">
            <a:alphaModFix/>
          </a:blip>
          <a:stretch>
            <a:fillRect/>
          </a:stretch>
        </p:blipFill>
        <p:spPr>
          <a:xfrm>
            <a:off x="1588475" y="1391625"/>
            <a:ext cx="5545912" cy="3382300"/>
          </a:xfrm>
          <a:prstGeom prst="rect">
            <a:avLst/>
          </a:prstGeom>
          <a:noFill/>
          <a:ln>
            <a:noFill/>
          </a:ln>
        </p:spPr>
      </p:pic>
      <p:cxnSp>
        <p:nvCxnSpPr>
          <p:cNvPr id="155" name="Google Shape;155;p21"/>
          <p:cNvCxnSpPr/>
          <p:nvPr/>
        </p:nvCxnSpPr>
        <p:spPr>
          <a:xfrm flipH="1">
            <a:off x="6594600" y="2882725"/>
            <a:ext cx="691200" cy="513300"/>
          </a:xfrm>
          <a:prstGeom prst="straightConnector1">
            <a:avLst/>
          </a:prstGeom>
          <a:noFill/>
          <a:ln cap="flat" cmpd="sng" w="28575">
            <a:solidFill>
              <a:schemeClr val="accent3"/>
            </a:solidFill>
            <a:prstDash val="solid"/>
            <a:round/>
            <a:headEnd len="med" w="med" type="none"/>
            <a:tailEnd len="med" w="med" type="triangle"/>
          </a:ln>
        </p:spPr>
      </p:cxnSp>
      <p:sp>
        <p:nvSpPr>
          <p:cNvPr id="156" name="Google Shape;156;p21"/>
          <p:cNvSpPr txBox="1"/>
          <p:nvPr/>
        </p:nvSpPr>
        <p:spPr>
          <a:xfrm>
            <a:off x="7453625" y="2181800"/>
            <a:ext cx="158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Roboto"/>
                <a:ea typeface="Roboto"/>
                <a:cs typeface="Roboto"/>
                <a:sym typeface="Roboto"/>
              </a:rPr>
              <a:t>1000 ans de travail !!!</a:t>
            </a:r>
            <a:endParaRPr>
              <a:latin typeface="Roboto"/>
              <a:ea typeface="Roboto"/>
              <a:cs typeface="Roboto"/>
              <a:sym typeface="Roboto"/>
            </a:endParaRPr>
          </a:p>
        </p:txBody>
      </p:sp>
      <p:sp>
        <p:nvSpPr>
          <p:cNvPr id="157" name="Google Shape;157;p2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