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77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F1BBB2-D9C5-4D90-A61C-8FF3E695E545}" type="datetimeFigureOut">
              <a:rPr lang="en-US" smtClean="0"/>
              <a:pPr/>
              <a:t>1/31/2020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2D7863-1081-4FEB-9632-5A89A68EA5F8}" type="slidenum">
              <a:rPr lang="en-GB" smtClean="0"/>
              <a:pPr/>
              <a:t>‹#›</a:t>
            </a:fld>
            <a:endParaRPr lang="en-GB"/>
          </a:p>
        </p:txBody>
      </p:sp>
    </p:spTree>
    <p:extLst>
      <p:ext uri="{BB962C8B-B14F-4D97-AF65-F5344CB8AC3E}">
        <p14:creationId xmlns:p14="http://schemas.microsoft.com/office/powerpoint/2010/main" val="3902687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812D7863-1081-4FEB-9632-5A89A68EA5F8}" type="slidenum">
              <a:rPr lang="en-GB" smtClean="0"/>
              <a:pPr/>
              <a:t>9</a:t>
            </a:fld>
            <a:endParaRPr lang="en-GB"/>
          </a:p>
        </p:txBody>
      </p:sp>
    </p:spTree>
    <p:extLst>
      <p:ext uri="{BB962C8B-B14F-4D97-AF65-F5344CB8AC3E}">
        <p14:creationId xmlns:p14="http://schemas.microsoft.com/office/powerpoint/2010/main" val="4189655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4000" dirty="0">
                <a:latin typeface="Arial Narrow" panose="020B0606020202030204" pitchFamily="34" charset="0"/>
              </a:rPr>
              <a:t>ERM Exercise 1</a:t>
            </a:r>
          </a:p>
        </p:txBody>
      </p:sp>
      <p:sp>
        <p:nvSpPr>
          <p:cNvPr id="3" name="Subtitle 2"/>
          <p:cNvSpPr>
            <a:spLocks noGrp="1"/>
          </p:cNvSpPr>
          <p:nvPr>
            <p:ph type="subTitle" idx="1"/>
          </p:nvPr>
        </p:nvSpPr>
        <p:spPr/>
        <p:txBody>
          <a:bodyPr/>
          <a:lstStyle/>
          <a:p>
            <a:endParaRPr lang="en-GB" b="1" dirty="0">
              <a:solidFill>
                <a:schemeClr val="tx1"/>
              </a:solidFill>
            </a:endParaRPr>
          </a:p>
        </p:txBody>
      </p:sp>
      <p:pic>
        <p:nvPicPr>
          <p:cNvPr id="4" name="Picture 2"/>
          <p:cNvPicPr>
            <a:picLocks noChangeAspect="1" noChangeArrowheads="1"/>
          </p:cNvPicPr>
          <p:nvPr/>
        </p:nvPicPr>
        <p:blipFill>
          <a:blip r:embed="rId2" cstate="print"/>
          <a:srcRect/>
          <a:stretch>
            <a:fillRect/>
          </a:stretch>
        </p:blipFill>
        <p:spPr bwMode="auto">
          <a:xfrm>
            <a:off x="539552" y="332656"/>
            <a:ext cx="2857500" cy="116205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8229600" cy="2862322"/>
          </a:xfrm>
          <a:prstGeom prst="rect">
            <a:avLst/>
          </a:prstGeom>
        </p:spPr>
        <p:txBody>
          <a:bodyPr wrap="square">
            <a:spAutoFit/>
          </a:bodyPr>
          <a:lstStyle/>
          <a:p>
            <a:r>
              <a:rPr lang="en-US" sz="3600" dirty="0"/>
              <a:t>A STUDENT may </a:t>
            </a:r>
            <a:r>
              <a:rPr lang="en-US" sz="3600" dirty="0">
                <a:solidFill>
                  <a:srgbClr val="FF0000"/>
                </a:solidFill>
              </a:rPr>
              <a:t>ENROLL</a:t>
            </a:r>
            <a:r>
              <a:rPr lang="en-US" sz="3600" dirty="0"/>
              <a:t> in several CLASSES, but (s)he takes each class only once during any given enrollment period.</a:t>
            </a:r>
          </a:p>
          <a:p>
            <a:r>
              <a:rPr lang="en-US" sz="3600" dirty="0"/>
              <a:t>Each CLASS may have up to 30 students in it.</a:t>
            </a:r>
          </a:p>
        </p:txBody>
      </p:sp>
      <p:sp>
        <p:nvSpPr>
          <p:cNvPr id="3" name="Rectangle 2"/>
          <p:cNvSpPr>
            <a:spLocks noChangeArrowheads="1"/>
          </p:cNvSpPr>
          <p:nvPr/>
        </p:nvSpPr>
        <p:spPr bwMode="auto">
          <a:xfrm>
            <a:off x="838200" y="4495800"/>
            <a:ext cx="1752600" cy="914400"/>
          </a:xfrm>
          <a:prstGeom prst="rect">
            <a:avLst/>
          </a:prstGeom>
          <a:solidFill>
            <a:srgbClr val="00B0F0"/>
          </a:solidFill>
          <a:ln w="9525">
            <a:solidFill>
              <a:schemeClr val="tx1"/>
            </a:solidFill>
            <a:miter lim="800000"/>
            <a:headEnd/>
            <a:tailEnd/>
          </a:ln>
          <a:effectLst/>
        </p:spPr>
        <p:txBody>
          <a:bodyPr wrap="none" anchor="ctr"/>
          <a:lstStyle/>
          <a:p>
            <a:r>
              <a:rPr lang="en-GB" dirty="0"/>
              <a:t>STUDENT</a:t>
            </a:r>
          </a:p>
        </p:txBody>
      </p:sp>
      <p:sp>
        <p:nvSpPr>
          <p:cNvPr id="4" name="Rectangle 4"/>
          <p:cNvSpPr>
            <a:spLocks noChangeArrowheads="1"/>
          </p:cNvSpPr>
          <p:nvPr/>
        </p:nvSpPr>
        <p:spPr bwMode="auto">
          <a:xfrm>
            <a:off x="6629400" y="4572000"/>
            <a:ext cx="1447800" cy="838200"/>
          </a:xfrm>
          <a:prstGeom prst="rect">
            <a:avLst/>
          </a:prstGeom>
          <a:solidFill>
            <a:srgbClr val="00B0F0"/>
          </a:solidFill>
          <a:ln w="9525">
            <a:solidFill>
              <a:schemeClr val="tx1"/>
            </a:solidFill>
            <a:miter lim="800000"/>
            <a:headEnd/>
            <a:tailEnd/>
          </a:ln>
          <a:effectLst/>
        </p:spPr>
        <p:txBody>
          <a:bodyPr wrap="none" anchor="ctr"/>
          <a:lstStyle/>
          <a:p>
            <a:r>
              <a:rPr lang="en-GB" dirty="0"/>
              <a:t>  CLASSES</a:t>
            </a:r>
          </a:p>
        </p:txBody>
      </p:sp>
      <p:sp>
        <p:nvSpPr>
          <p:cNvPr id="5" name="Text Box 10"/>
          <p:cNvSpPr txBox="1">
            <a:spLocks noChangeArrowheads="1"/>
          </p:cNvSpPr>
          <p:nvPr/>
        </p:nvSpPr>
        <p:spPr bwMode="auto">
          <a:xfrm>
            <a:off x="2895600" y="4343400"/>
            <a:ext cx="609600" cy="457200"/>
          </a:xfrm>
          <a:prstGeom prst="rect">
            <a:avLst/>
          </a:prstGeom>
          <a:noFill/>
          <a:ln w="9525">
            <a:noFill/>
            <a:miter lim="800000"/>
            <a:headEnd/>
            <a:tailEnd/>
          </a:ln>
          <a:effectLst/>
        </p:spPr>
        <p:txBody>
          <a:bodyPr>
            <a:spAutoFit/>
          </a:bodyPr>
          <a:lstStyle/>
          <a:p>
            <a:pPr>
              <a:spcBef>
                <a:spcPct val="50000"/>
              </a:spcBef>
            </a:pPr>
            <a:r>
              <a:rPr lang="en-US" dirty="0"/>
              <a:t>1</a:t>
            </a:r>
          </a:p>
        </p:txBody>
      </p:sp>
      <p:sp>
        <p:nvSpPr>
          <p:cNvPr id="6" name="Text Box 11"/>
          <p:cNvSpPr txBox="1">
            <a:spLocks noChangeArrowheads="1"/>
          </p:cNvSpPr>
          <p:nvPr/>
        </p:nvSpPr>
        <p:spPr bwMode="auto">
          <a:xfrm>
            <a:off x="5638800" y="4267200"/>
            <a:ext cx="609600" cy="457200"/>
          </a:xfrm>
          <a:prstGeom prst="rect">
            <a:avLst/>
          </a:prstGeom>
          <a:noFill/>
          <a:ln w="9525">
            <a:noFill/>
            <a:miter lim="800000"/>
            <a:headEnd/>
            <a:tailEnd/>
          </a:ln>
          <a:effectLst/>
        </p:spPr>
        <p:txBody>
          <a:bodyPr>
            <a:spAutoFit/>
          </a:bodyPr>
          <a:lstStyle/>
          <a:p>
            <a:pPr>
              <a:spcBef>
                <a:spcPct val="50000"/>
              </a:spcBef>
            </a:pPr>
            <a:r>
              <a:rPr lang="en-US" dirty="0"/>
              <a:t>M</a:t>
            </a:r>
          </a:p>
        </p:txBody>
      </p:sp>
      <p:sp>
        <p:nvSpPr>
          <p:cNvPr id="7" name="Text Box 30"/>
          <p:cNvSpPr txBox="1">
            <a:spLocks noChangeArrowheads="1"/>
          </p:cNvSpPr>
          <p:nvPr/>
        </p:nvSpPr>
        <p:spPr bwMode="auto">
          <a:xfrm>
            <a:off x="2514600" y="4724400"/>
            <a:ext cx="1981200" cy="369332"/>
          </a:xfrm>
          <a:prstGeom prst="rect">
            <a:avLst/>
          </a:prstGeom>
          <a:noFill/>
          <a:ln w="9525">
            <a:noFill/>
            <a:miter lim="800000"/>
            <a:headEnd/>
            <a:tailEnd/>
          </a:ln>
          <a:effectLst/>
        </p:spPr>
        <p:txBody>
          <a:bodyPr>
            <a:spAutoFit/>
          </a:bodyPr>
          <a:lstStyle/>
          <a:p>
            <a:pPr>
              <a:spcBef>
                <a:spcPct val="50000"/>
              </a:spcBef>
            </a:pPr>
            <a:endParaRPr lang="en-US" dirty="0"/>
          </a:p>
        </p:txBody>
      </p:sp>
      <p:sp>
        <p:nvSpPr>
          <p:cNvPr id="8" name="Flowchart: Decision 7"/>
          <p:cNvSpPr/>
          <p:nvPr/>
        </p:nvSpPr>
        <p:spPr>
          <a:xfrm>
            <a:off x="3657600" y="4572000"/>
            <a:ext cx="1752600" cy="838200"/>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00" dirty="0"/>
              <a:t>ENROLL</a:t>
            </a:r>
          </a:p>
        </p:txBody>
      </p:sp>
      <p:cxnSp>
        <p:nvCxnSpPr>
          <p:cNvPr id="9" name="Straight Connector 8"/>
          <p:cNvCxnSpPr>
            <a:stCxn id="3" idx="3"/>
            <a:endCxn id="8" idx="1"/>
          </p:cNvCxnSpPr>
          <p:nvPr/>
        </p:nvCxnSpPr>
        <p:spPr>
          <a:xfrm>
            <a:off x="2590800" y="4953000"/>
            <a:ext cx="10668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3"/>
            <a:endCxn id="4" idx="1"/>
          </p:cNvCxnSpPr>
          <p:nvPr/>
        </p:nvCxnSpPr>
        <p:spPr>
          <a:xfrm>
            <a:off x="5410200" y="4991100"/>
            <a:ext cx="12192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 Box 12"/>
          <p:cNvSpPr txBox="1">
            <a:spLocks noChangeArrowheads="1"/>
          </p:cNvSpPr>
          <p:nvPr/>
        </p:nvSpPr>
        <p:spPr bwMode="auto">
          <a:xfrm>
            <a:off x="2667000" y="5181600"/>
            <a:ext cx="1143000" cy="369332"/>
          </a:xfrm>
          <a:prstGeom prst="rect">
            <a:avLst/>
          </a:prstGeom>
          <a:noFill/>
          <a:ln w="9525">
            <a:noFill/>
            <a:miter lim="800000"/>
            <a:headEnd/>
            <a:tailEnd/>
          </a:ln>
          <a:effectLst/>
        </p:spPr>
        <p:txBody>
          <a:bodyPr>
            <a:spAutoFit/>
          </a:bodyPr>
          <a:lstStyle/>
          <a:p>
            <a:pPr>
              <a:spcBef>
                <a:spcPct val="50000"/>
              </a:spcBef>
            </a:pPr>
            <a:r>
              <a:rPr lang="en-US" dirty="0"/>
              <a:t>(1..M)</a:t>
            </a:r>
          </a:p>
        </p:txBody>
      </p:sp>
      <p:sp>
        <p:nvSpPr>
          <p:cNvPr id="12" name="Text Box 13"/>
          <p:cNvSpPr txBox="1">
            <a:spLocks noChangeArrowheads="1"/>
          </p:cNvSpPr>
          <p:nvPr/>
        </p:nvSpPr>
        <p:spPr bwMode="auto">
          <a:xfrm>
            <a:off x="5562600" y="5181600"/>
            <a:ext cx="914400" cy="923330"/>
          </a:xfrm>
          <a:prstGeom prst="rect">
            <a:avLst/>
          </a:prstGeom>
          <a:noFill/>
          <a:ln w="9525">
            <a:noFill/>
            <a:miter lim="800000"/>
            <a:headEnd/>
            <a:tailEnd/>
          </a:ln>
          <a:effectLst/>
        </p:spPr>
        <p:txBody>
          <a:bodyPr>
            <a:spAutoFit/>
          </a:bodyPr>
          <a:lstStyle/>
          <a:p>
            <a:pPr>
              <a:spcBef>
                <a:spcPct val="50000"/>
              </a:spcBef>
            </a:pPr>
            <a:r>
              <a:rPr lang="en-US" dirty="0"/>
              <a:t>(1..30) or (1..30)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0"/>
            <a:ext cx="8153400" cy="2554545"/>
          </a:xfrm>
          <a:prstGeom prst="rect">
            <a:avLst/>
          </a:prstGeom>
        </p:spPr>
        <p:txBody>
          <a:bodyPr wrap="square">
            <a:spAutoFit/>
          </a:bodyPr>
          <a:lstStyle/>
          <a:p>
            <a:r>
              <a:rPr lang="en-US" sz="3200" dirty="0"/>
              <a:t>Each DEPARTMENT </a:t>
            </a:r>
            <a:r>
              <a:rPr lang="en-US" sz="3200" dirty="0">
                <a:solidFill>
                  <a:srgbClr val="FF0000"/>
                </a:solidFill>
              </a:rPr>
              <a:t>HAS/ENROLLS</a:t>
            </a:r>
            <a:r>
              <a:rPr lang="en-US" sz="3200" dirty="0"/>
              <a:t> several STUDENTS whose major is offered by that department. However, each STUDENT has only a single major and is therefore, associated with a single department.</a:t>
            </a:r>
          </a:p>
        </p:txBody>
      </p:sp>
      <p:sp>
        <p:nvSpPr>
          <p:cNvPr id="3" name="Rectangle 2"/>
          <p:cNvSpPr>
            <a:spLocks noChangeArrowheads="1"/>
          </p:cNvSpPr>
          <p:nvPr/>
        </p:nvSpPr>
        <p:spPr bwMode="auto">
          <a:xfrm>
            <a:off x="685800" y="5029200"/>
            <a:ext cx="1676400" cy="914400"/>
          </a:xfrm>
          <a:prstGeom prst="rect">
            <a:avLst/>
          </a:prstGeom>
          <a:solidFill>
            <a:srgbClr val="00B0F0"/>
          </a:solidFill>
          <a:ln w="9525">
            <a:solidFill>
              <a:schemeClr val="tx1"/>
            </a:solidFill>
            <a:miter lim="800000"/>
            <a:headEnd/>
            <a:tailEnd/>
          </a:ln>
          <a:effectLst/>
        </p:spPr>
        <p:txBody>
          <a:bodyPr wrap="none" anchor="ctr"/>
          <a:lstStyle/>
          <a:p>
            <a:endParaRPr lang="en-GB"/>
          </a:p>
        </p:txBody>
      </p:sp>
      <p:sp>
        <p:nvSpPr>
          <p:cNvPr id="4" name="Rectangle 3"/>
          <p:cNvSpPr>
            <a:spLocks noChangeArrowheads="1"/>
          </p:cNvSpPr>
          <p:nvPr/>
        </p:nvSpPr>
        <p:spPr bwMode="auto">
          <a:xfrm>
            <a:off x="6172200" y="4953000"/>
            <a:ext cx="1676400" cy="838200"/>
          </a:xfrm>
          <a:prstGeom prst="rect">
            <a:avLst/>
          </a:prstGeom>
          <a:solidFill>
            <a:srgbClr val="00B0F0"/>
          </a:solidFill>
          <a:ln w="9525">
            <a:solidFill>
              <a:schemeClr val="tx1"/>
            </a:solidFill>
            <a:miter lim="800000"/>
            <a:headEnd/>
            <a:tailEnd/>
          </a:ln>
          <a:effectLst/>
        </p:spPr>
        <p:txBody>
          <a:bodyPr wrap="none" anchor="ctr"/>
          <a:lstStyle/>
          <a:p>
            <a:endParaRPr lang="en-GB"/>
          </a:p>
        </p:txBody>
      </p:sp>
      <p:sp>
        <p:nvSpPr>
          <p:cNvPr id="5" name="Line 5"/>
          <p:cNvSpPr>
            <a:spLocks noChangeShapeType="1"/>
          </p:cNvSpPr>
          <p:nvPr/>
        </p:nvSpPr>
        <p:spPr bwMode="auto">
          <a:xfrm>
            <a:off x="2362200" y="5562600"/>
            <a:ext cx="762000" cy="0"/>
          </a:xfrm>
          <a:prstGeom prst="line">
            <a:avLst/>
          </a:prstGeom>
          <a:noFill/>
          <a:ln w="9525">
            <a:solidFill>
              <a:schemeClr val="tx1"/>
            </a:solidFill>
            <a:round/>
            <a:headEnd/>
            <a:tailEnd/>
          </a:ln>
          <a:effectLst/>
        </p:spPr>
        <p:txBody>
          <a:bodyPr/>
          <a:lstStyle/>
          <a:p>
            <a:endParaRPr lang="en-GB"/>
          </a:p>
        </p:txBody>
      </p:sp>
      <p:sp>
        <p:nvSpPr>
          <p:cNvPr id="6" name="Line 6"/>
          <p:cNvSpPr>
            <a:spLocks noChangeShapeType="1"/>
          </p:cNvSpPr>
          <p:nvPr/>
        </p:nvSpPr>
        <p:spPr bwMode="auto">
          <a:xfrm>
            <a:off x="5105400" y="5562600"/>
            <a:ext cx="1066800" cy="0"/>
          </a:xfrm>
          <a:prstGeom prst="line">
            <a:avLst/>
          </a:prstGeom>
          <a:noFill/>
          <a:ln w="9525">
            <a:solidFill>
              <a:schemeClr val="tx1"/>
            </a:solidFill>
            <a:round/>
            <a:headEnd/>
            <a:tailEnd/>
          </a:ln>
          <a:effectLst/>
        </p:spPr>
        <p:txBody>
          <a:bodyPr/>
          <a:lstStyle/>
          <a:p>
            <a:endParaRPr lang="en-GB"/>
          </a:p>
        </p:txBody>
      </p:sp>
      <p:sp>
        <p:nvSpPr>
          <p:cNvPr id="7" name="Text Box 7"/>
          <p:cNvSpPr txBox="1">
            <a:spLocks noChangeArrowheads="1"/>
          </p:cNvSpPr>
          <p:nvPr/>
        </p:nvSpPr>
        <p:spPr bwMode="auto">
          <a:xfrm>
            <a:off x="685800" y="5257800"/>
            <a:ext cx="2286000" cy="457200"/>
          </a:xfrm>
          <a:prstGeom prst="rect">
            <a:avLst/>
          </a:prstGeom>
          <a:noFill/>
          <a:ln w="9525">
            <a:noFill/>
            <a:miter lim="800000"/>
            <a:headEnd/>
            <a:tailEnd/>
          </a:ln>
          <a:effectLst/>
        </p:spPr>
        <p:txBody>
          <a:bodyPr>
            <a:spAutoFit/>
          </a:bodyPr>
          <a:lstStyle/>
          <a:p>
            <a:pPr>
              <a:spcBef>
                <a:spcPct val="50000"/>
              </a:spcBef>
            </a:pPr>
            <a:r>
              <a:rPr lang="en-US" dirty="0"/>
              <a:t>DEPARTMENT</a:t>
            </a:r>
          </a:p>
        </p:txBody>
      </p:sp>
      <p:sp>
        <p:nvSpPr>
          <p:cNvPr id="8" name="Text Box 8"/>
          <p:cNvSpPr txBox="1">
            <a:spLocks noChangeArrowheads="1"/>
          </p:cNvSpPr>
          <p:nvPr/>
        </p:nvSpPr>
        <p:spPr bwMode="auto">
          <a:xfrm>
            <a:off x="6172200" y="5105400"/>
            <a:ext cx="1676400" cy="457200"/>
          </a:xfrm>
          <a:prstGeom prst="rect">
            <a:avLst/>
          </a:prstGeom>
          <a:noFill/>
          <a:ln w="9525">
            <a:noFill/>
            <a:miter lim="800000"/>
            <a:headEnd/>
            <a:tailEnd/>
          </a:ln>
          <a:effectLst/>
        </p:spPr>
        <p:txBody>
          <a:bodyPr>
            <a:spAutoFit/>
          </a:bodyPr>
          <a:lstStyle/>
          <a:p>
            <a:pPr>
              <a:spcBef>
                <a:spcPct val="50000"/>
              </a:spcBef>
            </a:pPr>
            <a:r>
              <a:rPr lang="en-US"/>
              <a:t>STUDENT</a:t>
            </a:r>
          </a:p>
        </p:txBody>
      </p:sp>
      <p:sp>
        <p:nvSpPr>
          <p:cNvPr id="10" name="Text Box 11"/>
          <p:cNvSpPr txBox="1">
            <a:spLocks noChangeArrowheads="1"/>
          </p:cNvSpPr>
          <p:nvPr/>
        </p:nvSpPr>
        <p:spPr bwMode="auto">
          <a:xfrm>
            <a:off x="2438400" y="5029200"/>
            <a:ext cx="533400" cy="457200"/>
          </a:xfrm>
          <a:prstGeom prst="rect">
            <a:avLst/>
          </a:prstGeom>
          <a:noFill/>
          <a:ln w="9525">
            <a:noFill/>
            <a:miter lim="800000"/>
            <a:headEnd/>
            <a:tailEnd/>
          </a:ln>
          <a:effectLst/>
        </p:spPr>
        <p:txBody>
          <a:bodyPr>
            <a:spAutoFit/>
          </a:bodyPr>
          <a:lstStyle/>
          <a:p>
            <a:pPr>
              <a:spcBef>
                <a:spcPct val="50000"/>
              </a:spcBef>
            </a:pPr>
            <a:r>
              <a:rPr lang="en-US" dirty="0"/>
              <a:t>1</a:t>
            </a:r>
          </a:p>
        </p:txBody>
      </p:sp>
      <p:sp>
        <p:nvSpPr>
          <p:cNvPr id="11" name="Text Box 12"/>
          <p:cNvSpPr txBox="1">
            <a:spLocks noChangeArrowheads="1"/>
          </p:cNvSpPr>
          <p:nvPr/>
        </p:nvSpPr>
        <p:spPr bwMode="auto">
          <a:xfrm>
            <a:off x="5486400" y="5029200"/>
            <a:ext cx="609600" cy="457200"/>
          </a:xfrm>
          <a:prstGeom prst="rect">
            <a:avLst/>
          </a:prstGeom>
          <a:noFill/>
          <a:ln w="9525">
            <a:noFill/>
            <a:miter lim="800000"/>
            <a:headEnd/>
            <a:tailEnd/>
          </a:ln>
          <a:effectLst/>
        </p:spPr>
        <p:txBody>
          <a:bodyPr>
            <a:spAutoFit/>
          </a:bodyPr>
          <a:lstStyle/>
          <a:p>
            <a:pPr>
              <a:spcBef>
                <a:spcPct val="50000"/>
              </a:spcBef>
            </a:pPr>
            <a:r>
              <a:rPr lang="en-US" dirty="0"/>
              <a:t>M</a:t>
            </a:r>
          </a:p>
        </p:txBody>
      </p:sp>
      <p:sp>
        <p:nvSpPr>
          <p:cNvPr id="12" name="Text Box 13"/>
          <p:cNvSpPr txBox="1">
            <a:spLocks noChangeArrowheads="1"/>
          </p:cNvSpPr>
          <p:nvPr/>
        </p:nvSpPr>
        <p:spPr bwMode="auto">
          <a:xfrm>
            <a:off x="2438400" y="5715000"/>
            <a:ext cx="1295400" cy="457200"/>
          </a:xfrm>
          <a:prstGeom prst="rect">
            <a:avLst/>
          </a:prstGeom>
          <a:noFill/>
          <a:ln w="9525">
            <a:noFill/>
            <a:miter lim="800000"/>
            <a:headEnd/>
            <a:tailEnd/>
          </a:ln>
          <a:effectLst/>
        </p:spPr>
        <p:txBody>
          <a:bodyPr>
            <a:spAutoFit/>
          </a:bodyPr>
          <a:lstStyle/>
          <a:p>
            <a:pPr>
              <a:spcBef>
                <a:spcPct val="50000"/>
              </a:spcBef>
            </a:pPr>
            <a:r>
              <a:rPr lang="en-US" dirty="0"/>
              <a:t>(1..1)</a:t>
            </a:r>
          </a:p>
        </p:txBody>
      </p:sp>
      <p:sp>
        <p:nvSpPr>
          <p:cNvPr id="13" name="Text Box 14"/>
          <p:cNvSpPr txBox="1">
            <a:spLocks noChangeArrowheads="1"/>
          </p:cNvSpPr>
          <p:nvPr/>
        </p:nvSpPr>
        <p:spPr bwMode="auto">
          <a:xfrm>
            <a:off x="5105400" y="5791200"/>
            <a:ext cx="1066800" cy="457200"/>
          </a:xfrm>
          <a:prstGeom prst="rect">
            <a:avLst/>
          </a:prstGeom>
          <a:noFill/>
          <a:ln w="9525">
            <a:noFill/>
            <a:miter lim="800000"/>
            <a:headEnd/>
            <a:tailEnd/>
          </a:ln>
          <a:effectLst/>
        </p:spPr>
        <p:txBody>
          <a:bodyPr>
            <a:spAutoFit/>
          </a:bodyPr>
          <a:lstStyle/>
          <a:p>
            <a:pPr>
              <a:spcBef>
                <a:spcPct val="50000"/>
              </a:spcBef>
            </a:pPr>
            <a:r>
              <a:rPr lang="en-US"/>
              <a:t>(1..*)</a:t>
            </a:r>
          </a:p>
        </p:txBody>
      </p:sp>
      <p:sp>
        <p:nvSpPr>
          <p:cNvPr id="14" name="Flowchart: Decision 13"/>
          <p:cNvSpPr/>
          <p:nvPr/>
        </p:nvSpPr>
        <p:spPr>
          <a:xfrm>
            <a:off x="3124200" y="4114800"/>
            <a:ext cx="1981200" cy="914400"/>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50" dirty="0"/>
              <a:t>ENROLLS</a:t>
            </a:r>
          </a:p>
        </p:txBody>
      </p:sp>
      <p:cxnSp>
        <p:nvCxnSpPr>
          <p:cNvPr id="16" name="Straight Connector 15"/>
          <p:cNvCxnSpPr>
            <a:stCxn id="14" idx="1"/>
          </p:cNvCxnSpPr>
          <p:nvPr/>
        </p:nvCxnSpPr>
        <p:spPr>
          <a:xfrm rot="10800000" flipV="1">
            <a:off x="3124200" y="4572000"/>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3"/>
          </p:cNvCxnSpPr>
          <p:nvPr/>
        </p:nvCxnSpPr>
        <p:spPr>
          <a:xfrm>
            <a:off x="5105400" y="4572000"/>
            <a:ext cx="0" cy="990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371600"/>
            <a:ext cx="8458200" cy="2062103"/>
          </a:xfrm>
          <a:prstGeom prst="rect">
            <a:avLst/>
          </a:prstGeom>
        </p:spPr>
        <p:txBody>
          <a:bodyPr wrap="square">
            <a:spAutoFit/>
          </a:bodyPr>
          <a:lstStyle/>
          <a:p>
            <a:r>
              <a:rPr lang="en-US" sz="3200" dirty="0"/>
              <a:t>Each STUDENT </a:t>
            </a:r>
            <a:r>
              <a:rPr lang="en-US" sz="3200" dirty="0">
                <a:solidFill>
                  <a:srgbClr val="FF0000"/>
                </a:solidFill>
              </a:rPr>
              <a:t>has an advisor</a:t>
            </a:r>
            <a:r>
              <a:rPr lang="en-US" sz="3200" dirty="0"/>
              <a:t> in his or her department; each advisor counsels several students. An advisor is also a professor, but not all professors advise students. </a:t>
            </a:r>
          </a:p>
        </p:txBody>
      </p:sp>
      <p:sp>
        <p:nvSpPr>
          <p:cNvPr id="3" name="Rectangle 2"/>
          <p:cNvSpPr>
            <a:spLocks noChangeArrowheads="1"/>
          </p:cNvSpPr>
          <p:nvPr/>
        </p:nvSpPr>
        <p:spPr bwMode="auto">
          <a:xfrm>
            <a:off x="304800" y="4419600"/>
            <a:ext cx="1676400" cy="762000"/>
          </a:xfrm>
          <a:prstGeom prst="rect">
            <a:avLst/>
          </a:prstGeom>
          <a:solidFill>
            <a:srgbClr val="00B0F0"/>
          </a:solidFill>
          <a:ln w="9525">
            <a:solidFill>
              <a:schemeClr val="tx1"/>
            </a:solidFill>
            <a:miter lim="800000"/>
            <a:headEnd/>
            <a:tailEnd/>
          </a:ln>
          <a:effectLst/>
        </p:spPr>
        <p:txBody>
          <a:bodyPr wrap="none" anchor="ctr"/>
          <a:lstStyle/>
          <a:p>
            <a:endParaRPr lang="en-GB"/>
          </a:p>
        </p:txBody>
      </p:sp>
      <p:sp>
        <p:nvSpPr>
          <p:cNvPr id="4" name="Rectangle 3"/>
          <p:cNvSpPr>
            <a:spLocks noChangeArrowheads="1"/>
          </p:cNvSpPr>
          <p:nvPr/>
        </p:nvSpPr>
        <p:spPr bwMode="auto">
          <a:xfrm>
            <a:off x="6705600" y="4572000"/>
            <a:ext cx="1371600" cy="838200"/>
          </a:xfrm>
          <a:prstGeom prst="rect">
            <a:avLst/>
          </a:prstGeom>
          <a:solidFill>
            <a:srgbClr val="00B0F0"/>
          </a:solidFill>
          <a:ln w="9525">
            <a:solidFill>
              <a:schemeClr val="tx1"/>
            </a:solidFill>
            <a:miter lim="800000"/>
            <a:headEnd/>
            <a:tailEnd/>
          </a:ln>
          <a:effectLst/>
        </p:spPr>
        <p:txBody>
          <a:bodyPr wrap="none" anchor="ctr"/>
          <a:lstStyle/>
          <a:p>
            <a:endParaRPr lang="en-GB"/>
          </a:p>
        </p:txBody>
      </p:sp>
      <p:sp>
        <p:nvSpPr>
          <p:cNvPr id="5" name="Line 5"/>
          <p:cNvSpPr>
            <a:spLocks noChangeShapeType="1"/>
          </p:cNvSpPr>
          <p:nvPr/>
        </p:nvSpPr>
        <p:spPr bwMode="auto">
          <a:xfrm>
            <a:off x="1981200" y="4876800"/>
            <a:ext cx="1295400" cy="0"/>
          </a:xfrm>
          <a:prstGeom prst="line">
            <a:avLst/>
          </a:prstGeom>
          <a:noFill/>
          <a:ln w="9525">
            <a:solidFill>
              <a:schemeClr val="tx1"/>
            </a:solidFill>
            <a:round/>
            <a:headEnd/>
            <a:tailEnd/>
          </a:ln>
          <a:effectLst/>
        </p:spPr>
        <p:txBody>
          <a:bodyPr/>
          <a:lstStyle/>
          <a:p>
            <a:endParaRPr lang="en-GB"/>
          </a:p>
        </p:txBody>
      </p:sp>
      <p:sp>
        <p:nvSpPr>
          <p:cNvPr id="6" name="Line 6"/>
          <p:cNvSpPr>
            <a:spLocks noChangeShapeType="1"/>
          </p:cNvSpPr>
          <p:nvPr/>
        </p:nvSpPr>
        <p:spPr bwMode="auto">
          <a:xfrm>
            <a:off x="5791200" y="5029200"/>
            <a:ext cx="914400" cy="0"/>
          </a:xfrm>
          <a:prstGeom prst="line">
            <a:avLst/>
          </a:prstGeom>
          <a:noFill/>
          <a:ln w="9525">
            <a:solidFill>
              <a:schemeClr val="tx1"/>
            </a:solidFill>
            <a:round/>
            <a:headEnd/>
            <a:tailEnd/>
          </a:ln>
          <a:effectLst/>
        </p:spPr>
        <p:txBody>
          <a:bodyPr/>
          <a:lstStyle/>
          <a:p>
            <a:endParaRPr lang="en-GB"/>
          </a:p>
        </p:txBody>
      </p:sp>
      <p:sp>
        <p:nvSpPr>
          <p:cNvPr id="7" name="Text Box 7"/>
          <p:cNvSpPr txBox="1">
            <a:spLocks noChangeArrowheads="1"/>
          </p:cNvSpPr>
          <p:nvPr/>
        </p:nvSpPr>
        <p:spPr bwMode="auto">
          <a:xfrm>
            <a:off x="304800" y="4648200"/>
            <a:ext cx="2438400" cy="457200"/>
          </a:xfrm>
          <a:prstGeom prst="rect">
            <a:avLst/>
          </a:prstGeom>
          <a:noFill/>
          <a:ln w="9525">
            <a:noFill/>
            <a:miter lim="800000"/>
            <a:headEnd/>
            <a:tailEnd/>
          </a:ln>
          <a:effectLst/>
        </p:spPr>
        <p:txBody>
          <a:bodyPr>
            <a:spAutoFit/>
          </a:bodyPr>
          <a:lstStyle/>
          <a:p>
            <a:pPr>
              <a:spcBef>
                <a:spcPct val="50000"/>
              </a:spcBef>
            </a:pPr>
            <a:r>
              <a:rPr lang="en-US" dirty="0"/>
              <a:t>PROFESSOR</a:t>
            </a:r>
          </a:p>
        </p:txBody>
      </p:sp>
      <p:sp>
        <p:nvSpPr>
          <p:cNvPr id="8" name="Text Box 8"/>
          <p:cNvSpPr txBox="1">
            <a:spLocks noChangeArrowheads="1"/>
          </p:cNvSpPr>
          <p:nvPr/>
        </p:nvSpPr>
        <p:spPr bwMode="auto">
          <a:xfrm>
            <a:off x="6705600" y="4800600"/>
            <a:ext cx="2057400" cy="457200"/>
          </a:xfrm>
          <a:prstGeom prst="rect">
            <a:avLst/>
          </a:prstGeom>
          <a:noFill/>
          <a:ln w="9525">
            <a:noFill/>
            <a:miter lim="800000"/>
            <a:headEnd/>
            <a:tailEnd/>
          </a:ln>
          <a:effectLst/>
        </p:spPr>
        <p:txBody>
          <a:bodyPr>
            <a:spAutoFit/>
          </a:bodyPr>
          <a:lstStyle/>
          <a:p>
            <a:pPr>
              <a:spcBef>
                <a:spcPct val="50000"/>
              </a:spcBef>
            </a:pPr>
            <a:r>
              <a:rPr lang="en-US" dirty="0"/>
              <a:t>STUDENT</a:t>
            </a:r>
          </a:p>
        </p:txBody>
      </p:sp>
      <p:sp>
        <p:nvSpPr>
          <p:cNvPr id="10" name="Text Box 10"/>
          <p:cNvSpPr txBox="1">
            <a:spLocks noChangeArrowheads="1"/>
          </p:cNvSpPr>
          <p:nvPr/>
        </p:nvSpPr>
        <p:spPr bwMode="auto">
          <a:xfrm>
            <a:off x="2819400" y="3733800"/>
            <a:ext cx="381000" cy="457200"/>
          </a:xfrm>
          <a:prstGeom prst="rect">
            <a:avLst/>
          </a:prstGeom>
          <a:noFill/>
          <a:ln w="9525">
            <a:noFill/>
            <a:miter lim="800000"/>
            <a:headEnd/>
            <a:tailEnd/>
          </a:ln>
          <a:effectLst/>
        </p:spPr>
        <p:txBody>
          <a:bodyPr>
            <a:spAutoFit/>
          </a:bodyPr>
          <a:lstStyle/>
          <a:p>
            <a:pPr>
              <a:spcBef>
                <a:spcPct val="50000"/>
              </a:spcBef>
            </a:pPr>
            <a:r>
              <a:rPr lang="en-US"/>
              <a:t>1</a:t>
            </a:r>
          </a:p>
        </p:txBody>
      </p:sp>
      <p:sp>
        <p:nvSpPr>
          <p:cNvPr id="11" name="Text Box 11"/>
          <p:cNvSpPr txBox="1">
            <a:spLocks noChangeArrowheads="1"/>
          </p:cNvSpPr>
          <p:nvPr/>
        </p:nvSpPr>
        <p:spPr bwMode="auto">
          <a:xfrm>
            <a:off x="5715000" y="3733800"/>
            <a:ext cx="533400" cy="457200"/>
          </a:xfrm>
          <a:prstGeom prst="rect">
            <a:avLst/>
          </a:prstGeom>
          <a:noFill/>
          <a:ln w="9525">
            <a:noFill/>
            <a:miter lim="800000"/>
            <a:headEnd/>
            <a:tailEnd/>
          </a:ln>
          <a:effectLst/>
        </p:spPr>
        <p:txBody>
          <a:bodyPr>
            <a:spAutoFit/>
          </a:bodyPr>
          <a:lstStyle/>
          <a:p>
            <a:pPr>
              <a:spcBef>
                <a:spcPct val="50000"/>
              </a:spcBef>
            </a:pPr>
            <a:r>
              <a:rPr lang="en-US"/>
              <a:t>M</a:t>
            </a:r>
          </a:p>
        </p:txBody>
      </p:sp>
      <p:sp>
        <p:nvSpPr>
          <p:cNvPr id="12" name="Text Box 12"/>
          <p:cNvSpPr txBox="1">
            <a:spLocks noChangeArrowheads="1"/>
          </p:cNvSpPr>
          <p:nvPr/>
        </p:nvSpPr>
        <p:spPr bwMode="auto">
          <a:xfrm>
            <a:off x="2209800" y="5029200"/>
            <a:ext cx="990600" cy="457200"/>
          </a:xfrm>
          <a:prstGeom prst="rect">
            <a:avLst/>
          </a:prstGeom>
          <a:noFill/>
          <a:ln w="9525">
            <a:noFill/>
            <a:miter lim="800000"/>
            <a:headEnd/>
            <a:tailEnd/>
          </a:ln>
          <a:effectLst/>
        </p:spPr>
        <p:txBody>
          <a:bodyPr>
            <a:spAutoFit/>
          </a:bodyPr>
          <a:lstStyle/>
          <a:p>
            <a:pPr>
              <a:spcBef>
                <a:spcPct val="50000"/>
              </a:spcBef>
            </a:pPr>
            <a:r>
              <a:rPr lang="en-US" dirty="0"/>
              <a:t>(1..1)</a:t>
            </a:r>
          </a:p>
        </p:txBody>
      </p:sp>
      <p:sp>
        <p:nvSpPr>
          <p:cNvPr id="13" name="Text Box 13"/>
          <p:cNvSpPr txBox="1">
            <a:spLocks noChangeArrowheads="1"/>
          </p:cNvSpPr>
          <p:nvPr/>
        </p:nvSpPr>
        <p:spPr bwMode="auto">
          <a:xfrm>
            <a:off x="5562600" y="5181600"/>
            <a:ext cx="1066800" cy="457200"/>
          </a:xfrm>
          <a:prstGeom prst="rect">
            <a:avLst/>
          </a:prstGeom>
          <a:noFill/>
          <a:ln w="9525">
            <a:noFill/>
            <a:miter lim="800000"/>
            <a:headEnd/>
            <a:tailEnd/>
          </a:ln>
          <a:effectLst/>
        </p:spPr>
        <p:txBody>
          <a:bodyPr>
            <a:spAutoFit/>
          </a:bodyPr>
          <a:lstStyle/>
          <a:p>
            <a:pPr>
              <a:spcBef>
                <a:spcPct val="50000"/>
              </a:spcBef>
            </a:pPr>
            <a:r>
              <a:rPr lang="en-US" dirty="0"/>
              <a:t>(0..*)</a:t>
            </a:r>
          </a:p>
        </p:txBody>
      </p:sp>
      <p:sp>
        <p:nvSpPr>
          <p:cNvPr id="14" name="Flowchart: Decision 13"/>
          <p:cNvSpPr/>
          <p:nvPr/>
        </p:nvSpPr>
        <p:spPr>
          <a:xfrm>
            <a:off x="3276600" y="3581400"/>
            <a:ext cx="1981200" cy="914400"/>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50" dirty="0"/>
              <a:t>ADVISE</a:t>
            </a:r>
          </a:p>
        </p:txBody>
      </p:sp>
      <p:cxnSp>
        <p:nvCxnSpPr>
          <p:cNvPr id="16" name="Straight Connector 15"/>
          <p:cNvCxnSpPr>
            <a:stCxn id="14" idx="1"/>
          </p:cNvCxnSpPr>
          <p:nvPr/>
        </p:nvCxnSpPr>
        <p:spPr>
          <a:xfrm rot="10800000" flipV="1">
            <a:off x="3276600" y="403860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3"/>
          </p:cNvCxnSpPr>
          <p:nvPr/>
        </p:nvCxnSpPr>
        <p:spPr>
          <a:xfrm>
            <a:off x="5257800" y="40386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5295900" y="4533900"/>
            <a:ext cx="990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a:t>University Database</a:t>
            </a:r>
          </a:p>
        </p:txBody>
      </p:sp>
      <p:sp>
        <p:nvSpPr>
          <p:cNvPr id="3" name="Content Placeholder 2"/>
          <p:cNvSpPr>
            <a:spLocks noGrp="1"/>
          </p:cNvSpPr>
          <p:nvPr>
            <p:ph idx="1"/>
          </p:nvPr>
        </p:nvSpPr>
        <p:spPr/>
        <p:txBody>
          <a:bodyPr>
            <a:normAutofit lnSpcReduction="10000"/>
          </a:bodyPr>
          <a:lstStyle/>
          <a:p>
            <a:pPr>
              <a:buNone/>
            </a:pPr>
            <a:r>
              <a:rPr lang="en-US" sz="2800" u="sng" dirty="0"/>
              <a:t>Problem Definition</a:t>
            </a:r>
            <a:r>
              <a:rPr lang="en-US" sz="2800" dirty="0"/>
              <a:t>:</a:t>
            </a:r>
          </a:p>
          <a:p>
            <a:r>
              <a:rPr lang="en-US" sz="2800" dirty="0"/>
              <a:t>A University is  made up of many Faculties/Schools.</a:t>
            </a:r>
          </a:p>
          <a:p>
            <a:r>
              <a:rPr lang="en-US" sz="2800" dirty="0"/>
              <a:t>The DEAN is the head of every Faculty/School.</a:t>
            </a:r>
          </a:p>
          <a:p>
            <a:r>
              <a:rPr lang="en-US" sz="2800" dirty="0"/>
              <a:t>The DEAN is PROFESSOR</a:t>
            </a:r>
          </a:p>
          <a:p>
            <a:r>
              <a:rPr lang="en-US" sz="2800" dirty="0"/>
              <a:t>Every Faculty is made up of several departments.</a:t>
            </a:r>
          </a:p>
          <a:p>
            <a:pPr lvl="1"/>
            <a:r>
              <a:rPr lang="en-US" sz="2400" dirty="0"/>
              <a:t>For example, the </a:t>
            </a:r>
            <a:r>
              <a:rPr lang="en-US" sz="2400" dirty="0" err="1"/>
              <a:t>UoB</a:t>
            </a:r>
            <a:r>
              <a:rPr lang="en-US" sz="2400" dirty="0"/>
              <a:t> is made of many Faculties and we belong to the Faculty of Creative Arts, Technology and Science (CATS). The Faculty of CATS is made up of CST,  Department of Science, Department of Journalism &amp; Communications,  Department of Performing Arts &amp; English ….just to name a few.</a:t>
            </a:r>
          </a:p>
          <a:p>
            <a:endParaRPr lang="en-US" sz="2800" dirty="0"/>
          </a:p>
          <a:p>
            <a:endParaRPr lang="en-GB" dirty="0"/>
          </a:p>
        </p:txBody>
      </p:sp>
      <p:pic>
        <p:nvPicPr>
          <p:cNvPr id="4" name="Picture 2"/>
          <p:cNvPicPr>
            <a:picLocks noChangeAspect="1" noChangeArrowheads="1"/>
          </p:cNvPicPr>
          <p:nvPr/>
        </p:nvPicPr>
        <p:blipFill>
          <a:blip r:embed="rId2" cstate="print"/>
          <a:srcRect/>
          <a:stretch>
            <a:fillRect/>
          </a:stretch>
        </p:blipFill>
        <p:spPr bwMode="auto">
          <a:xfrm>
            <a:off x="539552" y="332656"/>
            <a:ext cx="2857500" cy="116205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143000" y="1752600"/>
            <a:ext cx="1295400" cy="685800"/>
          </a:xfrm>
          <a:prstGeom prst="rect">
            <a:avLst/>
          </a:prstGeom>
          <a:solidFill>
            <a:srgbClr val="00B0F0"/>
          </a:solidFill>
          <a:ln w="9525">
            <a:solidFill>
              <a:schemeClr val="tx1"/>
            </a:solidFill>
            <a:miter lim="800000"/>
            <a:headEnd/>
            <a:tailEnd/>
          </a:ln>
          <a:effectLst/>
        </p:spPr>
        <p:txBody>
          <a:bodyPr wrap="none" anchor="ctr"/>
          <a:lstStyle/>
          <a:p>
            <a:r>
              <a:rPr lang="en-GB" dirty="0"/>
              <a:t>Professor</a:t>
            </a:r>
          </a:p>
        </p:txBody>
      </p:sp>
      <p:sp>
        <p:nvSpPr>
          <p:cNvPr id="7" name="Rectangle 6"/>
          <p:cNvSpPr>
            <a:spLocks noChangeArrowheads="1"/>
          </p:cNvSpPr>
          <p:nvPr/>
        </p:nvSpPr>
        <p:spPr bwMode="auto">
          <a:xfrm>
            <a:off x="6705600" y="1676400"/>
            <a:ext cx="1143000" cy="762000"/>
          </a:xfrm>
          <a:prstGeom prst="rect">
            <a:avLst/>
          </a:prstGeom>
          <a:solidFill>
            <a:srgbClr val="00B0F0"/>
          </a:solidFill>
          <a:ln w="9525">
            <a:solidFill>
              <a:schemeClr val="tx1"/>
            </a:solidFill>
            <a:miter lim="800000"/>
            <a:headEnd/>
            <a:tailEnd/>
          </a:ln>
          <a:effectLst/>
        </p:spPr>
        <p:txBody>
          <a:bodyPr wrap="none" anchor="ctr"/>
          <a:lstStyle/>
          <a:p>
            <a:r>
              <a:rPr lang="en-GB" dirty="0"/>
              <a:t>School</a:t>
            </a:r>
          </a:p>
        </p:txBody>
      </p:sp>
      <p:sp>
        <p:nvSpPr>
          <p:cNvPr id="11" name="Rectangle 10"/>
          <p:cNvSpPr>
            <a:spLocks noChangeArrowheads="1"/>
          </p:cNvSpPr>
          <p:nvPr/>
        </p:nvSpPr>
        <p:spPr bwMode="auto">
          <a:xfrm>
            <a:off x="6705600" y="5867400"/>
            <a:ext cx="1295400" cy="685800"/>
          </a:xfrm>
          <a:prstGeom prst="rect">
            <a:avLst/>
          </a:prstGeom>
          <a:solidFill>
            <a:srgbClr val="00B0F0"/>
          </a:solidFill>
          <a:ln w="9525">
            <a:solidFill>
              <a:schemeClr val="tx1"/>
            </a:solidFill>
            <a:miter lim="800000"/>
            <a:headEnd/>
            <a:tailEnd/>
          </a:ln>
          <a:effectLst/>
        </p:spPr>
        <p:txBody>
          <a:bodyPr wrap="none" anchor="ctr"/>
          <a:lstStyle/>
          <a:p>
            <a:r>
              <a:rPr lang="en-GB" dirty="0"/>
              <a:t>Department</a:t>
            </a:r>
          </a:p>
        </p:txBody>
      </p:sp>
      <p:sp>
        <p:nvSpPr>
          <p:cNvPr id="13" name="Line 14"/>
          <p:cNvSpPr>
            <a:spLocks noChangeShapeType="1"/>
          </p:cNvSpPr>
          <p:nvPr/>
        </p:nvSpPr>
        <p:spPr bwMode="auto">
          <a:xfrm>
            <a:off x="7315200" y="2438400"/>
            <a:ext cx="0" cy="1600200"/>
          </a:xfrm>
          <a:prstGeom prst="line">
            <a:avLst/>
          </a:prstGeom>
          <a:noFill/>
          <a:ln w="9525">
            <a:solidFill>
              <a:schemeClr val="tx1"/>
            </a:solidFill>
            <a:round/>
            <a:headEnd/>
            <a:tailEnd/>
          </a:ln>
          <a:effectLst/>
        </p:spPr>
        <p:txBody>
          <a:bodyPr/>
          <a:lstStyle/>
          <a:p>
            <a:endParaRPr lang="en-GB"/>
          </a:p>
        </p:txBody>
      </p:sp>
      <p:sp>
        <p:nvSpPr>
          <p:cNvPr id="15" name="Text Box 16"/>
          <p:cNvSpPr txBox="1">
            <a:spLocks noChangeArrowheads="1"/>
          </p:cNvSpPr>
          <p:nvPr/>
        </p:nvSpPr>
        <p:spPr bwMode="auto">
          <a:xfrm>
            <a:off x="2590800" y="2209800"/>
            <a:ext cx="914400" cy="457200"/>
          </a:xfrm>
          <a:prstGeom prst="rect">
            <a:avLst/>
          </a:prstGeom>
          <a:noFill/>
          <a:ln w="9525">
            <a:noFill/>
            <a:miter lim="800000"/>
            <a:headEnd/>
            <a:tailEnd/>
          </a:ln>
          <a:effectLst/>
        </p:spPr>
        <p:txBody>
          <a:bodyPr>
            <a:spAutoFit/>
          </a:bodyPr>
          <a:lstStyle/>
          <a:p>
            <a:pPr>
              <a:spcBef>
                <a:spcPct val="50000"/>
              </a:spcBef>
            </a:pPr>
            <a:r>
              <a:rPr lang="en-US" dirty="0"/>
              <a:t>(1..1)</a:t>
            </a:r>
          </a:p>
        </p:txBody>
      </p:sp>
      <p:sp>
        <p:nvSpPr>
          <p:cNvPr id="17" name="Text Box 18"/>
          <p:cNvSpPr txBox="1">
            <a:spLocks noChangeArrowheads="1"/>
          </p:cNvSpPr>
          <p:nvPr/>
        </p:nvSpPr>
        <p:spPr bwMode="auto">
          <a:xfrm>
            <a:off x="2514600" y="1600200"/>
            <a:ext cx="457200" cy="457200"/>
          </a:xfrm>
          <a:prstGeom prst="rect">
            <a:avLst/>
          </a:prstGeom>
          <a:noFill/>
          <a:ln w="9525">
            <a:noFill/>
            <a:miter lim="800000"/>
            <a:headEnd/>
            <a:tailEnd/>
          </a:ln>
          <a:effectLst/>
        </p:spPr>
        <p:txBody>
          <a:bodyPr>
            <a:spAutoFit/>
          </a:bodyPr>
          <a:lstStyle/>
          <a:p>
            <a:pPr>
              <a:spcBef>
                <a:spcPct val="50000"/>
              </a:spcBef>
            </a:pPr>
            <a:r>
              <a:rPr lang="en-US" dirty="0"/>
              <a:t>1</a:t>
            </a:r>
          </a:p>
        </p:txBody>
      </p:sp>
      <p:sp>
        <p:nvSpPr>
          <p:cNvPr id="18" name="Text Box 19"/>
          <p:cNvSpPr txBox="1">
            <a:spLocks noChangeArrowheads="1"/>
          </p:cNvSpPr>
          <p:nvPr/>
        </p:nvSpPr>
        <p:spPr bwMode="auto">
          <a:xfrm>
            <a:off x="5867400" y="1600200"/>
            <a:ext cx="304800" cy="369332"/>
          </a:xfrm>
          <a:prstGeom prst="rect">
            <a:avLst/>
          </a:prstGeom>
          <a:noFill/>
          <a:ln w="9525">
            <a:noFill/>
            <a:miter lim="800000"/>
            <a:headEnd/>
            <a:tailEnd/>
          </a:ln>
          <a:effectLst/>
        </p:spPr>
        <p:txBody>
          <a:bodyPr wrap="square">
            <a:spAutoFit/>
          </a:bodyPr>
          <a:lstStyle/>
          <a:p>
            <a:pPr>
              <a:spcBef>
                <a:spcPct val="50000"/>
              </a:spcBef>
            </a:pPr>
            <a:r>
              <a:rPr lang="en-US" dirty="0"/>
              <a:t>1</a:t>
            </a:r>
          </a:p>
        </p:txBody>
      </p:sp>
      <p:sp>
        <p:nvSpPr>
          <p:cNvPr id="19" name="Text Box 20"/>
          <p:cNvSpPr txBox="1">
            <a:spLocks noChangeArrowheads="1"/>
          </p:cNvSpPr>
          <p:nvPr/>
        </p:nvSpPr>
        <p:spPr bwMode="auto">
          <a:xfrm>
            <a:off x="6781800" y="2819400"/>
            <a:ext cx="533400" cy="457200"/>
          </a:xfrm>
          <a:prstGeom prst="rect">
            <a:avLst/>
          </a:prstGeom>
          <a:noFill/>
          <a:ln w="9525">
            <a:noFill/>
            <a:miter lim="800000"/>
            <a:headEnd/>
            <a:tailEnd/>
          </a:ln>
          <a:effectLst/>
        </p:spPr>
        <p:txBody>
          <a:bodyPr>
            <a:spAutoFit/>
          </a:bodyPr>
          <a:lstStyle/>
          <a:p>
            <a:pPr>
              <a:spcBef>
                <a:spcPct val="50000"/>
              </a:spcBef>
            </a:pPr>
            <a:r>
              <a:rPr lang="en-US" dirty="0"/>
              <a:t>1</a:t>
            </a:r>
          </a:p>
        </p:txBody>
      </p:sp>
      <p:sp>
        <p:nvSpPr>
          <p:cNvPr id="20" name="Text Box 21"/>
          <p:cNvSpPr txBox="1">
            <a:spLocks noChangeArrowheads="1"/>
          </p:cNvSpPr>
          <p:nvPr/>
        </p:nvSpPr>
        <p:spPr bwMode="auto">
          <a:xfrm>
            <a:off x="6781800" y="5334000"/>
            <a:ext cx="457200" cy="457200"/>
          </a:xfrm>
          <a:prstGeom prst="rect">
            <a:avLst/>
          </a:prstGeom>
          <a:noFill/>
          <a:ln w="9525">
            <a:noFill/>
            <a:miter lim="800000"/>
            <a:headEnd/>
            <a:tailEnd/>
          </a:ln>
          <a:effectLst/>
        </p:spPr>
        <p:txBody>
          <a:bodyPr>
            <a:spAutoFit/>
          </a:bodyPr>
          <a:lstStyle/>
          <a:p>
            <a:pPr>
              <a:spcBef>
                <a:spcPct val="50000"/>
              </a:spcBef>
            </a:pPr>
            <a:r>
              <a:rPr lang="en-US" dirty="0"/>
              <a:t>M</a:t>
            </a:r>
          </a:p>
        </p:txBody>
      </p:sp>
      <p:sp>
        <p:nvSpPr>
          <p:cNvPr id="21" name="Text Box 22"/>
          <p:cNvSpPr txBox="1">
            <a:spLocks noChangeArrowheads="1"/>
          </p:cNvSpPr>
          <p:nvPr/>
        </p:nvSpPr>
        <p:spPr bwMode="auto">
          <a:xfrm>
            <a:off x="7467600" y="2590800"/>
            <a:ext cx="1143000" cy="457200"/>
          </a:xfrm>
          <a:prstGeom prst="rect">
            <a:avLst/>
          </a:prstGeom>
          <a:noFill/>
          <a:ln w="9525">
            <a:noFill/>
            <a:miter lim="800000"/>
            <a:headEnd/>
            <a:tailEnd/>
          </a:ln>
          <a:effectLst/>
        </p:spPr>
        <p:txBody>
          <a:bodyPr>
            <a:spAutoFit/>
          </a:bodyPr>
          <a:lstStyle/>
          <a:p>
            <a:pPr>
              <a:spcBef>
                <a:spcPct val="50000"/>
              </a:spcBef>
            </a:pPr>
            <a:r>
              <a:rPr lang="en-US" dirty="0"/>
              <a:t>(1..1)</a:t>
            </a:r>
          </a:p>
        </p:txBody>
      </p:sp>
      <p:sp>
        <p:nvSpPr>
          <p:cNvPr id="22" name="Text Box 23"/>
          <p:cNvSpPr txBox="1">
            <a:spLocks noChangeArrowheads="1"/>
          </p:cNvSpPr>
          <p:nvPr/>
        </p:nvSpPr>
        <p:spPr bwMode="auto">
          <a:xfrm>
            <a:off x="7620000" y="5334000"/>
            <a:ext cx="990600" cy="369332"/>
          </a:xfrm>
          <a:prstGeom prst="rect">
            <a:avLst/>
          </a:prstGeom>
          <a:noFill/>
          <a:ln w="9525">
            <a:noFill/>
            <a:miter lim="800000"/>
            <a:headEnd/>
            <a:tailEnd/>
          </a:ln>
          <a:effectLst/>
        </p:spPr>
        <p:txBody>
          <a:bodyPr>
            <a:spAutoFit/>
          </a:bodyPr>
          <a:lstStyle/>
          <a:p>
            <a:pPr>
              <a:spcBef>
                <a:spcPct val="50000"/>
              </a:spcBef>
            </a:pPr>
            <a:r>
              <a:rPr lang="en-US" dirty="0"/>
              <a:t>(1..*) or </a:t>
            </a:r>
          </a:p>
        </p:txBody>
      </p:sp>
      <p:sp>
        <p:nvSpPr>
          <p:cNvPr id="32" name="Flowchart: Decision 31"/>
          <p:cNvSpPr/>
          <p:nvPr/>
        </p:nvSpPr>
        <p:spPr>
          <a:xfrm>
            <a:off x="3810000" y="1676400"/>
            <a:ext cx="1676400" cy="838200"/>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Is DEAN of</a:t>
            </a:r>
          </a:p>
        </p:txBody>
      </p:sp>
      <p:cxnSp>
        <p:nvCxnSpPr>
          <p:cNvPr id="36" name="Straight Connector 35"/>
          <p:cNvCxnSpPr>
            <a:stCxn id="32" idx="3"/>
            <a:endCxn id="7" idx="1"/>
          </p:cNvCxnSpPr>
          <p:nvPr/>
        </p:nvCxnSpPr>
        <p:spPr>
          <a:xfrm flipV="1">
            <a:off x="5486400" y="2057400"/>
            <a:ext cx="12192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 idx="3"/>
            <a:endCxn id="32" idx="1"/>
          </p:cNvCxnSpPr>
          <p:nvPr/>
        </p:nvCxnSpPr>
        <p:spPr>
          <a:xfrm>
            <a:off x="2438400" y="2095500"/>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Flowchart: Decision 38"/>
          <p:cNvSpPr/>
          <p:nvPr/>
        </p:nvSpPr>
        <p:spPr>
          <a:xfrm>
            <a:off x="6019800" y="4038600"/>
            <a:ext cx="2133600" cy="838200"/>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Operates</a:t>
            </a:r>
          </a:p>
        </p:txBody>
      </p:sp>
      <p:cxnSp>
        <p:nvCxnSpPr>
          <p:cNvPr id="41" name="Straight Connector 40"/>
          <p:cNvCxnSpPr>
            <a:stCxn id="39" idx="2"/>
            <a:endCxn id="11" idx="0"/>
          </p:cNvCxnSpPr>
          <p:nvPr/>
        </p:nvCxnSpPr>
        <p:spPr>
          <a:xfrm>
            <a:off x="7086600" y="4876800"/>
            <a:ext cx="26670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 Box 16"/>
          <p:cNvSpPr txBox="1">
            <a:spLocks noChangeArrowheads="1"/>
          </p:cNvSpPr>
          <p:nvPr/>
        </p:nvSpPr>
        <p:spPr bwMode="auto">
          <a:xfrm>
            <a:off x="5715000" y="2133600"/>
            <a:ext cx="914400" cy="369332"/>
          </a:xfrm>
          <a:prstGeom prst="rect">
            <a:avLst/>
          </a:prstGeom>
          <a:noFill/>
          <a:ln w="9525">
            <a:noFill/>
            <a:miter lim="800000"/>
            <a:headEnd/>
            <a:tailEnd/>
          </a:ln>
          <a:effectLst/>
        </p:spPr>
        <p:txBody>
          <a:bodyPr>
            <a:spAutoFit/>
          </a:bodyPr>
          <a:lstStyle/>
          <a:p>
            <a:pPr>
              <a:spcBef>
                <a:spcPct val="50000"/>
              </a:spcBef>
            </a:pPr>
            <a:r>
              <a:rPr lang="en-US" dirty="0"/>
              <a:t>(0..1)</a:t>
            </a:r>
          </a:p>
        </p:txBody>
      </p:sp>
      <p:pic>
        <p:nvPicPr>
          <p:cNvPr id="23" name="Picture 2"/>
          <p:cNvPicPr>
            <a:picLocks noChangeAspect="1" noChangeArrowheads="1"/>
          </p:cNvPicPr>
          <p:nvPr/>
        </p:nvPicPr>
        <p:blipFill>
          <a:blip r:embed="rId2" cstate="print"/>
          <a:srcRect/>
          <a:stretch>
            <a:fillRect/>
          </a:stretch>
        </p:blipFill>
        <p:spPr bwMode="auto">
          <a:xfrm>
            <a:off x="0" y="0"/>
            <a:ext cx="2857500" cy="11620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600200"/>
            <a:ext cx="8839200" cy="5078313"/>
          </a:xfrm>
          <a:prstGeom prst="rect">
            <a:avLst/>
          </a:prstGeom>
        </p:spPr>
        <p:txBody>
          <a:bodyPr wrap="square">
            <a:spAutoFit/>
          </a:bodyPr>
          <a:lstStyle/>
          <a:p>
            <a:pPr algn="just"/>
            <a:r>
              <a:rPr lang="en-US" sz="3600" dirty="0"/>
              <a:t>Each DEPARTMENT has many PROFESSORS </a:t>
            </a:r>
            <a:r>
              <a:rPr lang="en-US" sz="3600" dirty="0">
                <a:solidFill>
                  <a:srgbClr val="00B050"/>
                </a:solidFill>
              </a:rPr>
              <a:t>ASSIGNED</a:t>
            </a:r>
            <a:r>
              <a:rPr lang="en-US" sz="3600" dirty="0"/>
              <a:t> to it. </a:t>
            </a:r>
          </a:p>
          <a:p>
            <a:pPr algn="just"/>
            <a:r>
              <a:rPr lang="en-US" sz="3600" dirty="0"/>
              <a:t>One of those PROFESSORS </a:t>
            </a:r>
            <a:r>
              <a:rPr lang="en-US" sz="3600" dirty="0">
                <a:solidFill>
                  <a:srgbClr val="00B050"/>
                </a:solidFill>
              </a:rPr>
              <a:t>HEADS </a:t>
            </a:r>
            <a:r>
              <a:rPr lang="en-US" sz="3600" dirty="0"/>
              <a:t>the DEPARTMENT. </a:t>
            </a:r>
          </a:p>
          <a:p>
            <a:pPr algn="just"/>
            <a:r>
              <a:rPr lang="en-US" sz="3600" dirty="0"/>
              <a:t>Only one of the PROFESSORS can </a:t>
            </a:r>
            <a:r>
              <a:rPr lang="en-US" sz="3600" dirty="0">
                <a:solidFill>
                  <a:srgbClr val="00B050"/>
                </a:solidFill>
              </a:rPr>
              <a:t>HEAD</a:t>
            </a:r>
            <a:r>
              <a:rPr lang="en-US" sz="3600" dirty="0"/>
              <a:t> the DEPARTMENT to (s)he is assigned, and no PROFESSOR is required to accept the chair position. Therefore, DEPARTMENT is optional to PROFESSOR in the “</a:t>
            </a:r>
            <a:r>
              <a:rPr lang="en-US" sz="3600" dirty="0">
                <a:solidFill>
                  <a:srgbClr val="00B050"/>
                </a:solidFill>
              </a:rPr>
              <a:t>HEADS</a:t>
            </a:r>
            <a:r>
              <a:rPr lang="en-US" sz="3600" dirty="0"/>
              <a:t>” relationship.</a:t>
            </a:r>
          </a:p>
        </p:txBody>
      </p:sp>
      <p:pic>
        <p:nvPicPr>
          <p:cNvPr id="3" name="Picture 2"/>
          <p:cNvPicPr>
            <a:picLocks noChangeAspect="1" noChangeArrowheads="1"/>
          </p:cNvPicPr>
          <p:nvPr/>
        </p:nvPicPr>
        <p:blipFill>
          <a:blip r:embed="rId2" cstate="print"/>
          <a:srcRect/>
          <a:stretch>
            <a:fillRect/>
          </a:stretch>
        </p:blipFill>
        <p:spPr bwMode="auto">
          <a:xfrm>
            <a:off x="0" y="0"/>
            <a:ext cx="2857500" cy="11620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838200" y="2590800"/>
            <a:ext cx="1295400" cy="685800"/>
          </a:xfrm>
          <a:prstGeom prst="rect">
            <a:avLst/>
          </a:prstGeom>
          <a:solidFill>
            <a:srgbClr val="00B0F0"/>
          </a:solidFill>
          <a:ln w="9525">
            <a:solidFill>
              <a:schemeClr val="tx1"/>
            </a:solidFill>
            <a:miter lim="800000"/>
            <a:headEnd/>
            <a:tailEnd/>
          </a:ln>
          <a:effectLst/>
        </p:spPr>
        <p:txBody>
          <a:bodyPr wrap="none" anchor="ctr"/>
          <a:lstStyle/>
          <a:p>
            <a:r>
              <a:rPr lang="en-GB" dirty="0"/>
              <a:t>Professor</a:t>
            </a:r>
          </a:p>
        </p:txBody>
      </p:sp>
      <p:sp>
        <p:nvSpPr>
          <p:cNvPr id="3" name="Rectangle 2"/>
          <p:cNvSpPr>
            <a:spLocks noChangeArrowheads="1"/>
          </p:cNvSpPr>
          <p:nvPr/>
        </p:nvSpPr>
        <p:spPr bwMode="auto">
          <a:xfrm>
            <a:off x="6400800" y="2514600"/>
            <a:ext cx="1295400" cy="762000"/>
          </a:xfrm>
          <a:prstGeom prst="rect">
            <a:avLst/>
          </a:prstGeom>
          <a:solidFill>
            <a:srgbClr val="00B0F0"/>
          </a:solidFill>
          <a:ln w="9525">
            <a:solidFill>
              <a:schemeClr val="tx1"/>
            </a:solidFill>
            <a:miter lim="800000"/>
            <a:headEnd/>
            <a:tailEnd/>
          </a:ln>
          <a:effectLst/>
        </p:spPr>
        <p:txBody>
          <a:bodyPr wrap="none" anchor="ctr"/>
          <a:lstStyle/>
          <a:p>
            <a:r>
              <a:rPr lang="en-GB" dirty="0"/>
              <a:t>Department</a:t>
            </a:r>
          </a:p>
        </p:txBody>
      </p:sp>
      <p:sp>
        <p:nvSpPr>
          <p:cNvPr id="4" name="Rectangle 3"/>
          <p:cNvSpPr>
            <a:spLocks noChangeArrowheads="1"/>
          </p:cNvSpPr>
          <p:nvPr/>
        </p:nvSpPr>
        <p:spPr bwMode="auto">
          <a:xfrm>
            <a:off x="6477000" y="5029200"/>
            <a:ext cx="1295400" cy="685800"/>
          </a:xfrm>
          <a:prstGeom prst="rect">
            <a:avLst/>
          </a:prstGeom>
          <a:solidFill>
            <a:srgbClr val="00B0F0"/>
          </a:solidFill>
          <a:ln w="9525">
            <a:solidFill>
              <a:schemeClr val="tx1"/>
            </a:solidFill>
            <a:miter lim="800000"/>
            <a:headEnd/>
            <a:tailEnd/>
          </a:ln>
          <a:effectLst/>
        </p:spPr>
        <p:txBody>
          <a:bodyPr wrap="none" anchor="ctr"/>
          <a:lstStyle/>
          <a:p>
            <a:r>
              <a:rPr lang="en-GB" dirty="0"/>
              <a:t>Department</a:t>
            </a:r>
          </a:p>
        </p:txBody>
      </p:sp>
      <p:sp>
        <p:nvSpPr>
          <p:cNvPr id="7" name="Text Box 18"/>
          <p:cNvSpPr txBox="1">
            <a:spLocks noChangeArrowheads="1"/>
          </p:cNvSpPr>
          <p:nvPr/>
        </p:nvSpPr>
        <p:spPr bwMode="auto">
          <a:xfrm>
            <a:off x="2209800" y="2438400"/>
            <a:ext cx="457200" cy="369332"/>
          </a:xfrm>
          <a:prstGeom prst="rect">
            <a:avLst/>
          </a:prstGeom>
          <a:noFill/>
          <a:ln w="9525">
            <a:noFill/>
            <a:miter lim="800000"/>
            <a:headEnd/>
            <a:tailEnd/>
          </a:ln>
          <a:effectLst/>
        </p:spPr>
        <p:txBody>
          <a:bodyPr>
            <a:spAutoFit/>
          </a:bodyPr>
          <a:lstStyle/>
          <a:p>
            <a:pPr>
              <a:spcBef>
                <a:spcPct val="50000"/>
              </a:spcBef>
            </a:pPr>
            <a:r>
              <a:rPr lang="en-US" dirty="0"/>
              <a:t>M</a:t>
            </a:r>
          </a:p>
        </p:txBody>
      </p:sp>
      <p:sp>
        <p:nvSpPr>
          <p:cNvPr id="8" name="Text Box 19"/>
          <p:cNvSpPr txBox="1">
            <a:spLocks noChangeArrowheads="1"/>
          </p:cNvSpPr>
          <p:nvPr/>
        </p:nvSpPr>
        <p:spPr bwMode="auto">
          <a:xfrm>
            <a:off x="5562600" y="2438400"/>
            <a:ext cx="304800" cy="369332"/>
          </a:xfrm>
          <a:prstGeom prst="rect">
            <a:avLst/>
          </a:prstGeom>
          <a:noFill/>
          <a:ln w="9525">
            <a:noFill/>
            <a:miter lim="800000"/>
            <a:headEnd/>
            <a:tailEnd/>
          </a:ln>
          <a:effectLst/>
        </p:spPr>
        <p:txBody>
          <a:bodyPr wrap="square">
            <a:spAutoFit/>
          </a:bodyPr>
          <a:lstStyle/>
          <a:p>
            <a:pPr>
              <a:spcBef>
                <a:spcPct val="50000"/>
              </a:spcBef>
            </a:pPr>
            <a:r>
              <a:rPr lang="en-US" dirty="0"/>
              <a:t>1</a:t>
            </a:r>
          </a:p>
        </p:txBody>
      </p:sp>
      <p:sp>
        <p:nvSpPr>
          <p:cNvPr id="10" name="Text Box 21"/>
          <p:cNvSpPr txBox="1">
            <a:spLocks noChangeArrowheads="1"/>
          </p:cNvSpPr>
          <p:nvPr/>
        </p:nvSpPr>
        <p:spPr bwMode="auto">
          <a:xfrm>
            <a:off x="5562600" y="5562600"/>
            <a:ext cx="457200" cy="369332"/>
          </a:xfrm>
          <a:prstGeom prst="rect">
            <a:avLst/>
          </a:prstGeom>
          <a:noFill/>
          <a:ln w="9525">
            <a:noFill/>
            <a:miter lim="800000"/>
            <a:headEnd/>
            <a:tailEnd/>
          </a:ln>
          <a:effectLst/>
        </p:spPr>
        <p:txBody>
          <a:bodyPr>
            <a:spAutoFit/>
          </a:bodyPr>
          <a:lstStyle/>
          <a:p>
            <a:pPr>
              <a:spcBef>
                <a:spcPct val="50000"/>
              </a:spcBef>
            </a:pPr>
            <a:r>
              <a:rPr lang="en-US" dirty="0"/>
              <a:t>1</a:t>
            </a:r>
          </a:p>
        </p:txBody>
      </p:sp>
      <p:sp>
        <p:nvSpPr>
          <p:cNvPr id="12" name="Flowchart: Decision 11"/>
          <p:cNvSpPr/>
          <p:nvPr/>
        </p:nvSpPr>
        <p:spPr>
          <a:xfrm>
            <a:off x="2857500" y="2514600"/>
            <a:ext cx="2324100" cy="838200"/>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ASSIGNED</a:t>
            </a:r>
          </a:p>
        </p:txBody>
      </p:sp>
      <p:cxnSp>
        <p:nvCxnSpPr>
          <p:cNvPr id="13" name="Straight Connector 12"/>
          <p:cNvCxnSpPr>
            <a:stCxn id="12" idx="3"/>
            <a:endCxn id="3" idx="1"/>
          </p:cNvCxnSpPr>
          <p:nvPr/>
        </p:nvCxnSpPr>
        <p:spPr>
          <a:xfrm flipV="1">
            <a:off x="5181600" y="2895600"/>
            <a:ext cx="12192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 idx="3"/>
            <a:endCxn id="12" idx="1"/>
          </p:cNvCxnSpPr>
          <p:nvPr/>
        </p:nvCxnSpPr>
        <p:spPr>
          <a:xfrm>
            <a:off x="2133600" y="2933700"/>
            <a:ext cx="7239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Flowchart: Decision 14"/>
          <p:cNvSpPr/>
          <p:nvPr/>
        </p:nvSpPr>
        <p:spPr>
          <a:xfrm>
            <a:off x="3505200" y="4953000"/>
            <a:ext cx="1676400" cy="838200"/>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HEADS</a:t>
            </a:r>
          </a:p>
        </p:txBody>
      </p:sp>
      <p:cxnSp>
        <p:nvCxnSpPr>
          <p:cNvPr id="16" name="Straight Connector 15"/>
          <p:cNvCxnSpPr/>
          <p:nvPr/>
        </p:nvCxnSpPr>
        <p:spPr>
          <a:xfrm>
            <a:off x="5181600" y="5334000"/>
            <a:ext cx="12954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2"/>
          <p:cNvSpPr>
            <a:spLocks noChangeArrowheads="1"/>
          </p:cNvSpPr>
          <p:nvPr/>
        </p:nvSpPr>
        <p:spPr bwMode="auto">
          <a:xfrm>
            <a:off x="838200" y="5029200"/>
            <a:ext cx="1295400" cy="685800"/>
          </a:xfrm>
          <a:prstGeom prst="rect">
            <a:avLst/>
          </a:prstGeom>
          <a:solidFill>
            <a:srgbClr val="00B0F0"/>
          </a:solidFill>
          <a:ln w="9525">
            <a:solidFill>
              <a:schemeClr val="tx1"/>
            </a:solidFill>
            <a:miter lim="800000"/>
            <a:headEnd/>
            <a:tailEnd/>
          </a:ln>
          <a:effectLst/>
        </p:spPr>
        <p:txBody>
          <a:bodyPr wrap="none" anchor="ctr"/>
          <a:lstStyle/>
          <a:p>
            <a:r>
              <a:rPr lang="en-GB" dirty="0"/>
              <a:t>Professor</a:t>
            </a:r>
          </a:p>
        </p:txBody>
      </p:sp>
      <p:cxnSp>
        <p:nvCxnSpPr>
          <p:cNvPr id="20" name="Straight Connector 19"/>
          <p:cNvCxnSpPr/>
          <p:nvPr/>
        </p:nvCxnSpPr>
        <p:spPr>
          <a:xfrm>
            <a:off x="2133600" y="5334000"/>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 Box 19"/>
          <p:cNvSpPr txBox="1">
            <a:spLocks noChangeArrowheads="1"/>
          </p:cNvSpPr>
          <p:nvPr/>
        </p:nvSpPr>
        <p:spPr bwMode="auto">
          <a:xfrm>
            <a:off x="2438400" y="5486400"/>
            <a:ext cx="304800" cy="369332"/>
          </a:xfrm>
          <a:prstGeom prst="rect">
            <a:avLst/>
          </a:prstGeom>
          <a:noFill/>
          <a:ln w="9525">
            <a:noFill/>
            <a:miter lim="800000"/>
            <a:headEnd/>
            <a:tailEnd/>
          </a:ln>
          <a:effectLst/>
        </p:spPr>
        <p:txBody>
          <a:bodyPr wrap="square">
            <a:spAutoFit/>
          </a:bodyPr>
          <a:lstStyle/>
          <a:p>
            <a:pPr>
              <a:spcBef>
                <a:spcPct val="50000"/>
              </a:spcBef>
            </a:pPr>
            <a:r>
              <a:rPr lang="en-US" dirty="0"/>
              <a:t>1</a:t>
            </a:r>
          </a:p>
        </p:txBody>
      </p:sp>
      <p:pic>
        <p:nvPicPr>
          <p:cNvPr id="17" name="Picture 2"/>
          <p:cNvPicPr>
            <a:picLocks noChangeAspect="1" noChangeArrowheads="1"/>
          </p:cNvPicPr>
          <p:nvPr/>
        </p:nvPicPr>
        <p:blipFill>
          <a:blip r:embed="rId2" cstate="print"/>
          <a:srcRect/>
          <a:stretch>
            <a:fillRect/>
          </a:stretch>
        </p:blipFill>
        <p:spPr bwMode="auto">
          <a:xfrm>
            <a:off x="0" y="152400"/>
            <a:ext cx="2857500" cy="11620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09800"/>
            <a:ext cx="8610600" cy="3908762"/>
          </a:xfrm>
          <a:prstGeom prst="rect">
            <a:avLst/>
          </a:prstGeom>
        </p:spPr>
        <p:txBody>
          <a:bodyPr wrap="square">
            <a:spAutoFit/>
          </a:bodyPr>
          <a:lstStyle/>
          <a:p>
            <a:pPr>
              <a:buFont typeface="Arial" pitchFamily="34" charset="0"/>
              <a:buChar char="•"/>
            </a:pPr>
            <a:r>
              <a:rPr lang="en-US" sz="4400" dirty="0"/>
              <a:t>Each DEPARTMENT </a:t>
            </a:r>
            <a:r>
              <a:rPr lang="en-US" sz="4400" dirty="0">
                <a:solidFill>
                  <a:srgbClr val="00B050"/>
                </a:solidFill>
              </a:rPr>
              <a:t>OFFERS</a:t>
            </a:r>
            <a:r>
              <a:rPr lang="en-US" sz="4400" dirty="0"/>
              <a:t> several courses.</a:t>
            </a:r>
          </a:p>
          <a:p>
            <a:pPr>
              <a:buFont typeface="Arial" pitchFamily="34" charset="0"/>
              <a:buChar char="•"/>
            </a:pPr>
            <a:endParaRPr lang="en-US" sz="4400" dirty="0"/>
          </a:p>
          <a:p>
            <a:pPr>
              <a:buFont typeface="Arial" pitchFamily="34" charset="0"/>
              <a:buChar char="•"/>
            </a:pPr>
            <a:r>
              <a:rPr lang="en-US" sz="4400" dirty="0"/>
              <a:t>A COURSE can </a:t>
            </a:r>
            <a:r>
              <a:rPr lang="en-US" sz="4400" dirty="0">
                <a:solidFill>
                  <a:srgbClr val="00B050"/>
                </a:solidFill>
              </a:rPr>
              <a:t>HAVE</a:t>
            </a:r>
            <a:r>
              <a:rPr lang="en-US" sz="4400" dirty="0"/>
              <a:t> many UNITS.</a:t>
            </a:r>
          </a:p>
          <a:p>
            <a:pPr>
              <a:buFont typeface="Arial" pitchFamily="34" charset="0"/>
              <a:buChar char="•"/>
            </a:pPr>
            <a:endParaRPr lang="en-US" sz="3600" dirty="0"/>
          </a:p>
          <a:p>
            <a:pPr>
              <a:buFont typeface="Arial" pitchFamily="34" charset="0"/>
              <a:buChar char="•"/>
            </a:pPr>
            <a:endParaRPr lang="en-US" sz="3600" dirty="0"/>
          </a:p>
        </p:txBody>
      </p:sp>
      <p:pic>
        <p:nvPicPr>
          <p:cNvPr id="3" name="Picture 2"/>
          <p:cNvPicPr>
            <a:picLocks noChangeAspect="1" noChangeArrowheads="1"/>
          </p:cNvPicPr>
          <p:nvPr/>
        </p:nvPicPr>
        <p:blipFill>
          <a:blip r:embed="rId2" cstate="print"/>
          <a:srcRect/>
          <a:stretch>
            <a:fillRect/>
          </a:stretch>
        </p:blipFill>
        <p:spPr bwMode="auto">
          <a:xfrm>
            <a:off x="0" y="0"/>
            <a:ext cx="2857500" cy="11620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914400" y="1676400"/>
            <a:ext cx="1752600" cy="914400"/>
          </a:xfrm>
          <a:prstGeom prst="rect">
            <a:avLst/>
          </a:prstGeom>
          <a:solidFill>
            <a:srgbClr val="00B0F0"/>
          </a:solidFill>
          <a:ln w="9525">
            <a:solidFill>
              <a:schemeClr val="tx1"/>
            </a:solidFill>
            <a:miter lim="800000"/>
            <a:headEnd/>
            <a:tailEnd/>
          </a:ln>
          <a:effectLst/>
        </p:spPr>
        <p:txBody>
          <a:bodyPr wrap="none" anchor="ctr"/>
          <a:lstStyle/>
          <a:p>
            <a:r>
              <a:rPr lang="en-GB" dirty="0"/>
              <a:t>DEPARTMENT </a:t>
            </a:r>
          </a:p>
        </p:txBody>
      </p:sp>
      <p:sp>
        <p:nvSpPr>
          <p:cNvPr id="4" name="Rectangle 4"/>
          <p:cNvSpPr>
            <a:spLocks noChangeArrowheads="1"/>
          </p:cNvSpPr>
          <p:nvPr/>
        </p:nvSpPr>
        <p:spPr bwMode="auto">
          <a:xfrm>
            <a:off x="6705600" y="1752600"/>
            <a:ext cx="1447800" cy="838200"/>
          </a:xfrm>
          <a:prstGeom prst="rect">
            <a:avLst/>
          </a:prstGeom>
          <a:solidFill>
            <a:srgbClr val="00B0F0"/>
          </a:solidFill>
          <a:ln w="9525">
            <a:solidFill>
              <a:schemeClr val="tx1"/>
            </a:solidFill>
            <a:miter lim="800000"/>
            <a:headEnd/>
            <a:tailEnd/>
          </a:ln>
          <a:effectLst/>
        </p:spPr>
        <p:txBody>
          <a:bodyPr wrap="none" anchor="ctr"/>
          <a:lstStyle/>
          <a:p>
            <a:r>
              <a:rPr lang="en-GB" dirty="0"/>
              <a:t>  COURSES</a:t>
            </a:r>
          </a:p>
        </p:txBody>
      </p:sp>
      <p:sp>
        <p:nvSpPr>
          <p:cNvPr id="9" name="Text Box 10"/>
          <p:cNvSpPr txBox="1">
            <a:spLocks noChangeArrowheads="1"/>
          </p:cNvSpPr>
          <p:nvPr/>
        </p:nvSpPr>
        <p:spPr bwMode="auto">
          <a:xfrm>
            <a:off x="2971800" y="1524000"/>
            <a:ext cx="609600" cy="457200"/>
          </a:xfrm>
          <a:prstGeom prst="rect">
            <a:avLst/>
          </a:prstGeom>
          <a:noFill/>
          <a:ln w="9525">
            <a:noFill/>
            <a:miter lim="800000"/>
            <a:headEnd/>
            <a:tailEnd/>
          </a:ln>
          <a:effectLst/>
        </p:spPr>
        <p:txBody>
          <a:bodyPr>
            <a:spAutoFit/>
          </a:bodyPr>
          <a:lstStyle/>
          <a:p>
            <a:pPr>
              <a:spcBef>
                <a:spcPct val="50000"/>
              </a:spcBef>
            </a:pPr>
            <a:r>
              <a:rPr lang="en-US" dirty="0"/>
              <a:t>1</a:t>
            </a:r>
          </a:p>
        </p:txBody>
      </p:sp>
      <p:sp>
        <p:nvSpPr>
          <p:cNvPr id="10" name="Text Box 11"/>
          <p:cNvSpPr txBox="1">
            <a:spLocks noChangeArrowheads="1"/>
          </p:cNvSpPr>
          <p:nvPr/>
        </p:nvSpPr>
        <p:spPr bwMode="auto">
          <a:xfrm>
            <a:off x="5715000" y="1447800"/>
            <a:ext cx="609600" cy="457200"/>
          </a:xfrm>
          <a:prstGeom prst="rect">
            <a:avLst/>
          </a:prstGeom>
          <a:noFill/>
          <a:ln w="9525">
            <a:noFill/>
            <a:miter lim="800000"/>
            <a:headEnd/>
            <a:tailEnd/>
          </a:ln>
          <a:effectLst/>
        </p:spPr>
        <p:txBody>
          <a:bodyPr>
            <a:spAutoFit/>
          </a:bodyPr>
          <a:lstStyle/>
          <a:p>
            <a:pPr>
              <a:spcBef>
                <a:spcPct val="50000"/>
              </a:spcBef>
            </a:pPr>
            <a:r>
              <a:rPr lang="en-US" dirty="0"/>
              <a:t>M</a:t>
            </a:r>
          </a:p>
        </p:txBody>
      </p:sp>
      <p:sp>
        <p:nvSpPr>
          <p:cNvPr id="29" name="Text Box 30"/>
          <p:cNvSpPr txBox="1">
            <a:spLocks noChangeArrowheads="1"/>
          </p:cNvSpPr>
          <p:nvPr/>
        </p:nvSpPr>
        <p:spPr bwMode="auto">
          <a:xfrm>
            <a:off x="2590800" y="1905000"/>
            <a:ext cx="1981200" cy="369332"/>
          </a:xfrm>
          <a:prstGeom prst="rect">
            <a:avLst/>
          </a:prstGeom>
          <a:noFill/>
          <a:ln w="9525">
            <a:noFill/>
            <a:miter lim="800000"/>
            <a:headEnd/>
            <a:tailEnd/>
          </a:ln>
          <a:effectLst/>
        </p:spPr>
        <p:txBody>
          <a:bodyPr>
            <a:spAutoFit/>
          </a:bodyPr>
          <a:lstStyle/>
          <a:p>
            <a:pPr>
              <a:spcBef>
                <a:spcPct val="50000"/>
              </a:spcBef>
            </a:pPr>
            <a:endParaRPr lang="en-US" dirty="0"/>
          </a:p>
        </p:txBody>
      </p:sp>
      <p:sp>
        <p:nvSpPr>
          <p:cNvPr id="35" name="Flowchart: Decision 34"/>
          <p:cNvSpPr/>
          <p:nvPr/>
        </p:nvSpPr>
        <p:spPr>
          <a:xfrm>
            <a:off x="3810000" y="1752600"/>
            <a:ext cx="1828800" cy="838200"/>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OFFERS</a:t>
            </a:r>
          </a:p>
        </p:txBody>
      </p:sp>
      <p:cxnSp>
        <p:nvCxnSpPr>
          <p:cNvPr id="37" name="Straight Connector 36"/>
          <p:cNvCxnSpPr>
            <a:stCxn id="2" idx="3"/>
            <a:endCxn id="35" idx="1"/>
          </p:cNvCxnSpPr>
          <p:nvPr/>
        </p:nvCxnSpPr>
        <p:spPr>
          <a:xfrm>
            <a:off x="2667000" y="2133600"/>
            <a:ext cx="1143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5" idx="3"/>
            <a:endCxn id="4" idx="1"/>
          </p:cNvCxnSpPr>
          <p:nvPr/>
        </p:nvCxnSpPr>
        <p:spPr>
          <a:xfrm>
            <a:off x="5638800" y="2171700"/>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2"/>
          <p:cNvSpPr>
            <a:spLocks noChangeArrowheads="1"/>
          </p:cNvSpPr>
          <p:nvPr/>
        </p:nvSpPr>
        <p:spPr bwMode="auto">
          <a:xfrm>
            <a:off x="1066800" y="4953000"/>
            <a:ext cx="1752600" cy="914400"/>
          </a:xfrm>
          <a:prstGeom prst="rect">
            <a:avLst/>
          </a:prstGeom>
          <a:solidFill>
            <a:srgbClr val="00B0F0"/>
          </a:solidFill>
          <a:ln w="9525">
            <a:solidFill>
              <a:schemeClr val="tx1"/>
            </a:solidFill>
            <a:miter lim="800000"/>
            <a:headEnd/>
            <a:tailEnd/>
          </a:ln>
          <a:effectLst/>
        </p:spPr>
        <p:txBody>
          <a:bodyPr wrap="none" anchor="ctr"/>
          <a:lstStyle/>
          <a:p>
            <a:r>
              <a:rPr lang="en-GB" dirty="0"/>
              <a:t>    COURSE</a:t>
            </a:r>
          </a:p>
        </p:txBody>
      </p:sp>
      <p:sp>
        <p:nvSpPr>
          <p:cNvPr id="46" name="Rectangle 4"/>
          <p:cNvSpPr>
            <a:spLocks noChangeArrowheads="1"/>
          </p:cNvSpPr>
          <p:nvPr/>
        </p:nvSpPr>
        <p:spPr bwMode="auto">
          <a:xfrm>
            <a:off x="6858000" y="5029200"/>
            <a:ext cx="1447800" cy="838200"/>
          </a:xfrm>
          <a:prstGeom prst="rect">
            <a:avLst/>
          </a:prstGeom>
          <a:solidFill>
            <a:srgbClr val="00B0F0"/>
          </a:solidFill>
          <a:ln w="9525">
            <a:solidFill>
              <a:schemeClr val="tx1"/>
            </a:solidFill>
            <a:miter lim="800000"/>
            <a:headEnd/>
            <a:tailEnd/>
          </a:ln>
          <a:effectLst/>
        </p:spPr>
        <p:txBody>
          <a:bodyPr wrap="none" anchor="ctr"/>
          <a:lstStyle/>
          <a:p>
            <a:r>
              <a:rPr lang="en-GB" dirty="0"/>
              <a:t>    UNITS</a:t>
            </a:r>
          </a:p>
        </p:txBody>
      </p:sp>
      <p:sp>
        <p:nvSpPr>
          <p:cNvPr id="47" name="Text Box 10"/>
          <p:cNvSpPr txBox="1">
            <a:spLocks noChangeArrowheads="1"/>
          </p:cNvSpPr>
          <p:nvPr/>
        </p:nvSpPr>
        <p:spPr bwMode="auto">
          <a:xfrm>
            <a:off x="3124200" y="4800600"/>
            <a:ext cx="609600" cy="457200"/>
          </a:xfrm>
          <a:prstGeom prst="rect">
            <a:avLst/>
          </a:prstGeom>
          <a:noFill/>
          <a:ln w="9525">
            <a:noFill/>
            <a:miter lim="800000"/>
            <a:headEnd/>
            <a:tailEnd/>
          </a:ln>
          <a:effectLst/>
        </p:spPr>
        <p:txBody>
          <a:bodyPr>
            <a:spAutoFit/>
          </a:bodyPr>
          <a:lstStyle/>
          <a:p>
            <a:pPr>
              <a:spcBef>
                <a:spcPct val="50000"/>
              </a:spcBef>
            </a:pPr>
            <a:r>
              <a:rPr lang="en-US" dirty="0"/>
              <a:t>1</a:t>
            </a:r>
          </a:p>
        </p:txBody>
      </p:sp>
      <p:sp>
        <p:nvSpPr>
          <p:cNvPr id="48" name="Text Box 11"/>
          <p:cNvSpPr txBox="1">
            <a:spLocks noChangeArrowheads="1"/>
          </p:cNvSpPr>
          <p:nvPr/>
        </p:nvSpPr>
        <p:spPr bwMode="auto">
          <a:xfrm>
            <a:off x="5867400" y="4724400"/>
            <a:ext cx="609600" cy="457200"/>
          </a:xfrm>
          <a:prstGeom prst="rect">
            <a:avLst/>
          </a:prstGeom>
          <a:noFill/>
          <a:ln w="9525">
            <a:noFill/>
            <a:miter lim="800000"/>
            <a:headEnd/>
            <a:tailEnd/>
          </a:ln>
          <a:effectLst/>
        </p:spPr>
        <p:txBody>
          <a:bodyPr>
            <a:spAutoFit/>
          </a:bodyPr>
          <a:lstStyle/>
          <a:p>
            <a:pPr>
              <a:spcBef>
                <a:spcPct val="50000"/>
              </a:spcBef>
            </a:pPr>
            <a:r>
              <a:rPr lang="en-US" dirty="0"/>
              <a:t>M</a:t>
            </a:r>
          </a:p>
        </p:txBody>
      </p:sp>
      <p:sp>
        <p:nvSpPr>
          <p:cNvPr id="49" name="Text Box 30"/>
          <p:cNvSpPr txBox="1">
            <a:spLocks noChangeArrowheads="1"/>
          </p:cNvSpPr>
          <p:nvPr/>
        </p:nvSpPr>
        <p:spPr bwMode="auto">
          <a:xfrm>
            <a:off x="2743200" y="5181600"/>
            <a:ext cx="1981200" cy="369332"/>
          </a:xfrm>
          <a:prstGeom prst="rect">
            <a:avLst/>
          </a:prstGeom>
          <a:noFill/>
          <a:ln w="9525">
            <a:noFill/>
            <a:miter lim="800000"/>
            <a:headEnd/>
            <a:tailEnd/>
          </a:ln>
          <a:effectLst/>
        </p:spPr>
        <p:txBody>
          <a:bodyPr>
            <a:spAutoFit/>
          </a:bodyPr>
          <a:lstStyle/>
          <a:p>
            <a:pPr>
              <a:spcBef>
                <a:spcPct val="50000"/>
              </a:spcBef>
            </a:pPr>
            <a:endParaRPr lang="en-US" dirty="0"/>
          </a:p>
        </p:txBody>
      </p:sp>
      <p:sp>
        <p:nvSpPr>
          <p:cNvPr id="50" name="Flowchart: Decision 49"/>
          <p:cNvSpPr/>
          <p:nvPr/>
        </p:nvSpPr>
        <p:spPr>
          <a:xfrm>
            <a:off x="3962400" y="5029200"/>
            <a:ext cx="1676400" cy="838200"/>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HAVE</a:t>
            </a:r>
          </a:p>
        </p:txBody>
      </p:sp>
      <p:cxnSp>
        <p:nvCxnSpPr>
          <p:cNvPr id="51" name="Straight Connector 50"/>
          <p:cNvCxnSpPr>
            <a:stCxn id="45" idx="3"/>
            <a:endCxn id="50" idx="1"/>
          </p:cNvCxnSpPr>
          <p:nvPr/>
        </p:nvCxnSpPr>
        <p:spPr>
          <a:xfrm>
            <a:off x="2819400" y="5410200"/>
            <a:ext cx="1143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0" idx="3"/>
            <a:endCxn id="46" idx="1"/>
          </p:cNvCxnSpPr>
          <p:nvPr/>
        </p:nvCxnSpPr>
        <p:spPr>
          <a:xfrm>
            <a:off x="5638800" y="5448300"/>
            <a:ext cx="1219200"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 Box 12"/>
          <p:cNvSpPr txBox="1">
            <a:spLocks noChangeArrowheads="1"/>
          </p:cNvSpPr>
          <p:nvPr/>
        </p:nvSpPr>
        <p:spPr bwMode="auto">
          <a:xfrm>
            <a:off x="2743200" y="2362200"/>
            <a:ext cx="1143000" cy="457200"/>
          </a:xfrm>
          <a:prstGeom prst="rect">
            <a:avLst/>
          </a:prstGeom>
          <a:noFill/>
          <a:ln w="9525">
            <a:noFill/>
            <a:miter lim="800000"/>
            <a:headEnd/>
            <a:tailEnd/>
          </a:ln>
          <a:effectLst/>
        </p:spPr>
        <p:txBody>
          <a:bodyPr>
            <a:spAutoFit/>
          </a:bodyPr>
          <a:lstStyle/>
          <a:p>
            <a:pPr>
              <a:spcBef>
                <a:spcPct val="50000"/>
              </a:spcBef>
            </a:pPr>
            <a:r>
              <a:rPr lang="en-US" dirty="0"/>
              <a:t>(1..1)</a:t>
            </a:r>
          </a:p>
        </p:txBody>
      </p:sp>
      <p:sp>
        <p:nvSpPr>
          <p:cNvPr id="54" name="Text Box 13"/>
          <p:cNvSpPr txBox="1">
            <a:spLocks noChangeArrowheads="1"/>
          </p:cNvSpPr>
          <p:nvPr/>
        </p:nvSpPr>
        <p:spPr bwMode="auto">
          <a:xfrm>
            <a:off x="5638800" y="2362200"/>
            <a:ext cx="914400" cy="923330"/>
          </a:xfrm>
          <a:prstGeom prst="rect">
            <a:avLst/>
          </a:prstGeom>
          <a:noFill/>
          <a:ln w="9525">
            <a:noFill/>
            <a:miter lim="800000"/>
            <a:headEnd/>
            <a:tailEnd/>
          </a:ln>
          <a:effectLst/>
        </p:spPr>
        <p:txBody>
          <a:bodyPr>
            <a:spAutoFit/>
          </a:bodyPr>
          <a:lstStyle/>
          <a:p>
            <a:pPr>
              <a:spcBef>
                <a:spcPct val="50000"/>
              </a:spcBef>
            </a:pPr>
            <a:r>
              <a:rPr lang="en-US" dirty="0"/>
              <a:t>(1..M) or (1..*)</a:t>
            </a:r>
          </a:p>
        </p:txBody>
      </p:sp>
      <p:sp>
        <p:nvSpPr>
          <p:cNvPr id="55" name="Rectangle 54"/>
          <p:cNvSpPr/>
          <p:nvPr/>
        </p:nvSpPr>
        <p:spPr>
          <a:xfrm>
            <a:off x="4419600" y="4038600"/>
            <a:ext cx="4572000" cy="646331"/>
          </a:xfrm>
          <a:prstGeom prst="rect">
            <a:avLst/>
          </a:prstGeom>
        </p:spPr>
        <p:txBody>
          <a:bodyPr>
            <a:spAutoFit/>
          </a:bodyPr>
          <a:lstStyle/>
          <a:p>
            <a:pPr>
              <a:spcBef>
                <a:spcPct val="50000"/>
              </a:spcBef>
            </a:pPr>
            <a:r>
              <a:rPr lang="en-US" dirty="0"/>
              <a:t>UNITS can have minimum one and maximum one COURSE</a:t>
            </a:r>
          </a:p>
        </p:txBody>
      </p:sp>
      <p:sp>
        <p:nvSpPr>
          <p:cNvPr id="56" name="Text Box 12"/>
          <p:cNvSpPr txBox="1">
            <a:spLocks noChangeArrowheads="1"/>
          </p:cNvSpPr>
          <p:nvPr/>
        </p:nvSpPr>
        <p:spPr bwMode="auto">
          <a:xfrm>
            <a:off x="2895600" y="5791200"/>
            <a:ext cx="1066800" cy="457200"/>
          </a:xfrm>
          <a:prstGeom prst="rect">
            <a:avLst/>
          </a:prstGeom>
          <a:noFill/>
          <a:ln w="9525">
            <a:noFill/>
            <a:miter lim="800000"/>
            <a:headEnd/>
            <a:tailEnd/>
          </a:ln>
          <a:effectLst/>
        </p:spPr>
        <p:txBody>
          <a:bodyPr>
            <a:spAutoFit/>
          </a:bodyPr>
          <a:lstStyle/>
          <a:p>
            <a:pPr>
              <a:spcBef>
                <a:spcPct val="50000"/>
              </a:spcBef>
            </a:pPr>
            <a:r>
              <a:rPr lang="en-US" dirty="0"/>
              <a:t>(1..1)</a:t>
            </a:r>
          </a:p>
        </p:txBody>
      </p:sp>
      <p:sp>
        <p:nvSpPr>
          <p:cNvPr id="57" name="Text Box 13"/>
          <p:cNvSpPr txBox="1">
            <a:spLocks noChangeArrowheads="1"/>
          </p:cNvSpPr>
          <p:nvPr/>
        </p:nvSpPr>
        <p:spPr bwMode="auto">
          <a:xfrm>
            <a:off x="5791200" y="5638800"/>
            <a:ext cx="914400" cy="923330"/>
          </a:xfrm>
          <a:prstGeom prst="rect">
            <a:avLst/>
          </a:prstGeom>
          <a:noFill/>
          <a:ln w="9525">
            <a:noFill/>
            <a:miter lim="800000"/>
            <a:headEnd/>
            <a:tailEnd/>
          </a:ln>
          <a:effectLst/>
        </p:spPr>
        <p:txBody>
          <a:bodyPr>
            <a:spAutoFit/>
          </a:bodyPr>
          <a:lstStyle/>
          <a:p>
            <a:pPr>
              <a:spcBef>
                <a:spcPct val="50000"/>
              </a:spcBef>
            </a:pPr>
            <a:r>
              <a:rPr lang="en-US" dirty="0"/>
              <a:t>(1..M) or (1..*)</a:t>
            </a:r>
          </a:p>
        </p:txBody>
      </p:sp>
      <p:pic>
        <p:nvPicPr>
          <p:cNvPr id="23" name="Picture 2"/>
          <p:cNvPicPr>
            <a:picLocks noChangeAspect="1" noChangeArrowheads="1"/>
          </p:cNvPicPr>
          <p:nvPr/>
        </p:nvPicPr>
        <p:blipFill>
          <a:blip r:embed="rId2" cstate="print"/>
          <a:srcRect/>
          <a:stretch>
            <a:fillRect/>
          </a:stretch>
        </p:blipFill>
        <p:spPr bwMode="auto">
          <a:xfrm>
            <a:off x="0" y="0"/>
            <a:ext cx="2857500" cy="11620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752600"/>
            <a:ext cx="8610600" cy="4401205"/>
          </a:xfrm>
          <a:prstGeom prst="rect">
            <a:avLst/>
          </a:prstGeom>
        </p:spPr>
        <p:txBody>
          <a:bodyPr wrap="square">
            <a:spAutoFit/>
          </a:bodyPr>
          <a:lstStyle/>
          <a:p>
            <a:pPr>
              <a:buFont typeface="Arial" pitchFamily="34" charset="0"/>
              <a:buChar char="•"/>
            </a:pPr>
            <a:r>
              <a:rPr lang="en-US" sz="4000" dirty="0"/>
              <a:t>Each PROFESSOR may </a:t>
            </a:r>
            <a:r>
              <a:rPr lang="en-US" sz="4000" dirty="0">
                <a:solidFill>
                  <a:srgbClr val="00B050"/>
                </a:solidFill>
              </a:rPr>
              <a:t>TEACH </a:t>
            </a:r>
            <a:r>
              <a:rPr lang="en-US" sz="4000" dirty="0"/>
              <a:t>up to </a:t>
            </a:r>
            <a:r>
              <a:rPr lang="en-US" sz="4000" dirty="0">
                <a:solidFill>
                  <a:srgbClr val="FF0000"/>
                </a:solidFill>
              </a:rPr>
              <a:t>FOUR CLASSES</a:t>
            </a:r>
            <a:r>
              <a:rPr lang="en-US" sz="4000" dirty="0"/>
              <a:t>, each one a SECTION of a COURSE (SECTIONS =UNITS). </a:t>
            </a:r>
          </a:p>
          <a:p>
            <a:pPr>
              <a:buFont typeface="Arial" pitchFamily="34" charset="0"/>
              <a:buChar char="•"/>
            </a:pPr>
            <a:endParaRPr lang="en-US" sz="4000" dirty="0"/>
          </a:p>
          <a:p>
            <a:pPr>
              <a:buFont typeface="Arial" pitchFamily="34" charset="0"/>
              <a:buChar char="•"/>
            </a:pPr>
            <a:r>
              <a:rPr lang="en-US" sz="4000" dirty="0"/>
              <a:t>A PROFESSOR may also be on a research contract and </a:t>
            </a:r>
            <a:r>
              <a:rPr lang="en-US" sz="4000" dirty="0">
                <a:solidFill>
                  <a:srgbClr val="00B050"/>
                </a:solidFill>
              </a:rPr>
              <a:t>TEACH</a:t>
            </a:r>
            <a:r>
              <a:rPr lang="en-US" sz="4000" dirty="0"/>
              <a:t> </a:t>
            </a:r>
            <a:r>
              <a:rPr lang="en-US" sz="4000" dirty="0">
                <a:solidFill>
                  <a:srgbClr val="FF0000"/>
                </a:solidFill>
              </a:rPr>
              <a:t>NO</a:t>
            </a:r>
            <a:r>
              <a:rPr lang="en-US" sz="4000" dirty="0"/>
              <a:t> CLASSES at all.</a:t>
            </a:r>
          </a:p>
        </p:txBody>
      </p:sp>
      <p:pic>
        <p:nvPicPr>
          <p:cNvPr id="3" name="Picture 2"/>
          <p:cNvPicPr>
            <a:picLocks noChangeAspect="1" noChangeArrowheads="1"/>
          </p:cNvPicPr>
          <p:nvPr/>
        </p:nvPicPr>
        <p:blipFill>
          <a:blip r:embed="rId2" cstate="print"/>
          <a:srcRect/>
          <a:stretch>
            <a:fillRect/>
          </a:stretch>
        </p:blipFill>
        <p:spPr bwMode="auto">
          <a:xfrm>
            <a:off x="0" y="0"/>
            <a:ext cx="2857500" cy="11620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447800" y="4267200"/>
            <a:ext cx="1752600" cy="914400"/>
          </a:xfrm>
          <a:prstGeom prst="rect">
            <a:avLst/>
          </a:prstGeom>
          <a:solidFill>
            <a:srgbClr val="00B0F0"/>
          </a:solidFill>
          <a:ln w="9525">
            <a:solidFill>
              <a:schemeClr val="tx1"/>
            </a:solidFill>
            <a:miter lim="800000"/>
            <a:headEnd/>
            <a:tailEnd/>
          </a:ln>
          <a:effectLst/>
        </p:spPr>
        <p:txBody>
          <a:bodyPr wrap="none" anchor="ctr"/>
          <a:lstStyle/>
          <a:p>
            <a:endParaRPr lang="en-GB"/>
          </a:p>
        </p:txBody>
      </p:sp>
      <p:sp>
        <p:nvSpPr>
          <p:cNvPr id="3" name="Rectangle 3"/>
          <p:cNvSpPr>
            <a:spLocks noChangeArrowheads="1"/>
          </p:cNvSpPr>
          <p:nvPr/>
        </p:nvSpPr>
        <p:spPr bwMode="auto">
          <a:xfrm>
            <a:off x="5867400" y="4267200"/>
            <a:ext cx="1752600" cy="838200"/>
          </a:xfrm>
          <a:prstGeom prst="rect">
            <a:avLst/>
          </a:prstGeom>
          <a:solidFill>
            <a:srgbClr val="00B0F0"/>
          </a:solidFill>
          <a:ln w="9525">
            <a:solidFill>
              <a:schemeClr val="tx1"/>
            </a:solidFill>
            <a:miter lim="800000"/>
            <a:headEnd/>
            <a:tailEnd/>
          </a:ln>
          <a:effectLst/>
        </p:spPr>
        <p:txBody>
          <a:bodyPr wrap="none" anchor="ctr"/>
          <a:lstStyle/>
          <a:p>
            <a:endParaRPr lang="en-GB"/>
          </a:p>
        </p:txBody>
      </p:sp>
      <p:sp>
        <p:nvSpPr>
          <p:cNvPr id="4" name="Text Box 5"/>
          <p:cNvSpPr txBox="1">
            <a:spLocks noChangeArrowheads="1"/>
          </p:cNvSpPr>
          <p:nvPr/>
        </p:nvSpPr>
        <p:spPr bwMode="auto">
          <a:xfrm>
            <a:off x="1447800" y="4419600"/>
            <a:ext cx="1905000" cy="457200"/>
          </a:xfrm>
          <a:prstGeom prst="rect">
            <a:avLst/>
          </a:prstGeom>
          <a:noFill/>
          <a:ln w="9525">
            <a:noFill/>
            <a:miter lim="800000"/>
            <a:headEnd/>
            <a:tailEnd/>
          </a:ln>
          <a:effectLst/>
        </p:spPr>
        <p:txBody>
          <a:bodyPr>
            <a:spAutoFit/>
          </a:bodyPr>
          <a:lstStyle/>
          <a:p>
            <a:pPr>
              <a:spcBef>
                <a:spcPct val="50000"/>
              </a:spcBef>
            </a:pPr>
            <a:r>
              <a:rPr lang="en-US" dirty="0"/>
              <a:t>PROFESSOR</a:t>
            </a:r>
          </a:p>
        </p:txBody>
      </p:sp>
      <p:sp>
        <p:nvSpPr>
          <p:cNvPr id="5" name="Text Box 6"/>
          <p:cNvSpPr txBox="1">
            <a:spLocks noChangeArrowheads="1"/>
          </p:cNvSpPr>
          <p:nvPr/>
        </p:nvSpPr>
        <p:spPr bwMode="auto">
          <a:xfrm>
            <a:off x="6172200" y="4495800"/>
            <a:ext cx="1752600" cy="457200"/>
          </a:xfrm>
          <a:prstGeom prst="rect">
            <a:avLst/>
          </a:prstGeom>
          <a:noFill/>
          <a:ln w="9525">
            <a:noFill/>
            <a:miter lim="800000"/>
            <a:headEnd/>
            <a:tailEnd/>
          </a:ln>
          <a:effectLst/>
        </p:spPr>
        <p:txBody>
          <a:bodyPr>
            <a:spAutoFit/>
          </a:bodyPr>
          <a:lstStyle/>
          <a:p>
            <a:pPr>
              <a:spcBef>
                <a:spcPct val="50000"/>
              </a:spcBef>
            </a:pPr>
            <a:r>
              <a:rPr lang="en-US" dirty="0"/>
              <a:t>CLASS</a:t>
            </a:r>
          </a:p>
        </p:txBody>
      </p:sp>
      <p:sp>
        <p:nvSpPr>
          <p:cNvPr id="9" name="Text Box 10"/>
          <p:cNvSpPr txBox="1">
            <a:spLocks noChangeArrowheads="1"/>
          </p:cNvSpPr>
          <p:nvPr/>
        </p:nvSpPr>
        <p:spPr bwMode="auto">
          <a:xfrm>
            <a:off x="1447800" y="3657600"/>
            <a:ext cx="533400" cy="457200"/>
          </a:xfrm>
          <a:prstGeom prst="rect">
            <a:avLst/>
          </a:prstGeom>
          <a:noFill/>
          <a:ln w="9525">
            <a:noFill/>
            <a:miter lim="800000"/>
            <a:headEnd/>
            <a:tailEnd/>
          </a:ln>
          <a:effectLst/>
        </p:spPr>
        <p:txBody>
          <a:bodyPr>
            <a:spAutoFit/>
          </a:bodyPr>
          <a:lstStyle/>
          <a:p>
            <a:pPr>
              <a:spcBef>
                <a:spcPct val="50000"/>
              </a:spcBef>
            </a:pPr>
            <a:r>
              <a:rPr lang="en-US" dirty="0"/>
              <a:t>1</a:t>
            </a:r>
          </a:p>
        </p:txBody>
      </p:sp>
      <p:sp>
        <p:nvSpPr>
          <p:cNvPr id="10" name="Text Box 11"/>
          <p:cNvSpPr txBox="1">
            <a:spLocks noChangeArrowheads="1"/>
          </p:cNvSpPr>
          <p:nvPr/>
        </p:nvSpPr>
        <p:spPr bwMode="auto">
          <a:xfrm>
            <a:off x="6858000" y="3733800"/>
            <a:ext cx="609600" cy="457200"/>
          </a:xfrm>
          <a:prstGeom prst="rect">
            <a:avLst/>
          </a:prstGeom>
          <a:noFill/>
          <a:ln w="9525">
            <a:noFill/>
            <a:miter lim="800000"/>
            <a:headEnd/>
            <a:tailEnd/>
          </a:ln>
          <a:effectLst/>
        </p:spPr>
        <p:txBody>
          <a:bodyPr>
            <a:spAutoFit/>
          </a:bodyPr>
          <a:lstStyle/>
          <a:p>
            <a:pPr>
              <a:spcBef>
                <a:spcPct val="50000"/>
              </a:spcBef>
            </a:pPr>
            <a:r>
              <a:rPr lang="en-US" dirty="0"/>
              <a:t>M</a:t>
            </a:r>
          </a:p>
        </p:txBody>
      </p:sp>
      <p:sp>
        <p:nvSpPr>
          <p:cNvPr id="12" name="Text Box 13"/>
          <p:cNvSpPr txBox="1">
            <a:spLocks noChangeArrowheads="1"/>
          </p:cNvSpPr>
          <p:nvPr/>
        </p:nvSpPr>
        <p:spPr bwMode="auto">
          <a:xfrm>
            <a:off x="2590800" y="3657600"/>
            <a:ext cx="914400" cy="457200"/>
          </a:xfrm>
          <a:prstGeom prst="rect">
            <a:avLst/>
          </a:prstGeom>
          <a:noFill/>
          <a:ln w="9525">
            <a:noFill/>
            <a:miter lim="800000"/>
            <a:headEnd/>
            <a:tailEnd/>
          </a:ln>
          <a:effectLst/>
        </p:spPr>
        <p:txBody>
          <a:bodyPr>
            <a:spAutoFit/>
          </a:bodyPr>
          <a:lstStyle/>
          <a:p>
            <a:pPr>
              <a:spcBef>
                <a:spcPct val="50000"/>
              </a:spcBef>
            </a:pPr>
            <a:r>
              <a:rPr lang="en-US" dirty="0"/>
              <a:t>(1..1)</a:t>
            </a:r>
          </a:p>
        </p:txBody>
      </p:sp>
      <p:sp>
        <p:nvSpPr>
          <p:cNvPr id="13" name="Text Box 14"/>
          <p:cNvSpPr txBox="1">
            <a:spLocks noChangeArrowheads="1"/>
          </p:cNvSpPr>
          <p:nvPr/>
        </p:nvSpPr>
        <p:spPr bwMode="auto">
          <a:xfrm>
            <a:off x="5486400" y="3810000"/>
            <a:ext cx="1219200" cy="457200"/>
          </a:xfrm>
          <a:prstGeom prst="rect">
            <a:avLst/>
          </a:prstGeom>
          <a:noFill/>
          <a:ln w="9525">
            <a:noFill/>
            <a:miter lim="800000"/>
            <a:headEnd/>
            <a:tailEnd/>
          </a:ln>
          <a:effectLst/>
        </p:spPr>
        <p:txBody>
          <a:bodyPr>
            <a:spAutoFit/>
          </a:bodyPr>
          <a:lstStyle/>
          <a:p>
            <a:pPr>
              <a:spcBef>
                <a:spcPct val="50000"/>
              </a:spcBef>
            </a:pPr>
            <a:r>
              <a:rPr lang="en-US" dirty="0"/>
              <a:t>(0..4)</a:t>
            </a:r>
          </a:p>
        </p:txBody>
      </p:sp>
      <p:sp>
        <p:nvSpPr>
          <p:cNvPr id="18" name="Flowchart: Decision 17"/>
          <p:cNvSpPr/>
          <p:nvPr/>
        </p:nvSpPr>
        <p:spPr>
          <a:xfrm>
            <a:off x="3124200" y="1524000"/>
            <a:ext cx="1981200" cy="914400"/>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50" dirty="0"/>
              <a:t>TEACHES</a:t>
            </a:r>
          </a:p>
        </p:txBody>
      </p:sp>
      <p:pic>
        <p:nvPicPr>
          <p:cNvPr id="19" name="Picture 2"/>
          <p:cNvPicPr>
            <a:picLocks noChangeAspect="1" noChangeArrowheads="1"/>
          </p:cNvPicPr>
          <p:nvPr/>
        </p:nvPicPr>
        <p:blipFill>
          <a:blip r:embed="rId3" cstate="print"/>
          <a:srcRect/>
          <a:stretch>
            <a:fillRect/>
          </a:stretch>
        </p:blipFill>
        <p:spPr bwMode="auto">
          <a:xfrm>
            <a:off x="0" y="0"/>
            <a:ext cx="2857500" cy="1162050"/>
          </a:xfrm>
          <a:prstGeom prst="rect">
            <a:avLst/>
          </a:prstGeom>
          <a:noFill/>
          <a:ln w="9525">
            <a:noFill/>
            <a:miter lim="800000"/>
            <a:headEnd/>
            <a:tailEnd/>
          </a:ln>
        </p:spPr>
      </p:pic>
      <p:cxnSp>
        <p:nvCxnSpPr>
          <p:cNvPr id="21" name="Straight Connector 20"/>
          <p:cNvCxnSpPr/>
          <p:nvPr/>
        </p:nvCxnSpPr>
        <p:spPr>
          <a:xfrm rot="5400000" flipH="1" flipV="1">
            <a:off x="1143000" y="3124200"/>
            <a:ext cx="228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3" idx="0"/>
          </p:cNvCxnSpPr>
          <p:nvPr/>
        </p:nvCxnSpPr>
        <p:spPr>
          <a:xfrm rot="16200000" flipH="1">
            <a:off x="5581650" y="3105150"/>
            <a:ext cx="2286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8" idx="1"/>
          </p:cNvCxnSpPr>
          <p:nvPr/>
        </p:nvCxnSpPr>
        <p:spPr>
          <a:xfrm rot="10800000">
            <a:off x="2286000" y="1981200"/>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8" idx="3"/>
          </p:cNvCxnSpPr>
          <p:nvPr/>
        </p:nvCxnSpPr>
        <p:spPr>
          <a:xfrm>
            <a:off x="5105400" y="1981200"/>
            <a:ext cx="1600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465</Words>
  <Application>Microsoft Office PowerPoint</Application>
  <PresentationFormat>On-screen Show (4:3)</PresentationFormat>
  <Paragraphs>88</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Narrow</vt:lpstr>
      <vt:lpstr>Calibri</vt:lpstr>
      <vt:lpstr>Office Theme</vt:lpstr>
      <vt:lpstr>ERM Exercise 1</vt:lpstr>
      <vt:lpstr>University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Antony Brown</dc:creator>
  <cp:lastModifiedBy>Sue Brandreth</cp:lastModifiedBy>
  <cp:revision>32</cp:revision>
  <dcterms:created xsi:type="dcterms:W3CDTF">2006-08-16T00:00:00Z</dcterms:created>
  <dcterms:modified xsi:type="dcterms:W3CDTF">2020-01-31T16:18:32Z</dcterms:modified>
</cp:coreProperties>
</file>