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82" r:id="rId11"/>
    <p:sldId id="262" r:id="rId12"/>
    <p:sldId id="275" r:id="rId13"/>
    <p:sldId id="263" r:id="rId14"/>
    <p:sldId id="276" r:id="rId15"/>
    <p:sldId id="264" r:id="rId16"/>
    <p:sldId id="277" r:id="rId17"/>
    <p:sldId id="268" r:id="rId18"/>
    <p:sldId id="278" r:id="rId19"/>
    <p:sldId id="265" r:id="rId20"/>
    <p:sldId id="279" r:id="rId21"/>
    <p:sldId id="266" r:id="rId22"/>
    <p:sldId id="280" r:id="rId23"/>
    <p:sldId id="267" r:id="rId24"/>
    <p:sldId id="283" r:id="rId25"/>
    <p:sldId id="281" r:id="rId26"/>
    <p:sldId id="284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2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Arial Narrow" panose="020B0606020202030204" pitchFamily="34" charset="0"/>
              </a:rPr>
              <a:t>ERM Exercise 2</a:t>
            </a:r>
            <a:endParaRPr lang="en-GB" sz="4000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1447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5638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Sales Territory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486400" y="6858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Customer_ID</a:t>
            </a:r>
            <a:endParaRPr lang="en-GB" u="sng" dirty="0"/>
          </a:p>
        </p:txBody>
      </p:sp>
      <p:sp>
        <p:nvSpPr>
          <p:cNvPr id="8" name="Flowchart: Decision 7"/>
          <p:cNvSpPr/>
          <p:nvPr/>
        </p:nvSpPr>
        <p:spPr>
          <a:xfrm>
            <a:off x="2667000" y="3200400"/>
            <a:ext cx="1905000" cy="7620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has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791200" y="5943600"/>
            <a:ext cx="14478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Territory_ ID</a:t>
            </a:r>
            <a:endParaRPr lang="en-GB" u="sng" dirty="0"/>
          </a:p>
        </p:txBody>
      </p: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rot="5400000">
            <a:off x="3086100" y="2667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</p:cNvCxnSpPr>
          <p:nvPr/>
        </p:nvCxnSpPr>
        <p:spPr>
          <a:xfrm rot="16200000" flipH="1">
            <a:off x="2800350" y="4781550"/>
            <a:ext cx="1676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rot="10800000" flipV="1">
            <a:off x="4114800" y="990600"/>
            <a:ext cx="1371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6" idx="3"/>
          </p:cNvCxnSpPr>
          <p:nvPr/>
        </p:nvCxnSpPr>
        <p:spPr>
          <a:xfrm rot="10800000">
            <a:off x="4572000" y="5981700"/>
            <a:ext cx="12192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2362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(0..M)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5029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5. Oak Wood Furniture Company has several salespersons. The identifier for a salesperson is </a:t>
            </a:r>
            <a:r>
              <a:rPr lang="en-US" dirty="0" err="1" smtClean="0"/>
              <a:t>Salesperson_ID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Other attributes include </a:t>
            </a:r>
            <a:r>
              <a:rPr lang="en-US" dirty="0" err="1" smtClean="0"/>
              <a:t>Salesperson_Name</a:t>
            </a:r>
            <a:r>
              <a:rPr lang="en-US" dirty="0" smtClean="0"/>
              <a:t>, </a:t>
            </a:r>
            <a:r>
              <a:rPr lang="en-US" dirty="0" err="1" smtClean="0"/>
              <a:t>Salesperson_Telephone</a:t>
            </a:r>
            <a:r>
              <a:rPr lang="en-US" dirty="0" smtClean="0"/>
              <a:t>, and </a:t>
            </a:r>
            <a:r>
              <a:rPr lang="en-US" dirty="0" err="1" smtClean="0"/>
              <a:t>Salesperson_Fax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salesperson serves exactly one sales territory. </a:t>
            </a:r>
          </a:p>
          <a:p>
            <a:r>
              <a:rPr lang="en-US" dirty="0" smtClean="0"/>
              <a:t>Each sales territory is served by one or more salespersons.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1447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Sales Territory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5638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Sales Person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486400" y="6858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Territory_ID</a:t>
            </a:r>
            <a:endParaRPr lang="en-GB" u="sng" dirty="0"/>
          </a:p>
        </p:txBody>
      </p:sp>
      <p:sp>
        <p:nvSpPr>
          <p:cNvPr id="8" name="Flowchart: Decision 7"/>
          <p:cNvSpPr/>
          <p:nvPr/>
        </p:nvSpPr>
        <p:spPr>
          <a:xfrm>
            <a:off x="2667000" y="3200400"/>
            <a:ext cx="1905000" cy="7620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serves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715000" y="6172200"/>
            <a:ext cx="17526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Sales_person_Fax</a:t>
            </a:r>
            <a:endParaRPr lang="en-GB" sz="1600" dirty="0"/>
          </a:p>
        </p:txBody>
      </p: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rot="5400000">
            <a:off x="3086100" y="2667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</p:cNvCxnSpPr>
          <p:nvPr/>
        </p:nvCxnSpPr>
        <p:spPr>
          <a:xfrm rot="16200000" flipH="1">
            <a:off x="2800350" y="4781550"/>
            <a:ext cx="1676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rot="10800000" flipV="1">
            <a:off x="4114800" y="990600"/>
            <a:ext cx="1371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6" idx="3"/>
          </p:cNvCxnSpPr>
          <p:nvPr/>
        </p:nvCxnSpPr>
        <p:spPr>
          <a:xfrm rot="10800000">
            <a:off x="4572000" y="5981700"/>
            <a:ext cx="1143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4343400"/>
            <a:ext cx="17526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Sales_person_name</a:t>
            </a:r>
            <a:endParaRPr lang="en-GB" sz="1600" dirty="0"/>
          </a:p>
        </p:txBody>
      </p:sp>
      <p:sp>
        <p:nvSpPr>
          <p:cNvPr id="21" name="Oval 20"/>
          <p:cNvSpPr/>
          <p:nvPr/>
        </p:nvSpPr>
        <p:spPr>
          <a:xfrm>
            <a:off x="6019800" y="5410200"/>
            <a:ext cx="17526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Sales_person_Telephone</a:t>
            </a:r>
            <a:endParaRPr lang="en-GB" sz="1400" dirty="0"/>
          </a:p>
        </p:txBody>
      </p:sp>
      <p:sp>
        <p:nvSpPr>
          <p:cNvPr id="22" name="Oval 21"/>
          <p:cNvSpPr/>
          <p:nvPr/>
        </p:nvSpPr>
        <p:spPr>
          <a:xfrm>
            <a:off x="4191000" y="38862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u="sng" dirty="0" smtClean="0"/>
              <a:t>Sales _</a:t>
            </a:r>
            <a:r>
              <a:rPr lang="en-GB" sz="1600" u="sng" dirty="0" err="1" smtClean="0"/>
              <a:t>Person_ID</a:t>
            </a:r>
            <a:endParaRPr lang="en-GB" sz="1600" u="sng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3539635" y="4918565"/>
            <a:ext cx="1308474" cy="15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4495800" y="5029200"/>
            <a:ext cx="1905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</p:cNvCxnSpPr>
          <p:nvPr/>
        </p:nvCxnSpPr>
        <p:spPr>
          <a:xfrm rot="10800000">
            <a:off x="4572000" y="57150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0800" y="51054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23622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(1..1)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Each product is assembled from one or more raw materials. </a:t>
            </a:r>
          </a:p>
          <a:p>
            <a:r>
              <a:rPr lang="en-US" dirty="0" smtClean="0"/>
              <a:t>The identifier for the raw material entity is </a:t>
            </a:r>
            <a:r>
              <a:rPr lang="en-US" dirty="0" err="1" smtClean="0"/>
              <a:t>Material_ID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Other attributes include </a:t>
            </a:r>
            <a:r>
              <a:rPr lang="en-US" dirty="0" err="1" smtClean="0"/>
              <a:t>Unit_of_Measure</a:t>
            </a:r>
            <a:r>
              <a:rPr lang="en-US" dirty="0" smtClean="0"/>
              <a:t> and </a:t>
            </a:r>
            <a:r>
              <a:rPr lang="en-US" dirty="0" err="1" smtClean="0"/>
              <a:t>Unit_Price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Each raw material may be assembled into one or more products.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2971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28956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Material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553200" y="12192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Material_ID</a:t>
            </a:r>
            <a:endParaRPr lang="en-GB" u="sng" dirty="0"/>
          </a:p>
        </p:txBody>
      </p:sp>
      <p:sp>
        <p:nvSpPr>
          <p:cNvPr id="8" name="Oval 7"/>
          <p:cNvSpPr/>
          <p:nvPr/>
        </p:nvSpPr>
        <p:spPr>
          <a:xfrm>
            <a:off x="228600" y="43434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Product_ID</a:t>
            </a:r>
            <a:endParaRPr lang="en-GB" u="sng" dirty="0"/>
          </a:p>
        </p:txBody>
      </p:sp>
      <p:sp>
        <p:nvSpPr>
          <p:cNvPr id="9" name="Flowchart: Decision 8"/>
          <p:cNvSpPr/>
          <p:nvPr/>
        </p:nvSpPr>
        <p:spPr>
          <a:xfrm>
            <a:off x="2362200" y="2895600"/>
            <a:ext cx="1905000" cy="7620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/>
              <a:t>Assemble</a:t>
            </a:r>
            <a:endParaRPr lang="en-GB" sz="1500" dirty="0"/>
          </a:p>
        </p:txBody>
      </p:sp>
      <p:sp>
        <p:nvSpPr>
          <p:cNvPr id="11" name="Oval 10"/>
          <p:cNvSpPr/>
          <p:nvPr/>
        </p:nvSpPr>
        <p:spPr>
          <a:xfrm>
            <a:off x="7467600" y="3733800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Unit_price</a:t>
            </a:r>
            <a:endParaRPr lang="en-GB" sz="1600" dirty="0"/>
          </a:p>
        </p:txBody>
      </p:sp>
      <p:cxnSp>
        <p:nvCxnSpPr>
          <p:cNvPr id="12" name="Straight Connector 11"/>
          <p:cNvCxnSpPr>
            <a:stCxn id="9" idx="3"/>
            <a:endCxn id="6" idx="1"/>
          </p:cNvCxnSpPr>
          <p:nvPr/>
        </p:nvCxnSpPr>
        <p:spPr>
          <a:xfrm flipV="1">
            <a:off x="4267200" y="3238500"/>
            <a:ext cx="1066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 rot="5400000">
            <a:off x="5924550" y="1962150"/>
            <a:ext cx="1143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6" idx="3"/>
          </p:cNvCxnSpPr>
          <p:nvPr/>
        </p:nvCxnSpPr>
        <p:spPr>
          <a:xfrm rot="16200000" flipV="1">
            <a:off x="7334250" y="2838450"/>
            <a:ext cx="4953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752600" y="3276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</p:cNvCxnSpPr>
          <p:nvPr/>
        </p:nvCxnSpPr>
        <p:spPr>
          <a:xfrm rot="16200000" flipV="1">
            <a:off x="476250" y="3943350"/>
            <a:ext cx="685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2743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27432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6019800" y="4800600"/>
            <a:ext cx="13716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Unit _of_ Measure</a:t>
            </a:r>
            <a:endParaRPr lang="en-GB" sz="1600" dirty="0"/>
          </a:p>
        </p:txBody>
      </p:sp>
      <p:cxnSp>
        <p:nvCxnSpPr>
          <p:cNvPr id="28" name="Straight Connector 27"/>
          <p:cNvCxnSpPr>
            <a:stCxn id="20" idx="0"/>
            <a:endCxn id="6" idx="2"/>
          </p:cNvCxnSpPr>
          <p:nvPr/>
        </p:nvCxnSpPr>
        <p:spPr>
          <a:xfrm rot="16200000" flipV="1">
            <a:off x="5810250" y="3905250"/>
            <a:ext cx="1219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7. Raw materials are supplied by vendors.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identifier for a vendor is </a:t>
            </a:r>
            <a:r>
              <a:rPr lang="en-US" dirty="0" err="1" smtClean="0"/>
              <a:t>Vendor_ID</a:t>
            </a:r>
            <a:r>
              <a:rPr lang="en-US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Other attributes include </a:t>
            </a:r>
            <a:r>
              <a:rPr lang="en-US" dirty="0" err="1" smtClean="0"/>
              <a:t>Vendor_Name</a:t>
            </a:r>
            <a:r>
              <a:rPr lang="en-US" dirty="0" smtClean="0"/>
              <a:t> and </a:t>
            </a:r>
            <a:r>
              <a:rPr lang="en-US" dirty="0" err="1" smtClean="0"/>
              <a:t>Vendor_Address</a:t>
            </a:r>
            <a:r>
              <a:rPr lang="en-US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Each raw material can be supplied by one or more vendors.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 vendor may supply any number of raw materials, or may not supply any raw materials to Oak Wood Furniture Company.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An attribute of the relationship between vendor and raw material is </a:t>
            </a:r>
            <a:r>
              <a:rPr lang="en-US" dirty="0" err="1" smtClean="0"/>
              <a:t>Unit_Price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6705600" y="23622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Vendors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25146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Material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638800" y="39624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Vendor_ID</a:t>
            </a:r>
            <a:endParaRPr lang="en-GB" u="sng" dirty="0"/>
          </a:p>
        </p:txBody>
      </p:sp>
      <p:sp>
        <p:nvSpPr>
          <p:cNvPr id="26" name="Flowchart: Decision 25"/>
          <p:cNvSpPr/>
          <p:nvPr/>
        </p:nvSpPr>
        <p:spPr>
          <a:xfrm>
            <a:off x="2667000" y="2438400"/>
            <a:ext cx="1905000" cy="7620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/>
              <a:t>Supplies</a:t>
            </a:r>
            <a:endParaRPr lang="en-GB" sz="1500" dirty="0"/>
          </a:p>
        </p:txBody>
      </p:sp>
      <p:sp>
        <p:nvSpPr>
          <p:cNvPr id="27" name="Oval 26"/>
          <p:cNvSpPr/>
          <p:nvPr/>
        </p:nvSpPr>
        <p:spPr>
          <a:xfrm>
            <a:off x="7239000" y="4267200"/>
            <a:ext cx="13716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Vendor_name</a:t>
            </a:r>
            <a:endParaRPr lang="en-GB" sz="1600" dirty="0"/>
          </a:p>
        </p:txBody>
      </p:sp>
      <p:cxnSp>
        <p:nvCxnSpPr>
          <p:cNvPr id="28" name="Straight Connector 27"/>
          <p:cNvCxnSpPr>
            <a:endCxn id="23" idx="0"/>
          </p:cNvCxnSpPr>
          <p:nvPr/>
        </p:nvCxnSpPr>
        <p:spPr>
          <a:xfrm rot="5400000">
            <a:off x="6915150" y="1657350"/>
            <a:ext cx="1295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2"/>
          </p:cNvCxnSpPr>
          <p:nvPr/>
        </p:nvCxnSpPr>
        <p:spPr>
          <a:xfrm rot="16200000" flipH="1">
            <a:off x="7029450" y="3524250"/>
            <a:ext cx="12192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4572000" y="2819400"/>
            <a:ext cx="2133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3"/>
            <a:endCxn id="26" idx="1"/>
          </p:cNvCxnSpPr>
          <p:nvPr/>
        </p:nvCxnSpPr>
        <p:spPr>
          <a:xfrm flipV="1">
            <a:off x="1752600" y="2819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0"/>
          </p:cNvCxnSpPr>
          <p:nvPr/>
        </p:nvCxnSpPr>
        <p:spPr>
          <a:xfrm rot="5400000" flipH="1" flipV="1">
            <a:off x="6267450" y="3067050"/>
            <a:ext cx="9144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7400" y="2971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(0..M)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23622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152400" y="4114800"/>
            <a:ext cx="13716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u="sng" dirty="0" err="1" smtClean="0"/>
              <a:t>Material_ID</a:t>
            </a:r>
            <a:endParaRPr lang="en-GB" sz="1600" u="sng" dirty="0"/>
          </a:p>
        </p:txBody>
      </p:sp>
      <p:cxnSp>
        <p:nvCxnSpPr>
          <p:cNvPr id="36" name="Straight Connector 35"/>
          <p:cNvCxnSpPr>
            <a:stCxn id="35" idx="0"/>
            <a:endCxn id="24" idx="2"/>
          </p:cNvCxnSpPr>
          <p:nvPr/>
        </p:nvCxnSpPr>
        <p:spPr>
          <a:xfrm rot="5400000" flipH="1" flipV="1">
            <a:off x="438150" y="3600450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71800" y="5638800"/>
            <a:ext cx="13716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Unit _price</a:t>
            </a:r>
            <a:endParaRPr lang="en-GB" sz="1600" dirty="0"/>
          </a:p>
        </p:txBody>
      </p:sp>
      <p:cxnSp>
        <p:nvCxnSpPr>
          <p:cNvPr id="50" name="Straight Connector 49"/>
          <p:cNvCxnSpPr>
            <a:stCxn id="26" idx="2"/>
          </p:cNvCxnSpPr>
          <p:nvPr/>
        </p:nvCxnSpPr>
        <p:spPr>
          <a:xfrm rot="16200000" flipH="1">
            <a:off x="2419350" y="4400550"/>
            <a:ext cx="2438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39000" y="609600"/>
            <a:ext cx="13716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Vendor_address</a:t>
            </a:r>
            <a:endParaRPr lang="en-GB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077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8. Oak Wood Furniture Company has established a number of work centers.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identifier for a work center is </a:t>
            </a:r>
            <a:r>
              <a:rPr lang="en-US" dirty="0" err="1" smtClean="0"/>
              <a:t>Work_Center_ID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Another attribute is Location. Each product is produced in one or more work centers.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work center may be used to produce any number of products, or may not be used to produce any products.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72200" y="23622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Product </a:t>
            </a:r>
          </a:p>
        </p:txBody>
      </p:sp>
      <p:sp>
        <p:nvSpPr>
          <p:cNvPr id="6" name="Oval 5"/>
          <p:cNvSpPr/>
          <p:nvPr/>
        </p:nvSpPr>
        <p:spPr>
          <a:xfrm>
            <a:off x="6248400" y="37338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Product_ID</a:t>
            </a:r>
            <a:endParaRPr lang="en-GB" u="sng" dirty="0"/>
          </a:p>
        </p:txBody>
      </p:sp>
      <p:cxnSp>
        <p:nvCxnSpPr>
          <p:cNvPr id="7" name="Straight Connector 6"/>
          <p:cNvCxnSpPr>
            <a:stCxn id="6" idx="0"/>
          </p:cNvCxnSpPr>
          <p:nvPr/>
        </p:nvCxnSpPr>
        <p:spPr>
          <a:xfrm rot="16200000" flipV="1">
            <a:off x="6496050" y="3333750"/>
            <a:ext cx="685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24384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 Centre </a:t>
            </a:r>
          </a:p>
        </p:txBody>
      </p:sp>
      <p:sp>
        <p:nvSpPr>
          <p:cNvPr id="9" name="Oval 8"/>
          <p:cNvSpPr/>
          <p:nvPr/>
        </p:nvSpPr>
        <p:spPr>
          <a:xfrm>
            <a:off x="2133600" y="4191000"/>
            <a:ext cx="20574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u="sng" dirty="0" err="1" smtClean="0"/>
              <a:t>Work_Centre_ID</a:t>
            </a:r>
            <a:endParaRPr lang="en-GB" sz="1700" u="sng" dirty="0"/>
          </a:p>
        </p:txBody>
      </p:sp>
      <p:cxnSp>
        <p:nvCxnSpPr>
          <p:cNvPr id="10" name="Straight Connector 9"/>
          <p:cNvCxnSpPr>
            <a:stCxn id="9" idx="0"/>
            <a:endCxn id="8" idx="2"/>
          </p:cNvCxnSpPr>
          <p:nvPr/>
        </p:nvCxnSpPr>
        <p:spPr>
          <a:xfrm rot="16200000" flipV="1">
            <a:off x="1790700" y="2819400"/>
            <a:ext cx="10668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0" y="3810000"/>
            <a:ext cx="13716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Location</a:t>
            </a:r>
            <a:endParaRPr lang="en-GB" sz="1600" dirty="0"/>
          </a:p>
        </p:txBody>
      </p:sp>
      <p:cxnSp>
        <p:nvCxnSpPr>
          <p:cNvPr id="17" name="Straight Connector 16"/>
          <p:cNvCxnSpPr>
            <a:stCxn id="14" idx="0"/>
            <a:endCxn id="8" idx="2"/>
          </p:cNvCxnSpPr>
          <p:nvPr/>
        </p:nvCxnSpPr>
        <p:spPr>
          <a:xfrm rot="5400000" flipH="1" flipV="1">
            <a:off x="742950" y="3067050"/>
            <a:ext cx="6858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3352800" y="2209800"/>
            <a:ext cx="1828800" cy="914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Produces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8" idx="3"/>
            <a:endCxn id="18" idx="1"/>
          </p:cNvCxnSpPr>
          <p:nvPr/>
        </p:nvCxnSpPr>
        <p:spPr>
          <a:xfrm flipV="1">
            <a:off x="2286000" y="2667000"/>
            <a:ext cx="1066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5" idx="1"/>
          </p:cNvCxnSpPr>
          <p:nvPr/>
        </p:nvCxnSpPr>
        <p:spPr>
          <a:xfrm>
            <a:off x="5181600" y="266700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28194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029200" y="28194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(0..M)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9. The company has over 100 employees.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identifier for employee is </a:t>
            </a:r>
            <a:r>
              <a:rPr lang="en-US" dirty="0" err="1" smtClean="0"/>
              <a:t>Employee_ID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Other attributes are </a:t>
            </a:r>
            <a:r>
              <a:rPr lang="en-US" dirty="0" err="1" smtClean="0"/>
              <a:t>Employee_Name</a:t>
            </a:r>
            <a:r>
              <a:rPr lang="en-US" dirty="0" smtClean="0"/>
              <a:t>, </a:t>
            </a:r>
            <a:r>
              <a:rPr lang="en-US" dirty="0" err="1" smtClean="0"/>
              <a:t>EmployeeAddress</a:t>
            </a:r>
            <a:r>
              <a:rPr lang="en-US" dirty="0" smtClean="0"/>
              <a:t>, and Skill.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employee may have more than one skill.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skill can be mastered by many employees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ERD from the facts gathered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endParaRPr lang="en-US" sz="4400" dirty="0" smtClean="0"/>
          </a:p>
          <a:p>
            <a:r>
              <a:rPr lang="en-US" sz="4400" dirty="0" smtClean="0"/>
              <a:t>Identify all the entities.</a:t>
            </a:r>
          </a:p>
          <a:p>
            <a:r>
              <a:rPr lang="en-US" sz="4400" dirty="0" smtClean="0"/>
              <a:t>Identify all the relationships.</a:t>
            </a:r>
          </a:p>
          <a:p>
            <a:r>
              <a:rPr lang="en-US" sz="4400" dirty="0" smtClean="0"/>
              <a:t>Identify cardinality and multiplicities (min max).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0" y="16764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Skill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30480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Employee</a:t>
            </a:r>
          </a:p>
        </p:txBody>
      </p:sp>
      <p:sp>
        <p:nvSpPr>
          <p:cNvPr id="8" name="Oval 7"/>
          <p:cNvSpPr/>
          <p:nvPr/>
        </p:nvSpPr>
        <p:spPr>
          <a:xfrm>
            <a:off x="0" y="4495800"/>
            <a:ext cx="16764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Employee_ID</a:t>
            </a:r>
            <a:endParaRPr lang="en-GB" u="sng" dirty="0"/>
          </a:p>
        </p:txBody>
      </p:sp>
      <p:sp>
        <p:nvSpPr>
          <p:cNvPr id="9" name="Oval 8"/>
          <p:cNvSpPr/>
          <p:nvPr/>
        </p:nvSpPr>
        <p:spPr>
          <a:xfrm>
            <a:off x="1752600" y="49530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Employee_name</a:t>
            </a:r>
            <a:endParaRPr lang="en-GB" sz="1600" dirty="0"/>
          </a:p>
        </p:txBody>
      </p:sp>
      <p:cxnSp>
        <p:nvCxnSpPr>
          <p:cNvPr id="10" name="Straight Connector 9"/>
          <p:cNvCxnSpPr>
            <a:stCxn id="13" idx="4"/>
          </p:cNvCxnSpPr>
          <p:nvPr/>
        </p:nvCxnSpPr>
        <p:spPr>
          <a:xfrm rot="5400000">
            <a:off x="2419350" y="2076450"/>
            <a:ext cx="11430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 rot="16200000" flipH="1">
            <a:off x="1543050" y="4210050"/>
            <a:ext cx="12192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</p:cNvCxnSpPr>
          <p:nvPr/>
        </p:nvCxnSpPr>
        <p:spPr>
          <a:xfrm rot="5400000" flipH="1" flipV="1">
            <a:off x="876300" y="3695700"/>
            <a:ext cx="762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2954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Employee_address</a:t>
            </a:r>
            <a:endParaRPr lang="en-GB" sz="1600" dirty="0"/>
          </a:p>
        </p:txBody>
      </p:sp>
      <p:sp>
        <p:nvSpPr>
          <p:cNvPr id="17" name="Oval 16"/>
          <p:cNvSpPr/>
          <p:nvPr/>
        </p:nvSpPr>
        <p:spPr>
          <a:xfrm>
            <a:off x="6858000" y="8382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Skill_name</a:t>
            </a:r>
            <a:endParaRPr lang="en-GB" sz="1600" dirty="0"/>
          </a:p>
        </p:txBody>
      </p:sp>
      <p:sp>
        <p:nvSpPr>
          <p:cNvPr id="18" name="Oval 17"/>
          <p:cNvSpPr/>
          <p:nvPr/>
        </p:nvSpPr>
        <p:spPr>
          <a:xfrm>
            <a:off x="4267200" y="685800"/>
            <a:ext cx="16764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Skill_ID</a:t>
            </a:r>
            <a:endParaRPr lang="en-GB" u="sng" dirty="0"/>
          </a:p>
        </p:txBody>
      </p:sp>
      <p:sp>
        <p:nvSpPr>
          <p:cNvPr id="19" name="Oval 18"/>
          <p:cNvSpPr/>
          <p:nvPr/>
        </p:nvSpPr>
        <p:spPr>
          <a:xfrm>
            <a:off x="7086600" y="37338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Skill_Description</a:t>
            </a:r>
            <a:endParaRPr lang="en-GB" sz="1600" dirty="0"/>
          </a:p>
        </p:txBody>
      </p:sp>
      <p:cxnSp>
        <p:nvCxnSpPr>
          <p:cNvPr id="21" name="Straight Connector 20"/>
          <p:cNvCxnSpPr>
            <a:stCxn id="18" idx="5"/>
            <a:endCxn id="6" idx="0"/>
          </p:cNvCxnSpPr>
          <p:nvPr/>
        </p:nvCxnSpPr>
        <p:spPr>
          <a:xfrm rot="16200000" flipH="1">
            <a:off x="6127002" y="907302"/>
            <a:ext cx="340192" cy="119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7086600" y="14478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2"/>
          </p:cNvCxnSpPr>
          <p:nvPr/>
        </p:nvCxnSpPr>
        <p:spPr>
          <a:xfrm rot="16200000" flipV="1">
            <a:off x="6610350" y="2647950"/>
            <a:ext cx="13716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3733800" y="2971800"/>
            <a:ext cx="1828800" cy="914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has</a:t>
            </a:r>
            <a:endParaRPr lang="en-GB" sz="16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5753100" y="2857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6" idx="3"/>
          </p:cNvCxnSpPr>
          <p:nvPr/>
        </p:nvCxnSpPr>
        <p:spPr>
          <a:xfrm rot="10800000" flipV="1">
            <a:off x="5562600" y="33528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26" idx="1"/>
          </p:cNvCxnSpPr>
          <p:nvPr/>
        </p:nvCxnSpPr>
        <p:spPr>
          <a:xfrm>
            <a:off x="2819400" y="33909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9800" y="34290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895600" y="35814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(0..M)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10. Each employee works in one or more work centers. </a:t>
            </a:r>
          </a:p>
          <a:p>
            <a:r>
              <a:rPr lang="en-US" dirty="0" smtClean="0"/>
              <a:t>A work center must have at least one employee working in that center, but may have any number of employees.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30480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Employee</a:t>
            </a:r>
          </a:p>
        </p:txBody>
      </p:sp>
      <p:sp>
        <p:nvSpPr>
          <p:cNvPr id="6" name="Oval 5"/>
          <p:cNvSpPr/>
          <p:nvPr/>
        </p:nvSpPr>
        <p:spPr>
          <a:xfrm>
            <a:off x="0" y="4495800"/>
            <a:ext cx="16764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Employee_ID</a:t>
            </a:r>
            <a:endParaRPr lang="en-GB" u="sng" dirty="0"/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>
          <a:xfrm rot="5400000" flipH="1" flipV="1">
            <a:off x="876300" y="3695700"/>
            <a:ext cx="762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27432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 _Centre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1600200"/>
            <a:ext cx="16764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Work_Centre_ID</a:t>
            </a:r>
            <a:endParaRPr lang="en-GB" u="sng" dirty="0"/>
          </a:p>
        </p:txBody>
      </p:sp>
      <p:sp>
        <p:nvSpPr>
          <p:cNvPr id="14" name="Oval 13"/>
          <p:cNvSpPr/>
          <p:nvPr/>
        </p:nvSpPr>
        <p:spPr>
          <a:xfrm>
            <a:off x="6705600" y="46482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Location</a:t>
            </a:r>
            <a:endParaRPr lang="en-GB" sz="1600" dirty="0"/>
          </a:p>
        </p:txBody>
      </p:sp>
      <p:cxnSp>
        <p:nvCxnSpPr>
          <p:cNvPr id="15" name="Straight Connector 14"/>
          <p:cNvCxnSpPr>
            <a:stCxn id="12" idx="2"/>
          </p:cNvCxnSpPr>
          <p:nvPr/>
        </p:nvCxnSpPr>
        <p:spPr>
          <a:xfrm rot="16200000" flipH="1">
            <a:off x="6496050" y="3905250"/>
            <a:ext cx="12192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3" idx="5"/>
          </p:cNvCxnSpPr>
          <p:nvPr/>
        </p:nvCxnSpPr>
        <p:spPr>
          <a:xfrm rot="10800000">
            <a:off x="5698098" y="2250608"/>
            <a:ext cx="1159903" cy="49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600" y="31242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20" name="Flowchart: Decision 19"/>
          <p:cNvSpPr/>
          <p:nvPr/>
        </p:nvSpPr>
        <p:spPr>
          <a:xfrm>
            <a:off x="3581400" y="3505200"/>
            <a:ext cx="1828800" cy="914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works</a:t>
            </a:r>
            <a:endParaRPr lang="en-GB" sz="1600" dirty="0"/>
          </a:p>
        </p:txBody>
      </p:sp>
      <p:cxnSp>
        <p:nvCxnSpPr>
          <p:cNvPr id="22" name="Straight Connector 21"/>
          <p:cNvCxnSpPr>
            <a:stCxn id="12" idx="1"/>
          </p:cNvCxnSpPr>
          <p:nvPr/>
        </p:nvCxnSpPr>
        <p:spPr>
          <a:xfrm rot="10800000">
            <a:off x="4495800" y="3048000"/>
            <a:ext cx="1676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 rot="5400000">
            <a:off x="42672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</p:cNvCxnSpPr>
          <p:nvPr/>
        </p:nvCxnSpPr>
        <p:spPr>
          <a:xfrm rot="5400000">
            <a:off x="1885950" y="38290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1"/>
          </p:cNvCxnSpPr>
          <p:nvPr/>
        </p:nvCxnSpPr>
        <p:spPr>
          <a:xfrm rot="10800000">
            <a:off x="1981200" y="3962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3600" y="40386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11. Each employee has exactly one supervisor. </a:t>
            </a:r>
          </a:p>
          <a:p>
            <a:r>
              <a:rPr lang="en-US" dirty="0" smtClean="0"/>
              <a:t>An employee who is a supervisor may supervise any number of employees, but not all employees are supervisors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0" y="16764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Skill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30480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Employee</a:t>
            </a:r>
          </a:p>
        </p:txBody>
      </p:sp>
      <p:sp>
        <p:nvSpPr>
          <p:cNvPr id="8" name="Oval 7"/>
          <p:cNvSpPr/>
          <p:nvPr/>
        </p:nvSpPr>
        <p:spPr>
          <a:xfrm>
            <a:off x="0" y="4495800"/>
            <a:ext cx="16764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Employee_ID</a:t>
            </a:r>
            <a:endParaRPr lang="en-GB" u="sng" dirty="0"/>
          </a:p>
        </p:txBody>
      </p:sp>
      <p:sp>
        <p:nvSpPr>
          <p:cNvPr id="9" name="Oval 8"/>
          <p:cNvSpPr/>
          <p:nvPr/>
        </p:nvSpPr>
        <p:spPr>
          <a:xfrm>
            <a:off x="1752600" y="49530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Employee_name</a:t>
            </a:r>
            <a:endParaRPr lang="en-GB" sz="1600" dirty="0"/>
          </a:p>
        </p:txBody>
      </p:sp>
      <p:cxnSp>
        <p:nvCxnSpPr>
          <p:cNvPr id="10" name="Straight Connector 9"/>
          <p:cNvCxnSpPr>
            <a:stCxn id="13" idx="4"/>
          </p:cNvCxnSpPr>
          <p:nvPr/>
        </p:nvCxnSpPr>
        <p:spPr>
          <a:xfrm rot="5400000">
            <a:off x="2419350" y="2076450"/>
            <a:ext cx="11430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 rot="16200000" flipH="1">
            <a:off x="1543050" y="4210050"/>
            <a:ext cx="12192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</p:cNvCxnSpPr>
          <p:nvPr/>
        </p:nvCxnSpPr>
        <p:spPr>
          <a:xfrm rot="5400000" flipH="1" flipV="1">
            <a:off x="876300" y="3695700"/>
            <a:ext cx="762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2954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Employee_address</a:t>
            </a:r>
            <a:endParaRPr lang="en-GB" sz="1600" dirty="0"/>
          </a:p>
        </p:txBody>
      </p:sp>
      <p:sp>
        <p:nvSpPr>
          <p:cNvPr id="17" name="Oval 16"/>
          <p:cNvSpPr/>
          <p:nvPr/>
        </p:nvSpPr>
        <p:spPr>
          <a:xfrm>
            <a:off x="6858000" y="8382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Skill_name</a:t>
            </a:r>
            <a:endParaRPr lang="en-GB" sz="1600" dirty="0"/>
          </a:p>
        </p:txBody>
      </p:sp>
      <p:sp>
        <p:nvSpPr>
          <p:cNvPr id="18" name="Oval 17"/>
          <p:cNvSpPr/>
          <p:nvPr/>
        </p:nvSpPr>
        <p:spPr>
          <a:xfrm>
            <a:off x="4267200" y="685800"/>
            <a:ext cx="16764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Skill_ID</a:t>
            </a:r>
            <a:endParaRPr lang="en-GB" u="sng" dirty="0"/>
          </a:p>
        </p:txBody>
      </p:sp>
      <p:sp>
        <p:nvSpPr>
          <p:cNvPr id="19" name="Oval 18"/>
          <p:cNvSpPr/>
          <p:nvPr/>
        </p:nvSpPr>
        <p:spPr>
          <a:xfrm>
            <a:off x="7086600" y="3733800"/>
            <a:ext cx="1600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Skill_Description</a:t>
            </a:r>
            <a:endParaRPr lang="en-GB" sz="1600" dirty="0"/>
          </a:p>
        </p:txBody>
      </p:sp>
      <p:cxnSp>
        <p:nvCxnSpPr>
          <p:cNvPr id="21" name="Straight Connector 20"/>
          <p:cNvCxnSpPr>
            <a:stCxn id="18" idx="5"/>
            <a:endCxn id="6" idx="0"/>
          </p:cNvCxnSpPr>
          <p:nvPr/>
        </p:nvCxnSpPr>
        <p:spPr>
          <a:xfrm rot="16200000" flipH="1">
            <a:off x="6127002" y="907302"/>
            <a:ext cx="340192" cy="119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7086600" y="14478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2"/>
          </p:cNvCxnSpPr>
          <p:nvPr/>
        </p:nvCxnSpPr>
        <p:spPr>
          <a:xfrm rot="16200000" flipV="1">
            <a:off x="6610350" y="2647950"/>
            <a:ext cx="13716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3733800" y="2971800"/>
            <a:ext cx="1828800" cy="914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has</a:t>
            </a:r>
            <a:endParaRPr lang="en-GB" sz="16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5753100" y="2857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6" idx="3"/>
          </p:cNvCxnSpPr>
          <p:nvPr/>
        </p:nvCxnSpPr>
        <p:spPr>
          <a:xfrm rot="10800000" flipV="1">
            <a:off x="5562600" y="33528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26" idx="1"/>
          </p:cNvCxnSpPr>
          <p:nvPr/>
        </p:nvCxnSpPr>
        <p:spPr>
          <a:xfrm>
            <a:off x="2819400" y="33909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9800" y="34290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895600" y="35814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(0..M)</a:t>
            </a:r>
            <a:endParaRPr lang="en-GB" dirty="0"/>
          </a:p>
        </p:txBody>
      </p:sp>
      <p:sp>
        <p:nvSpPr>
          <p:cNvPr id="35" name="Flowchart: Decision 34"/>
          <p:cNvSpPr/>
          <p:nvPr/>
        </p:nvSpPr>
        <p:spPr>
          <a:xfrm>
            <a:off x="152400" y="1905000"/>
            <a:ext cx="1905000" cy="7620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supervise</a:t>
            </a:r>
            <a:endParaRPr lang="en-GB" sz="1400" dirty="0"/>
          </a:p>
        </p:txBody>
      </p:sp>
      <p:cxnSp>
        <p:nvCxnSpPr>
          <p:cNvPr id="39" name="Straight Connector 38"/>
          <p:cNvCxnSpPr>
            <a:stCxn id="35" idx="3"/>
            <a:endCxn id="7" idx="0"/>
          </p:cNvCxnSpPr>
          <p:nvPr/>
        </p:nvCxnSpPr>
        <p:spPr>
          <a:xfrm flipH="1">
            <a:off x="2019300" y="2286000"/>
            <a:ext cx="381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1"/>
          </p:cNvCxnSpPr>
          <p:nvPr/>
        </p:nvCxnSpPr>
        <p:spPr>
          <a:xfrm rot="10800000">
            <a:off x="152400" y="3352800"/>
            <a:ext cx="1066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1"/>
          </p:cNvCxnSpPr>
          <p:nvPr/>
        </p:nvCxnSpPr>
        <p:spPr>
          <a:xfrm rot="10800000" flipV="1">
            <a:off x="152400" y="2286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8600" y="34290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(0..M)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447800" y="26670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(1..1)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25146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Product_line</a:t>
            </a:r>
            <a:endParaRPr lang="en-GB" sz="1200" dirty="0"/>
          </a:p>
        </p:txBody>
      </p:sp>
      <p:sp>
        <p:nvSpPr>
          <p:cNvPr id="6" name="Oval 5"/>
          <p:cNvSpPr/>
          <p:nvPr/>
        </p:nvSpPr>
        <p:spPr>
          <a:xfrm>
            <a:off x="3962400" y="19050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Product_line_ID</a:t>
            </a:r>
            <a:endParaRPr lang="en-GB" sz="1000" u="sng" dirty="0"/>
          </a:p>
        </p:txBody>
      </p:sp>
      <p:cxnSp>
        <p:nvCxnSpPr>
          <p:cNvPr id="11" name="Straight Connector 10"/>
          <p:cNvCxnSpPr>
            <a:stCxn id="6" idx="4"/>
            <a:endCxn id="5" idx="0"/>
          </p:cNvCxnSpPr>
          <p:nvPr/>
        </p:nvCxnSpPr>
        <p:spPr>
          <a:xfrm rot="5400000">
            <a:off x="4201885" y="2278456"/>
            <a:ext cx="203200" cy="26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400" y="48768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Product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>
            <a:off x="4343400" y="42672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Product_ID</a:t>
            </a:r>
            <a:endParaRPr lang="en-GB" sz="1000" u="sng" dirty="0"/>
          </a:p>
        </p:txBody>
      </p:sp>
      <p:cxnSp>
        <p:nvCxnSpPr>
          <p:cNvPr id="25" name="Straight Connector 24"/>
          <p:cNvCxnSpPr>
            <a:stCxn id="24" idx="4"/>
            <a:endCxn id="23" idx="0"/>
          </p:cNvCxnSpPr>
          <p:nvPr/>
        </p:nvCxnSpPr>
        <p:spPr>
          <a:xfrm rot="5400000">
            <a:off x="4582885" y="4640656"/>
            <a:ext cx="203200" cy="26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3434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Order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7772400" y="37338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Order_ID</a:t>
            </a:r>
            <a:endParaRPr lang="en-GB" sz="1000" u="sng" dirty="0"/>
          </a:p>
        </p:txBody>
      </p:sp>
      <p:cxnSp>
        <p:nvCxnSpPr>
          <p:cNvPr id="28" name="Straight Connector 27"/>
          <p:cNvCxnSpPr>
            <a:stCxn id="27" idx="4"/>
            <a:endCxn id="26" idx="0"/>
          </p:cNvCxnSpPr>
          <p:nvPr/>
        </p:nvCxnSpPr>
        <p:spPr>
          <a:xfrm rot="5400000">
            <a:off x="8011885" y="4107256"/>
            <a:ext cx="203200" cy="26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26670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Customer</a:t>
            </a:r>
            <a:endParaRPr lang="en-GB" sz="1200" dirty="0"/>
          </a:p>
        </p:txBody>
      </p:sp>
      <p:sp>
        <p:nvSpPr>
          <p:cNvPr id="30" name="Oval 29"/>
          <p:cNvSpPr/>
          <p:nvPr/>
        </p:nvSpPr>
        <p:spPr>
          <a:xfrm>
            <a:off x="7848600" y="19812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Customer_ID</a:t>
            </a:r>
            <a:endParaRPr lang="en-GB" sz="1000" u="sng" dirty="0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 rot="5400000">
            <a:off x="7821385" y="2164156"/>
            <a:ext cx="279400" cy="72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34200" y="9906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Sales_Territory</a:t>
            </a:r>
            <a:endParaRPr lang="en-GB" sz="1200" dirty="0"/>
          </a:p>
        </p:txBody>
      </p:sp>
      <p:sp>
        <p:nvSpPr>
          <p:cNvPr id="33" name="Oval 32"/>
          <p:cNvSpPr/>
          <p:nvPr/>
        </p:nvSpPr>
        <p:spPr>
          <a:xfrm>
            <a:off x="7315200" y="381000"/>
            <a:ext cx="1219200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Sales_Territory_ID</a:t>
            </a:r>
            <a:endParaRPr lang="en-GB" sz="1000" u="sng" dirty="0"/>
          </a:p>
        </p:txBody>
      </p:sp>
      <p:cxnSp>
        <p:nvCxnSpPr>
          <p:cNvPr id="34" name="Straight Connector 33"/>
          <p:cNvCxnSpPr>
            <a:stCxn id="33" idx="4"/>
            <a:endCxn id="32" idx="0"/>
          </p:cNvCxnSpPr>
          <p:nvPr/>
        </p:nvCxnSpPr>
        <p:spPr>
          <a:xfrm rot="5400000">
            <a:off x="7621671" y="687471"/>
            <a:ext cx="203200" cy="40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4800" y="9906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Skills</a:t>
            </a:r>
            <a:endParaRPr lang="en-GB" sz="1200" dirty="0"/>
          </a:p>
        </p:txBody>
      </p:sp>
      <p:sp>
        <p:nvSpPr>
          <p:cNvPr id="36" name="Oval 35"/>
          <p:cNvSpPr/>
          <p:nvPr/>
        </p:nvSpPr>
        <p:spPr>
          <a:xfrm>
            <a:off x="685800" y="3810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Skills_ID</a:t>
            </a:r>
            <a:endParaRPr lang="en-GB" sz="1000" u="sng" dirty="0"/>
          </a:p>
        </p:txBody>
      </p:sp>
      <p:cxnSp>
        <p:nvCxnSpPr>
          <p:cNvPr id="37" name="Straight Connector 36"/>
          <p:cNvCxnSpPr>
            <a:stCxn id="36" idx="4"/>
            <a:endCxn id="35" idx="0"/>
          </p:cNvCxnSpPr>
          <p:nvPr/>
        </p:nvCxnSpPr>
        <p:spPr>
          <a:xfrm rot="5400000">
            <a:off x="925285" y="754456"/>
            <a:ext cx="203200" cy="26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733800" y="9906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Salesperson</a:t>
            </a:r>
            <a:endParaRPr lang="en-GB" sz="1200" dirty="0"/>
          </a:p>
        </p:txBody>
      </p:sp>
      <p:sp>
        <p:nvSpPr>
          <p:cNvPr id="39" name="Oval 38"/>
          <p:cNvSpPr/>
          <p:nvPr/>
        </p:nvSpPr>
        <p:spPr>
          <a:xfrm>
            <a:off x="3124200" y="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smtClean="0"/>
              <a:t>Salesperson _ID</a:t>
            </a:r>
            <a:endParaRPr lang="en-GB" sz="1000" u="sng" dirty="0"/>
          </a:p>
        </p:txBody>
      </p:sp>
      <p:cxnSp>
        <p:nvCxnSpPr>
          <p:cNvPr id="40" name="Straight Connector 39"/>
          <p:cNvCxnSpPr>
            <a:stCxn id="39" idx="4"/>
            <a:endCxn id="38" idx="0"/>
          </p:cNvCxnSpPr>
          <p:nvPr/>
        </p:nvCxnSpPr>
        <p:spPr>
          <a:xfrm rot="16200000" flipH="1">
            <a:off x="3668485" y="337744"/>
            <a:ext cx="584200" cy="72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4400" y="26670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Employee</a:t>
            </a:r>
            <a:endParaRPr lang="en-GB" sz="1200" dirty="0"/>
          </a:p>
        </p:txBody>
      </p:sp>
      <p:sp>
        <p:nvSpPr>
          <p:cNvPr id="42" name="Oval 41"/>
          <p:cNvSpPr/>
          <p:nvPr/>
        </p:nvSpPr>
        <p:spPr>
          <a:xfrm>
            <a:off x="1676400" y="12192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Employee_ID</a:t>
            </a:r>
            <a:endParaRPr lang="en-GB" sz="1000" u="sng" dirty="0"/>
          </a:p>
        </p:txBody>
      </p:sp>
      <p:cxnSp>
        <p:nvCxnSpPr>
          <p:cNvPr id="43" name="Straight Connector 42"/>
          <p:cNvCxnSpPr>
            <a:stCxn id="42" idx="4"/>
            <a:endCxn id="41" idx="0"/>
          </p:cNvCxnSpPr>
          <p:nvPr/>
        </p:nvCxnSpPr>
        <p:spPr>
          <a:xfrm rot="5400000">
            <a:off x="1306285" y="1821256"/>
            <a:ext cx="1041400" cy="65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000" y="46482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WorkCentre</a:t>
            </a:r>
            <a:endParaRPr lang="en-GB" sz="1200" dirty="0"/>
          </a:p>
        </p:txBody>
      </p:sp>
      <p:sp>
        <p:nvSpPr>
          <p:cNvPr id="45" name="Oval 44"/>
          <p:cNvSpPr/>
          <p:nvPr/>
        </p:nvSpPr>
        <p:spPr>
          <a:xfrm>
            <a:off x="1905000" y="36576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WorkCentre_ID</a:t>
            </a:r>
            <a:endParaRPr lang="en-GB" sz="1000" u="sng" dirty="0"/>
          </a:p>
        </p:txBody>
      </p:sp>
      <p:cxnSp>
        <p:nvCxnSpPr>
          <p:cNvPr id="46" name="Straight Connector 45"/>
          <p:cNvCxnSpPr>
            <a:stCxn id="45" idx="4"/>
            <a:endCxn id="44" idx="0"/>
          </p:cNvCxnSpPr>
          <p:nvPr/>
        </p:nvCxnSpPr>
        <p:spPr>
          <a:xfrm rot="5400000">
            <a:off x="1382485" y="3650056"/>
            <a:ext cx="584200" cy="141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4400" y="59436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Vendor</a:t>
            </a:r>
            <a:endParaRPr lang="en-GB" sz="1200" dirty="0"/>
          </a:p>
        </p:txBody>
      </p:sp>
      <p:sp>
        <p:nvSpPr>
          <p:cNvPr id="48" name="Oval 47"/>
          <p:cNvSpPr/>
          <p:nvPr/>
        </p:nvSpPr>
        <p:spPr>
          <a:xfrm>
            <a:off x="1295400" y="53340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Vendor_ID</a:t>
            </a:r>
            <a:endParaRPr lang="en-GB" sz="1000" u="sng" dirty="0"/>
          </a:p>
        </p:txBody>
      </p:sp>
      <p:cxnSp>
        <p:nvCxnSpPr>
          <p:cNvPr id="49" name="Straight Connector 48"/>
          <p:cNvCxnSpPr>
            <a:stCxn id="48" idx="4"/>
            <a:endCxn id="47" idx="0"/>
          </p:cNvCxnSpPr>
          <p:nvPr/>
        </p:nvCxnSpPr>
        <p:spPr>
          <a:xfrm rot="5400000">
            <a:off x="1534885" y="5707456"/>
            <a:ext cx="203200" cy="26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43600" y="6248400"/>
            <a:ext cx="117508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Rawmateriall</a:t>
            </a:r>
            <a:endParaRPr lang="en-GB" sz="1200" dirty="0"/>
          </a:p>
        </p:txBody>
      </p:sp>
      <p:sp>
        <p:nvSpPr>
          <p:cNvPr id="51" name="Oval 50"/>
          <p:cNvSpPr/>
          <p:nvPr/>
        </p:nvSpPr>
        <p:spPr>
          <a:xfrm>
            <a:off x="6324600" y="5638800"/>
            <a:ext cx="951258" cy="406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err="1" smtClean="0"/>
              <a:t>Material_ID</a:t>
            </a:r>
            <a:endParaRPr lang="en-GB" sz="1000" u="sng" dirty="0"/>
          </a:p>
        </p:txBody>
      </p:sp>
      <p:cxnSp>
        <p:nvCxnSpPr>
          <p:cNvPr id="52" name="Straight Connector 51"/>
          <p:cNvCxnSpPr>
            <a:stCxn id="51" idx="4"/>
            <a:endCxn id="50" idx="0"/>
          </p:cNvCxnSpPr>
          <p:nvPr/>
        </p:nvCxnSpPr>
        <p:spPr>
          <a:xfrm rot="5400000">
            <a:off x="6564085" y="6012256"/>
            <a:ext cx="203200" cy="26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3048000" y="37338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groups</a:t>
            </a:r>
            <a:endParaRPr lang="en-GB" sz="1400" dirty="0"/>
          </a:p>
        </p:txBody>
      </p:sp>
      <p:cxnSp>
        <p:nvCxnSpPr>
          <p:cNvPr id="57" name="Straight Connector 56"/>
          <p:cNvCxnSpPr>
            <a:endCxn id="55" idx="0"/>
          </p:cNvCxnSpPr>
          <p:nvPr/>
        </p:nvCxnSpPr>
        <p:spPr>
          <a:xfrm rot="5400000">
            <a:off x="3276600" y="3352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</p:cNvCxnSpPr>
          <p:nvPr/>
        </p:nvCxnSpPr>
        <p:spPr>
          <a:xfrm rot="5400000">
            <a:off x="3238500" y="46863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23" idx="1"/>
          </p:cNvCxnSpPr>
          <p:nvPr/>
        </p:nvCxnSpPr>
        <p:spPr>
          <a:xfrm>
            <a:off x="3657600" y="5105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6248400" y="35814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Submits</a:t>
            </a:r>
            <a:endParaRPr lang="en-GB" sz="1400" dirty="0"/>
          </a:p>
        </p:txBody>
      </p:sp>
      <p:cxnSp>
        <p:nvCxnSpPr>
          <p:cNvPr id="65" name="Straight Connector 64"/>
          <p:cNvCxnSpPr>
            <a:endCxn id="63" idx="0"/>
          </p:cNvCxnSpPr>
          <p:nvPr/>
        </p:nvCxnSpPr>
        <p:spPr>
          <a:xfrm rot="5400000">
            <a:off x="6515100" y="32385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2"/>
          </p:cNvCxnSpPr>
          <p:nvPr/>
        </p:nvCxnSpPr>
        <p:spPr>
          <a:xfrm rot="5400000">
            <a:off x="6629400" y="4343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26" idx="1"/>
          </p:cNvCxnSpPr>
          <p:nvPr/>
        </p:nvCxnSpPr>
        <p:spPr>
          <a:xfrm>
            <a:off x="6858000" y="4572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29" idx="1"/>
          </p:cNvCxnSpPr>
          <p:nvPr/>
        </p:nvCxnSpPr>
        <p:spPr>
          <a:xfrm>
            <a:off x="6858000" y="2895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867400" y="17526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has</a:t>
            </a:r>
            <a:endParaRPr lang="en-GB" sz="1400" dirty="0"/>
          </a:p>
        </p:txBody>
      </p:sp>
      <p:cxnSp>
        <p:nvCxnSpPr>
          <p:cNvPr id="84" name="Straight Connector 83"/>
          <p:cNvCxnSpPr>
            <a:stCxn id="80" idx="0"/>
          </p:cNvCxnSpPr>
          <p:nvPr/>
        </p:nvCxnSpPr>
        <p:spPr>
          <a:xfrm rot="5400000" flipH="1" flipV="1">
            <a:off x="6286500" y="1562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477000" y="137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3"/>
          </p:cNvCxnSpPr>
          <p:nvPr/>
        </p:nvCxnSpPr>
        <p:spPr>
          <a:xfrm>
            <a:off x="7086600" y="201930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7086600" y="2362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/>
          <p:cNvSpPr/>
          <p:nvPr/>
        </p:nvSpPr>
        <p:spPr>
          <a:xfrm>
            <a:off x="5486400" y="3810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belongs</a:t>
            </a:r>
            <a:endParaRPr lang="en-GB" sz="1400" dirty="0"/>
          </a:p>
        </p:txBody>
      </p:sp>
      <p:cxnSp>
        <p:nvCxnSpPr>
          <p:cNvPr id="96" name="Straight Connector 95"/>
          <p:cNvCxnSpPr>
            <a:stCxn id="94" idx="3"/>
          </p:cNvCxnSpPr>
          <p:nvPr/>
        </p:nvCxnSpPr>
        <p:spPr>
          <a:xfrm flipV="1">
            <a:off x="6705600" y="60960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6972300" y="800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4" idx="1"/>
          </p:cNvCxnSpPr>
          <p:nvPr/>
        </p:nvCxnSpPr>
        <p:spPr>
          <a:xfrm rot="10800000">
            <a:off x="4419600" y="609600"/>
            <a:ext cx="1066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4229100" y="8001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3"/>
          </p:cNvCxnSpPr>
          <p:nvPr/>
        </p:nvCxnSpPr>
        <p:spPr>
          <a:xfrm>
            <a:off x="5137482" y="5105400"/>
            <a:ext cx="882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Decision 105"/>
          <p:cNvSpPr/>
          <p:nvPr/>
        </p:nvSpPr>
        <p:spPr>
          <a:xfrm>
            <a:off x="6019800" y="48768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requests</a:t>
            </a:r>
            <a:endParaRPr lang="en-GB" sz="1400" dirty="0"/>
          </a:p>
        </p:txBody>
      </p:sp>
      <p:cxnSp>
        <p:nvCxnSpPr>
          <p:cNvPr id="108" name="Straight Connector 107"/>
          <p:cNvCxnSpPr>
            <a:stCxn id="106" idx="3"/>
          </p:cNvCxnSpPr>
          <p:nvPr/>
        </p:nvCxnSpPr>
        <p:spPr>
          <a:xfrm>
            <a:off x="7239000" y="5143500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6" idx="2"/>
          </p:cNvCxnSpPr>
          <p:nvPr/>
        </p:nvCxnSpPr>
        <p:spPr>
          <a:xfrm rot="16200000" flipH="1">
            <a:off x="7799470" y="4980070"/>
            <a:ext cx="381000" cy="2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Decision 110"/>
          <p:cNvSpPr/>
          <p:nvPr/>
        </p:nvSpPr>
        <p:spPr>
          <a:xfrm>
            <a:off x="2133600" y="45720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produces</a:t>
            </a:r>
            <a:endParaRPr lang="en-GB" sz="1400" dirty="0"/>
          </a:p>
        </p:txBody>
      </p:sp>
      <p:cxnSp>
        <p:nvCxnSpPr>
          <p:cNvPr id="113" name="Straight Connector 112"/>
          <p:cNvCxnSpPr>
            <a:stCxn id="111" idx="2"/>
          </p:cNvCxnSpPr>
          <p:nvPr/>
        </p:nvCxnSpPr>
        <p:spPr>
          <a:xfrm rot="5400000">
            <a:off x="2552700" y="52959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743200" y="54864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3" idx="2"/>
          </p:cNvCxnSpPr>
          <p:nvPr/>
        </p:nvCxnSpPr>
        <p:spPr>
          <a:xfrm rot="16200000" flipH="1">
            <a:off x="4484770" y="5399170"/>
            <a:ext cx="152400" cy="2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  <a:endCxn id="44" idx="3"/>
          </p:cNvCxnSpPr>
          <p:nvPr/>
        </p:nvCxnSpPr>
        <p:spPr>
          <a:xfrm rot="10800000" flipV="1">
            <a:off x="1556082" y="4838700"/>
            <a:ext cx="577518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ecision 124"/>
          <p:cNvSpPr/>
          <p:nvPr/>
        </p:nvSpPr>
        <p:spPr>
          <a:xfrm>
            <a:off x="0" y="19812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has</a:t>
            </a:r>
            <a:endParaRPr lang="en-GB" sz="1400" dirty="0"/>
          </a:p>
        </p:txBody>
      </p:sp>
      <p:sp>
        <p:nvSpPr>
          <p:cNvPr id="126" name="Flowchart: Decision 125"/>
          <p:cNvSpPr/>
          <p:nvPr/>
        </p:nvSpPr>
        <p:spPr>
          <a:xfrm>
            <a:off x="0" y="35814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works</a:t>
            </a:r>
            <a:endParaRPr lang="en-GB" sz="1400" dirty="0"/>
          </a:p>
        </p:txBody>
      </p:sp>
      <p:cxnSp>
        <p:nvCxnSpPr>
          <p:cNvPr id="129" name="Straight Connector 128"/>
          <p:cNvCxnSpPr>
            <a:stCxn id="126" idx="0"/>
          </p:cNvCxnSpPr>
          <p:nvPr/>
        </p:nvCxnSpPr>
        <p:spPr>
          <a:xfrm rot="5400000" flipH="1" flipV="1">
            <a:off x="1066800" y="3124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41" idx="2"/>
          </p:cNvCxnSpPr>
          <p:nvPr/>
        </p:nvCxnSpPr>
        <p:spPr>
          <a:xfrm rot="16200000" flipH="1">
            <a:off x="1284370" y="3341770"/>
            <a:ext cx="457200" cy="2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2"/>
          </p:cNvCxnSpPr>
          <p:nvPr/>
        </p:nvCxnSpPr>
        <p:spPr>
          <a:xfrm rot="5400000">
            <a:off x="342900" y="43815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5" idx="3"/>
          </p:cNvCxnSpPr>
          <p:nvPr/>
        </p:nvCxnSpPr>
        <p:spPr>
          <a:xfrm>
            <a:off x="1219200" y="2247900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5" idx="0"/>
          </p:cNvCxnSpPr>
          <p:nvPr/>
        </p:nvCxnSpPr>
        <p:spPr>
          <a:xfrm rot="5400000" flipH="1" flipV="1">
            <a:off x="342900" y="17145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ecision 138"/>
          <p:cNvSpPr/>
          <p:nvPr/>
        </p:nvSpPr>
        <p:spPr>
          <a:xfrm>
            <a:off x="2209800" y="2438400"/>
            <a:ext cx="1219200" cy="6096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supervises</a:t>
            </a:r>
            <a:endParaRPr lang="en-GB" sz="1400" dirty="0"/>
          </a:p>
        </p:txBody>
      </p:sp>
      <p:cxnSp>
        <p:nvCxnSpPr>
          <p:cNvPr id="142" name="Straight Connector 141"/>
          <p:cNvCxnSpPr/>
          <p:nvPr/>
        </p:nvCxnSpPr>
        <p:spPr>
          <a:xfrm rot="5400000" flipH="1" flipV="1">
            <a:off x="16764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828800" y="2362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9" idx="0"/>
          </p:cNvCxnSpPr>
          <p:nvPr/>
        </p:nvCxnSpPr>
        <p:spPr>
          <a:xfrm rot="5400000" flipH="1" flipV="1">
            <a:off x="2781300" y="24003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39" idx="2"/>
          </p:cNvCxnSpPr>
          <p:nvPr/>
        </p:nvCxnSpPr>
        <p:spPr>
          <a:xfrm rot="5400000">
            <a:off x="2667000" y="3200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981200" y="3352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 flipH="1" flipV="1">
            <a:off x="1866900" y="32385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Decision 156"/>
          <p:cNvSpPr/>
          <p:nvPr/>
        </p:nvSpPr>
        <p:spPr>
          <a:xfrm>
            <a:off x="2971800" y="60198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supplies</a:t>
            </a:r>
            <a:endParaRPr lang="en-GB" sz="1400" dirty="0"/>
          </a:p>
        </p:txBody>
      </p:sp>
      <p:cxnSp>
        <p:nvCxnSpPr>
          <p:cNvPr id="159" name="Straight Connector 158"/>
          <p:cNvCxnSpPr>
            <a:stCxn id="47" idx="3"/>
            <a:endCxn id="157" idx="1"/>
          </p:cNvCxnSpPr>
          <p:nvPr/>
        </p:nvCxnSpPr>
        <p:spPr>
          <a:xfrm>
            <a:off x="2089482" y="6172200"/>
            <a:ext cx="882318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7" idx="3"/>
            <a:endCxn id="50" idx="1"/>
          </p:cNvCxnSpPr>
          <p:nvPr/>
        </p:nvCxnSpPr>
        <p:spPr>
          <a:xfrm>
            <a:off x="4191000" y="6286500"/>
            <a:ext cx="17526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553200" y="228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(1..1)</a:t>
            </a:r>
            <a:endParaRPr lang="en-GB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00600" y="3048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133600" y="31242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(1..1)</a:t>
            </a:r>
            <a:endParaRPr lang="en-GB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09600" y="16002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66800" y="22860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(0..M)</a:t>
            </a:r>
            <a:endParaRPr lang="en-GB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057400" y="23622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(0..M)</a:t>
            </a:r>
            <a:endParaRPr lang="en-GB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477000" y="14478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010400" y="2133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(0..M)</a:t>
            </a:r>
            <a:endParaRPr lang="en-GB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858000" y="3276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(1..1)</a:t>
            </a:r>
            <a:endParaRPr lang="en-GB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858000" y="41910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(0..M)</a:t>
            </a:r>
            <a:endParaRPr lang="en-GB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162800" y="5181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(0..M)</a:t>
            </a:r>
            <a:endParaRPr lang="en-GB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971800" y="5181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(0..M)</a:t>
            </a:r>
            <a:endParaRPr lang="en-GB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676400" y="46482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114800" y="6324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(0..M)</a:t>
            </a:r>
            <a:endParaRPr lang="en-GB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286000" y="6324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85800" y="3276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52400" y="43434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657600" y="34290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(1..1)</a:t>
            </a:r>
            <a:endParaRPr lang="en-GB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657600" y="43434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84" name="Flowchart: Decision 183"/>
          <p:cNvSpPr/>
          <p:nvPr/>
        </p:nvSpPr>
        <p:spPr>
          <a:xfrm>
            <a:off x="4800600" y="5562600"/>
            <a:ext cx="1219200" cy="5334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Uses</a:t>
            </a:r>
            <a:endParaRPr lang="en-GB" sz="1400" dirty="0"/>
          </a:p>
        </p:txBody>
      </p:sp>
      <p:cxnSp>
        <p:nvCxnSpPr>
          <p:cNvPr id="186" name="Straight Connector 185"/>
          <p:cNvCxnSpPr>
            <a:stCxn id="184" idx="3"/>
          </p:cNvCxnSpPr>
          <p:nvPr/>
        </p:nvCxnSpPr>
        <p:spPr>
          <a:xfrm flipV="1">
            <a:off x="6019800" y="579120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5943600" y="6019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184" idx="1"/>
          </p:cNvCxnSpPr>
          <p:nvPr/>
        </p:nvCxnSpPr>
        <p:spPr>
          <a:xfrm rot="5400000">
            <a:off x="4552950" y="5581650"/>
            <a:ext cx="49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410200" y="47244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724400" y="54102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5791200" y="5943600"/>
            <a:ext cx="82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(1..M)</a:t>
            </a:r>
            <a:endParaRPr lang="en-GB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33338"/>
          <a:ext cx="5486400" cy="679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5423916" imgH="6913778" progId="Visio.Drawing.6">
                  <p:embed/>
                </p:oleObj>
              </mc:Choice>
              <mc:Fallback>
                <p:oleObj name="Visio" r:id="rId3" imgW="5423916" imgH="6913778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338"/>
                        <a:ext cx="5486400" cy="679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609600" y="2133600"/>
            <a:ext cx="8534400" cy="35052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GB" b="1" dirty="0" smtClean="0">
                <a:solidFill>
                  <a:srgbClr val="FF0000"/>
                </a:solidFill>
              </a:rPr>
              <a:t> Remember: </a:t>
            </a:r>
            <a:r>
              <a:rPr lang="en-GB" b="1" dirty="0" smtClean="0">
                <a:solidFill>
                  <a:schemeClr val="tx1"/>
                </a:solidFill>
              </a:rPr>
              <a:t>The Oak Wood Furniture Company is an overall Organisation so it is not appropriate for it to appear in the diagram.</a:t>
            </a:r>
          </a:p>
          <a:p>
            <a:pPr algn="just">
              <a:buFont typeface="Wingdings" pitchFamily="2" charset="2"/>
              <a:buChar char="§"/>
            </a:pPr>
            <a:r>
              <a:rPr lang="en-GB" b="1" dirty="0" smtClean="0">
                <a:solidFill>
                  <a:srgbClr val="FF0000"/>
                </a:solidFill>
              </a:rPr>
              <a:t> This is a general rule : </a:t>
            </a:r>
            <a:r>
              <a:rPr lang="en-GB" b="1" dirty="0" smtClean="0">
                <a:solidFill>
                  <a:schemeClr val="tx1"/>
                </a:solidFill>
              </a:rPr>
              <a:t>the environment being modelled should not appear in the ER diagram; it is represented by the whole diagram.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Case Study </a:t>
            </a:r>
            <a:r>
              <a:rPr lang="en-US" dirty="0" smtClean="0"/>
              <a:t>(Oakland </a:t>
            </a:r>
            <a:r>
              <a:rPr lang="en-US" altLang="ko-KR" dirty="0" smtClean="0">
                <a:ea typeface="Gulim" pitchFamily="34" charset="-127"/>
              </a:rPr>
              <a:t>Furniture Company 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 The company sells a number of different furniture products.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These products are grouped into several product lines.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identifier for a product is </a:t>
            </a:r>
            <a:r>
              <a:rPr lang="en-US" dirty="0" err="1" smtClean="0"/>
              <a:t>Product_ID</a:t>
            </a:r>
            <a:r>
              <a:rPr lang="en-US" dirty="0" smtClean="0"/>
              <a:t>, while the identifier for a product line is </a:t>
            </a:r>
            <a:r>
              <a:rPr lang="en-US" dirty="0" err="1" smtClean="0"/>
              <a:t>Product_Line_ID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Referring to the customer invoice, we identify the following additional attributes for product: </a:t>
            </a:r>
            <a:r>
              <a:rPr lang="en-US" dirty="0" err="1" smtClean="0"/>
              <a:t>Product_Description</a:t>
            </a:r>
            <a:r>
              <a:rPr lang="en-US" dirty="0" smtClean="0"/>
              <a:t>, </a:t>
            </a:r>
            <a:r>
              <a:rPr lang="en-US" dirty="0" err="1" smtClean="0"/>
              <a:t>Product_Finish</a:t>
            </a:r>
            <a:r>
              <a:rPr lang="en-US" dirty="0" smtClean="0"/>
              <a:t>, and </a:t>
            </a:r>
            <a:r>
              <a:rPr lang="en-US" dirty="0" err="1" smtClean="0"/>
              <a:t>Unit_Price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Another attribute for product line is </a:t>
            </a:r>
            <a:r>
              <a:rPr lang="en-US" dirty="0" err="1" smtClean="0"/>
              <a:t>Product_Line_Name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product line may group any number of products, but must group at least one product.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product must belong to exactly one product line.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1447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Product_line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71800" y="5638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029200" y="6096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u="sng" dirty="0" err="1" smtClean="0"/>
              <a:t>Product_line_ID</a:t>
            </a:r>
            <a:endParaRPr lang="en-GB" sz="1600" u="sng" dirty="0"/>
          </a:p>
        </p:txBody>
      </p:sp>
      <p:sp>
        <p:nvSpPr>
          <p:cNvPr id="11" name="Oval 10"/>
          <p:cNvSpPr/>
          <p:nvPr/>
        </p:nvSpPr>
        <p:spPr>
          <a:xfrm>
            <a:off x="5029200" y="1676400"/>
            <a:ext cx="14478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Product_ </a:t>
            </a:r>
            <a:r>
              <a:rPr lang="en-GB" sz="1400" dirty="0" err="1" smtClean="0"/>
              <a:t>line_name</a:t>
            </a:r>
            <a:endParaRPr lang="en-GB" sz="1400" dirty="0"/>
          </a:p>
        </p:txBody>
      </p:sp>
      <p:sp>
        <p:nvSpPr>
          <p:cNvPr id="12" name="Oval 11"/>
          <p:cNvSpPr/>
          <p:nvPr/>
        </p:nvSpPr>
        <p:spPr>
          <a:xfrm>
            <a:off x="4648200" y="44958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Product_ID</a:t>
            </a:r>
            <a:endParaRPr lang="en-GB" u="sng" dirty="0"/>
          </a:p>
        </p:txBody>
      </p:sp>
      <p:sp>
        <p:nvSpPr>
          <p:cNvPr id="13" name="Oval 12"/>
          <p:cNvSpPr/>
          <p:nvPr/>
        </p:nvSpPr>
        <p:spPr>
          <a:xfrm>
            <a:off x="1143000" y="54864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Product_Finish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1676400" y="4724400"/>
            <a:ext cx="14478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/>
              <a:t>Product_ </a:t>
            </a:r>
            <a:r>
              <a:rPr lang="en-GB" sz="1500" dirty="0" err="1" smtClean="0"/>
              <a:t>Unit_price</a:t>
            </a:r>
            <a:endParaRPr lang="en-GB" sz="1500" dirty="0"/>
          </a:p>
        </p:txBody>
      </p:sp>
      <p:sp>
        <p:nvSpPr>
          <p:cNvPr id="15" name="Oval 14"/>
          <p:cNvSpPr/>
          <p:nvPr/>
        </p:nvSpPr>
        <p:spPr>
          <a:xfrm>
            <a:off x="6324600" y="5943600"/>
            <a:ext cx="14478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Product_ description</a:t>
            </a:r>
            <a:endParaRPr lang="en-GB" sz="14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819400" y="3200400"/>
            <a:ext cx="1752600" cy="8382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Groups</a:t>
            </a:r>
            <a:endParaRPr lang="en-GB" dirty="0"/>
          </a:p>
        </p:txBody>
      </p:sp>
      <p:cxnSp>
        <p:nvCxnSpPr>
          <p:cNvPr id="20" name="Straight Connector 19"/>
          <p:cNvCxnSpPr>
            <a:stCxn id="9" idx="2"/>
          </p:cNvCxnSpPr>
          <p:nvPr/>
        </p:nvCxnSpPr>
        <p:spPr>
          <a:xfrm rot="10800000" flipV="1">
            <a:off x="4114800" y="914400"/>
            <a:ext cx="914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1"/>
            <a:endCxn id="5" idx="3"/>
          </p:cNvCxnSpPr>
          <p:nvPr/>
        </p:nvCxnSpPr>
        <p:spPr>
          <a:xfrm rot="16200000" flipH="1" flipV="1">
            <a:off x="4823479" y="1372953"/>
            <a:ext cx="13867" cy="82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8" idx="0"/>
          </p:cNvCxnSpPr>
          <p:nvPr/>
        </p:nvCxnSpPr>
        <p:spPr>
          <a:xfrm rot="5400000">
            <a:off x="3993567" y="4794460"/>
            <a:ext cx="622674" cy="1066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</p:cNvCxnSpPr>
          <p:nvPr/>
        </p:nvCxnSpPr>
        <p:spPr>
          <a:xfrm rot="10800000">
            <a:off x="4495800" y="6248400"/>
            <a:ext cx="1828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5"/>
            <a:endCxn id="8" idx="0"/>
          </p:cNvCxnSpPr>
          <p:nvPr/>
        </p:nvCxnSpPr>
        <p:spPr>
          <a:xfrm rot="16200000" flipH="1">
            <a:off x="3177521" y="5044420"/>
            <a:ext cx="329033" cy="85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6"/>
            <a:endCxn id="8" idx="1"/>
          </p:cNvCxnSpPr>
          <p:nvPr/>
        </p:nvCxnSpPr>
        <p:spPr>
          <a:xfrm>
            <a:off x="2438400" y="5791200"/>
            <a:ext cx="533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6" idx="0"/>
          </p:cNvCxnSpPr>
          <p:nvPr/>
        </p:nvCxnSpPr>
        <p:spPr>
          <a:xfrm rot="16200000" flipH="1">
            <a:off x="3143250" y="2647950"/>
            <a:ext cx="1066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2"/>
            <a:endCxn id="8" idx="0"/>
          </p:cNvCxnSpPr>
          <p:nvPr/>
        </p:nvCxnSpPr>
        <p:spPr>
          <a:xfrm rot="16200000" flipH="1">
            <a:off x="2933700" y="4800600"/>
            <a:ext cx="160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9400" y="29718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(1..1)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47244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2. Customers submit orders for products The identifier for an order is Order-ID, and another attribute is </a:t>
            </a:r>
            <a:r>
              <a:rPr lang="en-US" dirty="0" err="1" smtClean="0"/>
              <a:t>Order_Date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customer may submit any number of orders, but need not submit any orders.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order is submitted by exactly one customer.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identifier for a customer is </a:t>
            </a:r>
            <a:r>
              <a:rPr lang="en-US" dirty="0" err="1" smtClean="0"/>
              <a:t>Customer_ID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Other attributes include </a:t>
            </a:r>
            <a:r>
              <a:rPr lang="en-US" dirty="0" err="1" smtClean="0"/>
              <a:t>Customer_Name</a:t>
            </a:r>
            <a:r>
              <a:rPr lang="en-US" dirty="0" smtClean="0"/>
              <a:t> and </a:t>
            </a:r>
            <a:r>
              <a:rPr lang="en-US" dirty="0" err="1" smtClean="0"/>
              <a:t>Customer_Address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1447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5638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876800" y="3810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 err="1" smtClean="0"/>
              <a:t>Customer_ID</a:t>
            </a:r>
            <a:endParaRPr lang="en-GB" sz="1400" u="sng" dirty="0"/>
          </a:p>
        </p:txBody>
      </p:sp>
      <p:sp>
        <p:nvSpPr>
          <p:cNvPr id="8" name="Oval 7"/>
          <p:cNvSpPr/>
          <p:nvPr/>
        </p:nvSpPr>
        <p:spPr>
          <a:xfrm>
            <a:off x="5410200" y="11430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Customer_name</a:t>
            </a:r>
            <a:endParaRPr lang="en-GB" sz="1400" dirty="0"/>
          </a:p>
        </p:txBody>
      </p:sp>
      <p:sp>
        <p:nvSpPr>
          <p:cNvPr id="9" name="Oval 8"/>
          <p:cNvSpPr/>
          <p:nvPr/>
        </p:nvSpPr>
        <p:spPr>
          <a:xfrm>
            <a:off x="5638800" y="21336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Customer_Address</a:t>
            </a:r>
            <a:endParaRPr lang="en-GB" sz="1400" dirty="0"/>
          </a:p>
        </p:txBody>
      </p:sp>
      <p:sp>
        <p:nvSpPr>
          <p:cNvPr id="10" name="Oval 9"/>
          <p:cNvSpPr/>
          <p:nvPr/>
        </p:nvSpPr>
        <p:spPr>
          <a:xfrm>
            <a:off x="5029200" y="46482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u="sng" dirty="0" smtClean="0"/>
              <a:t>Order _ID</a:t>
            </a:r>
            <a:endParaRPr lang="en-GB" sz="1600" u="sng" dirty="0"/>
          </a:p>
        </p:txBody>
      </p:sp>
      <p:sp>
        <p:nvSpPr>
          <p:cNvPr id="11" name="Oval 10"/>
          <p:cNvSpPr/>
          <p:nvPr/>
        </p:nvSpPr>
        <p:spPr>
          <a:xfrm>
            <a:off x="5105400" y="60960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Order_date</a:t>
            </a:r>
            <a:endParaRPr lang="en-GB" dirty="0"/>
          </a:p>
        </p:txBody>
      </p:sp>
      <p:sp>
        <p:nvSpPr>
          <p:cNvPr id="12" name="Flowchart: Decision 11"/>
          <p:cNvSpPr/>
          <p:nvPr/>
        </p:nvSpPr>
        <p:spPr>
          <a:xfrm>
            <a:off x="2667000" y="3200400"/>
            <a:ext cx="1905000" cy="7620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Submits</a:t>
            </a:r>
            <a:endParaRPr lang="en-GB" dirty="0"/>
          </a:p>
        </p:txBody>
      </p:sp>
      <p:cxnSp>
        <p:nvCxnSpPr>
          <p:cNvPr id="14" name="Straight Connector 13"/>
          <p:cNvCxnSpPr>
            <a:stCxn id="10" idx="2"/>
            <a:endCxn id="6" idx="0"/>
          </p:cNvCxnSpPr>
          <p:nvPr/>
        </p:nvCxnSpPr>
        <p:spPr>
          <a:xfrm rot="10800000" flipV="1">
            <a:off x="3771900" y="4953000"/>
            <a:ext cx="12573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6" idx="3"/>
          </p:cNvCxnSpPr>
          <p:nvPr/>
        </p:nvCxnSpPr>
        <p:spPr>
          <a:xfrm rot="16200000" flipV="1">
            <a:off x="5105400" y="5448300"/>
            <a:ext cx="1143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12" idx="0"/>
          </p:cNvCxnSpPr>
          <p:nvPr/>
        </p:nvCxnSpPr>
        <p:spPr>
          <a:xfrm rot="5400000">
            <a:off x="3086100" y="2667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</p:cNvCxnSpPr>
          <p:nvPr/>
        </p:nvCxnSpPr>
        <p:spPr>
          <a:xfrm rot="5400000">
            <a:off x="2762250" y="4781550"/>
            <a:ext cx="1676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0"/>
            <a:endCxn id="7" idx="3"/>
          </p:cNvCxnSpPr>
          <p:nvPr/>
        </p:nvCxnSpPr>
        <p:spPr>
          <a:xfrm rot="5400000" flipH="1" flipV="1">
            <a:off x="4069766" y="451060"/>
            <a:ext cx="546474" cy="144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19600" y="1524000"/>
            <a:ext cx="9906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9" idx="3"/>
          </p:cNvCxnSpPr>
          <p:nvPr/>
        </p:nvCxnSpPr>
        <p:spPr>
          <a:xfrm rot="16200000" flipH="1">
            <a:off x="4463840" y="1289259"/>
            <a:ext cx="520326" cy="220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25146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(1..1)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819400" y="51054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(0..M)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3. A given customer order must request at least one product. </a:t>
            </a:r>
          </a:p>
          <a:p>
            <a:r>
              <a:rPr lang="en-US" dirty="0" smtClean="0"/>
              <a:t>Any product sold by Oakwood Furniture Company may not be requested on any order, or may be requested on one or more orders. </a:t>
            </a:r>
          </a:p>
          <a:p>
            <a:r>
              <a:rPr lang="en-US" dirty="0" smtClean="0"/>
              <a:t>An attribute associated with each order and product is Quantity, which is the number of units requested.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29718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2895600"/>
            <a:ext cx="16002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553200" y="12192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Order _ID</a:t>
            </a:r>
            <a:endParaRPr lang="en-GB" u="sng" dirty="0"/>
          </a:p>
        </p:txBody>
      </p:sp>
      <p:sp>
        <p:nvSpPr>
          <p:cNvPr id="9" name="Oval 8"/>
          <p:cNvSpPr/>
          <p:nvPr/>
        </p:nvSpPr>
        <p:spPr>
          <a:xfrm>
            <a:off x="228600" y="4343400"/>
            <a:ext cx="12954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 smtClean="0"/>
              <a:t>Product_ID</a:t>
            </a:r>
            <a:endParaRPr lang="en-GB" u="sng" dirty="0"/>
          </a:p>
        </p:txBody>
      </p:sp>
      <p:sp>
        <p:nvSpPr>
          <p:cNvPr id="10" name="Flowchart: Decision 9"/>
          <p:cNvSpPr/>
          <p:nvPr/>
        </p:nvSpPr>
        <p:spPr>
          <a:xfrm>
            <a:off x="2438400" y="2971800"/>
            <a:ext cx="1828800" cy="685800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smtClean="0"/>
              <a:t>Requests</a:t>
            </a:r>
            <a:endParaRPr lang="en-GB" sz="1500" dirty="0"/>
          </a:p>
        </p:txBody>
      </p:sp>
      <p:sp>
        <p:nvSpPr>
          <p:cNvPr id="11" name="Oval 10"/>
          <p:cNvSpPr/>
          <p:nvPr/>
        </p:nvSpPr>
        <p:spPr>
          <a:xfrm>
            <a:off x="3810000" y="5181600"/>
            <a:ext cx="13716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Quantity</a:t>
            </a:r>
            <a:endParaRPr lang="en-GB" sz="1600" dirty="0"/>
          </a:p>
        </p:txBody>
      </p:sp>
      <p:cxnSp>
        <p:nvCxnSpPr>
          <p:cNvPr id="14" name="Straight Connector 13"/>
          <p:cNvCxnSpPr>
            <a:stCxn id="10" idx="3"/>
            <a:endCxn id="6" idx="1"/>
          </p:cNvCxnSpPr>
          <p:nvPr/>
        </p:nvCxnSpPr>
        <p:spPr>
          <a:xfrm flipV="1">
            <a:off x="4267200" y="3238500"/>
            <a:ext cx="1066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 rot="5400000">
            <a:off x="5924550" y="1962150"/>
            <a:ext cx="11430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1"/>
          </p:cNvCxnSpPr>
          <p:nvPr/>
        </p:nvCxnSpPr>
        <p:spPr>
          <a:xfrm>
            <a:off x="1752600" y="3276600"/>
            <a:ext cx="685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1"/>
          </p:cNvCxnSpPr>
          <p:nvPr/>
        </p:nvCxnSpPr>
        <p:spPr>
          <a:xfrm rot="16200000" flipV="1">
            <a:off x="2875196" y="4135204"/>
            <a:ext cx="1613274" cy="65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</p:cNvCxnSpPr>
          <p:nvPr/>
        </p:nvCxnSpPr>
        <p:spPr>
          <a:xfrm rot="16200000" flipV="1">
            <a:off x="476250" y="3943350"/>
            <a:ext cx="685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57400" y="2743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(1..M)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2743200"/>
            <a:ext cx="82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(0..M)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4. </a:t>
            </a:r>
            <a:r>
              <a:rPr lang="en-US" dirty="0" err="1" smtClean="0"/>
              <a:t>OakWood</a:t>
            </a:r>
            <a:r>
              <a:rPr lang="en-US" dirty="0" smtClean="0"/>
              <a:t> Furniture Company  has established sales territories for its customers.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customer does business in one or more of these sales territories.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identifier for a sales territory is </a:t>
            </a:r>
            <a:r>
              <a:rPr lang="en-US" dirty="0" err="1" smtClean="0"/>
              <a:t>Territory_ID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sales territory may have any number of customers, or may not have any customers doing business.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57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1059</Words>
  <Application>Microsoft Office PowerPoint</Application>
  <PresentationFormat>On-screen Show (4:3)</PresentationFormat>
  <Paragraphs>219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Gulim</vt:lpstr>
      <vt:lpstr>Wingdings</vt:lpstr>
      <vt:lpstr>Office Theme</vt:lpstr>
      <vt:lpstr>Visio</vt:lpstr>
      <vt:lpstr>ERM Exercise 2</vt:lpstr>
      <vt:lpstr>Creating an ERD from the facts gathered</vt:lpstr>
      <vt:lpstr>Case Study (Oakland Furniture Company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EXERCISE 2</dc:title>
  <dc:creator>Sue Brandreth</dc:creator>
  <cp:lastModifiedBy>Sue Brandreth</cp:lastModifiedBy>
  <cp:revision>16</cp:revision>
  <dcterms:created xsi:type="dcterms:W3CDTF">2006-08-16T00:00:00Z</dcterms:created>
  <dcterms:modified xsi:type="dcterms:W3CDTF">2018-12-28T18:50:04Z</dcterms:modified>
</cp:coreProperties>
</file>