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5" r:id="rId5"/>
    <p:sldId id="256" r:id="rId6"/>
    <p:sldId id="257" r:id="rId7"/>
    <p:sldId id="258" r:id="rId8"/>
    <p:sldId id="261" r:id="rId9"/>
    <p:sldId id="262" r:id="rId10"/>
    <p:sldId id="263" r:id="rId11"/>
    <p:sldId id="264" r:id="rId12"/>
    <p:sldId id="259" r:id="rId13"/>
    <p:sldId id="265" r:id="rId14"/>
    <p:sldId id="266" r:id="rId15"/>
    <p:sldId id="267" r:id="rId16"/>
    <p:sldId id="268" r:id="rId17"/>
    <p:sldId id="269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5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8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AECA-C032-49C5-9E44-B40102DDC906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4B57-B62B-4DBF-92AF-B520DECB6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Hospital example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45984"/>
              </p:ext>
            </p:extLst>
          </p:nvPr>
        </p:nvGraphicFramePr>
        <p:xfrm>
          <a:off x="7683500" y="2904066"/>
          <a:ext cx="406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200" y="2933700"/>
            <a:ext cx="698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0" dirty="0" smtClean="0"/>
              <a:t>In this case, we can’t use any one</a:t>
            </a:r>
            <a:r>
              <a:rPr lang="en-GB" sz="2800" dirty="0" smtClean="0"/>
              <a:t> column. The combination of two or more is needed (composite key)</a:t>
            </a:r>
            <a:endParaRPr lang="en-GB" sz="2800" baseline="0" dirty="0" smtClean="0"/>
          </a:p>
          <a:p>
            <a:endParaRPr lang="en-GB" sz="2800" baseline="0" dirty="0" smtClean="0"/>
          </a:p>
          <a:p>
            <a:r>
              <a:rPr lang="en-GB" sz="2800" u="sng" baseline="0" dirty="0" smtClean="0"/>
              <a:t>Prescription Date</a:t>
            </a:r>
          </a:p>
          <a:p>
            <a:r>
              <a:rPr lang="en-GB" sz="2800" u="sng" baseline="0" dirty="0" smtClean="0"/>
              <a:t>Drug Code</a:t>
            </a:r>
          </a:p>
          <a:p>
            <a:r>
              <a:rPr lang="en-GB" sz="2800" baseline="0" dirty="0" smtClean="0"/>
              <a:t>Drug Name</a:t>
            </a:r>
          </a:p>
          <a:p>
            <a:r>
              <a:rPr lang="en-GB" sz="2800" baseline="0" dirty="0" smtClean="0"/>
              <a:t>Dosage</a:t>
            </a:r>
          </a:p>
          <a:p>
            <a:r>
              <a:rPr lang="en-GB" sz="2800" baseline="0" dirty="0" smtClean="0"/>
              <a:t>Length of Treatment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029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79806"/>
              </p:ext>
            </p:extLst>
          </p:nvPr>
        </p:nvGraphicFramePr>
        <p:xfrm>
          <a:off x="7683500" y="2904066"/>
          <a:ext cx="406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200" y="2933700"/>
            <a:ext cx="698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0" dirty="0" smtClean="0"/>
              <a:t>Also, add the</a:t>
            </a:r>
            <a:r>
              <a:rPr lang="en-GB" sz="2800" dirty="0" smtClean="0"/>
              <a:t> original primary key as part of the new key</a:t>
            </a:r>
            <a:endParaRPr lang="en-GB" sz="2800" baseline="0" dirty="0" smtClean="0"/>
          </a:p>
          <a:p>
            <a:endParaRPr lang="en-GB" sz="2800" baseline="0" dirty="0" smtClean="0"/>
          </a:p>
          <a:p>
            <a:r>
              <a:rPr lang="en-GB" sz="2800" u="sng" dirty="0" smtClean="0"/>
              <a:t>Patient Number</a:t>
            </a:r>
            <a:endParaRPr lang="en-GB" sz="2800" u="sng" baseline="0" dirty="0" smtClean="0"/>
          </a:p>
          <a:p>
            <a:r>
              <a:rPr lang="en-GB" sz="2800" u="sng" baseline="0" dirty="0" smtClean="0"/>
              <a:t>Prescription Date</a:t>
            </a:r>
          </a:p>
          <a:p>
            <a:r>
              <a:rPr lang="en-GB" sz="2800" u="sng" baseline="0" dirty="0" smtClean="0"/>
              <a:t>Drug Code</a:t>
            </a:r>
          </a:p>
          <a:p>
            <a:r>
              <a:rPr lang="en-GB" sz="2800" baseline="0" dirty="0" smtClean="0"/>
              <a:t>Drug Name</a:t>
            </a:r>
          </a:p>
          <a:p>
            <a:r>
              <a:rPr lang="en-GB" sz="2800" baseline="0" dirty="0" smtClean="0"/>
              <a:t>Dosage</a:t>
            </a:r>
          </a:p>
          <a:p>
            <a:r>
              <a:rPr lang="en-GB" sz="2800" baseline="0" dirty="0" smtClean="0"/>
              <a:t>Length of Treatment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19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71409"/>
              </p:ext>
            </p:extLst>
          </p:nvPr>
        </p:nvGraphicFramePr>
        <p:xfrm>
          <a:off x="533400" y="2806700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endParaRPr lang="en-GB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 smtClean="0"/>
                        <a:t>Patient No.</a:t>
                      </a:r>
                      <a:endParaRPr lang="en-GB" baseline="0" dirty="0" smtClean="0"/>
                    </a:p>
                    <a:p>
                      <a:r>
                        <a:rPr lang="en-GB" u="sng" baseline="0" dirty="0" smtClean="0"/>
                        <a:t>Prescription Date</a:t>
                      </a:r>
                    </a:p>
                    <a:p>
                      <a:r>
                        <a:rPr lang="en-GB" u="sng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7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2460"/>
              </p:ext>
            </p:extLst>
          </p:nvPr>
        </p:nvGraphicFramePr>
        <p:xfrm>
          <a:off x="7683500" y="2904066"/>
          <a:ext cx="2032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 smtClean="0"/>
                        <a:t>Patient No.</a:t>
                      </a:r>
                      <a:endParaRPr lang="en-GB" baseline="0" dirty="0" smtClean="0"/>
                    </a:p>
                    <a:p>
                      <a:r>
                        <a:rPr lang="en-GB" u="sng" baseline="0" dirty="0" smtClean="0"/>
                        <a:t>Prescription Date</a:t>
                      </a:r>
                    </a:p>
                    <a:p>
                      <a:r>
                        <a:rPr lang="en-GB" u="sng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200" y="2933700"/>
            <a:ext cx="698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0" dirty="0" smtClean="0"/>
              <a:t>Now,</a:t>
            </a:r>
            <a:r>
              <a:rPr lang="en-GB" sz="2800" dirty="0" smtClean="0"/>
              <a:t> we identify part key dependencies: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which columns do you need to know all parts of the key for?</a:t>
            </a:r>
          </a:p>
          <a:p>
            <a:r>
              <a:rPr lang="en-GB" sz="2800" dirty="0" smtClean="0"/>
              <a:t>And which can you find with only part of the key?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810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83500" y="2904066"/>
          <a:ext cx="2032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 smtClean="0"/>
                        <a:t>Patient No.</a:t>
                      </a:r>
                      <a:endParaRPr lang="en-GB" baseline="0" dirty="0" smtClean="0"/>
                    </a:p>
                    <a:p>
                      <a:r>
                        <a:rPr lang="en-GB" u="sng" baseline="0" dirty="0" smtClean="0"/>
                        <a:t>Prescription Date</a:t>
                      </a:r>
                    </a:p>
                    <a:p>
                      <a:r>
                        <a:rPr lang="en-GB" u="sng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200" y="2933700"/>
            <a:ext cx="698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0" dirty="0" smtClean="0"/>
              <a:t>Drug Name depends only on Drug Code</a:t>
            </a:r>
          </a:p>
          <a:p>
            <a:r>
              <a:rPr lang="en-GB" sz="2800" dirty="0" smtClean="0"/>
              <a:t>Everything else, you must know all 3 parts of the key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044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4809"/>
              </p:ext>
            </p:extLst>
          </p:nvPr>
        </p:nvGraphicFramePr>
        <p:xfrm>
          <a:off x="0" y="0"/>
          <a:ext cx="12039600" cy="667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/>
                <a:gridCol w="3009900"/>
                <a:gridCol w="3009900"/>
                <a:gridCol w="3009900"/>
              </a:tblGrid>
              <a:tr h="61417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57564"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r>
                        <a:rPr lang="en-GB" sz="2400" baseline="0" dirty="0" smtClean="0"/>
                        <a:t>Ward Name</a:t>
                      </a:r>
                    </a:p>
                    <a:p>
                      <a:r>
                        <a:rPr lang="en-GB" sz="2400" baseline="0" dirty="0" smtClean="0"/>
                        <a:t>Prescription Date</a:t>
                      </a:r>
                    </a:p>
                    <a:p>
                      <a:r>
                        <a:rPr lang="en-GB" sz="2400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/>
                        <a:t>Ward Name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dirty="0" smtClean="0"/>
                        <a:t>Patient No.</a:t>
                      </a:r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Prescription Date</a:t>
                      </a:r>
                    </a:p>
                    <a:p>
                      <a:r>
                        <a:rPr lang="en-GB" sz="2400" u="sng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 smtClean="0"/>
                        <a:t>Ward Name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dirty="0" smtClean="0"/>
                        <a:t>Patient No.</a:t>
                      </a:r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Prescription Date</a:t>
                      </a:r>
                    </a:p>
                    <a:p>
                      <a:r>
                        <a:rPr lang="en-GB" sz="2400" u="sng" baseline="0" dirty="0" smtClean="0"/>
                        <a:t>Drug Code</a:t>
                      </a:r>
                      <a:endParaRPr lang="en-GB" sz="2400" baseline="0" dirty="0" smtClean="0"/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</a:p>
                    <a:p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  <a:endParaRPr lang="en-GB" sz="2400" dirty="0" smtClean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48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Which bits of information don’t depend on the key in their table?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we know the ward number, we know the ward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5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16967"/>
              </p:ext>
            </p:extLst>
          </p:nvPr>
        </p:nvGraphicFramePr>
        <p:xfrm>
          <a:off x="0" y="0"/>
          <a:ext cx="12039600" cy="683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/>
                <a:gridCol w="3009900"/>
                <a:gridCol w="3009900"/>
                <a:gridCol w="3009900"/>
              </a:tblGrid>
              <a:tr h="61417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57564"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r>
                        <a:rPr lang="en-GB" sz="2400" baseline="0" dirty="0" smtClean="0"/>
                        <a:t>Ward Name</a:t>
                      </a:r>
                    </a:p>
                    <a:p>
                      <a:r>
                        <a:rPr lang="en-GB" sz="2400" baseline="0" dirty="0" smtClean="0"/>
                        <a:t>Prescription Date</a:t>
                      </a:r>
                    </a:p>
                    <a:p>
                      <a:r>
                        <a:rPr lang="en-GB" sz="2400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r>
                        <a:rPr lang="en-GB" sz="2400" baseline="0" dirty="0" smtClean="0"/>
                        <a:t>Ward Name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dirty="0" smtClean="0"/>
                        <a:t>Patient No.</a:t>
                      </a:r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Prescription Date</a:t>
                      </a:r>
                    </a:p>
                    <a:p>
                      <a:r>
                        <a:rPr lang="en-GB" sz="2400" u="sng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</a:t>
                      </a:r>
                    </a:p>
                    <a:p>
                      <a:r>
                        <a:rPr lang="en-GB" sz="2400" baseline="0" dirty="0" smtClean="0"/>
                        <a:t>Ward Name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dirty="0" smtClean="0"/>
                        <a:t>Patient No.</a:t>
                      </a:r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Prescription Date</a:t>
                      </a:r>
                    </a:p>
                    <a:p>
                      <a:r>
                        <a:rPr lang="en-GB" sz="2400" u="sng" baseline="0" dirty="0" smtClean="0"/>
                        <a:t>Drug Code</a:t>
                      </a:r>
                      <a:endParaRPr lang="en-GB" sz="2400" baseline="0" dirty="0" smtClean="0"/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</a:p>
                    <a:p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  <a:endParaRPr lang="en-GB" sz="2400" dirty="0" smtClean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 smtClean="0"/>
                        <a:t>Patient No.</a:t>
                      </a:r>
                    </a:p>
                    <a:p>
                      <a:r>
                        <a:rPr lang="en-GB" sz="2400" dirty="0" smtClean="0"/>
                        <a:t>Patient Surname</a:t>
                      </a:r>
                    </a:p>
                    <a:p>
                      <a:r>
                        <a:rPr lang="en-GB" sz="2400" dirty="0" smtClean="0"/>
                        <a:t>Patient</a:t>
                      </a:r>
                      <a:r>
                        <a:rPr lang="en-GB" sz="2400" baseline="0" dirty="0" smtClean="0"/>
                        <a:t> Forename</a:t>
                      </a:r>
                    </a:p>
                    <a:p>
                      <a:r>
                        <a:rPr lang="en-GB" sz="2400" baseline="0" dirty="0" smtClean="0"/>
                        <a:t>Ward No.*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baseline="0" dirty="0" smtClean="0"/>
                        <a:t>Ward No.</a:t>
                      </a:r>
                    </a:p>
                    <a:p>
                      <a:r>
                        <a:rPr lang="en-GB" sz="2400" baseline="0" dirty="0" smtClean="0"/>
                        <a:t>Ward Name</a:t>
                      </a:r>
                    </a:p>
                    <a:p>
                      <a:endParaRPr lang="en-GB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sng" dirty="0" smtClean="0"/>
                        <a:t>Patient No.</a:t>
                      </a:r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Prescription Date</a:t>
                      </a:r>
                    </a:p>
                    <a:p>
                      <a:r>
                        <a:rPr lang="en-GB" sz="2400" u="sng" baseline="0" dirty="0" smtClean="0"/>
                        <a:t>Drug Code</a:t>
                      </a:r>
                      <a:endParaRPr lang="en-GB" sz="2400" baseline="0" dirty="0" smtClean="0"/>
                    </a:p>
                    <a:p>
                      <a:r>
                        <a:rPr lang="en-GB" sz="2400" baseline="0" dirty="0" smtClean="0"/>
                        <a:t>Dosage</a:t>
                      </a:r>
                    </a:p>
                    <a:p>
                      <a:r>
                        <a:rPr lang="en-GB" sz="2400" baseline="0" dirty="0" smtClean="0"/>
                        <a:t>Length of Treatment</a:t>
                      </a:r>
                    </a:p>
                    <a:p>
                      <a:endParaRPr lang="en-GB" sz="2400" baseline="0" dirty="0" smtClean="0"/>
                    </a:p>
                    <a:p>
                      <a:r>
                        <a:rPr lang="en-GB" sz="2400" u="sng" baseline="0" dirty="0" smtClean="0"/>
                        <a:t>Drug Code</a:t>
                      </a:r>
                    </a:p>
                    <a:p>
                      <a:r>
                        <a:rPr lang="en-GB" sz="2400" baseline="0" dirty="0" smtClean="0"/>
                        <a:t>Drug Name</a:t>
                      </a:r>
                      <a:endParaRPr lang="en-GB" sz="240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4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check against our concepts, does it all make sense?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have Patient</a:t>
            </a:r>
          </a:p>
          <a:p>
            <a:pPr marL="0" indent="0">
              <a:buNone/>
            </a:pPr>
            <a:r>
              <a:rPr lang="en-GB" dirty="0" smtClean="0"/>
              <a:t>We have Drug</a:t>
            </a:r>
          </a:p>
          <a:p>
            <a:pPr marL="0" indent="0">
              <a:buNone/>
            </a:pPr>
            <a:r>
              <a:rPr lang="en-GB" dirty="0" smtClean="0"/>
              <a:t>We have Ward</a:t>
            </a:r>
          </a:p>
          <a:p>
            <a:pPr marL="0" indent="0">
              <a:buNone/>
            </a:pPr>
            <a:r>
              <a:rPr lang="en-GB" dirty="0" smtClean="0"/>
              <a:t>We have Prescription?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3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000" t="20732" r="19688" b="46883"/>
          <a:stretch/>
        </p:blipFill>
        <p:spPr>
          <a:xfrm>
            <a:off x="939800" y="368300"/>
            <a:ext cx="9194800" cy="50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22600"/>
            <a:ext cx="1165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us start conceptually</a:t>
            </a:r>
          </a:p>
          <a:p>
            <a:endParaRPr lang="en-GB" sz="2400" dirty="0"/>
          </a:p>
          <a:p>
            <a:r>
              <a:rPr lang="en-GB" sz="2400" dirty="0" smtClean="0"/>
              <a:t>Key concepts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Prescription</a:t>
            </a:r>
          </a:p>
        </p:txBody>
      </p:sp>
    </p:spTree>
    <p:extLst>
      <p:ext uri="{BB962C8B-B14F-4D97-AF65-F5344CB8AC3E}">
        <p14:creationId xmlns:p14="http://schemas.microsoft.com/office/powerpoint/2010/main" val="367946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Test Covers?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Everything from the Practical sessions</a:t>
            </a:r>
          </a:p>
          <a:p>
            <a:pPr lvl="1"/>
            <a:r>
              <a:rPr lang="en-GB" sz="3200" dirty="0" smtClean="0"/>
              <a:t>You will be given a situation, with some data</a:t>
            </a:r>
          </a:p>
          <a:p>
            <a:pPr lvl="1"/>
            <a:r>
              <a:rPr lang="en-GB" sz="3200" dirty="0" smtClean="0"/>
              <a:t>You must normalise it to 3NF</a:t>
            </a:r>
          </a:p>
          <a:p>
            <a:pPr lvl="1"/>
            <a:r>
              <a:rPr lang="en-GB" sz="3200" dirty="0" smtClean="0"/>
              <a:t>You must then create those tables in MS Access and add the correct relationships</a:t>
            </a:r>
          </a:p>
          <a:p>
            <a:pPr lvl="1"/>
            <a:r>
              <a:rPr lang="en-GB" sz="3200" dirty="0" smtClean="0"/>
              <a:t>Your finished database file must be submitted on </a:t>
            </a:r>
            <a:r>
              <a:rPr lang="en-GB" sz="3200" dirty="0" err="1" smtClean="0"/>
              <a:t>Breo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99559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The client has requested that you do </a:t>
            </a:r>
            <a:r>
              <a:rPr lang="en-GB" b="1" dirty="0"/>
              <a:t>not </a:t>
            </a:r>
            <a:r>
              <a:rPr lang="en-GB" dirty="0"/>
              <a:t>add any additional codes/id numbers. Only use the data they have provided.</a:t>
            </a:r>
          </a:p>
          <a:p>
            <a:pPr lvl="0"/>
            <a:r>
              <a:rPr lang="en-GB" dirty="0"/>
              <a:t>You should be as efficient as possible, so only store data that you cannot calculate otherwise</a:t>
            </a:r>
          </a:p>
          <a:p>
            <a:pPr lvl="0"/>
            <a:r>
              <a:rPr lang="en-GB" dirty="0"/>
              <a:t>Each assessment for each unit has a specific Type</a:t>
            </a:r>
          </a:p>
          <a:p>
            <a:pPr lvl="0"/>
            <a:r>
              <a:rPr lang="en-GB" dirty="0"/>
              <a:t>Students can provide as many contact telephone numbers as needed</a:t>
            </a:r>
          </a:p>
          <a:p>
            <a:pPr lvl="0"/>
            <a:r>
              <a:rPr lang="en-GB" dirty="0"/>
              <a:t>A grade of 40 or above is always a Pass</a:t>
            </a:r>
          </a:p>
          <a:p>
            <a:pPr lvl="0"/>
            <a:r>
              <a:rPr lang="en-GB" dirty="0"/>
              <a:t>Unit Names and Course Names are always unique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7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" y="532"/>
            <a:ext cx="11796028" cy="6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1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81540"/>
              </p:ext>
            </p:extLst>
          </p:nvPr>
        </p:nvGraphicFramePr>
        <p:xfrm>
          <a:off x="1205386" y="137158"/>
          <a:ext cx="9408692" cy="656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173"/>
                <a:gridCol w="2352173"/>
                <a:gridCol w="2352173"/>
                <a:gridCol w="2352173"/>
              </a:tblGrid>
              <a:tr h="42927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UNF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</a:tr>
              <a:tr h="6139170">
                <a:tc>
                  <a:txBody>
                    <a:bodyPr/>
                    <a:lstStyle/>
                    <a:p>
                      <a:r>
                        <a:rPr lang="en-GB" sz="2000" u="sng" dirty="0" smtClean="0"/>
                        <a:t>Student ID</a:t>
                      </a:r>
                    </a:p>
                    <a:p>
                      <a:r>
                        <a:rPr lang="en-GB" sz="2000" dirty="0" smtClean="0"/>
                        <a:t>Student </a:t>
                      </a:r>
                      <a:r>
                        <a:rPr lang="en-GB" sz="2000" dirty="0" err="1" smtClean="0"/>
                        <a:t>Fname</a:t>
                      </a:r>
                      <a:endParaRPr lang="en-GB" sz="2000" dirty="0" smtClean="0"/>
                    </a:p>
                    <a:p>
                      <a:r>
                        <a:rPr lang="en-GB" sz="2000" dirty="0" smtClean="0"/>
                        <a:t>Student </a:t>
                      </a:r>
                      <a:r>
                        <a:rPr lang="en-GB" sz="2000" dirty="0" err="1" smtClean="0"/>
                        <a:t>Lname</a:t>
                      </a:r>
                      <a:endParaRPr lang="en-GB" sz="2000" dirty="0" smtClean="0"/>
                    </a:p>
                    <a:p>
                      <a:r>
                        <a:rPr lang="en-GB" sz="2000" dirty="0" smtClean="0"/>
                        <a:t>Student </a:t>
                      </a:r>
                      <a:r>
                        <a:rPr lang="en-GB" sz="2000" dirty="0" err="1" smtClean="0"/>
                        <a:t>DoB</a:t>
                      </a:r>
                      <a:endParaRPr lang="en-GB" sz="2000" dirty="0" smtClean="0"/>
                    </a:p>
                    <a:p>
                      <a:r>
                        <a:rPr lang="en-GB" sz="2000" dirty="0" smtClean="0"/>
                        <a:t>Course</a:t>
                      </a:r>
                      <a:r>
                        <a:rPr lang="en-GB" sz="2000" baseline="0" dirty="0" smtClean="0"/>
                        <a:t> Code</a:t>
                      </a:r>
                    </a:p>
                    <a:p>
                      <a:r>
                        <a:rPr lang="en-GB" sz="2000" baseline="0" dirty="0" smtClean="0"/>
                        <a:t>Course Name</a:t>
                      </a:r>
                    </a:p>
                    <a:p>
                      <a:r>
                        <a:rPr lang="en-GB" sz="2000" baseline="0" dirty="0" smtClean="0"/>
                        <a:t>Course end date</a:t>
                      </a:r>
                    </a:p>
                    <a:p>
                      <a:r>
                        <a:rPr lang="en-GB" sz="2000" baseline="0" dirty="0" smtClean="0"/>
                        <a:t>Contact ID</a:t>
                      </a:r>
                    </a:p>
                    <a:p>
                      <a:r>
                        <a:rPr lang="en-GB" sz="2000" baseline="0" dirty="0" smtClean="0"/>
                        <a:t>Telephone Number</a:t>
                      </a:r>
                    </a:p>
                    <a:p>
                      <a:r>
                        <a:rPr lang="en-GB" sz="2000" baseline="0" dirty="0" smtClean="0"/>
                        <a:t>Description</a:t>
                      </a:r>
                    </a:p>
                    <a:p>
                      <a:r>
                        <a:rPr lang="en-GB" sz="2000" baseline="0" dirty="0" smtClean="0"/>
                        <a:t>Unit Code</a:t>
                      </a:r>
                    </a:p>
                    <a:p>
                      <a:r>
                        <a:rPr lang="en-GB" sz="2000" baseline="0" dirty="0" smtClean="0"/>
                        <a:t>Unit Name</a:t>
                      </a:r>
                    </a:p>
                    <a:p>
                      <a:r>
                        <a:rPr lang="en-GB" sz="2000" baseline="0" dirty="0" smtClean="0"/>
                        <a:t>Assessment Number</a:t>
                      </a:r>
                    </a:p>
                    <a:p>
                      <a:r>
                        <a:rPr lang="en-GB" sz="2000" baseline="0" dirty="0" smtClean="0"/>
                        <a:t>Assessment Type Code</a:t>
                      </a:r>
                    </a:p>
                    <a:p>
                      <a:r>
                        <a:rPr lang="en-GB" sz="2000" baseline="0" dirty="0" smtClean="0"/>
                        <a:t>Assessment Type Description</a:t>
                      </a:r>
                    </a:p>
                    <a:p>
                      <a:r>
                        <a:rPr lang="en-GB" sz="2000" baseline="0" dirty="0" smtClean="0"/>
                        <a:t>Grade</a:t>
                      </a:r>
                      <a:endParaRPr lang="en-GB" sz="20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105848" marR="105848" marT="52924" marB="529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5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" y="532"/>
            <a:ext cx="11796028" cy="6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65328"/>
              </p:ext>
            </p:extLst>
          </p:nvPr>
        </p:nvGraphicFramePr>
        <p:xfrm>
          <a:off x="220134" y="137160"/>
          <a:ext cx="10430932" cy="640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733"/>
                <a:gridCol w="2607733"/>
                <a:gridCol w="2607733"/>
                <a:gridCol w="2607733"/>
              </a:tblGrid>
              <a:tr h="38742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UNF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</a:tr>
              <a:tr h="5994754">
                <a:tc>
                  <a:txBody>
                    <a:bodyPr/>
                    <a:lstStyle/>
                    <a:p>
                      <a:r>
                        <a:rPr lang="en-GB" sz="1800" u="sng" dirty="0" smtClean="0"/>
                        <a:t>Student ID</a:t>
                      </a:r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Fname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Lname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DoB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Course</a:t>
                      </a:r>
                      <a:r>
                        <a:rPr lang="en-GB" sz="1800" baseline="0" dirty="0" smtClean="0"/>
                        <a:t> Code</a:t>
                      </a:r>
                    </a:p>
                    <a:p>
                      <a:r>
                        <a:rPr lang="en-GB" sz="1800" baseline="0" dirty="0" smtClean="0"/>
                        <a:t>Course Name</a:t>
                      </a:r>
                    </a:p>
                    <a:p>
                      <a:r>
                        <a:rPr lang="en-GB" sz="1800" baseline="0" dirty="0" smtClean="0"/>
                        <a:t>Course end date</a:t>
                      </a:r>
                    </a:p>
                    <a:p>
                      <a:r>
                        <a:rPr lang="en-GB" sz="1800" baseline="0" dirty="0" smtClean="0"/>
                        <a:t>Contact ID</a:t>
                      </a:r>
                    </a:p>
                    <a:p>
                      <a:r>
                        <a:rPr lang="en-GB" sz="1800" baseline="0" dirty="0" smtClean="0"/>
                        <a:t>Telephone Number</a:t>
                      </a:r>
                    </a:p>
                    <a:p>
                      <a:r>
                        <a:rPr lang="en-GB" sz="1800" baseline="0" dirty="0" smtClean="0"/>
                        <a:t>Description</a:t>
                      </a:r>
                    </a:p>
                    <a:p>
                      <a:r>
                        <a:rPr lang="en-GB" sz="1800" baseline="0" dirty="0" smtClean="0"/>
                        <a:t>Unit Code</a:t>
                      </a:r>
                    </a:p>
                    <a:p>
                      <a:r>
                        <a:rPr lang="en-GB" sz="1800" baseline="0" dirty="0" smtClean="0"/>
                        <a:t>Unit Name</a:t>
                      </a:r>
                    </a:p>
                    <a:p>
                      <a:r>
                        <a:rPr lang="en-GB" sz="1800" baseline="0" dirty="0" smtClean="0"/>
                        <a:t>Assessment Number</a:t>
                      </a:r>
                    </a:p>
                    <a:p>
                      <a:r>
                        <a:rPr lang="en-GB" sz="1800" baseline="0" dirty="0" smtClean="0"/>
                        <a:t>Assessment Type Code</a:t>
                      </a:r>
                    </a:p>
                    <a:p>
                      <a:r>
                        <a:rPr lang="en-GB" sz="1800" baseline="0" dirty="0" smtClean="0"/>
                        <a:t>Assessment Type Description</a:t>
                      </a:r>
                    </a:p>
                    <a:p>
                      <a:r>
                        <a:rPr lang="en-GB" sz="1800" baseline="0" dirty="0" smtClean="0"/>
                        <a:t>Grade</a:t>
                      </a:r>
                      <a:endParaRPr lang="en-GB" sz="18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800" u="sng" dirty="0" smtClean="0"/>
                        <a:t>Student ID</a:t>
                      </a:r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Fname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Lname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Student </a:t>
                      </a:r>
                      <a:r>
                        <a:rPr lang="en-GB" sz="1800" dirty="0" err="1" smtClean="0"/>
                        <a:t>DoB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Course</a:t>
                      </a:r>
                      <a:r>
                        <a:rPr lang="en-GB" sz="1800" baseline="0" dirty="0" smtClean="0"/>
                        <a:t> Code</a:t>
                      </a:r>
                    </a:p>
                    <a:p>
                      <a:r>
                        <a:rPr lang="en-GB" sz="1800" baseline="0" dirty="0" smtClean="0"/>
                        <a:t>Course Name</a:t>
                      </a:r>
                    </a:p>
                    <a:p>
                      <a:r>
                        <a:rPr lang="en-GB" sz="1800" baseline="0" dirty="0" smtClean="0"/>
                        <a:t>Course end date</a:t>
                      </a:r>
                    </a:p>
                    <a:p>
                      <a:endParaRPr lang="en-GB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dirty="0" smtClean="0"/>
                        <a:t>Student ID</a:t>
                      </a:r>
                      <a:endParaRPr lang="en-GB" sz="1800" dirty="0" smtClean="0"/>
                    </a:p>
                    <a:p>
                      <a:r>
                        <a:rPr lang="en-GB" sz="1800" u="sng" baseline="0" dirty="0" smtClean="0"/>
                        <a:t>Contact ID</a:t>
                      </a:r>
                    </a:p>
                    <a:p>
                      <a:r>
                        <a:rPr lang="en-GB" sz="1800" baseline="0" dirty="0" smtClean="0"/>
                        <a:t>Telephone Number</a:t>
                      </a:r>
                    </a:p>
                    <a:p>
                      <a:r>
                        <a:rPr lang="en-GB" sz="1800" baseline="0" dirty="0" smtClean="0"/>
                        <a:t>Description</a:t>
                      </a:r>
                    </a:p>
                    <a:p>
                      <a:endParaRPr lang="en-GB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dirty="0" smtClean="0"/>
                        <a:t>Student ID</a:t>
                      </a:r>
                      <a:endParaRPr lang="en-GB" sz="1800" baseline="0" dirty="0" smtClean="0"/>
                    </a:p>
                    <a:p>
                      <a:r>
                        <a:rPr lang="en-GB" sz="1800" u="sng" baseline="0" dirty="0" smtClean="0"/>
                        <a:t>Unit Code</a:t>
                      </a:r>
                    </a:p>
                    <a:p>
                      <a:r>
                        <a:rPr lang="en-GB" sz="1800" baseline="0" dirty="0" smtClean="0"/>
                        <a:t>Unit Name</a:t>
                      </a:r>
                    </a:p>
                    <a:p>
                      <a:r>
                        <a:rPr lang="en-GB" sz="1800" u="sng" baseline="0" dirty="0" smtClean="0"/>
                        <a:t>Assessment Number</a:t>
                      </a:r>
                    </a:p>
                    <a:p>
                      <a:r>
                        <a:rPr lang="en-GB" sz="1800" baseline="0" dirty="0" smtClean="0"/>
                        <a:t>Assessment Type Code</a:t>
                      </a:r>
                    </a:p>
                    <a:p>
                      <a:r>
                        <a:rPr lang="en-GB" sz="1800" baseline="0" dirty="0" smtClean="0"/>
                        <a:t>Assessment Type Description</a:t>
                      </a:r>
                    </a:p>
                    <a:p>
                      <a:r>
                        <a:rPr lang="en-GB" sz="1800" baseline="0" dirty="0" smtClean="0"/>
                        <a:t>Grade</a:t>
                      </a:r>
                      <a:endParaRPr lang="en-GB" sz="18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105848" marR="105848" marT="52924" marB="529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798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" y="532"/>
            <a:ext cx="11796028" cy="6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05928"/>
              </p:ext>
            </p:extLst>
          </p:nvPr>
        </p:nvGraphicFramePr>
        <p:xfrm>
          <a:off x="1083731" y="45847"/>
          <a:ext cx="10435168" cy="679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92"/>
                <a:gridCol w="2608792"/>
                <a:gridCol w="2608792"/>
                <a:gridCol w="2608792"/>
              </a:tblGrid>
              <a:tr h="3097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UNF</a:t>
                      </a:r>
                      <a:endParaRPr lang="en-GB" sz="16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1NF</a:t>
                      </a:r>
                      <a:endParaRPr lang="en-GB" sz="16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2NF</a:t>
                      </a:r>
                      <a:endParaRPr lang="en-GB" sz="16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3NF</a:t>
                      </a:r>
                      <a:endParaRPr lang="en-GB" sz="1600" dirty="0"/>
                    </a:p>
                  </a:txBody>
                  <a:tcPr marL="105848" marR="105848" marT="52924" marB="52924"/>
                </a:tc>
              </a:tr>
              <a:tr h="6429092">
                <a:tc>
                  <a:txBody>
                    <a:bodyPr/>
                    <a:lstStyle/>
                    <a:p>
                      <a:r>
                        <a:rPr lang="en-GB" sz="1600" u="sng" dirty="0" smtClean="0"/>
                        <a:t>Student ID</a:t>
                      </a:r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Fname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Lname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DoB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Course</a:t>
                      </a:r>
                      <a:r>
                        <a:rPr lang="en-GB" sz="1600" baseline="0" dirty="0" smtClean="0"/>
                        <a:t> Code</a:t>
                      </a:r>
                    </a:p>
                    <a:p>
                      <a:r>
                        <a:rPr lang="en-GB" sz="1600" baseline="0" dirty="0" smtClean="0"/>
                        <a:t>Course Name</a:t>
                      </a:r>
                    </a:p>
                    <a:p>
                      <a:r>
                        <a:rPr lang="en-GB" sz="1600" baseline="0" dirty="0" smtClean="0"/>
                        <a:t>Course end date</a:t>
                      </a:r>
                    </a:p>
                    <a:p>
                      <a:r>
                        <a:rPr lang="en-GB" sz="1600" baseline="0" dirty="0" smtClean="0"/>
                        <a:t>Contact ID</a:t>
                      </a:r>
                    </a:p>
                    <a:p>
                      <a:r>
                        <a:rPr lang="en-GB" sz="1600" baseline="0" dirty="0" smtClean="0"/>
                        <a:t>Telephone Number</a:t>
                      </a:r>
                    </a:p>
                    <a:p>
                      <a:r>
                        <a:rPr lang="en-GB" sz="1600" baseline="0" dirty="0" smtClean="0"/>
                        <a:t>Description</a:t>
                      </a:r>
                    </a:p>
                    <a:p>
                      <a:r>
                        <a:rPr lang="en-GB" sz="1600" baseline="0" dirty="0" smtClean="0"/>
                        <a:t>Unit Code</a:t>
                      </a:r>
                    </a:p>
                    <a:p>
                      <a:r>
                        <a:rPr lang="en-GB" sz="1600" baseline="0" dirty="0" smtClean="0"/>
                        <a:t>Unit Name</a:t>
                      </a:r>
                    </a:p>
                    <a:p>
                      <a:r>
                        <a:rPr lang="en-GB" sz="1600" baseline="0" dirty="0" smtClean="0"/>
                        <a:t>Assessment Number</a:t>
                      </a:r>
                    </a:p>
                    <a:p>
                      <a:r>
                        <a:rPr lang="en-GB" sz="1600" baseline="0" dirty="0" smtClean="0"/>
                        <a:t>Assessment Type Code</a:t>
                      </a:r>
                    </a:p>
                    <a:p>
                      <a:r>
                        <a:rPr lang="en-GB" sz="1600" baseline="0" dirty="0" smtClean="0"/>
                        <a:t>Assessment Type Description</a:t>
                      </a:r>
                    </a:p>
                    <a:p>
                      <a:r>
                        <a:rPr lang="en-GB" sz="1600" baseline="0" dirty="0" smtClean="0"/>
                        <a:t>Grade</a:t>
                      </a:r>
                      <a:endParaRPr lang="en-GB" sz="16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600" u="sng" dirty="0" smtClean="0"/>
                        <a:t>Student ID</a:t>
                      </a:r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Fname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Lname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DoB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Course</a:t>
                      </a:r>
                      <a:r>
                        <a:rPr lang="en-GB" sz="1600" baseline="0" dirty="0" smtClean="0"/>
                        <a:t> Code</a:t>
                      </a:r>
                    </a:p>
                    <a:p>
                      <a:r>
                        <a:rPr lang="en-GB" sz="1600" baseline="0" dirty="0" smtClean="0"/>
                        <a:t>Course Name</a:t>
                      </a:r>
                    </a:p>
                    <a:p>
                      <a:r>
                        <a:rPr lang="en-GB" sz="1600" baseline="0" dirty="0" smtClean="0"/>
                        <a:t>Course end date</a:t>
                      </a:r>
                    </a:p>
                    <a:p>
                      <a:endParaRPr lang="en-GB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dirty="0" smtClean="0"/>
                        <a:t>Student ID</a:t>
                      </a:r>
                      <a:endParaRPr lang="en-GB" sz="1600" dirty="0" smtClean="0"/>
                    </a:p>
                    <a:p>
                      <a:r>
                        <a:rPr lang="en-GB" sz="1600" u="sng" baseline="0" dirty="0" smtClean="0"/>
                        <a:t>Contact ID</a:t>
                      </a:r>
                    </a:p>
                    <a:p>
                      <a:r>
                        <a:rPr lang="en-GB" sz="1600" baseline="0" dirty="0" smtClean="0"/>
                        <a:t>Telephone Number</a:t>
                      </a:r>
                    </a:p>
                    <a:p>
                      <a:r>
                        <a:rPr lang="en-GB" sz="1600" baseline="0" dirty="0" smtClean="0"/>
                        <a:t>Description</a:t>
                      </a:r>
                    </a:p>
                    <a:p>
                      <a:endParaRPr lang="en-GB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dirty="0" smtClean="0"/>
                        <a:t>Student ID</a:t>
                      </a:r>
                      <a:endParaRPr lang="en-GB" sz="1600" baseline="0" dirty="0" smtClean="0"/>
                    </a:p>
                    <a:p>
                      <a:r>
                        <a:rPr lang="en-GB" sz="1600" u="sng" baseline="0" dirty="0" smtClean="0"/>
                        <a:t>Unit Code</a:t>
                      </a:r>
                    </a:p>
                    <a:p>
                      <a:r>
                        <a:rPr lang="en-GB" sz="1600" baseline="0" dirty="0" smtClean="0"/>
                        <a:t>Unit Name</a:t>
                      </a:r>
                    </a:p>
                    <a:p>
                      <a:r>
                        <a:rPr lang="en-GB" sz="1600" u="sng" baseline="0" dirty="0" smtClean="0"/>
                        <a:t>Assessment Number</a:t>
                      </a:r>
                    </a:p>
                    <a:p>
                      <a:r>
                        <a:rPr lang="en-GB" sz="1600" baseline="0" dirty="0" smtClean="0"/>
                        <a:t>Assessment Type Code</a:t>
                      </a:r>
                    </a:p>
                    <a:p>
                      <a:r>
                        <a:rPr lang="en-GB" sz="1600" baseline="0" dirty="0" smtClean="0"/>
                        <a:t>Assessment Type Description</a:t>
                      </a:r>
                    </a:p>
                    <a:p>
                      <a:r>
                        <a:rPr lang="en-GB" sz="1600" baseline="0" dirty="0" smtClean="0"/>
                        <a:t>Grade</a:t>
                      </a:r>
                      <a:endParaRPr lang="en-GB" sz="16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600" u="sng" dirty="0" smtClean="0"/>
                        <a:t>Student ID</a:t>
                      </a:r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Fname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Lname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Student </a:t>
                      </a:r>
                      <a:r>
                        <a:rPr lang="en-GB" sz="1600" dirty="0" err="1" smtClean="0"/>
                        <a:t>DoB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Course</a:t>
                      </a:r>
                      <a:r>
                        <a:rPr lang="en-GB" sz="1600" baseline="0" dirty="0" smtClean="0"/>
                        <a:t> Code</a:t>
                      </a:r>
                    </a:p>
                    <a:p>
                      <a:r>
                        <a:rPr lang="en-GB" sz="1600" baseline="0" dirty="0" smtClean="0"/>
                        <a:t>Course Name</a:t>
                      </a:r>
                    </a:p>
                    <a:p>
                      <a:r>
                        <a:rPr lang="en-GB" sz="1600" baseline="0" dirty="0" smtClean="0"/>
                        <a:t>Course end date</a:t>
                      </a:r>
                    </a:p>
                    <a:p>
                      <a:endParaRPr lang="en-GB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dirty="0" smtClean="0"/>
                        <a:t>Student ID</a:t>
                      </a:r>
                      <a:endParaRPr lang="en-GB" sz="1600" dirty="0" smtClean="0"/>
                    </a:p>
                    <a:p>
                      <a:r>
                        <a:rPr lang="en-GB" sz="1600" u="sng" baseline="0" dirty="0" smtClean="0"/>
                        <a:t>Contact ID</a:t>
                      </a:r>
                    </a:p>
                    <a:p>
                      <a:r>
                        <a:rPr lang="en-GB" sz="1600" baseline="0" dirty="0" smtClean="0"/>
                        <a:t>Telephone Number</a:t>
                      </a:r>
                    </a:p>
                    <a:p>
                      <a:r>
                        <a:rPr lang="en-GB" sz="1600" baseline="0" dirty="0" smtClean="0"/>
                        <a:t>Description</a:t>
                      </a:r>
                    </a:p>
                    <a:p>
                      <a:endParaRPr lang="en-GB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dirty="0" smtClean="0"/>
                        <a:t>Student ID</a:t>
                      </a:r>
                      <a:endParaRPr lang="en-GB" sz="1600" baseline="0" dirty="0" smtClean="0"/>
                    </a:p>
                    <a:p>
                      <a:r>
                        <a:rPr lang="en-GB" sz="1600" u="sng" baseline="0" dirty="0" smtClean="0"/>
                        <a:t>Unit 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baseline="0" dirty="0" smtClean="0"/>
                        <a:t>Assessment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dirty="0" smtClean="0"/>
                        <a:t>Grade</a:t>
                      </a:r>
                      <a:endParaRPr lang="en-GB" sz="1600" dirty="0" smtClean="0"/>
                    </a:p>
                    <a:p>
                      <a:endParaRPr lang="en-GB" sz="1600" dirty="0" smtClean="0"/>
                    </a:p>
                    <a:p>
                      <a:r>
                        <a:rPr lang="en-GB" sz="1600" u="sng" baseline="0" dirty="0" smtClean="0"/>
                        <a:t>Unit Code</a:t>
                      </a:r>
                    </a:p>
                    <a:p>
                      <a:r>
                        <a:rPr lang="en-GB" sz="1600" baseline="0" dirty="0" smtClean="0"/>
                        <a:t>Unit Name</a:t>
                      </a:r>
                    </a:p>
                    <a:p>
                      <a:endParaRPr lang="en-GB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baseline="0" dirty="0" smtClean="0"/>
                        <a:t>Unit Code</a:t>
                      </a:r>
                      <a:endParaRPr lang="en-GB" sz="1600" dirty="0" smtClean="0"/>
                    </a:p>
                    <a:p>
                      <a:r>
                        <a:rPr lang="en-GB" sz="1600" u="sng" baseline="0" dirty="0" smtClean="0"/>
                        <a:t>Assessment Number</a:t>
                      </a:r>
                    </a:p>
                    <a:p>
                      <a:r>
                        <a:rPr lang="en-GB" sz="1600" baseline="0" dirty="0" smtClean="0"/>
                        <a:t>Assessment Type Code</a:t>
                      </a:r>
                    </a:p>
                    <a:p>
                      <a:r>
                        <a:rPr lang="en-GB" sz="1600" baseline="0" dirty="0" smtClean="0"/>
                        <a:t>Assessment Type Description</a:t>
                      </a:r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105848" marR="105848" marT="52924" marB="529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0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" y="532"/>
            <a:ext cx="11796028" cy="6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8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54676"/>
              </p:ext>
            </p:extLst>
          </p:nvPr>
        </p:nvGraphicFramePr>
        <p:xfrm>
          <a:off x="507998" y="16933"/>
          <a:ext cx="11277600" cy="685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  <a:gridCol w="2819400"/>
              </a:tblGrid>
              <a:tr h="38742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UNF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3NF</a:t>
                      </a:r>
                      <a:endParaRPr lang="en-GB" sz="2000" dirty="0"/>
                    </a:p>
                  </a:txBody>
                  <a:tcPr marL="105848" marR="105848" marT="52924" marB="52924"/>
                </a:tc>
              </a:tr>
              <a:tr h="6449075">
                <a:tc>
                  <a:txBody>
                    <a:bodyPr/>
                    <a:lstStyle/>
                    <a:p>
                      <a:r>
                        <a:rPr lang="en-GB" sz="1400" u="sng" dirty="0" smtClean="0"/>
                        <a:t>Student ID</a:t>
                      </a:r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Fname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Lname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DoB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Course</a:t>
                      </a:r>
                      <a:r>
                        <a:rPr lang="en-GB" sz="1400" baseline="0" dirty="0" smtClean="0"/>
                        <a:t> Code</a:t>
                      </a:r>
                    </a:p>
                    <a:p>
                      <a:r>
                        <a:rPr lang="en-GB" sz="1400" baseline="0" dirty="0" smtClean="0"/>
                        <a:t>Course Name</a:t>
                      </a:r>
                    </a:p>
                    <a:p>
                      <a:r>
                        <a:rPr lang="en-GB" sz="1400" baseline="0" dirty="0" smtClean="0"/>
                        <a:t>Course end date</a:t>
                      </a:r>
                    </a:p>
                    <a:p>
                      <a:r>
                        <a:rPr lang="en-GB" sz="1400" baseline="0" dirty="0" smtClean="0"/>
                        <a:t>Contact ID</a:t>
                      </a:r>
                    </a:p>
                    <a:p>
                      <a:r>
                        <a:rPr lang="en-GB" sz="1400" baseline="0" dirty="0" smtClean="0"/>
                        <a:t>Telephone Number</a:t>
                      </a:r>
                    </a:p>
                    <a:p>
                      <a:r>
                        <a:rPr lang="en-GB" sz="1400" baseline="0" dirty="0" smtClean="0"/>
                        <a:t>Description</a:t>
                      </a:r>
                    </a:p>
                    <a:p>
                      <a:r>
                        <a:rPr lang="en-GB" sz="1400" baseline="0" dirty="0" smtClean="0"/>
                        <a:t>Unit Code</a:t>
                      </a:r>
                    </a:p>
                    <a:p>
                      <a:r>
                        <a:rPr lang="en-GB" sz="1400" baseline="0" dirty="0" smtClean="0"/>
                        <a:t>Unit Name</a:t>
                      </a:r>
                    </a:p>
                    <a:p>
                      <a:r>
                        <a:rPr lang="en-GB" sz="1400" baseline="0" dirty="0" smtClean="0"/>
                        <a:t>Assessment Number</a:t>
                      </a:r>
                    </a:p>
                    <a:p>
                      <a:r>
                        <a:rPr lang="en-GB" sz="1400" baseline="0" dirty="0" smtClean="0"/>
                        <a:t>Assessment Type Code</a:t>
                      </a:r>
                    </a:p>
                    <a:p>
                      <a:r>
                        <a:rPr lang="en-GB" sz="1400" baseline="0" dirty="0" smtClean="0"/>
                        <a:t>Assessment Type Description</a:t>
                      </a:r>
                    </a:p>
                    <a:p>
                      <a:r>
                        <a:rPr lang="en-GB" sz="1400" baseline="0" dirty="0" smtClean="0"/>
                        <a:t>Grade</a:t>
                      </a:r>
                      <a:endParaRPr lang="en-GB" sz="14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400" u="sng" dirty="0" smtClean="0"/>
                        <a:t>Student ID</a:t>
                      </a:r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Fname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Lname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DoB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Course</a:t>
                      </a:r>
                      <a:r>
                        <a:rPr lang="en-GB" sz="1400" baseline="0" dirty="0" smtClean="0"/>
                        <a:t> Code</a:t>
                      </a:r>
                    </a:p>
                    <a:p>
                      <a:r>
                        <a:rPr lang="en-GB" sz="1400" baseline="0" dirty="0" smtClean="0"/>
                        <a:t>Course Name</a:t>
                      </a:r>
                    </a:p>
                    <a:p>
                      <a:r>
                        <a:rPr lang="en-GB" sz="1400" baseline="0" dirty="0" smtClean="0"/>
                        <a:t>Course end date</a:t>
                      </a:r>
                    </a:p>
                    <a:p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Contact ID</a:t>
                      </a:r>
                    </a:p>
                    <a:p>
                      <a:r>
                        <a:rPr lang="en-GB" sz="1400" baseline="0" dirty="0" smtClean="0"/>
                        <a:t>Telephone Number</a:t>
                      </a:r>
                    </a:p>
                    <a:p>
                      <a:r>
                        <a:rPr lang="en-GB" sz="1400" baseline="0" dirty="0" smtClean="0"/>
                        <a:t>Description</a:t>
                      </a:r>
                    </a:p>
                    <a:p>
                      <a:endParaRPr lang="en-GB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baseline="0" dirty="0" smtClean="0"/>
                    </a:p>
                    <a:p>
                      <a:r>
                        <a:rPr lang="en-GB" sz="1400" u="sng" baseline="0" dirty="0" smtClean="0"/>
                        <a:t>Unit Code</a:t>
                      </a:r>
                    </a:p>
                    <a:p>
                      <a:r>
                        <a:rPr lang="en-GB" sz="1400" baseline="0" dirty="0" smtClean="0"/>
                        <a:t>Unit Name</a:t>
                      </a:r>
                    </a:p>
                    <a:p>
                      <a:r>
                        <a:rPr lang="en-GB" sz="1400" baseline="0" dirty="0" smtClean="0"/>
                        <a:t>Assessment Number</a:t>
                      </a:r>
                    </a:p>
                    <a:p>
                      <a:r>
                        <a:rPr lang="en-GB" sz="1400" baseline="0" dirty="0" smtClean="0"/>
                        <a:t>Assessment Type Code</a:t>
                      </a:r>
                    </a:p>
                    <a:p>
                      <a:r>
                        <a:rPr lang="en-GB" sz="1400" baseline="0" dirty="0" smtClean="0"/>
                        <a:t>Assessment Type Description</a:t>
                      </a:r>
                    </a:p>
                    <a:p>
                      <a:r>
                        <a:rPr lang="en-GB" sz="1400" baseline="0" dirty="0" smtClean="0"/>
                        <a:t>Grade</a:t>
                      </a:r>
                      <a:endParaRPr lang="en-GB" sz="1400" dirty="0" smtClean="0"/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400" u="sng" dirty="0" smtClean="0"/>
                        <a:t>Student ID</a:t>
                      </a:r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Fname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Lname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DoB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Course</a:t>
                      </a:r>
                      <a:r>
                        <a:rPr lang="en-GB" sz="1400" baseline="0" dirty="0" smtClean="0"/>
                        <a:t> Code</a:t>
                      </a:r>
                    </a:p>
                    <a:p>
                      <a:r>
                        <a:rPr lang="en-GB" sz="1400" baseline="0" dirty="0" smtClean="0"/>
                        <a:t>Course Name</a:t>
                      </a:r>
                    </a:p>
                    <a:p>
                      <a:r>
                        <a:rPr lang="en-GB" sz="1400" baseline="0" dirty="0" smtClean="0"/>
                        <a:t>Course end date</a:t>
                      </a:r>
                    </a:p>
                    <a:p>
                      <a:endParaRPr lang="en-GB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Contact ID</a:t>
                      </a:r>
                    </a:p>
                    <a:p>
                      <a:r>
                        <a:rPr lang="en-GB" sz="1400" baseline="0" dirty="0" smtClean="0"/>
                        <a:t>Telephone Number</a:t>
                      </a:r>
                    </a:p>
                    <a:p>
                      <a:r>
                        <a:rPr lang="en-GB" sz="1400" baseline="0" dirty="0" smtClean="0"/>
                        <a:t>Description</a:t>
                      </a:r>
                    </a:p>
                    <a:p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baseline="0" dirty="0" smtClean="0"/>
                    </a:p>
                    <a:p>
                      <a:r>
                        <a:rPr lang="en-GB" sz="1400" u="sng" baseline="0" dirty="0" smtClean="0"/>
                        <a:t>Unit 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baseline="0" dirty="0" smtClean="0"/>
                        <a:t>Assessment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/>
                        <a:t>Grade</a:t>
                      </a:r>
                      <a:endParaRPr lang="en-GB" sz="1400" dirty="0" smtClean="0"/>
                    </a:p>
                    <a:p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Unit Code</a:t>
                      </a:r>
                    </a:p>
                    <a:p>
                      <a:r>
                        <a:rPr lang="en-GB" sz="1400" baseline="0" dirty="0" smtClean="0"/>
                        <a:t>Unit Name</a:t>
                      </a:r>
                    </a:p>
                    <a:p>
                      <a:endParaRPr lang="en-GB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baseline="0" dirty="0" smtClean="0"/>
                        <a:t>Unit Code</a:t>
                      </a:r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Assessment Number</a:t>
                      </a:r>
                    </a:p>
                    <a:p>
                      <a:r>
                        <a:rPr lang="en-GB" sz="1400" baseline="0" dirty="0" smtClean="0"/>
                        <a:t>Assessment Type Code</a:t>
                      </a:r>
                    </a:p>
                    <a:p>
                      <a:r>
                        <a:rPr lang="en-GB" sz="1400" baseline="0" dirty="0" smtClean="0"/>
                        <a:t>Assessment Type Description</a:t>
                      </a:r>
                    </a:p>
                  </a:txBody>
                  <a:tcPr marL="105848" marR="105848" marT="52924" marB="52924"/>
                </a:tc>
                <a:tc>
                  <a:txBody>
                    <a:bodyPr/>
                    <a:lstStyle/>
                    <a:p>
                      <a:r>
                        <a:rPr lang="en-GB" sz="1400" u="sng" dirty="0" smtClean="0"/>
                        <a:t>Student ID</a:t>
                      </a:r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Fname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Lname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Student </a:t>
                      </a:r>
                      <a:r>
                        <a:rPr lang="en-GB" sz="1400" dirty="0" err="1" smtClean="0"/>
                        <a:t>DoB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Course</a:t>
                      </a:r>
                      <a:r>
                        <a:rPr lang="en-GB" sz="1400" baseline="0" dirty="0" smtClean="0"/>
                        <a:t> Code*</a:t>
                      </a:r>
                    </a:p>
                    <a:p>
                      <a:endParaRPr lang="en-GB" sz="1400" dirty="0" smtClean="0"/>
                    </a:p>
                    <a:p>
                      <a:r>
                        <a:rPr lang="en-GB" sz="1400" u="sng" dirty="0" smtClean="0"/>
                        <a:t>Course</a:t>
                      </a:r>
                      <a:r>
                        <a:rPr lang="en-GB" sz="1400" u="sng" baseline="0" dirty="0" smtClean="0"/>
                        <a:t> Code</a:t>
                      </a:r>
                    </a:p>
                    <a:p>
                      <a:r>
                        <a:rPr lang="en-GB" sz="1400" baseline="0" dirty="0" smtClean="0"/>
                        <a:t>Course Name</a:t>
                      </a:r>
                    </a:p>
                    <a:p>
                      <a:r>
                        <a:rPr lang="en-GB" sz="1400" baseline="0" dirty="0" smtClean="0"/>
                        <a:t>Course end date</a:t>
                      </a:r>
                    </a:p>
                    <a:p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Contact ID</a:t>
                      </a:r>
                    </a:p>
                    <a:p>
                      <a:r>
                        <a:rPr lang="en-GB" sz="1400" baseline="0" dirty="0" smtClean="0"/>
                        <a:t>Telephone Number</a:t>
                      </a:r>
                    </a:p>
                    <a:p>
                      <a:r>
                        <a:rPr lang="en-GB" sz="1400" baseline="0" dirty="0" smtClean="0"/>
                        <a:t>Description</a:t>
                      </a:r>
                    </a:p>
                    <a:p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 smtClean="0"/>
                        <a:t>Student ID</a:t>
                      </a:r>
                      <a:endParaRPr lang="en-GB" sz="1400" baseline="0" dirty="0" smtClean="0"/>
                    </a:p>
                    <a:p>
                      <a:r>
                        <a:rPr lang="en-GB" sz="1400" u="sng" baseline="0" dirty="0" smtClean="0"/>
                        <a:t>Unit 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baseline="0" dirty="0" smtClean="0"/>
                        <a:t>Assessment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/>
                        <a:t>Grade</a:t>
                      </a:r>
                      <a:endParaRPr lang="en-GB" sz="1400" dirty="0" smtClean="0"/>
                    </a:p>
                    <a:p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Unit Code</a:t>
                      </a:r>
                    </a:p>
                    <a:p>
                      <a:r>
                        <a:rPr lang="en-GB" sz="1400" baseline="0" dirty="0" smtClean="0"/>
                        <a:t>Unit Name</a:t>
                      </a:r>
                    </a:p>
                    <a:p>
                      <a:endParaRPr lang="en-GB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baseline="0" dirty="0" smtClean="0"/>
                        <a:t>Unit Code</a:t>
                      </a:r>
                      <a:endParaRPr lang="en-GB" sz="1400" dirty="0" smtClean="0"/>
                    </a:p>
                    <a:p>
                      <a:r>
                        <a:rPr lang="en-GB" sz="1400" u="sng" baseline="0" dirty="0" smtClean="0"/>
                        <a:t>Assessment Number</a:t>
                      </a:r>
                    </a:p>
                    <a:p>
                      <a:r>
                        <a:rPr lang="en-GB" sz="1400" baseline="0" dirty="0" smtClean="0"/>
                        <a:t>Assessment Type Code*</a:t>
                      </a:r>
                    </a:p>
                    <a:p>
                      <a:endParaRPr lang="en-GB" sz="1400" baseline="0" dirty="0" smtClean="0"/>
                    </a:p>
                    <a:p>
                      <a:r>
                        <a:rPr lang="en-GB" sz="1400" u="sng" baseline="0" dirty="0" smtClean="0"/>
                        <a:t>Assessment Type Code</a:t>
                      </a:r>
                    </a:p>
                    <a:p>
                      <a:r>
                        <a:rPr lang="en-GB" sz="1400" baseline="0" dirty="0" smtClean="0"/>
                        <a:t>Assessment Type Description</a:t>
                      </a:r>
                    </a:p>
                  </a:txBody>
                  <a:tcPr marL="105848" marR="105848" marT="52924" marB="529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5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Each Ward can have many Patients</a:t>
            </a:r>
          </a:p>
          <a:p>
            <a:pPr marL="0" indent="0">
              <a:buNone/>
            </a:pPr>
            <a:r>
              <a:rPr lang="en-GB" dirty="0" smtClean="0"/>
              <a:t>Each Patient is on 1 Ward</a:t>
            </a:r>
          </a:p>
          <a:p>
            <a:pPr marL="0" indent="0">
              <a:buNone/>
            </a:pPr>
            <a:r>
              <a:rPr lang="en-GB" dirty="0" smtClean="0"/>
              <a:t>Each Patient can have many prescriptions</a:t>
            </a:r>
          </a:p>
          <a:p>
            <a:pPr marL="0" indent="0">
              <a:buNone/>
            </a:pPr>
            <a:r>
              <a:rPr lang="en-GB" dirty="0" smtClean="0"/>
              <a:t>Each Prescription is for many drugs</a:t>
            </a:r>
          </a:p>
          <a:p>
            <a:pPr marL="0" indent="0">
              <a:buNone/>
            </a:pPr>
            <a:r>
              <a:rPr lang="en-GB" dirty="0" smtClean="0"/>
              <a:t>Each Drug can appear on many prescriptions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0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081" t="16536" r="26501" b="44922"/>
          <a:stretch/>
        </p:blipFill>
        <p:spPr>
          <a:xfrm>
            <a:off x="635000" y="558800"/>
            <a:ext cx="10382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8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917" t="21003" r="8854" b="46612"/>
          <a:stretch/>
        </p:blipFill>
        <p:spPr>
          <a:xfrm>
            <a:off x="279399" y="558800"/>
            <a:ext cx="11323033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2984500"/>
            <a:ext cx="11010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 start with a set of data, we need to turn it into uniformalised form by choosing a primary key</a:t>
            </a:r>
          </a:p>
          <a:p>
            <a:endParaRPr lang="en-GB" sz="3200" dirty="0"/>
          </a:p>
          <a:p>
            <a:r>
              <a:rPr lang="en-GB" sz="3200" dirty="0" smtClean="0"/>
              <a:t>In this case, we will choose Patient Number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836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81004"/>
              </p:ext>
            </p:extLst>
          </p:nvPr>
        </p:nvGraphicFramePr>
        <p:xfrm>
          <a:off x="584200" y="3056466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3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30459"/>
              </p:ext>
            </p:extLst>
          </p:nvPr>
        </p:nvGraphicFramePr>
        <p:xfrm>
          <a:off x="7683500" y="2904066"/>
          <a:ext cx="406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2300" y="3162300"/>
            <a:ext cx="6007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Now, 1NF</a:t>
            </a:r>
          </a:p>
          <a:p>
            <a:r>
              <a:rPr lang="en-GB" sz="2800" dirty="0" smtClean="0"/>
              <a:t>We identify the repeating groups: </a:t>
            </a:r>
          </a:p>
          <a:p>
            <a:r>
              <a:rPr lang="en-GB" sz="2800" dirty="0" smtClean="0"/>
              <a:t>Which Columns have more than one value for the same primary key</a:t>
            </a:r>
          </a:p>
          <a:p>
            <a:endParaRPr lang="en-GB" sz="2800" dirty="0"/>
          </a:p>
          <a:p>
            <a:r>
              <a:rPr lang="en-GB" sz="2800" dirty="0" smtClean="0"/>
              <a:t>Each group that repeats gets separated out into its own table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363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16375"/>
              </p:ext>
            </p:extLst>
          </p:nvPr>
        </p:nvGraphicFramePr>
        <p:xfrm>
          <a:off x="7683500" y="2904066"/>
          <a:ext cx="406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2300" y="3162300"/>
            <a:ext cx="6007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0" dirty="0" smtClean="0"/>
              <a:t>There is 1 repeating group:</a:t>
            </a:r>
          </a:p>
          <a:p>
            <a:endParaRPr lang="en-GB" sz="2800" baseline="0" dirty="0" smtClean="0"/>
          </a:p>
          <a:p>
            <a:r>
              <a:rPr lang="en-GB" sz="2800" baseline="0" dirty="0" smtClean="0"/>
              <a:t>Prescription Date</a:t>
            </a:r>
          </a:p>
          <a:p>
            <a:r>
              <a:rPr lang="en-GB" sz="2800" baseline="0" dirty="0" smtClean="0"/>
              <a:t>Drug Code</a:t>
            </a:r>
          </a:p>
          <a:p>
            <a:r>
              <a:rPr lang="en-GB" sz="2800" baseline="0" dirty="0" smtClean="0"/>
              <a:t>Drug Name</a:t>
            </a:r>
          </a:p>
          <a:p>
            <a:r>
              <a:rPr lang="en-GB" sz="2800" baseline="0" dirty="0" smtClean="0"/>
              <a:t>Dosage</a:t>
            </a:r>
          </a:p>
          <a:p>
            <a:r>
              <a:rPr lang="en-GB" sz="2800" baseline="0" dirty="0" smtClean="0"/>
              <a:t>Length of Treatment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679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95" t="21951" r="12397" b="55420"/>
          <a:stretch/>
        </p:blipFill>
        <p:spPr>
          <a:xfrm>
            <a:off x="152399" y="139700"/>
            <a:ext cx="11913665" cy="2667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80902"/>
              </p:ext>
            </p:extLst>
          </p:nvPr>
        </p:nvGraphicFramePr>
        <p:xfrm>
          <a:off x="7683500" y="2904066"/>
          <a:ext cx="406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1NF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Patient No.</a:t>
                      </a:r>
                    </a:p>
                    <a:p>
                      <a:r>
                        <a:rPr lang="en-GB" dirty="0" smtClean="0"/>
                        <a:t>Patient Surname</a:t>
                      </a:r>
                    </a:p>
                    <a:p>
                      <a:r>
                        <a:rPr lang="en-GB" dirty="0" smtClean="0"/>
                        <a:t>Patient</a:t>
                      </a:r>
                      <a:r>
                        <a:rPr lang="en-GB" baseline="0" dirty="0" smtClean="0"/>
                        <a:t> Forename</a:t>
                      </a:r>
                    </a:p>
                    <a:p>
                      <a:r>
                        <a:rPr lang="en-GB" baseline="0" dirty="0" smtClean="0"/>
                        <a:t>Ward No.</a:t>
                      </a:r>
                    </a:p>
                    <a:p>
                      <a:r>
                        <a:rPr lang="en-GB" baseline="0" dirty="0" smtClean="0"/>
                        <a:t>Ward Name</a:t>
                      </a:r>
                    </a:p>
                    <a:p>
                      <a:r>
                        <a:rPr lang="en-GB" baseline="0" dirty="0" smtClean="0"/>
                        <a:t>Prescription Date</a:t>
                      </a:r>
                    </a:p>
                    <a:p>
                      <a:r>
                        <a:rPr lang="en-GB" baseline="0" dirty="0" smtClean="0"/>
                        <a:t>Drug Code</a:t>
                      </a:r>
                    </a:p>
                    <a:p>
                      <a:r>
                        <a:rPr lang="en-GB" baseline="0" dirty="0" smtClean="0"/>
                        <a:t>Drug Name</a:t>
                      </a:r>
                    </a:p>
                    <a:p>
                      <a:r>
                        <a:rPr lang="en-GB" baseline="0" dirty="0" smtClean="0"/>
                        <a:t>Dosage</a:t>
                      </a:r>
                    </a:p>
                    <a:p>
                      <a:r>
                        <a:rPr lang="en-GB" baseline="0" dirty="0" smtClean="0"/>
                        <a:t>Length of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2300" y="3162300"/>
            <a:ext cx="6007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What can we use as a primary key for this group?</a:t>
            </a:r>
            <a:endParaRPr lang="en-GB" sz="2800" baseline="0" dirty="0" smtClean="0"/>
          </a:p>
          <a:p>
            <a:endParaRPr lang="en-GB" sz="2800" baseline="0" dirty="0" smtClean="0"/>
          </a:p>
          <a:p>
            <a:r>
              <a:rPr lang="en-GB" sz="2800" baseline="0" dirty="0" smtClean="0"/>
              <a:t>Prescription Date</a:t>
            </a:r>
          </a:p>
          <a:p>
            <a:r>
              <a:rPr lang="en-GB" sz="2800" baseline="0" dirty="0" smtClean="0"/>
              <a:t>Drug Code</a:t>
            </a:r>
          </a:p>
          <a:p>
            <a:r>
              <a:rPr lang="en-GB" sz="2800" baseline="0" dirty="0" smtClean="0"/>
              <a:t>Drug Name</a:t>
            </a:r>
          </a:p>
          <a:p>
            <a:r>
              <a:rPr lang="en-GB" sz="2800" baseline="0" dirty="0" smtClean="0"/>
              <a:t>Dosage</a:t>
            </a:r>
          </a:p>
          <a:p>
            <a:r>
              <a:rPr lang="en-GB" sz="2800" baseline="0" dirty="0" smtClean="0"/>
              <a:t>Length of Treatment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798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1235</Words>
  <Application>Microsoft Office PowerPoint</Application>
  <PresentationFormat>Widescreen</PresentationFormat>
  <Paragraphs>499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Hospital example</vt:lpstr>
      <vt:lpstr>PowerPoint Presentation</vt:lpstr>
      <vt:lpstr>Conceptual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3NF</vt:lpstr>
      <vt:lpstr>PowerPoint Presentation</vt:lpstr>
      <vt:lpstr>PowerPoint Presentation</vt:lpstr>
      <vt:lpstr>PowerPoint Presentation</vt:lpstr>
      <vt:lpstr>What the Test Covers?</vt:lpstr>
      <vt:lpstr>Student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Brown</dc:creator>
  <cp:lastModifiedBy>Sue Brandreth</cp:lastModifiedBy>
  <cp:revision>12</cp:revision>
  <dcterms:created xsi:type="dcterms:W3CDTF">2014-11-10T09:12:24Z</dcterms:created>
  <dcterms:modified xsi:type="dcterms:W3CDTF">2018-12-28T19:15:43Z</dcterms:modified>
</cp:coreProperties>
</file>