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2" r:id="rId2"/>
    <p:sldId id="277" r:id="rId3"/>
    <p:sldId id="257" r:id="rId4"/>
    <p:sldId id="266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60" r:id="rId14"/>
    <p:sldId id="261" r:id="rId15"/>
    <p:sldId id="262" r:id="rId16"/>
    <p:sldId id="263" r:id="rId17"/>
    <p:sldId id="265" r:id="rId18"/>
    <p:sldId id="264" r:id="rId19"/>
    <p:sldId id="276" r:id="rId20"/>
    <p:sldId id="278" r:id="rId21"/>
    <p:sldId id="279" r:id="rId22"/>
    <p:sldId id="280" r:id="rId23"/>
    <p:sldId id="281" r:id="rId24"/>
    <p:sldId id="282" r:id="rId25"/>
    <p:sldId id="285" r:id="rId26"/>
    <p:sldId id="283" r:id="rId27"/>
    <p:sldId id="284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BBB2-D9C5-4D90-A61C-8FF3E695E545}" type="datetimeFigureOut">
              <a:rPr lang="en-US" smtClean="0"/>
              <a:pPr/>
              <a:t>1/31/2020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7863-1081-4FEB-9632-5A89A68EA5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8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15AA22-6DAE-4059-8C75-50F6A315B002}" type="slidenum">
              <a:rPr lang="en-GB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2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863-1081-4FEB-9632-5A89A68EA5F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1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863-1081-4FEB-9632-5A89A68EA5F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9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863-1081-4FEB-9632-5A89A68EA5F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4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93E99-C3A5-4CBE-8A90-082979AE293C}" type="datetime1">
              <a:rPr lang="en-GB" altLang="en-US" sz="10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31/01/2020</a:t>
            </a:fld>
            <a:endParaRPr lang="en-GB" altLang="en-US" sz="1000">
              <a:solidFill>
                <a:srgbClr val="336666"/>
              </a:solidFill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9838F-6F69-4A90-AB80-C93D5C2569BF}" type="slidenum">
              <a:rPr lang="en-GB" altLang="en-US" sz="14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>
              <a:solidFill>
                <a:srgbClr val="336666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 dirty="0">
                <a:latin typeface="Arial Narrow" panose="020B0606020202030204" pitchFamily="34" charset="0"/>
              </a:rPr>
              <a:t>CIS017-1 – Computer Systems Structure</a:t>
            </a:r>
            <a:br>
              <a:rPr lang="en-GB" altLang="en-US" sz="4000" dirty="0">
                <a:latin typeface="Arial Narrow" panose="020B0606020202030204" pitchFamily="34" charset="0"/>
              </a:rPr>
            </a:br>
            <a:r>
              <a:rPr lang="en-GB" altLang="en-US" sz="4000" dirty="0">
                <a:latin typeface="Arial Narrow" panose="020B0606020202030204" pitchFamily="34" charset="0"/>
              </a:rPr>
              <a:t>CIS095-1 – Databases and Computer Networking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Lecture – Data Modelling and Entity Relationship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85" y="716280"/>
            <a:ext cx="1995229" cy="7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Arial Narrow" panose="020B0606020202030204" pitchFamily="34" charset="0"/>
              </a:rPr>
              <a:t>Also represent something of significance to the business</a:t>
            </a:r>
          </a:p>
          <a:p>
            <a:r>
              <a:rPr lang="en-GB" altLang="en-US" dirty="0">
                <a:latin typeface="Arial Narrow" panose="020B0606020202030204" pitchFamily="34" charset="0"/>
              </a:rPr>
              <a:t>Express how entities are mutually </a:t>
            </a:r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related</a:t>
            </a:r>
          </a:p>
          <a:p>
            <a:r>
              <a:rPr lang="en-GB" altLang="en-US" dirty="0">
                <a:latin typeface="Arial Narrow" panose="020B0606020202030204" pitchFamily="34" charset="0"/>
              </a:rPr>
              <a:t>Always exist between </a:t>
            </a:r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two</a:t>
            </a:r>
            <a:r>
              <a:rPr lang="en-GB" altLang="en-US" dirty="0">
                <a:latin typeface="Arial Narrow" panose="020B0606020202030204" pitchFamily="34" charset="0"/>
              </a:rPr>
              <a:t> entities (or one entity </a:t>
            </a:r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twice</a:t>
            </a:r>
            <a:r>
              <a:rPr lang="en-GB" altLang="en-US" dirty="0">
                <a:latin typeface="Arial Narrow" panose="020B0606020202030204" pitchFamily="34" charset="0"/>
              </a:rPr>
              <a:t>) </a:t>
            </a:r>
          </a:p>
          <a:p>
            <a:r>
              <a:rPr lang="en-GB" altLang="en-US" dirty="0">
                <a:latin typeface="Arial Narrow" panose="020B0606020202030204" pitchFamily="34" charset="0"/>
              </a:rPr>
              <a:t>Always have two perspectives</a:t>
            </a:r>
          </a:p>
          <a:p>
            <a:r>
              <a:rPr lang="en-GB" altLang="en-US" dirty="0">
                <a:latin typeface="Arial Narrow" panose="020B0606020202030204" pitchFamily="34" charset="0"/>
              </a:rPr>
              <a:t>Are named at both ends</a:t>
            </a:r>
          </a:p>
          <a:p>
            <a:endParaRPr lang="en-GB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571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60425" y="1814513"/>
            <a:ext cx="7385050" cy="8445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GB" altLang="en-US" dirty="0">
                <a:latin typeface="Arial Narrow" panose="020B0606020202030204" pitchFamily="34" charset="0"/>
              </a:rPr>
              <a:t>EMPLOYEES </a:t>
            </a:r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have</a:t>
            </a:r>
            <a:r>
              <a:rPr lang="en-GB" altLang="en-US" dirty="0">
                <a:latin typeface="Arial Narrow" panose="020B0606020202030204" pitchFamily="34" charset="0"/>
              </a:rPr>
              <a:t> JOBS</a:t>
            </a:r>
          </a:p>
          <a:p>
            <a:pPr>
              <a:buFont typeface="Arial" pitchFamily="34" charset="0"/>
              <a:buNone/>
            </a:pPr>
            <a:r>
              <a:rPr lang="en-GB" altLang="en-US" dirty="0">
                <a:latin typeface="Arial Narrow" panose="020B0606020202030204" pitchFamily="34" charset="0"/>
              </a:rPr>
              <a:t>JOBS </a:t>
            </a:r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are held by </a:t>
            </a:r>
            <a:r>
              <a:rPr lang="en-GB" altLang="en-US" dirty="0">
                <a:latin typeface="Arial Narrow" panose="020B0606020202030204" pitchFamily="34" charset="0"/>
              </a:rPr>
              <a:t>EMPLOYEES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0425" y="3117850"/>
            <a:ext cx="7385050" cy="770084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04813" indent="-404813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PRODUCTS </a:t>
            </a:r>
            <a:r>
              <a:rPr lang="en-GB" altLang="en-US" sz="2200" b="0" dirty="0">
                <a:solidFill>
                  <a:srgbClr val="0070C0"/>
                </a:solidFill>
                <a:latin typeface="Arial Narrow" panose="020B0606020202030204" pitchFamily="34" charset="0"/>
              </a:rPr>
              <a:t>are classified by </a:t>
            </a:r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a PRODUCT TYPE</a:t>
            </a:r>
          </a:p>
          <a:p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PRODUCT TYPE </a:t>
            </a:r>
            <a:r>
              <a:rPr lang="en-GB" altLang="en-US" sz="2200" b="0" dirty="0">
                <a:solidFill>
                  <a:srgbClr val="0070C0"/>
                </a:solidFill>
                <a:latin typeface="Arial Narrow" panose="020B0606020202030204" pitchFamily="34" charset="0"/>
              </a:rPr>
              <a:t>is a classification for </a:t>
            </a:r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a PRODUCT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0425" y="4421188"/>
            <a:ext cx="7385050" cy="770084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04813" indent="-404813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 defTabSz="346075"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PEOPLE </a:t>
            </a:r>
            <a:r>
              <a:rPr lang="en-GB" altLang="en-US" sz="2200" b="0" dirty="0">
                <a:solidFill>
                  <a:srgbClr val="0070C0"/>
                </a:solidFill>
                <a:latin typeface="Arial Narrow" panose="020B0606020202030204" pitchFamily="34" charset="0"/>
              </a:rPr>
              <a:t>make</a:t>
            </a:r>
            <a:r>
              <a:rPr lang="en-GB" altLang="en-US" sz="2200" b="0" dirty="0">
                <a:solidFill>
                  <a:srgbClr val="FFCC66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TICKET RESERVATIONS</a:t>
            </a:r>
          </a:p>
          <a:p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TICKET RESERVATIONS </a:t>
            </a:r>
            <a:r>
              <a:rPr lang="en-GB" altLang="en-US" sz="2200" b="0" dirty="0">
                <a:solidFill>
                  <a:srgbClr val="0070C0"/>
                </a:solidFill>
                <a:latin typeface="Arial Narrow" panose="020B0606020202030204" pitchFamily="34" charset="0"/>
              </a:rPr>
              <a:t>are made by </a:t>
            </a:r>
            <a:r>
              <a:rPr lang="en-GB" altLang="en-US" sz="2200" b="0" dirty="0">
                <a:solidFill>
                  <a:schemeClr val="tx1"/>
                </a:solidFill>
                <a:latin typeface="Arial Narrow" panose="020B0606020202030204" pitchFamily="34" charset="0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7748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Employees have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Numerical observation:</a:t>
            </a:r>
          </a:p>
          <a:p>
            <a:pPr>
              <a:buClr>
                <a:schemeClr val="tx2"/>
              </a:buClr>
              <a:buSzPct val="125000"/>
            </a:pP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All</a:t>
            </a:r>
            <a:r>
              <a:rPr lang="en-GB" altLang="en-US" sz="2400" dirty="0">
                <a:latin typeface="Arial Narrow" panose="020B0606020202030204" pitchFamily="34" charset="0"/>
              </a:rPr>
              <a:t> EMPLOYEES have a JOB</a:t>
            </a:r>
          </a:p>
          <a:p>
            <a:pPr>
              <a:buClr>
                <a:schemeClr val="tx2"/>
              </a:buClr>
              <a:buSzPct val="125000"/>
            </a:pPr>
            <a:r>
              <a:rPr lang="en-GB" altLang="en-US" sz="2400" dirty="0">
                <a:latin typeface="Arial Narrow" panose="020B0606020202030204" pitchFamily="34" charset="0"/>
              </a:rPr>
              <a:t>No EMPLOYEE has </a:t>
            </a: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more than one </a:t>
            </a:r>
            <a:r>
              <a:rPr lang="en-GB" altLang="en-US" sz="2400" dirty="0">
                <a:latin typeface="Arial Narrow" panose="020B0606020202030204" pitchFamily="34" charset="0"/>
              </a:rPr>
              <a:t>JOB</a:t>
            </a:r>
          </a:p>
          <a:p>
            <a:pPr>
              <a:buClr>
                <a:schemeClr val="tx2"/>
              </a:buClr>
              <a:buSzPct val="125000"/>
            </a:pP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Not all </a:t>
            </a:r>
            <a:r>
              <a:rPr lang="en-GB" altLang="en-US" sz="2400" dirty="0">
                <a:latin typeface="Arial Narrow" panose="020B0606020202030204" pitchFamily="34" charset="0"/>
              </a:rPr>
              <a:t>JOBS are held by an EMPLOYEE</a:t>
            </a:r>
          </a:p>
          <a:p>
            <a:pPr>
              <a:buClr>
                <a:schemeClr val="tx2"/>
              </a:buClr>
              <a:buSzPct val="125000"/>
            </a:pPr>
            <a:r>
              <a:rPr lang="en-GB" altLang="en-US" sz="2400" dirty="0">
                <a:latin typeface="Arial Narrow" panose="020B0606020202030204" pitchFamily="34" charset="0"/>
              </a:rPr>
              <a:t>Some JOBS are held by </a:t>
            </a: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more than one </a:t>
            </a:r>
            <a:r>
              <a:rPr lang="en-GB" altLang="en-US" sz="2400" dirty="0">
                <a:latin typeface="Arial Narrow" panose="020B0606020202030204" pitchFamily="34" charset="0"/>
              </a:rPr>
              <a:t>EMPLOYEE </a:t>
            </a:r>
          </a:p>
          <a:p>
            <a:endParaRPr lang="en-GB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2"/>
          <p:cNvSpPr>
            <a:spLocks noChangeArrowheads="1"/>
          </p:cNvSpPr>
          <p:nvPr/>
        </p:nvSpPr>
        <p:spPr bwMode="blackWhite">
          <a:xfrm>
            <a:off x="928688" y="2006600"/>
            <a:ext cx="2563812" cy="1714500"/>
          </a:xfrm>
          <a:prstGeom prst="ellipse">
            <a:avLst/>
          </a:prstGeom>
          <a:gradFill rotWithShape="0">
            <a:gsLst>
              <a:gs pos="0">
                <a:srgbClr val="FFCC99"/>
              </a:gs>
              <a:gs pos="100000">
                <a:srgbClr val="4C3D2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blackWhite">
          <a:xfrm>
            <a:off x="3657600" y="1282700"/>
            <a:ext cx="4591050" cy="2533650"/>
          </a:xfrm>
          <a:prstGeom prst="ellipse">
            <a:avLst/>
          </a:prstGeom>
          <a:gradFill rotWithShape="0">
            <a:gsLst>
              <a:gs pos="0">
                <a:srgbClr val="0066FF"/>
              </a:gs>
              <a:gs pos="100000">
                <a:srgbClr val="00337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3582988" y="1289050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altLang="en-US">
                <a:solidFill>
                  <a:srgbClr val="FFCD65"/>
                </a:solidFill>
              </a:rPr>
              <a:t>JOB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blackWhite">
          <a:xfrm rot="660000">
            <a:off x="4457700" y="2881313"/>
            <a:ext cx="228600" cy="276225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4640263" y="2928938"/>
            <a:ext cx="1601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CD6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waiter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blackWhite">
          <a:xfrm>
            <a:off x="6475413" y="1752600"/>
            <a:ext cx="847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CD6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cook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blackWhite">
          <a:xfrm rot="1260000">
            <a:off x="4192588" y="1939925"/>
            <a:ext cx="228600" cy="277813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blackWhite">
          <a:xfrm>
            <a:off x="4425950" y="1974850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CD6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waitress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blackWhite">
          <a:xfrm rot="20820000">
            <a:off x="6397625" y="2146300"/>
            <a:ext cx="322263" cy="277813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blackWhite">
          <a:xfrm>
            <a:off x="5384800" y="1409700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CD6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manager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blackWhite">
          <a:xfrm>
            <a:off x="4048125" y="2459038"/>
            <a:ext cx="2909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CD6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financial controller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blackWhite">
          <a:xfrm rot="1920000">
            <a:off x="6629400" y="2767013"/>
            <a:ext cx="231775" cy="276225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blackWhite">
          <a:xfrm>
            <a:off x="6816725" y="279558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CD6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porter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blackWhite">
          <a:xfrm>
            <a:off x="5699125" y="3273425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CD6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piano player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blackWhite">
          <a:xfrm>
            <a:off x="5187950" y="1452563"/>
            <a:ext cx="228600" cy="274637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blackWhite">
          <a:xfrm>
            <a:off x="6297613" y="1751013"/>
            <a:ext cx="228600" cy="276225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blackWhite">
          <a:xfrm rot="180000">
            <a:off x="3844925" y="2392363"/>
            <a:ext cx="219075" cy="249237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blackWhite">
          <a:xfrm rot="720000">
            <a:off x="5445125" y="3221038"/>
            <a:ext cx="255588" cy="276225"/>
          </a:xfrm>
          <a:prstGeom prst="star5">
            <a:avLst/>
          </a:prstGeom>
          <a:solidFill>
            <a:srgbClr val="FFFFCC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100138" y="2809875"/>
            <a:ext cx="1303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Ahmed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106488" y="2433638"/>
            <a:ext cx="681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Jill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409825" y="2590800"/>
            <a:ext cx="1135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Adam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251075" y="3105150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Maria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912813" y="1687513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EMPLOYEE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12900" y="1943100"/>
            <a:ext cx="4776788" cy="2008188"/>
            <a:chOff x="1016" y="1224"/>
            <a:chExt cx="3009" cy="1265"/>
          </a:xfrm>
        </p:grpSpPr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720" y="1224"/>
              <a:ext cx="2305" cy="225"/>
            </a:xfrm>
            <a:custGeom>
              <a:avLst/>
              <a:gdLst>
                <a:gd name="T0" fmla="*/ 0 w 2305"/>
                <a:gd name="T1" fmla="*/ 224 h 225"/>
                <a:gd name="T2" fmla="*/ 0 w 2305"/>
                <a:gd name="T3" fmla="*/ 0 h 225"/>
                <a:gd name="T4" fmla="*/ 2304 w 2305"/>
                <a:gd name="T5" fmla="*/ 0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5" h="225">
                  <a:moveTo>
                    <a:pt x="0" y="224"/>
                  </a:moveTo>
                  <a:lnTo>
                    <a:pt x="0" y="0"/>
                  </a:lnTo>
                  <a:lnTo>
                    <a:pt x="2304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1016" y="1608"/>
              <a:ext cx="14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2088" y="1736"/>
              <a:ext cx="769" cy="177"/>
            </a:xfrm>
            <a:custGeom>
              <a:avLst/>
              <a:gdLst>
                <a:gd name="T0" fmla="*/ 0 w 769"/>
                <a:gd name="T1" fmla="*/ 0 h 177"/>
                <a:gd name="T2" fmla="*/ 0 w 769"/>
                <a:gd name="T3" fmla="*/ 176 h 177"/>
                <a:gd name="T4" fmla="*/ 768 w 769"/>
                <a:gd name="T5" fmla="*/ 176 h 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9" h="177">
                  <a:moveTo>
                    <a:pt x="0" y="0"/>
                  </a:moveTo>
                  <a:lnTo>
                    <a:pt x="0" y="176"/>
                  </a:lnTo>
                  <a:lnTo>
                    <a:pt x="768" y="17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960" y="2104"/>
              <a:ext cx="148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328" y="1944"/>
              <a:ext cx="2146" cy="545"/>
            </a:xfrm>
            <a:custGeom>
              <a:avLst/>
              <a:gdLst>
                <a:gd name="T0" fmla="*/ 0 w 2146"/>
                <a:gd name="T1" fmla="*/ 0 h 545"/>
                <a:gd name="T2" fmla="*/ 0 w 2146"/>
                <a:gd name="T3" fmla="*/ 544 h 545"/>
                <a:gd name="T4" fmla="*/ 2145 w 2146"/>
                <a:gd name="T5" fmla="*/ 544 h 545"/>
                <a:gd name="T6" fmla="*/ 2145 w 2146"/>
                <a:gd name="T7" fmla="*/ 300 h 5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" h="545">
                  <a:moveTo>
                    <a:pt x="0" y="0"/>
                  </a:moveTo>
                  <a:lnTo>
                    <a:pt x="0" y="544"/>
                  </a:lnTo>
                  <a:lnTo>
                    <a:pt x="2145" y="544"/>
                  </a:lnTo>
                  <a:lnTo>
                    <a:pt x="2145" y="30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571625" y="2085975"/>
            <a:ext cx="140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00000"/>
              </a:lnSpc>
              <a:spcBef>
                <a:spcPct val="50000"/>
              </a:spcBef>
              <a:defRPr/>
            </a:pPr>
            <a:r>
              <a:rPr lang="en-GB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Shintaro</a:t>
            </a:r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auto">
          <a:xfrm rot="21540000">
            <a:off x="2619375" y="2155825"/>
            <a:ext cx="198438" cy="227013"/>
          </a:xfrm>
          <a:prstGeom prst="plus">
            <a:avLst>
              <a:gd name="adj" fmla="val 29694"/>
            </a:avLst>
          </a:prstGeom>
          <a:solidFill>
            <a:srgbClr val="FF3300"/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AutoShape 43"/>
          <p:cNvSpPr>
            <a:spLocks noChangeArrowheads="1"/>
          </p:cNvSpPr>
          <p:nvPr/>
        </p:nvSpPr>
        <p:spPr bwMode="auto">
          <a:xfrm rot="21540000">
            <a:off x="3000375" y="3184525"/>
            <a:ext cx="196850" cy="225425"/>
          </a:xfrm>
          <a:prstGeom prst="plus">
            <a:avLst>
              <a:gd name="adj" fmla="val 29694"/>
            </a:avLst>
          </a:prstGeom>
          <a:solidFill>
            <a:srgbClr val="FF3300"/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AutoShape 44"/>
          <p:cNvSpPr>
            <a:spLocks noChangeArrowheads="1"/>
          </p:cNvSpPr>
          <p:nvPr/>
        </p:nvSpPr>
        <p:spPr bwMode="auto">
          <a:xfrm rot="21540000">
            <a:off x="2009775" y="2867025"/>
            <a:ext cx="198438" cy="225425"/>
          </a:xfrm>
          <a:prstGeom prst="plus">
            <a:avLst>
              <a:gd name="adj" fmla="val 29694"/>
            </a:avLst>
          </a:prstGeom>
          <a:solidFill>
            <a:srgbClr val="FF3300"/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AutoShape 45"/>
          <p:cNvSpPr>
            <a:spLocks noChangeArrowheads="1"/>
          </p:cNvSpPr>
          <p:nvPr/>
        </p:nvSpPr>
        <p:spPr bwMode="auto">
          <a:xfrm rot="21540000">
            <a:off x="1557338" y="2435225"/>
            <a:ext cx="196850" cy="225425"/>
          </a:xfrm>
          <a:prstGeom prst="plus">
            <a:avLst>
              <a:gd name="adj" fmla="val 29694"/>
            </a:avLst>
          </a:prstGeom>
          <a:solidFill>
            <a:srgbClr val="FF3300"/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AutoShape 46"/>
          <p:cNvSpPr>
            <a:spLocks noChangeArrowheads="1"/>
          </p:cNvSpPr>
          <p:nvPr/>
        </p:nvSpPr>
        <p:spPr bwMode="auto">
          <a:xfrm rot="21540000">
            <a:off x="3203575" y="2663825"/>
            <a:ext cx="198438" cy="227013"/>
          </a:xfrm>
          <a:prstGeom prst="plus">
            <a:avLst>
              <a:gd name="adj" fmla="val 29694"/>
            </a:avLst>
          </a:prstGeom>
          <a:solidFill>
            <a:srgbClr val="FF3300"/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rial Narrow" panose="020B0606020202030204" pitchFamily="34" charset="0"/>
              </a:rPr>
              <a:t>For each relationships, we will:</a:t>
            </a:r>
          </a:p>
          <a:p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Name</a:t>
            </a:r>
            <a:r>
              <a:rPr lang="en-GB" sz="2400" dirty="0">
                <a:latin typeface="Arial Narrow" panose="020B0606020202030204" pitchFamily="34" charset="0"/>
              </a:rPr>
              <a:t> the relationship (in both directions)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Identify the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degree</a:t>
            </a:r>
            <a:r>
              <a:rPr lang="en-GB" sz="2400" dirty="0">
                <a:latin typeface="Arial Narrow" panose="020B0606020202030204" pitchFamily="34" charset="0"/>
              </a:rPr>
              <a:t> or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cardinality</a:t>
            </a:r>
          </a:p>
          <a:p>
            <a:pPr lvl="1"/>
            <a:r>
              <a:rPr lang="en-GB" sz="2000" dirty="0">
                <a:latin typeface="Arial Narrow" panose="020B0606020202030204" pitchFamily="34" charset="0"/>
              </a:rPr>
              <a:t>One to One</a:t>
            </a:r>
          </a:p>
          <a:p>
            <a:pPr lvl="1"/>
            <a:r>
              <a:rPr lang="en-GB" sz="2000" dirty="0">
                <a:latin typeface="Arial Narrow" panose="020B0606020202030204" pitchFamily="34" charset="0"/>
              </a:rPr>
              <a:t>One to Many</a:t>
            </a:r>
          </a:p>
          <a:p>
            <a:pPr lvl="1"/>
            <a:r>
              <a:rPr lang="en-GB" sz="2000" dirty="0">
                <a:latin typeface="Arial Narrow" panose="020B0606020202030204" pitchFamily="34" charset="0"/>
              </a:rPr>
              <a:t>Many to Many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Identify the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optionality</a:t>
            </a:r>
          </a:p>
          <a:p>
            <a:pPr lvl="1"/>
            <a:r>
              <a:rPr lang="en-GB" sz="2000" dirty="0">
                <a:latin typeface="Arial Narrow" panose="020B0606020202030204" pitchFamily="34" charset="0"/>
              </a:rPr>
              <a:t>Mandatory</a:t>
            </a:r>
          </a:p>
          <a:p>
            <a:pPr lvl="1"/>
            <a:r>
              <a:rPr lang="en-GB" sz="2000" dirty="0">
                <a:latin typeface="Arial Narrow" panose="020B0606020202030204" pitchFamily="34" charset="0"/>
              </a:rPr>
              <a:t>Optionality</a:t>
            </a:r>
          </a:p>
          <a:p>
            <a:pPr marL="0" indent="0">
              <a:buNone/>
            </a:pPr>
            <a:r>
              <a:rPr lang="en-GB" sz="2400" dirty="0">
                <a:latin typeface="Arial Narrow" panose="020B0606020202030204" pitchFamily="34" charset="0"/>
              </a:rPr>
              <a:t>Identify other constraints – 1…10,  0,  0…6  </a:t>
            </a:r>
            <a:r>
              <a:rPr lang="en-GB" sz="2400" dirty="0" err="1">
                <a:latin typeface="Arial Narrow" panose="020B0606020202030204" pitchFamily="34" charset="0"/>
              </a:rPr>
              <a:t>etc</a:t>
            </a:r>
            <a:endParaRPr lang="en-GB" sz="2400" dirty="0">
              <a:latin typeface="Arial Narrow" panose="020B0606020202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647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 Narrow" panose="020B0606020202030204" pitchFamily="34" charset="0"/>
              </a:rPr>
              <a:t>We will ‘break down’ any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Many to Many </a:t>
            </a:r>
            <a:r>
              <a:rPr lang="en-GB" sz="2400" dirty="0">
                <a:latin typeface="Arial Narrow" panose="020B0606020202030204" pitchFamily="34" charset="0"/>
              </a:rPr>
              <a:t>relationships – by defining an intermediate table.</a:t>
            </a:r>
          </a:p>
          <a:p>
            <a:endParaRPr lang="en-GB" sz="2400" dirty="0">
              <a:latin typeface="Arial Narrow" panose="020B0606020202030204" pitchFamily="34" charset="0"/>
            </a:endParaRPr>
          </a:p>
          <a:p>
            <a:r>
              <a:rPr lang="en-GB" sz="2400" dirty="0">
                <a:latin typeface="Arial Narrow" panose="020B0606020202030204" pitchFamily="34" charset="0"/>
              </a:rPr>
              <a:t>We will identify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Primary</a:t>
            </a:r>
            <a:r>
              <a:rPr lang="en-GB" sz="2400" b="1" dirty="0">
                <a:latin typeface="Arial Narrow" panose="020B060602020203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Keys</a:t>
            </a:r>
            <a:r>
              <a:rPr lang="en-GB" sz="2400" b="1" dirty="0">
                <a:latin typeface="Arial Narrow" panose="020B0606020202030204" pitchFamily="34" charset="0"/>
              </a:rPr>
              <a:t> </a:t>
            </a:r>
            <a:r>
              <a:rPr lang="en-GB" sz="2400" dirty="0">
                <a:latin typeface="Arial Narrow" panose="020B0606020202030204" pitchFamily="34" charset="0"/>
              </a:rPr>
              <a:t>and add other attributes.</a:t>
            </a:r>
          </a:p>
          <a:p>
            <a:endParaRPr lang="en-GB" sz="2400" dirty="0">
              <a:latin typeface="Arial Narrow" panose="020B0606020202030204" pitchFamily="34" charset="0"/>
            </a:endParaRPr>
          </a:p>
          <a:p>
            <a:r>
              <a:rPr lang="en-GB" sz="2400" dirty="0">
                <a:latin typeface="Arial Narrow" panose="020B0606020202030204" pitchFamily="34" charset="0"/>
              </a:rPr>
              <a:t>We will identify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Primary keys and Foreign key </a:t>
            </a:r>
            <a:r>
              <a:rPr lang="en-GB" sz="2400" dirty="0">
                <a:latin typeface="Arial Narrow" panose="020B0606020202030204" pitchFamily="34" charset="0"/>
              </a:rPr>
              <a:t>relationships</a:t>
            </a:r>
          </a:p>
          <a:p>
            <a:pPr marL="0" indent="0">
              <a:buNone/>
            </a:pPr>
            <a:endParaRPr lang="en-GB" sz="2400" dirty="0">
              <a:latin typeface="Arial Narrow" panose="020B0606020202030204" pitchFamily="34" charset="0"/>
            </a:endParaRPr>
          </a:p>
          <a:p>
            <a:r>
              <a:rPr lang="en-GB" sz="2400" dirty="0">
                <a:latin typeface="Arial Narrow" panose="020B0606020202030204" pitchFamily="34" charset="0"/>
              </a:rPr>
              <a:t>This will result in a set of skeleton tables (Entity Relationship Diagram) together with a list of table names (Primary Key, Foreign Key and other attributes) (Entity Relationship Model)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826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 Narrow" panose="020B0606020202030204" pitchFamily="34" charset="0"/>
              </a:rPr>
              <a:t>There are many different notations for ERMs (</a:t>
            </a:r>
            <a:r>
              <a:rPr lang="en-GB" sz="2800" dirty="0" err="1">
                <a:latin typeface="Arial Narrow" panose="020B0606020202030204" pitchFamily="34" charset="0"/>
              </a:rPr>
              <a:t>ie</a:t>
            </a:r>
            <a:r>
              <a:rPr lang="en-GB" sz="2800" dirty="0">
                <a:latin typeface="Arial Narrow" panose="020B0606020202030204" pitchFamily="34" charset="0"/>
              </a:rPr>
              <a:t>. SSADM </a:t>
            </a:r>
            <a:r>
              <a:rPr lang="en-GB" sz="2800" dirty="0" err="1">
                <a:latin typeface="Arial Narrow" panose="020B0606020202030204" pitchFamily="34" charset="0"/>
              </a:rPr>
              <a:t>etc</a:t>
            </a:r>
            <a:r>
              <a:rPr lang="en-GB" sz="2800" dirty="0">
                <a:latin typeface="Arial Narrow" panose="020B0606020202030204" pitchFamily="34" charset="0"/>
              </a:rPr>
              <a:t>).  Mixing notations can be confusing.</a:t>
            </a: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r>
              <a:rPr lang="en-GB" sz="2800" dirty="0">
                <a:latin typeface="Arial Narrow" panose="020B0606020202030204" pitchFamily="34" charset="0"/>
              </a:rPr>
              <a:t>We will use </a:t>
            </a: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Oracle</a:t>
            </a:r>
            <a:r>
              <a:rPr lang="en-GB" sz="2800" dirty="0">
                <a:latin typeface="Arial Narrow" panose="020B0606020202030204" pitchFamily="34" charset="0"/>
              </a:rPr>
              <a:t> notation.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145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2724"/>
            <a:ext cx="7829635" cy="47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4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Entity Types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Student (</a:t>
            </a:r>
            <a:r>
              <a:rPr lang="en-GB" sz="2400" u="sng" dirty="0" err="1">
                <a:latin typeface="Arial Narrow" panose="020B0606020202030204" pitchFamily="34" charset="0"/>
              </a:rPr>
              <a:t>StudentId</a:t>
            </a:r>
            <a:r>
              <a:rPr lang="en-GB" sz="2400" dirty="0">
                <a:latin typeface="Arial Narrow" panose="020B0606020202030204" pitchFamily="34" charset="0"/>
              </a:rPr>
              <a:t>, Name, Registered, Region)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Staff (</a:t>
            </a:r>
            <a:r>
              <a:rPr lang="en-GB" sz="2400" u="sng" dirty="0" err="1">
                <a:latin typeface="Arial Narrow" panose="020B0606020202030204" pitchFamily="34" charset="0"/>
              </a:rPr>
              <a:t>StaffNo</a:t>
            </a:r>
            <a:r>
              <a:rPr lang="en-GB" sz="2400" dirty="0">
                <a:latin typeface="Arial Narrow" panose="020B0606020202030204" pitchFamily="34" charset="0"/>
              </a:rPr>
              <a:t>, Name, Region)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Course (</a:t>
            </a:r>
            <a:r>
              <a:rPr lang="en-GB" sz="2400" u="sng" dirty="0" err="1">
                <a:latin typeface="Arial Narrow" panose="020B0606020202030204" pitchFamily="34" charset="0"/>
              </a:rPr>
              <a:t>CourseCode</a:t>
            </a:r>
            <a:r>
              <a:rPr lang="en-GB" sz="2400" dirty="0">
                <a:latin typeface="Arial Narrow" panose="020B0606020202030204" pitchFamily="34" charset="0"/>
              </a:rPr>
              <a:t>, Title, Credit, Quota)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Enrolment (</a:t>
            </a:r>
            <a:r>
              <a:rPr lang="en-GB" sz="2400" u="sng" dirty="0" err="1">
                <a:latin typeface="Arial Narrow" panose="020B0606020202030204" pitchFamily="34" charset="0"/>
              </a:rPr>
              <a:t>StudentId</a:t>
            </a:r>
            <a:r>
              <a:rPr lang="en-GB" sz="2400" u="sng" dirty="0">
                <a:latin typeface="Arial Narrow" panose="020B0606020202030204" pitchFamily="34" charset="0"/>
              </a:rPr>
              <a:t>, </a:t>
            </a:r>
            <a:r>
              <a:rPr lang="en-GB" sz="2400" u="sng" dirty="0" err="1">
                <a:latin typeface="Arial Narrow" panose="020B0606020202030204" pitchFamily="34" charset="0"/>
              </a:rPr>
              <a:t>CourseCode</a:t>
            </a:r>
            <a:r>
              <a:rPr lang="en-GB" sz="2400" dirty="0">
                <a:latin typeface="Arial Narrow" panose="020B0606020202030204" pitchFamily="34" charset="0"/>
              </a:rPr>
              <a:t>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Assignment (</a:t>
            </a:r>
            <a:r>
              <a:rPr lang="en-GB" sz="2400" u="sng" dirty="0" err="1">
                <a:latin typeface="Arial Narrow" panose="020B0606020202030204" pitchFamily="34" charset="0"/>
              </a:rPr>
              <a:t>StudentId</a:t>
            </a:r>
            <a:r>
              <a:rPr lang="en-GB" sz="2400" u="sng" dirty="0">
                <a:latin typeface="Arial Narrow" panose="020B0606020202030204" pitchFamily="34" charset="0"/>
              </a:rPr>
              <a:t>, </a:t>
            </a:r>
            <a:r>
              <a:rPr lang="en-GB" sz="2400" u="sng" dirty="0" err="1">
                <a:latin typeface="Arial Narrow" panose="020B0606020202030204" pitchFamily="34" charset="0"/>
              </a:rPr>
              <a:t>CourseCode</a:t>
            </a:r>
            <a:r>
              <a:rPr lang="en-GB" sz="2400" u="sng" dirty="0">
                <a:latin typeface="Arial Narrow" panose="020B0606020202030204" pitchFamily="34" charset="0"/>
              </a:rPr>
              <a:t>, </a:t>
            </a:r>
            <a:r>
              <a:rPr lang="en-GB" sz="2400" u="sng" dirty="0" err="1">
                <a:latin typeface="Arial Narrow" panose="020B0606020202030204" pitchFamily="34" charset="0"/>
              </a:rPr>
              <a:t>AssgnmentNo</a:t>
            </a:r>
            <a:r>
              <a:rPr lang="en-GB" sz="2400" dirty="0">
                <a:latin typeface="Arial Narrow" panose="020B0606020202030204" pitchFamily="34" charset="0"/>
              </a:rPr>
              <a:t>, Grade)</a:t>
            </a: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587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Skeleton Tables with Foreign Keys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Student (</a:t>
            </a:r>
            <a:r>
              <a:rPr lang="en-GB" sz="2400" u="sng" dirty="0" err="1">
                <a:latin typeface="Arial Narrow" panose="020B0606020202030204" pitchFamily="34" charset="0"/>
              </a:rPr>
              <a:t>StudentId</a:t>
            </a:r>
            <a:r>
              <a:rPr lang="en-GB" sz="2400" dirty="0">
                <a:latin typeface="Arial Narrow" panose="020B0606020202030204" pitchFamily="34" charset="0"/>
              </a:rPr>
              <a:t>, </a:t>
            </a:r>
            <a:r>
              <a:rPr lang="en-GB" sz="2400" dirty="0" err="1">
                <a:latin typeface="Arial Narrow" panose="020B0606020202030204" pitchFamily="34" charset="0"/>
              </a:rPr>
              <a:t>StaffNo</a:t>
            </a:r>
            <a:r>
              <a:rPr lang="en-GB" sz="2400" dirty="0">
                <a:latin typeface="Arial Narrow" panose="020B0606020202030204" pitchFamily="34" charset="0"/>
              </a:rPr>
              <a:t>*, Name, Registered, Region)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Staff (</a:t>
            </a:r>
            <a:r>
              <a:rPr lang="en-GB" sz="2400" u="sng" dirty="0" err="1">
                <a:latin typeface="Arial Narrow" panose="020B0606020202030204" pitchFamily="34" charset="0"/>
              </a:rPr>
              <a:t>StaffNo</a:t>
            </a:r>
            <a:r>
              <a:rPr lang="en-GB" sz="2400" dirty="0">
                <a:latin typeface="Arial Narrow" panose="020B0606020202030204" pitchFamily="34" charset="0"/>
              </a:rPr>
              <a:t>, Name, Region)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Course (</a:t>
            </a:r>
            <a:r>
              <a:rPr lang="en-GB" sz="2400" u="sng" dirty="0" err="1">
                <a:latin typeface="Arial Narrow" panose="020B0606020202030204" pitchFamily="34" charset="0"/>
              </a:rPr>
              <a:t>CourseCode</a:t>
            </a:r>
            <a:r>
              <a:rPr lang="en-GB" sz="2400" dirty="0">
                <a:latin typeface="Arial Narrow" panose="020B0606020202030204" pitchFamily="34" charset="0"/>
              </a:rPr>
              <a:t>, Title, Credit, Quota)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Enrolment (</a:t>
            </a:r>
            <a:r>
              <a:rPr lang="en-GB" sz="2400" u="sng" dirty="0" err="1">
                <a:latin typeface="Arial Narrow" panose="020B0606020202030204" pitchFamily="34" charset="0"/>
              </a:rPr>
              <a:t>StudentId</a:t>
            </a:r>
            <a:r>
              <a:rPr lang="en-GB" sz="2400" u="sng" dirty="0">
                <a:latin typeface="Arial Narrow" panose="020B0606020202030204" pitchFamily="34" charset="0"/>
              </a:rPr>
              <a:t>*, </a:t>
            </a:r>
            <a:r>
              <a:rPr lang="en-GB" sz="2400" u="sng" dirty="0" err="1">
                <a:latin typeface="Arial Narrow" panose="020B0606020202030204" pitchFamily="34" charset="0"/>
              </a:rPr>
              <a:t>CourseCode</a:t>
            </a:r>
            <a:r>
              <a:rPr lang="en-GB" sz="2400" u="sng" dirty="0">
                <a:latin typeface="Arial Narrow" panose="020B0606020202030204" pitchFamily="34" charset="0"/>
              </a:rPr>
              <a:t>*</a:t>
            </a:r>
            <a:r>
              <a:rPr lang="en-GB" sz="2400" dirty="0">
                <a:latin typeface="Arial Narrow" panose="020B0606020202030204" pitchFamily="34" charset="0"/>
              </a:rPr>
              <a:t>, </a:t>
            </a:r>
            <a:r>
              <a:rPr lang="en-GB" sz="2400" dirty="0" err="1">
                <a:latin typeface="Arial Narrow" panose="020B0606020202030204" pitchFamily="34" charset="0"/>
              </a:rPr>
              <a:t>StaffNo</a:t>
            </a:r>
            <a:r>
              <a:rPr lang="en-GB" sz="2400" dirty="0">
                <a:latin typeface="Arial Narrow" panose="020B0606020202030204" pitchFamily="34" charset="0"/>
              </a:rPr>
              <a:t>*)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Assignment (</a:t>
            </a:r>
            <a:r>
              <a:rPr lang="en-GB" sz="2400" u="sng" dirty="0" err="1">
                <a:latin typeface="Arial Narrow" panose="020B0606020202030204" pitchFamily="34" charset="0"/>
              </a:rPr>
              <a:t>StudentId</a:t>
            </a:r>
            <a:r>
              <a:rPr lang="en-GB" sz="2400" u="sng" dirty="0">
                <a:latin typeface="Arial Narrow" panose="020B0606020202030204" pitchFamily="34" charset="0"/>
              </a:rPr>
              <a:t>*, </a:t>
            </a:r>
            <a:r>
              <a:rPr lang="en-GB" sz="2400" u="sng" dirty="0" err="1">
                <a:latin typeface="Arial Narrow" panose="020B0606020202030204" pitchFamily="34" charset="0"/>
              </a:rPr>
              <a:t>CourseCode</a:t>
            </a:r>
            <a:r>
              <a:rPr lang="en-GB" sz="2400" u="sng" dirty="0">
                <a:latin typeface="Arial Narrow" panose="020B0606020202030204" pitchFamily="34" charset="0"/>
              </a:rPr>
              <a:t>*, </a:t>
            </a:r>
            <a:r>
              <a:rPr lang="en-GB" sz="2400" u="sng" dirty="0" err="1">
                <a:latin typeface="Arial Narrow" panose="020B0606020202030204" pitchFamily="34" charset="0"/>
              </a:rPr>
              <a:t>AssgnmentNo</a:t>
            </a:r>
            <a:r>
              <a:rPr lang="en-GB" sz="2400" dirty="0">
                <a:latin typeface="Arial Narrow" panose="020B0606020202030204" pitchFamily="34" charset="0"/>
              </a:rPr>
              <a:t>, Grade)</a:t>
            </a:r>
          </a:p>
          <a:p>
            <a:pPr marL="0" indent="0">
              <a:buNone/>
            </a:pPr>
            <a:endParaRPr lang="en-GB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30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Entity Representation in Diagram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Clr>
                <a:srgbClr val="FFFFFF"/>
              </a:buClr>
              <a:buNone/>
            </a:pPr>
            <a:r>
              <a:rPr lang="en-GB" altLang="en-US" sz="2400" dirty="0">
                <a:latin typeface="Arial Narrow" panose="020B0606020202030204" pitchFamily="34" charset="0"/>
              </a:rPr>
              <a:t>Drawn as a “</a:t>
            </a:r>
            <a:r>
              <a:rPr lang="en-GB" altLang="en-US" sz="2400" dirty="0" err="1">
                <a:latin typeface="Arial Narrow" panose="020B0606020202030204" pitchFamily="34" charset="0"/>
              </a:rPr>
              <a:t>softbox</a:t>
            </a:r>
            <a:r>
              <a:rPr lang="en-GB" altLang="en-US" sz="2400" dirty="0">
                <a:latin typeface="Arial Narrow" panose="020B0606020202030204" pitchFamily="34" charset="0"/>
              </a:rPr>
              <a:t>”</a:t>
            </a:r>
          </a:p>
          <a:p>
            <a:pPr marL="57150" indent="0">
              <a:buClr>
                <a:srgbClr val="FFFFFF"/>
              </a:buClr>
              <a:buNone/>
            </a:pPr>
            <a:r>
              <a:rPr lang="en-GB" altLang="en-US" sz="2400" dirty="0">
                <a:latin typeface="Arial Narrow" panose="020B0606020202030204" pitchFamily="34" charset="0"/>
              </a:rPr>
              <a:t>Name singular</a:t>
            </a:r>
          </a:p>
          <a:p>
            <a:pPr marL="57150" indent="0">
              <a:buClr>
                <a:srgbClr val="FFFFFF"/>
              </a:buClr>
              <a:buNone/>
            </a:pPr>
            <a:r>
              <a:rPr lang="en-GB" altLang="en-US" sz="2400" dirty="0">
                <a:latin typeface="Arial Narrow" panose="020B0606020202030204" pitchFamily="34" charset="0"/>
              </a:rPr>
              <a:t>Name inside</a:t>
            </a:r>
          </a:p>
          <a:p>
            <a:pPr marL="57150" indent="0">
              <a:buClr>
                <a:srgbClr val="FFFFFF"/>
              </a:buClr>
              <a:buNone/>
            </a:pPr>
            <a:r>
              <a:rPr lang="en-GB" altLang="en-US" sz="2400" dirty="0">
                <a:latin typeface="Arial Narrow" panose="020B0606020202030204" pitchFamily="34" charset="0"/>
              </a:rPr>
              <a:t>Neither size, nor position </a:t>
            </a:r>
            <a:br>
              <a:rPr lang="en-GB" altLang="en-US" sz="2400" dirty="0">
                <a:latin typeface="Arial Narrow" panose="020B0606020202030204" pitchFamily="34" charset="0"/>
              </a:rPr>
            </a:br>
            <a:r>
              <a:rPr lang="en-GB" altLang="en-US" sz="2400" dirty="0">
                <a:latin typeface="Arial Narrow" panose="020B0606020202030204" pitchFamily="34" charset="0"/>
              </a:rPr>
              <a:t>has a special meaning</a:t>
            </a: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r>
              <a:rPr lang="en-GB" altLang="en-US" sz="2800" dirty="0">
                <a:latin typeface="Arial Narrow" panose="020B0606020202030204" pitchFamily="34" charset="0"/>
              </a:rPr>
              <a:t>During design, entities usually lead to tables.</a:t>
            </a: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752600"/>
            <a:ext cx="42634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200" dirty="0"/>
              <a:t>Turning reality into a dream…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52796"/>
            <a:ext cx="7264286" cy="45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Attributes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r>
              <a:rPr lang="en-GB" altLang="en-US" sz="2400" dirty="0">
                <a:latin typeface="Arial Narrow" panose="020B0606020202030204" pitchFamily="34" charset="0"/>
              </a:rPr>
              <a:t>Mandatory attribute, that is, known and available for every instance</a:t>
            </a:r>
          </a:p>
          <a:p>
            <a:r>
              <a:rPr lang="en-GB" altLang="en-US" sz="2400" dirty="0">
                <a:latin typeface="Arial Narrow" panose="020B0606020202030204" pitchFamily="34" charset="0"/>
              </a:rPr>
              <a:t>Optional attribute, that is, unknown or unimportant to know for some instances</a:t>
            </a:r>
          </a:p>
          <a:p>
            <a:r>
              <a:rPr lang="en-GB" altLang="en-US" sz="2400" dirty="0">
                <a:latin typeface="Arial Narrow" panose="020B0606020202030204" pitchFamily="34" charset="0"/>
              </a:rPr>
              <a:t>During design, </a:t>
            </a: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attributes</a:t>
            </a:r>
            <a:r>
              <a:rPr lang="en-GB" altLang="en-US" sz="2400" dirty="0">
                <a:latin typeface="Arial Narrow" panose="020B0606020202030204" pitchFamily="34" charset="0"/>
              </a:rPr>
              <a:t> lead to </a:t>
            </a: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columns</a:t>
            </a:r>
            <a:r>
              <a:rPr lang="en-GB" altLang="en-US" sz="2400" dirty="0">
                <a:latin typeface="Arial Narrow" panose="020B0606020202030204" pitchFamily="34" charset="0"/>
              </a:rPr>
              <a:t>.</a:t>
            </a:r>
          </a:p>
          <a:p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 rotWithShape="1">
          <a:blip r:embed="rId3"/>
          <a:srcRect l="25038" t="23893" r="9152" b="39349"/>
          <a:stretch/>
        </p:blipFill>
        <p:spPr bwMode="auto">
          <a:xfrm>
            <a:off x="1066800" y="1905000"/>
            <a:ext cx="7242048" cy="243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41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71500" algn="l"/>
              </a:tabLst>
              <a:defRPr/>
            </a:pPr>
            <a:r>
              <a:rPr lang="en-GB" sz="2400" dirty="0"/>
              <a:t>An employee has exactly one job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r>
              <a:rPr lang="en-GB" altLang="en-US" sz="2400" dirty="0"/>
              <a:t>Jobs are held by one or more employees</a:t>
            </a:r>
          </a:p>
          <a:p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 rotWithShape="1">
          <a:blip r:embed="rId3"/>
          <a:srcRect l="19610" t="31244" r="11256" b="32366"/>
          <a:stretch/>
        </p:blipFill>
        <p:spPr bwMode="auto">
          <a:xfrm>
            <a:off x="942109" y="2286000"/>
            <a:ext cx="7744691" cy="2457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211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71500" algn="l"/>
              </a:tabLst>
              <a:defRPr/>
            </a:pPr>
            <a:r>
              <a:rPr lang="en-GB" sz="2400" dirty="0">
                <a:latin typeface="Arial Narrow" panose="020B0606020202030204" pitchFamily="34" charset="0"/>
              </a:rPr>
              <a:t>An employee has one job. A job is held by one employee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 rotWithShape="1">
          <a:blip r:embed="rId3"/>
          <a:srcRect l="19388" t="31796" r="10370" b="13251"/>
          <a:stretch/>
        </p:blipFill>
        <p:spPr bwMode="auto">
          <a:xfrm>
            <a:off x="914400" y="2286000"/>
            <a:ext cx="6624558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554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71500" algn="l"/>
              </a:tabLst>
              <a:defRPr/>
            </a:pPr>
            <a:r>
              <a:rPr lang="en-GB" sz="2400" dirty="0">
                <a:latin typeface="Arial Narrow" panose="020B0606020202030204" pitchFamily="34" charset="0"/>
              </a:rPr>
              <a:t>An employee has one job. A job is held by one employee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 rotWithShape="1">
          <a:blip r:embed="rId3"/>
          <a:srcRect l="26811" t="22974" r="3168" b="15824"/>
          <a:stretch/>
        </p:blipFill>
        <p:spPr bwMode="auto">
          <a:xfrm>
            <a:off x="914400" y="2267743"/>
            <a:ext cx="6055955" cy="3190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518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71500" algn="l"/>
              </a:tabLst>
              <a:defRPr/>
            </a:pPr>
            <a:r>
              <a:rPr lang="en-GB" sz="2400" dirty="0">
                <a:latin typeface="Arial Narrow" panose="020B0606020202030204" pitchFamily="34" charset="0"/>
              </a:rPr>
              <a:t>An employee has one job. A job is held by many employees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 rotWithShape="1">
          <a:blip r:embed="rId3"/>
          <a:srcRect l="26479" t="31612" r="3391" b="14170"/>
          <a:stretch/>
        </p:blipFill>
        <p:spPr bwMode="auto">
          <a:xfrm>
            <a:off x="914400" y="2362200"/>
            <a:ext cx="6703792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059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71500" algn="l"/>
              </a:tabLst>
              <a:defRPr/>
            </a:pPr>
            <a:r>
              <a:rPr lang="en-GB" sz="2400" dirty="0">
                <a:latin typeface="Arial Narrow" panose="020B0606020202030204" pitchFamily="34" charset="0"/>
              </a:rPr>
              <a:t>An employee has one job. A job is held by many employees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75060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71500" algn="l"/>
              </a:tabLst>
              <a:defRPr/>
            </a:pPr>
            <a:r>
              <a:rPr lang="en-GB" sz="2400" dirty="0">
                <a:latin typeface="Arial Narrow" panose="020B0606020202030204" pitchFamily="34" charset="0"/>
              </a:rPr>
              <a:t>An employee has one job. A job is held by many employees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2200"/>
            <a:ext cx="66190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8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 defTabSz="346075">
              <a:tabLst>
                <a:tab pos="571500" algn="l"/>
              </a:tabLst>
              <a:defRPr/>
            </a:pPr>
            <a:r>
              <a:rPr lang="en-GB" sz="2400" dirty="0">
                <a:latin typeface="Arial Narrow" panose="020B0606020202030204" pitchFamily="34" charset="0"/>
              </a:rPr>
              <a:t>An employee has many jobs . A job is held by many employees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 rotWithShape="1">
          <a:blip r:embed="rId3"/>
          <a:srcRect l="26812" t="32347" r="3279" b="13802"/>
          <a:stretch/>
        </p:blipFill>
        <p:spPr bwMode="auto">
          <a:xfrm>
            <a:off x="914400" y="2438400"/>
            <a:ext cx="6629400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3212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in Diagrams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 defTabSz="346075">
              <a:tabLst>
                <a:tab pos="571500" algn="l"/>
              </a:tabLst>
              <a:defRPr/>
            </a:pPr>
            <a:r>
              <a:rPr lang="en-GB" sz="2400" dirty="0">
                <a:latin typeface="Arial Narrow" panose="020B0606020202030204" pitchFamily="34" charset="0"/>
              </a:rPr>
              <a:t>An employee has many jobs . A job is held by many employees</a:t>
            </a:r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 rotWithShape="1">
          <a:blip r:embed="rId3"/>
          <a:srcRect l="26812" t="32347" r="3279" b="13802"/>
          <a:stretch/>
        </p:blipFill>
        <p:spPr bwMode="auto">
          <a:xfrm>
            <a:off x="914400" y="2438400"/>
            <a:ext cx="6629400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46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– Two Perspectives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 defTabSz="346075"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 rotWithShape="1">
          <a:blip r:embed="rId3"/>
          <a:srcRect l="32462" t="49256" r="16353" b="18397"/>
          <a:stretch/>
        </p:blipFill>
        <p:spPr bwMode="auto">
          <a:xfrm>
            <a:off x="990600" y="2286000"/>
            <a:ext cx="7294662" cy="2778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348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Introduction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Database Design</a:t>
            </a:r>
          </a:p>
          <a:p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  <a:p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Logical Data Model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For practical purposes we need not consider the differences between a conceptual data model and a logical data model.  Nowadays, they are largely irrelevant.</a:t>
            </a:r>
          </a:p>
          <a:p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Physical Data Model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This maps the data model to the selected RDMS, and describes how data is stored within the constraints and specifications of the RDMS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– One Way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 defTabSz="346075"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905000"/>
            <a:ext cx="673365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93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– The Other Way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 defTabSz="346075"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 rotWithShape="1">
          <a:blip r:embed="rId3"/>
          <a:srcRect l="32130" t="45764" r="15910" b="14537"/>
          <a:stretch/>
        </p:blipFill>
        <p:spPr bwMode="auto">
          <a:xfrm>
            <a:off x="914400" y="1905000"/>
            <a:ext cx="7610828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61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alt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Reading a Relationship End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 defTabSz="346075"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>
              <a:tabLst>
                <a:tab pos="571500" algn="l"/>
              </a:tabLst>
              <a:defRPr/>
            </a:pPr>
            <a:endParaRPr lang="en-GB" sz="2400" dirty="0"/>
          </a:p>
          <a:p>
            <a:pPr marL="0" indent="0">
              <a:buNone/>
              <a:tabLst>
                <a:tab pos="571500" algn="l"/>
              </a:tabLst>
              <a:defRPr/>
            </a:pPr>
            <a:endParaRPr lang="en-GB" sz="2400" dirty="0"/>
          </a:p>
          <a:p>
            <a:pPr>
              <a:buClrTx/>
              <a:buSzTx/>
            </a:pPr>
            <a:endParaRPr lang="en-GB" altLang="en-US" sz="2400" dirty="0"/>
          </a:p>
          <a:p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81200"/>
            <a:ext cx="6458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Arial Narrow" panose="020B0606020202030204" pitchFamily="34" charset="0"/>
              </a:rPr>
              <a:t>This takes a </a:t>
            </a: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top-down approach </a:t>
            </a:r>
            <a:r>
              <a:rPr lang="en-GB" sz="2800" dirty="0">
                <a:latin typeface="Arial Narrow" panose="020B0606020202030204" pitchFamily="34" charset="0"/>
              </a:rPr>
              <a:t>to data modelling</a:t>
            </a:r>
          </a:p>
          <a:p>
            <a:pPr marL="0" indent="0">
              <a:buNone/>
            </a:pPr>
            <a:r>
              <a:rPr lang="en-GB" sz="2800" dirty="0">
                <a:latin typeface="Arial Narrow" panose="020B0606020202030204" pitchFamily="34" charset="0"/>
              </a:rPr>
              <a:t>Compare the bottom-up approach – </a:t>
            </a: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normalisation</a:t>
            </a:r>
            <a:r>
              <a:rPr lang="en-GB" sz="2800" dirty="0">
                <a:latin typeface="Arial Narrow" panose="020B0606020202030204" pitchFamily="34" charset="0"/>
              </a:rPr>
              <a:t> (to be covered later)</a:t>
            </a: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Arial Narrow" panose="020B0606020202030204" pitchFamily="34" charset="0"/>
              </a:rPr>
              <a:t>Conceptual data modelling looks at the system as a whole and identifies objects or ‘things’ for which data needs to be stored  Objects of significance to the business…..</a:t>
            </a:r>
          </a:p>
          <a:p>
            <a:r>
              <a:rPr lang="en-GB" sz="2400" dirty="0">
                <a:latin typeface="Arial Narrow" panose="020B0606020202030204" pitchFamily="34" charset="0"/>
              </a:rPr>
              <a:t>An alternative or addition to this approach is using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UML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(Unified Modelling Language) </a:t>
            </a:r>
            <a:r>
              <a:rPr lang="en-GB" sz="2400" dirty="0">
                <a:latin typeface="Arial Narrow" panose="020B0606020202030204" pitchFamily="34" charset="0"/>
              </a:rPr>
              <a:t>for data modelling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66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Arial Narrow" panose="020B0606020202030204" pitchFamily="34" charset="0"/>
              </a:rPr>
              <a:t>These objects are known as </a:t>
            </a: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entities</a:t>
            </a: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Arial Narrow" panose="020B0606020202030204" pitchFamily="34" charset="0"/>
              </a:rPr>
              <a:t>It identifies the relationships between entities, and the relationship type</a:t>
            </a:r>
          </a:p>
          <a:p>
            <a:pPr marL="0" indent="0"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Arial Narrow" panose="020B0606020202030204" pitchFamily="34" charset="0"/>
              </a:rPr>
              <a:t>It identifies where relationships need to become entities in their own right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165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Arial Narrow" panose="020B0606020202030204" pitchFamily="34" charset="0"/>
              </a:rPr>
              <a:t>Introduction of the key role players:</a:t>
            </a:r>
          </a:p>
          <a:p>
            <a:pPr lvl="1"/>
            <a:r>
              <a:rPr lang="en-GB" altLang="en-US" dirty="0">
                <a:latin typeface="Arial Narrow" panose="020B0606020202030204" pitchFamily="34" charset="0"/>
              </a:rPr>
              <a:t>Entities</a:t>
            </a:r>
          </a:p>
          <a:p>
            <a:pPr lvl="1"/>
            <a:r>
              <a:rPr lang="en-GB" altLang="en-US" dirty="0">
                <a:latin typeface="Arial Narrow" panose="020B0606020202030204" pitchFamily="34" charset="0"/>
              </a:rPr>
              <a:t>Attributes</a:t>
            </a:r>
          </a:p>
          <a:p>
            <a:pPr lvl="1"/>
            <a:r>
              <a:rPr lang="en-GB" altLang="en-US" dirty="0">
                <a:latin typeface="Arial Narrow" panose="020B0606020202030204" pitchFamily="34" charset="0"/>
              </a:rPr>
              <a:t>Relationships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537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Arial Narrow" panose="020B0606020202030204" pitchFamily="34" charset="0"/>
              </a:rPr>
              <a:t>An Entity is:</a:t>
            </a:r>
          </a:p>
          <a:p>
            <a:pPr lvl="1"/>
            <a:r>
              <a:rPr lang="en-GB" altLang="en-US" dirty="0">
                <a:latin typeface="Arial Narrow" panose="020B0606020202030204" pitchFamily="34" charset="0"/>
              </a:rPr>
              <a:t>“Something” of significance to the business about which data must be known.</a:t>
            </a:r>
          </a:p>
          <a:p>
            <a:pPr lvl="1"/>
            <a:r>
              <a:rPr lang="en-GB" altLang="en-US" dirty="0">
                <a:latin typeface="Arial Narrow" panose="020B0606020202030204" pitchFamily="34" charset="0"/>
              </a:rPr>
              <a:t>A name for the things that you can list.</a:t>
            </a:r>
          </a:p>
          <a:p>
            <a:pPr lvl="1"/>
            <a:r>
              <a:rPr lang="en-GB" altLang="en-US" dirty="0">
                <a:latin typeface="Arial Narrow" panose="020B0606020202030204" pitchFamily="34" charset="0"/>
              </a:rPr>
              <a:t>Usually a noun.</a:t>
            </a:r>
          </a:p>
          <a:p>
            <a:r>
              <a:rPr lang="en-GB" altLang="en-US" dirty="0">
                <a:latin typeface="Arial Narrow" panose="020B0606020202030204" pitchFamily="34" charset="0"/>
              </a:rPr>
              <a:t>Examples: objects, events</a:t>
            </a:r>
          </a:p>
          <a:p>
            <a:r>
              <a:rPr lang="en-GB" altLang="en-US" dirty="0">
                <a:latin typeface="Arial Narrow" panose="020B0606020202030204" pitchFamily="34" charset="0"/>
              </a:rPr>
              <a:t>Entities have instances.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65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Entities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60425" y="1814513"/>
            <a:ext cx="3616325" cy="43338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pitchFamily="34" charset="0"/>
              <a:buNone/>
            </a:pP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Entity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PERSON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PRODUCT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PRODUCT TYPE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EMPLOYMENT CONTRACT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JOB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SKILL LEVEL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TICKET RESERVATION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PURCHASE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ELECTION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PRINTER PREFERENCE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000" dirty="0">
                <a:latin typeface="Arial Narrow" panose="020B0606020202030204" pitchFamily="34" charset="0"/>
              </a:rPr>
              <a:t>DOCUMENT VERSION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29150" y="1814513"/>
            <a:ext cx="3616325" cy="433387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Instance</a:t>
            </a:r>
            <a:endParaRPr lang="en-GB" altLang="en-US" sz="20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Mahatma Gandhi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2.5 x 35 mm copper nail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nail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my previous contract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violinist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fluent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tonight: Hamlet in the Royal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the CD I bought yesterday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for parliament next fall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>
                <a:latin typeface="Arial Narrow" panose="020B0606020202030204" pitchFamily="34" charset="0"/>
              </a:rPr>
              <a:t>…</a:t>
            </a:r>
          </a:p>
          <a:p>
            <a:pPr>
              <a:buFont typeface="Arial" pitchFamily="34" charset="0"/>
              <a:buNone/>
            </a:pPr>
            <a:r>
              <a:rPr lang="en-GB" altLang="en-US" sz="1800" dirty="0"/>
              <a:t>...</a:t>
            </a:r>
            <a:endParaRPr lang="en-GB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38104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0425" y="1814513"/>
            <a:ext cx="2508250" cy="3771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pitchFamily="34" charset="0"/>
              <a:buNone/>
            </a:pP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Entity</a:t>
            </a:r>
            <a:endParaRPr lang="en-GB" altLang="en-US" sz="2200" u="sng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r">
              <a:buFont typeface="Arial" pitchFamily="34" charset="0"/>
              <a:buNone/>
            </a:pPr>
            <a:r>
              <a:rPr lang="en-GB" alt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EMPLOYEE</a:t>
            </a:r>
          </a:p>
          <a:p>
            <a:pPr algn="r">
              <a:buFont typeface="Arial" pitchFamily="34" charset="0"/>
              <a:buNone/>
            </a:pPr>
            <a:endParaRPr lang="en-GB" altLang="en-US" sz="22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r">
              <a:buFont typeface="Arial" pitchFamily="34" charset="0"/>
              <a:buNone/>
            </a:pPr>
            <a:r>
              <a:rPr lang="en-GB" alt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CAR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ORDER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JOB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TRANSACTION</a:t>
            </a:r>
          </a:p>
          <a:p>
            <a:pPr algn="r">
              <a:buFont typeface="Arial" pitchFamily="34" charset="0"/>
              <a:buNone/>
            </a:pPr>
            <a:r>
              <a:rPr lang="en-GB" alt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EMPLOYMENT CONTRACT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533775" y="1824038"/>
            <a:ext cx="4575175" cy="34544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GB" alt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</a:t>
            </a:r>
            <a:endParaRPr lang="en-GB" altLang="en-US" sz="2200" u="sng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GB" altLang="en-US" sz="2200" dirty="0">
                <a:latin typeface="Arial Narrow" panose="020B0606020202030204" pitchFamily="34" charset="0"/>
              </a:rPr>
              <a:t>Family Name, Age, Shoe Size, </a:t>
            </a:r>
          </a:p>
          <a:p>
            <a:pPr>
              <a:buFont typeface="Arial" pitchFamily="34" charset="0"/>
              <a:buNone/>
            </a:pPr>
            <a:r>
              <a:rPr lang="en-GB" altLang="en-US" sz="2200" dirty="0">
                <a:latin typeface="Arial Narrow" panose="020B0606020202030204" pitchFamily="34" charset="0"/>
              </a:rPr>
              <a:t>Town of Residence, Email, ...</a:t>
            </a:r>
          </a:p>
          <a:p>
            <a:pPr>
              <a:buFont typeface="Arial" pitchFamily="34" charset="0"/>
              <a:buNone/>
            </a:pPr>
            <a:r>
              <a:rPr lang="en-GB" altLang="en-US" sz="2200" dirty="0">
                <a:latin typeface="Arial Narrow" panose="020B0606020202030204" pitchFamily="34" charset="0"/>
              </a:rPr>
              <a:t>Model, Weight, </a:t>
            </a:r>
            <a:r>
              <a:rPr lang="en-GB" altLang="en-US" sz="2200" dirty="0" err="1">
                <a:latin typeface="Arial Narrow" panose="020B0606020202030204" pitchFamily="34" charset="0"/>
              </a:rPr>
              <a:t>Catalog</a:t>
            </a:r>
            <a:r>
              <a:rPr lang="en-GB" altLang="en-US" sz="2200" dirty="0">
                <a:latin typeface="Arial Narrow" panose="020B0606020202030204" pitchFamily="34" charset="0"/>
              </a:rPr>
              <a:t> Price, …</a:t>
            </a:r>
          </a:p>
          <a:p>
            <a:pPr>
              <a:buFont typeface="Arial" pitchFamily="34" charset="0"/>
              <a:buNone/>
            </a:pPr>
            <a:r>
              <a:rPr lang="en-GB" altLang="en-US" sz="2200" dirty="0">
                <a:latin typeface="Arial Narrow" panose="020B0606020202030204" pitchFamily="34" charset="0"/>
              </a:rPr>
              <a:t>Order Date, Ship Date, …</a:t>
            </a:r>
          </a:p>
          <a:p>
            <a:pPr>
              <a:buFont typeface="Arial" pitchFamily="34" charset="0"/>
              <a:buNone/>
            </a:pPr>
            <a:r>
              <a:rPr lang="en-GB" altLang="en-US" sz="2200" dirty="0">
                <a:latin typeface="Arial Narrow" panose="020B0606020202030204" pitchFamily="34" charset="0"/>
              </a:rPr>
              <a:t>Title, Description, ...</a:t>
            </a:r>
          </a:p>
          <a:p>
            <a:pPr>
              <a:buFont typeface="Arial" pitchFamily="34" charset="0"/>
              <a:buNone/>
            </a:pPr>
            <a:r>
              <a:rPr lang="en-GB" altLang="en-US" sz="2200" dirty="0">
                <a:latin typeface="Arial Narrow" panose="020B0606020202030204" pitchFamily="34" charset="0"/>
              </a:rPr>
              <a:t>Amount, Transaction Date, …</a:t>
            </a:r>
          </a:p>
          <a:p>
            <a:pPr>
              <a:buFont typeface="Arial" pitchFamily="34" charset="0"/>
              <a:buNone/>
            </a:pPr>
            <a:r>
              <a:rPr lang="en-GB" altLang="en-US" sz="2200" dirty="0">
                <a:latin typeface="Arial Narrow" panose="020B0606020202030204" pitchFamily="34" charset="0"/>
              </a:rPr>
              <a:t>Start Date, Salary, ...</a:t>
            </a:r>
          </a:p>
        </p:txBody>
      </p:sp>
    </p:spTree>
    <p:extLst>
      <p:ext uri="{BB962C8B-B14F-4D97-AF65-F5344CB8AC3E}">
        <p14:creationId xmlns:p14="http://schemas.microsoft.com/office/powerpoint/2010/main" val="362827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964</Words>
  <Application>Microsoft Office PowerPoint</Application>
  <PresentationFormat>On-screen Show (4:3)</PresentationFormat>
  <Paragraphs>293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Arial Narrow</vt:lpstr>
      <vt:lpstr>Calibri</vt:lpstr>
      <vt:lpstr>Office Theme</vt:lpstr>
      <vt:lpstr>CIS017-1 – Computer Systems Structure CIS095-1 – Databases and Computer Networking</vt:lpstr>
      <vt:lpstr>Turning reality into a dream…</vt:lpstr>
      <vt:lpstr>Introduction</vt:lpstr>
      <vt:lpstr>Conceptual Data Model</vt:lpstr>
      <vt:lpstr>Conceptual Data Model</vt:lpstr>
      <vt:lpstr>Conceptual Data Model</vt:lpstr>
      <vt:lpstr>Conceptual Data Modelling</vt:lpstr>
      <vt:lpstr>Entities and Instances</vt:lpstr>
      <vt:lpstr>Attribute Instances</vt:lpstr>
      <vt:lpstr>Relationships</vt:lpstr>
      <vt:lpstr>Relationship Examples</vt:lpstr>
      <vt:lpstr>Employees have jobs</vt:lpstr>
      <vt:lpstr>Conceptual Data Model</vt:lpstr>
      <vt:lpstr>Conceptual Data Model</vt:lpstr>
      <vt:lpstr>Conceptual Data Model</vt:lpstr>
      <vt:lpstr>Conceptual Data Model</vt:lpstr>
      <vt:lpstr>Conceptual Data Model</vt:lpstr>
      <vt:lpstr>Conceptual Data Model</vt:lpstr>
      <vt:lpstr>Entity Representation in Diagram</vt:lpstr>
      <vt:lpstr>Attributes in Diagrams</vt:lpstr>
      <vt:lpstr>Relationship in Diagrams</vt:lpstr>
      <vt:lpstr>Relationship in Diagrams</vt:lpstr>
      <vt:lpstr>Relationship in Diagrams</vt:lpstr>
      <vt:lpstr>Relationship in Diagrams</vt:lpstr>
      <vt:lpstr>Relationship in Diagrams</vt:lpstr>
      <vt:lpstr>Relationship in Diagrams</vt:lpstr>
      <vt:lpstr>Relationship in Diagrams</vt:lpstr>
      <vt:lpstr>Relationship in Diagrams</vt:lpstr>
      <vt:lpstr>Relationship – Two Perspectives</vt:lpstr>
      <vt:lpstr>Relationship – One Way</vt:lpstr>
      <vt:lpstr>Relationship – The Other Way</vt:lpstr>
      <vt:lpstr>Reading a Relationship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SueB</dc:creator>
  <cp:lastModifiedBy>Sue Brandreth</cp:lastModifiedBy>
  <cp:revision>56</cp:revision>
  <dcterms:created xsi:type="dcterms:W3CDTF">2006-08-16T00:00:00Z</dcterms:created>
  <dcterms:modified xsi:type="dcterms:W3CDTF">2020-01-31T16:12:05Z</dcterms:modified>
</cp:coreProperties>
</file>