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30" r:id="rId2"/>
    <p:sldId id="257" r:id="rId3"/>
    <p:sldId id="259" r:id="rId4"/>
    <p:sldId id="260" r:id="rId5"/>
    <p:sldId id="262" r:id="rId6"/>
    <p:sldId id="264" r:id="rId7"/>
    <p:sldId id="268" r:id="rId8"/>
    <p:sldId id="270" r:id="rId9"/>
    <p:sldId id="271" r:id="rId10"/>
    <p:sldId id="273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316" r:id="rId19"/>
    <p:sldId id="295" r:id="rId20"/>
    <p:sldId id="293" r:id="rId21"/>
    <p:sldId id="328" r:id="rId22"/>
    <p:sldId id="314" r:id="rId23"/>
    <p:sldId id="294" r:id="rId24"/>
    <p:sldId id="282" r:id="rId25"/>
    <p:sldId id="281" r:id="rId26"/>
    <p:sldId id="291" r:id="rId27"/>
    <p:sldId id="284" r:id="rId28"/>
    <p:sldId id="285" r:id="rId29"/>
    <p:sldId id="286" r:id="rId30"/>
    <p:sldId id="287" r:id="rId31"/>
    <p:sldId id="296" r:id="rId32"/>
    <p:sldId id="297" r:id="rId33"/>
    <p:sldId id="289" r:id="rId34"/>
    <p:sldId id="290" r:id="rId35"/>
    <p:sldId id="299" r:id="rId36"/>
    <p:sldId id="300" r:id="rId37"/>
    <p:sldId id="301" r:id="rId38"/>
    <p:sldId id="304" r:id="rId39"/>
    <p:sldId id="305" r:id="rId40"/>
    <p:sldId id="307" r:id="rId41"/>
    <p:sldId id="308" r:id="rId42"/>
    <p:sldId id="309" r:id="rId43"/>
    <p:sldId id="319" r:id="rId44"/>
    <p:sldId id="311" r:id="rId45"/>
    <p:sldId id="321" r:id="rId46"/>
    <p:sldId id="313" r:id="rId47"/>
    <p:sldId id="325" r:id="rId48"/>
    <p:sldId id="323" r:id="rId49"/>
    <p:sldId id="322" r:id="rId50"/>
    <p:sldId id="326" r:id="rId51"/>
    <p:sldId id="327" r:id="rId52"/>
    <p:sldId id="3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70640" autoAdjust="0"/>
  </p:normalViewPr>
  <p:slideViewPr>
    <p:cSldViewPr>
      <p:cViewPr varScale="1">
        <p:scale>
          <a:sx n="38" d="100"/>
          <a:sy n="38" d="100"/>
        </p:scale>
        <p:origin x="109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AF5BF-8E06-4755-A02D-64EE676249C4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0D8A0-223D-4DB2-BF32-38E8DE5E2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57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languag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Second-generation_programming_languag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15AA22-6DAE-4059-8C75-50F6A315B002}" type="slidenum">
              <a:rPr lang="en-GB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185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 A S</a:t>
            </a:r>
            <a:r>
              <a:rPr lang="en-GB" baseline="0" dirty="0"/>
              <a:t> E – Computer Aided Software Engineering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D8A0-223D-4DB2-BF32-38E8DE5E2F08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9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844B7-2993-45B9-800A-86AF65CBDACE}" type="slidenum">
              <a:rPr lang="en-US"/>
              <a:pPr/>
              <a:t>40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335463"/>
            <a:ext cx="4975225" cy="3852862"/>
          </a:xfrm>
          <a:ln/>
        </p:spPr>
        <p:txBody>
          <a:bodyPr lIns="90488" tIns="44450" rIns="90488" bIns="44450"/>
          <a:lstStyle/>
          <a:p>
            <a:pPr defTabSz="7620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11BA1-8E63-4950-8D0D-727D8F63F1D0}" type="slidenum">
              <a:rPr lang="en-US"/>
              <a:pPr/>
              <a:t>41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335463"/>
            <a:ext cx="4975225" cy="3852862"/>
          </a:xfrm>
          <a:ln/>
        </p:spPr>
        <p:txBody>
          <a:bodyPr lIns="90488" tIns="44450" rIns="90488" bIns="44450"/>
          <a:lstStyle/>
          <a:p>
            <a:pPr defTabSz="7620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725A9-2D3E-4333-B491-03820AB5ED42}" type="slidenum">
              <a:rPr lang="en-US"/>
              <a:pPr/>
              <a:t>42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335463"/>
            <a:ext cx="4975225" cy="3852862"/>
          </a:xfrm>
          <a:ln/>
        </p:spPr>
        <p:txBody>
          <a:bodyPr lIns="90488" tIns="44450" rIns="90488" bIns="44450"/>
          <a:lstStyle/>
          <a:p>
            <a:pPr defTabSz="7620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1D651-2111-407B-8BF0-3EEF905378E4}" type="slidenum">
              <a:rPr lang="en-US"/>
              <a:pPr/>
              <a:t>44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335463"/>
            <a:ext cx="4975225" cy="3852862"/>
          </a:xfrm>
          <a:ln/>
        </p:spPr>
        <p:txBody>
          <a:bodyPr lIns="90488" tIns="44450" rIns="90488" bIns="44450"/>
          <a:lstStyle/>
          <a:p>
            <a:pPr defTabSz="7620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DDL allows users to specify the data types and structures,</a:t>
            </a:r>
            <a:r>
              <a:rPr lang="en-GB" baseline="0" dirty="0"/>
              <a:t> and the constraints on the data to be stored in the database</a:t>
            </a:r>
          </a:p>
          <a:p>
            <a:r>
              <a:rPr lang="en-GB" baseline="0" dirty="0"/>
              <a:t>DML allows users to insert, update, delete and retrieve data from the database.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D8A0-223D-4DB2-BF32-38E8DE5E2F0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4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</a:t>
            </a:r>
            <a:r>
              <a:rPr lang="en-GB" b="1" dirty="0"/>
              <a:t>fourth-generation programming language</a:t>
            </a:r>
            <a:r>
              <a:rPr lang="en-GB" dirty="0"/>
              <a:t> (1970s-1990) (abbreviated </a:t>
            </a:r>
            <a:r>
              <a:rPr lang="en-GB" b="1" dirty="0"/>
              <a:t>4GL</a:t>
            </a:r>
            <a:r>
              <a:rPr lang="en-GB" dirty="0"/>
              <a:t>) is a </a:t>
            </a:r>
            <a:r>
              <a:rPr lang="en-GB" dirty="0">
                <a:hlinkClick r:id="rId3" action="ppaction://hlinkfile" tooltip="Programming language"/>
              </a:rPr>
              <a:t>programming language</a:t>
            </a:r>
            <a:r>
              <a:rPr lang="en-GB" dirty="0"/>
              <a:t> or programming environment designed with a specific problem domain or set of design patterns in mind, such as the development of commercial business software.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b="1" dirty="0"/>
              <a:t>third-generation </a:t>
            </a:r>
            <a:r>
              <a:rPr lang="en-GB" b="1" dirty="0">
                <a:hlinkClick r:id="rId3" action="ppaction://hlinkfile" tooltip="Programming language"/>
              </a:rPr>
              <a:t>programming language</a:t>
            </a:r>
            <a:r>
              <a:rPr lang="en-GB" dirty="0"/>
              <a:t> (</a:t>
            </a:r>
            <a:r>
              <a:rPr lang="en-GB" b="1" dirty="0"/>
              <a:t>3GL</a:t>
            </a:r>
            <a:r>
              <a:rPr lang="en-GB" dirty="0"/>
              <a:t>) is a refinement of a </a:t>
            </a:r>
            <a:r>
              <a:rPr lang="en-GB" dirty="0">
                <a:hlinkClick r:id="rId4" action="ppaction://hlinkfile" tooltip="Second-generation programming language"/>
              </a:rPr>
              <a:t>second-generation programming language</a:t>
            </a:r>
            <a:r>
              <a:rPr lang="en-GB" dirty="0"/>
              <a:t>. The second generation of programming languages brought logical structure to software. The third generation brought refinements to make the languages more programmer-friendly. This includes features like improved support for aggregate data types, and expressing concepts in a way that favours the programmer, not the computer (e.g. no longer needing to state the length of multi-character (string) literals in Fortran). A third generation language improves over a second generation language by having the computer take care of non-essential details, not the programmer. "High level language" is a synonym for third-generation programming language.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b="1" dirty="0"/>
              <a:t>Data Definition Language</a:t>
            </a:r>
            <a:r>
              <a:rPr lang="en-GB" dirty="0"/>
              <a:t> (DDL) statements are used to define the database structure or schema. Some examples: </a:t>
            </a:r>
          </a:p>
          <a:p>
            <a:r>
              <a:rPr lang="en-GB" dirty="0"/>
              <a:t>CREATE-Objects in the database</a:t>
            </a:r>
          </a:p>
          <a:p>
            <a:r>
              <a:rPr lang="en-GB" dirty="0"/>
              <a:t>ALTER - alters the structure of the database</a:t>
            </a:r>
          </a:p>
          <a:p>
            <a:r>
              <a:rPr lang="en-GB" dirty="0"/>
              <a:t>DROP - delete objects from the database</a:t>
            </a:r>
          </a:p>
          <a:p>
            <a:r>
              <a:rPr lang="en-GB" dirty="0"/>
              <a:t>TRUNCATE - remove all records from a table, including all spaces allocated for the records are removed</a:t>
            </a:r>
          </a:p>
          <a:p>
            <a:r>
              <a:rPr lang="en-GB" dirty="0"/>
              <a:t>COMMENT - add comments to the data dictionary</a:t>
            </a:r>
          </a:p>
          <a:p>
            <a:r>
              <a:rPr lang="en-GB" dirty="0"/>
              <a:t>RENAME - rename an object</a:t>
            </a:r>
          </a:p>
          <a:p>
            <a:endParaRPr lang="en-GB" b="1" dirty="0"/>
          </a:p>
          <a:p>
            <a:br>
              <a:rPr lang="en-GB" dirty="0"/>
            </a:br>
            <a:r>
              <a:rPr lang="en-GB" b="1" dirty="0"/>
              <a:t>Data Manipulation Language</a:t>
            </a:r>
            <a:r>
              <a:rPr lang="en-GB" dirty="0"/>
              <a:t> (DML) statements are used for managing data within schema objects. Some examples: </a:t>
            </a:r>
          </a:p>
          <a:p>
            <a:r>
              <a:rPr lang="en-GB" dirty="0"/>
              <a:t>SELECT - retrieve data from the a database</a:t>
            </a:r>
          </a:p>
          <a:p>
            <a:r>
              <a:rPr lang="en-GB" dirty="0"/>
              <a:t>INSERT - insert data into a table</a:t>
            </a:r>
          </a:p>
          <a:p>
            <a:r>
              <a:rPr lang="en-GB" dirty="0"/>
              <a:t>UPDATE - updates existing data within a table</a:t>
            </a:r>
          </a:p>
          <a:p>
            <a:r>
              <a:rPr lang="en-GB" dirty="0"/>
              <a:t>DELETE - deletes all records from a table, the space for the records remain</a:t>
            </a:r>
          </a:p>
          <a:p>
            <a:r>
              <a:rPr lang="en-GB" dirty="0"/>
              <a:t>MERGE - UPSERT operation (insert or update)</a:t>
            </a:r>
          </a:p>
          <a:p>
            <a:r>
              <a:rPr lang="en-GB" dirty="0"/>
              <a:t>CALL - call a PL/SQL or Java subprogram</a:t>
            </a:r>
          </a:p>
          <a:p>
            <a:r>
              <a:rPr lang="en-GB" dirty="0"/>
              <a:t>EXPLAIN PLAN - explain access path to data</a:t>
            </a:r>
          </a:p>
          <a:p>
            <a:r>
              <a:rPr lang="en-GB" dirty="0"/>
              <a:t>LOCK TABLE - control concurrency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D8A0-223D-4DB2-BF32-38E8DE5E2F0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38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D8A0-223D-4DB2-BF32-38E8DE5E2F0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4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Composite attribute -name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D8A0-223D-4DB2-BF32-38E8DE5E2F08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5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734CC-0E80-4C40-9261-CE618EF440C7}" type="slidenum">
              <a:rPr lang="en-US"/>
              <a:pPr/>
              <a:t>29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335463"/>
            <a:ext cx="4975225" cy="3852862"/>
          </a:xfrm>
          <a:ln/>
        </p:spPr>
        <p:txBody>
          <a:bodyPr lIns="90488" tIns="44450" rIns="90488" bIns="44450"/>
          <a:lstStyle/>
          <a:p>
            <a:pPr defTabSz="762000"/>
            <a:r>
              <a:rPr lang="en-US" dirty="0"/>
              <a:t>Telephone number for a branch</a:t>
            </a:r>
            <a:r>
              <a:rPr lang="en-US" baseline="0" dirty="0"/>
              <a:t> – multi valued attribute</a:t>
            </a:r>
          </a:p>
          <a:p>
            <a:pPr defTabSz="7620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EC395-66A0-4A84-96C2-338FD8D647A6}" type="slidenum">
              <a:rPr lang="en-US"/>
              <a:pPr/>
              <a:t>30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335463"/>
            <a:ext cx="4975225" cy="3852862"/>
          </a:xfrm>
          <a:ln/>
        </p:spPr>
        <p:txBody>
          <a:bodyPr lIns="90488" tIns="44450" rIns="90488" bIns="44450"/>
          <a:lstStyle/>
          <a:p>
            <a:pPr defTabSz="762000"/>
            <a:r>
              <a:rPr lang="en-US" dirty="0"/>
              <a:t>Total number of staff - Derived attribute </a:t>
            </a:r>
          </a:p>
        </p:txBody>
      </p:sp>
    </p:spTree>
    <p:extLst>
      <p:ext uri="{BB962C8B-B14F-4D97-AF65-F5344CB8AC3E}">
        <p14:creationId xmlns:p14="http://schemas.microsoft.com/office/powerpoint/2010/main" val="424381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Binary, ternary, quaternary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0D8A0-223D-4DB2-BF32-38E8DE5E2F0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3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FCCD3-D8E8-471C-8D6E-FE4A30DA73BB}" type="slidenum">
              <a:rPr lang="en-US"/>
              <a:pPr/>
              <a:t>33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335463"/>
            <a:ext cx="4975225" cy="3852862"/>
          </a:xfrm>
          <a:ln/>
        </p:spPr>
        <p:txBody>
          <a:bodyPr lIns="90488" tIns="44450" rIns="90488" bIns="44450"/>
          <a:lstStyle/>
          <a:p>
            <a:pPr defTabSz="762000"/>
            <a:r>
              <a:rPr lang="en-US" dirty="0"/>
              <a:t>Candidate key  is an attribute that uniquely identifies individual occurrences</a:t>
            </a:r>
            <a:r>
              <a:rPr lang="en-US" baseline="0" dirty="0"/>
              <a:t> of an entity type.  </a:t>
            </a:r>
            <a:r>
              <a:rPr lang="en-US" baseline="0" dirty="0" err="1"/>
              <a:t>E.g</a:t>
            </a:r>
            <a:r>
              <a:rPr lang="en-US" baseline="0" dirty="0"/>
              <a:t> Branch No</a:t>
            </a:r>
          </a:p>
          <a:p>
            <a:pPr defTabSz="762000"/>
            <a:r>
              <a:rPr lang="en-US" baseline="0" dirty="0"/>
              <a:t>Primary key- the candidate selected to be the primary key </a:t>
            </a:r>
            <a:r>
              <a:rPr lang="en-US" baseline="0" dirty="0" err="1"/>
              <a:t>e.g</a:t>
            </a:r>
            <a:r>
              <a:rPr lang="en-US" baseline="0" dirty="0"/>
              <a:t> staff No and National Insurance number</a:t>
            </a:r>
          </a:p>
          <a:p>
            <a:pPr defTabSz="762000"/>
            <a:r>
              <a:rPr lang="en-US" baseline="0" dirty="0"/>
              <a:t>Composite key – A candidate key that consists of two or more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9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921FB0C-3ADA-403D-A9C5-39F00E211A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54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47B317E-BBA7-4D1F-A97F-C1C50CE5D9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54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784556D-9702-45CD-AE86-8A895118A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54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190AF81-E4DC-403A-8CAF-D6556BA6B6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54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9AE6959-BD26-4D0B-A032-D2501BEA47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54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B643F98-4871-485A-831E-7298EC5EA6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54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870CCA-CAC1-4E4D-8FA0-F1CDEF5024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54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681E-C335-470C-A6DE-725D311890F6}" type="datetimeFigureOut">
              <a:rPr lang="en-GB" smtClean="0"/>
              <a:pPr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3C58E-A2C7-418E-8598-15E97670245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E3CC4C5-0E38-4CD4-8366-DC0ACCC6CA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8154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i.stack.imgur.com/thblX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93E99-C3A5-4CBE-8A90-082979AE293C}" type="datetime1">
              <a:rPr lang="en-GB" altLang="en-US" sz="1000" smtClean="0">
                <a:solidFill>
                  <a:srgbClr val="33666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31/01/2020</a:t>
            </a:fld>
            <a:endParaRPr lang="en-GB" altLang="en-US" sz="1000">
              <a:solidFill>
                <a:srgbClr val="336666"/>
              </a:solidFill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19838F-6F69-4A90-AB80-C93D5C2569BF}" type="slidenum">
              <a:rPr lang="en-GB" altLang="en-US" sz="1400" smtClean="0">
                <a:solidFill>
                  <a:srgbClr val="33666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400">
              <a:solidFill>
                <a:srgbClr val="336666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>
                <a:latin typeface="Arial Narrow" panose="020B0606020202030204" pitchFamily="34" charset="0"/>
              </a:rPr>
              <a:t>CIS017-1 – Computer Systems Structure</a:t>
            </a:r>
            <a:br>
              <a:rPr lang="en-GB" altLang="en-US" sz="4000">
                <a:latin typeface="Arial Narrow" panose="020B0606020202030204" pitchFamily="34" charset="0"/>
              </a:rPr>
            </a:br>
            <a:r>
              <a:rPr lang="en-GB" altLang="en-US" sz="4000">
                <a:latin typeface="Arial Narrow" panose="020B0606020202030204" pitchFamily="34" charset="0"/>
              </a:rPr>
              <a:t>CIS095-1 – Databases and Computer Networking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Lecture – Database Structures and Entity Relationship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662013"/>
            <a:ext cx="1700465" cy="6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9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835696" y="266700"/>
            <a:ext cx="6317704" cy="9300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3) Requirements Collection and Analysis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08025" y="1916832"/>
            <a:ext cx="77279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b="1" dirty="0"/>
              <a:t> </a:t>
            </a:r>
            <a:r>
              <a:rPr lang="en-GB" sz="3000" dirty="0">
                <a:latin typeface="Arial Narrow" panose="020B0606020202030204" pitchFamily="34" charset="0"/>
              </a:rPr>
              <a:t>Process of collecting and </a:t>
            </a:r>
            <a:r>
              <a:rPr lang="en-GB" sz="3000" dirty="0" err="1">
                <a:latin typeface="Arial Narrow" panose="020B0606020202030204" pitchFamily="34" charset="0"/>
              </a:rPr>
              <a:t>analyzing</a:t>
            </a:r>
            <a:r>
              <a:rPr lang="en-GB" sz="3000" dirty="0">
                <a:latin typeface="Arial Narrow" panose="020B0606020202030204" pitchFamily="34" charset="0"/>
              </a:rPr>
              <a:t> information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</a:pPr>
            <a:r>
              <a:rPr lang="en-GB" sz="3000" dirty="0">
                <a:latin typeface="Arial Narrow" panose="020B0606020202030204" pitchFamily="34" charset="0"/>
              </a:rPr>
              <a:t> 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 Uses this information to identify users’ requirements of new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835696" y="266700"/>
            <a:ext cx="6317704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4) Database Design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39552" y="1268760"/>
            <a:ext cx="8208912" cy="4446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lang="en-GB" sz="2800" b="1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Represent data and relationships between data required by all major application areas and user groups.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</a:rPr>
              <a:t>Each user’s perspective of the data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</a:rPr>
              <a:t>Building data model requires answering questions about entities,  relationships, and attributes.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-"/>
            </a:pPr>
            <a:endParaRPr lang="en-US" sz="2800" b="1" dirty="0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763688" y="-75946"/>
            <a:ext cx="6317704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Three Phases of Database Design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0276" y="1033690"/>
            <a:ext cx="82234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lnSpc>
                <a:spcPct val="40000"/>
              </a:lnSpc>
              <a:spcBef>
                <a:spcPct val="20000"/>
              </a:spcBef>
            </a:pPr>
            <a:endParaRPr lang="en-GB" sz="2800" b="1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solidFill>
                  <a:srgbClr val="0070C0"/>
                </a:solidFill>
                <a:latin typeface="Arial Narrow" panose="020B0606020202030204" pitchFamily="34" charset="0"/>
              </a:rPr>
              <a:t>Conceptual database design (ERD)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Data model is built using the information in  users’ requirements specification. 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Source of information for logical design phase.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solidFill>
                  <a:srgbClr val="0070C0"/>
                </a:solidFill>
                <a:latin typeface="Arial Narrow" panose="020B0606020202030204" pitchFamily="34" charset="0"/>
              </a:rPr>
              <a:t>Logical database design 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Conceptual data model is refined and mapped on to a  logical data model.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solidFill>
                  <a:srgbClr val="0070C0"/>
                </a:solidFill>
                <a:latin typeface="Arial Narrow" panose="020B0606020202030204" pitchFamily="34" charset="0"/>
              </a:rPr>
              <a:t>Physical database design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Describes storage structures and access methods used to achieve efficient access to data.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Tailored to a specific DBMS system.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835696" y="266700"/>
            <a:ext cx="6317704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5) DBMS Selection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3568" y="1600200"/>
            <a:ext cx="7501582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Selection of an appropriate DBMS to support the database application.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800" dirty="0"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What are we using ?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800" dirty="0"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Why?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3200" b="1" dirty="0">
              <a:latin typeface="Times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600" b="1" dirty="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835696" y="266700"/>
            <a:ext cx="6317704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6) Application Design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3568" y="1600200"/>
            <a:ext cx="792088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Design of user interface and application programs that use and process the database.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800" dirty="0"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Database and application design are parallel activities.</a:t>
            </a:r>
          </a:p>
          <a:p>
            <a:pPr marL="342900" indent="-342900">
              <a:lnSpc>
                <a:spcPct val="30000"/>
              </a:lnSpc>
              <a:spcBef>
                <a:spcPct val="20000"/>
              </a:spcBef>
            </a:pPr>
            <a:endParaRPr lang="en-GB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835696" y="266700"/>
            <a:ext cx="6317704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7) Implementation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9552" y="1772816"/>
            <a:ext cx="8026152" cy="47091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sz="2800" dirty="0">
                <a:latin typeface="Arial Narrow" panose="020B0606020202030204" pitchFamily="34" charset="0"/>
              </a:rPr>
              <a:t>Physical realization of the database and application designs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Use DDL to create database schemas and empty database files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Use 3GL or 4GL to create the application programs. This will include the database transactions implemented using the DML, possibly embedded in a host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835696" y="188640"/>
            <a:ext cx="6317704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8) Testing	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55576" y="1556792"/>
            <a:ext cx="7702624" cy="47091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sz="2800" dirty="0">
                <a:latin typeface="Arial Narrow" panose="020B0606020202030204" pitchFamily="34" charset="0"/>
              </a:rPr>
              <a:t>Process of executing application programs with intent of finding errors.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Use carefully planned test strategies and realistic data.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Testing cannot show absence of faults; it can show only that software faults are present.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Demonstrates that database and application programs appear to be working according to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835696" y="266700"/>
            <a:ext cx="6317704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9) Operational Maintenance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7504" y="1628800"/>
            <a:ext cx="8223448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GB" sz="2800" dirty="0">
                <a:latin typeface="Arial Narrow" panose="020B0606020202030204" pitchFamily="34" charset="0"/>
              </a:rPr>
              <a:t>Process of monitoring and maintaining system following installation.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800" dirty="0"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Monitoring performance of system. 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if performance falls, may require tuning or reorganization of the database.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Maintaining and upgrading database application (when required). 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Incorporating new requirements into database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0070C0"/>
                </a:solidFill>
                <a:latin typeface="Arial Narrow" panose="020B0606020202030204" pitchFamily="34" charset="0"/>
              </a:rPr>
              <a:t>Entity Relationship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sz="40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Part II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556792"/>
            <a:ext cx="792088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800" dirty="0">
                <a:latin typeface="Arial Narrow" panose="020B0606020202030204" pitchFamily="34" charset="0"/>
              </a:rPr>
              <a:t>How to use Entity–Relationship (ER) modelling in database design.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800" dirty="0">
                <a:latin typeface="Arial Narrow" panose="020B0606020202030204" pitchFamily="34" charset="0"/>
              </a:rPr>
              <a:t>Basic concepts associated with ER model.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800" dirty="0">
                <a:latin typeface="Arial Narrow" panose="020B0606020202030204" pitchFamily="34" charset="0"/>
              </a:rPr>
              <a:t>How to identify and resolve problems with ER models called connection traps.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800" dirty="0">
                <a:latin typeface="Arial Narrow" panose="020B0606020202030204" pitchFamily="34" charset="0"/>
              </a:rPr>
              <a:t>How to build an ER model from a requirements specification.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algn="r"/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32859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>
                <a:latin typeface="Arial Narrow" panose="020B0606020202030204" pitchFamily="34" charset="0"/>
              </a:rPr>
              <a:t>What is </a:t>
            </a:r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Data</a:t>
            </a:r>
            <a:r>
              <a:rPr lang="en-GB" sz="3200" dirty="0">
                <a:latin typeface="Arial Narrow" panose="020B0606020202030204" pitchFamily="34" charset="0"/>
              </a:rPr>
              <a:t>? - Dates, values, names etc…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>
                <a:latin typeface="Arial Narrow" panose="020B0606020202030204" pitchFamily="34" charset="0"/>
              </a:rPr>
              <a:t>What is </a:t>
            </a:r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Information</a:t>
            </a:r>
            <a:r>
              <a:rPr lang="en-GB" sz="3200" dirty="0">
                <a:latin typeface="Arial Narrow" panose="020B0606020202030204" pitchFamily="34" charset="0"/>
              </a:rPr>
              <a:t>? </a:t>
            </a:r>
          </a:p>
          <a:p>
            <a:pPr marL="1657350" lvl="4" indent="-342900">
              <a:buFont typeface="Wingdings" pitchFamily="2" charset="2"/>
              <a:buChar char="Ø"/>
            </a:pPr>
            <a:r>
              <a:rPr lang="en-GB" sz="2600" dirty="0">
                <a:latin typeface="Arial Narrow" panose="020B0606020202030204" pitchFamily="34" charset="0"/>
              </a:rPr>
              <a:t>Is data that is given context, and therefore meaning</a:t>
            </a:r>
          </a:p>
          <a:p>
            <a:pPr marL="1657350" lvl="4" indent="-342900">
              <a:buFont typeface="Wingdings" pitchFamily="2" charset="2"/>
              <a:buChar char="Ø"/>
            </a:pPr>
            <a:r>
              <a:rPr lang="en-GB" sz="2600" dirty="0">
                <a:latin typeface="Arial Narrow" panose="020B0606020202030204" pitchFamily="34" charset="0"/>
              </a:rPr>
              <a:t>Information is about relationships between different bits of data</a:t>
            </a:r>
          </a:p>
          <a:p>
            <a:r>
              <a:rPr lang="en-GB" dirty="0">
                <a:latin typeface="Arial Narrow" panose="020B0606020202030204" pitchFamily="34" charset="0"/>
              </a:rPr>
              <a:t>What is a </a:t>
            </a:r>
            <a:r>
              <a:rPr lang="en-GB" dirty="0">
                <a:solidFill>
                  <a:srgbClr val="0070C0"/>
                </a:solidFill>
                <a:latin typeface="Arial Narrow" panose="020B0606020202030204" pitchFamily="34" charset="0"/>
              </a:rPr>
              <a:t>Database</a:t>
            </a:r>
            <a:r>
              <a:rPr lang="en-GB" dirty="0">
                <a:latin typeface="Arial Narrow" panose="020B0606020202030204" pitchFamily="34" charset="0"/>
              </a:rPr>
              <a:t>? - Collection of related data </a:t>
            </a:r>
          </a:p>
          <a:p>
            <a:r>
              <a:rPr lang="en-GB" dirty="0">
                <a:latin typeface="Arial Narrow" panose="020B0606020202030204" pitchFamily="34" charset="0"/>
              </a:rPr>
              <a:t>What is a </a:t>
            </a:r>
            <a:r>
              <a:rPr lang="en-GB" dirty="0">
                <a:solidFill>
                  <a:srgbClr val="0070C0"/>
                </a:solidFill>
                <a:latin typeface="Arial Narrow" panose="020B0606020202030204" pitchFamily="34" charset="0"/>
              </a:rPr>
              <a:t>DBMS</a:t>
            </a:r>
            <a:r>
              <a:rPr lang="en-GB" dirty="0">
                <a:latin typeface="Arial Narrow" panose="020B0606020202030204" pitchFamily="34" charset="0"/>
              </a:rPr>
              <a:t>? - Database Management System (DBMS) is the software that manages and controls access to the database</a:t>
            </a:r>
          </a:p>
          <a:p>
            <a:pPr lvl="3">
              <a:buFont typeface="Wingdings" pitchFamily="2" charset="2"/>
              <a:buChar char="Ø"/>
            </a:pPr>
            <a:r>
              <a:rPr lang="en-GB" sz="2600" dirty="0">
                <a:latin typeface="Arial Narrow" panose="020B0606020202030204" pitchFamily="34" charset="0"/>
              </a:rPr>
              <a:t>Examples:  MS Access, Oracle SQL, </a:t>
            </a:r>
            <a:r>
              <a:rPr lang="en-GB" sz="2600" dirty="0" err="1">
                <a:latin typeface="Arial Narrow" panose="020B0606020202030204" pitchFamily="34" charset="0"/>
              </a:rPr>
              <a:t>mySQL</a:t>
            </a:r>
            <a:r>
              <a:rPr lang="en-GB" sz="2600" dirty="0">
                <a:latin typeface="Arial Narrow" panose="020B0606020202030204" pitchFamily="34" charset="0"/>
              </a:rPr>
              <a:t>, etc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11279" t="13400" r="13826" b="10724"/>
          <a:stretch>
            <a:fillRect/>
          </a:stretch>
        </p:blipFill>
        <p:spPr bwMode="auto">
          <a:xfrm>
            <a:off x="0" y="0"/>
            <a:ext cx="914400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850106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Alternate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88" t="17446" r="16526" b="8409"/>
          <a:stretch/>
        </p:blipFill>
        <p:spPr>
          <a:xfrm>
            <a:off x="74917" y="1556792"/>
            <a:ext cx="8994166" cy="47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7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10791" t="13388" r="11775" b="11113"/>
          <a:stretch>
            <a:fillRect/>
          </a:stretch>
        </p:blipFill>
        <p:spPr bwMode="auto">
          <a:xfrm>
            <a:off x="24714" y="0"/>
            <a:ext cx="91192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 l="11279" t="13400" r="10649" b="187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The Entity Relational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GB" sz="2800" dirty="0">
                <a:latin typeface="Arial Narrow" panose="020B0606020202030204" pitchFamily="34" charset="0"/>
              </a:rPr>
              <a:t>Entity Modelling – System Developer View</a:t>
            </a:r>
          </a:p>
          <a:p>
            <a:pPr marL="685800" lvl="2"/>
            <a:r>
              <a:rPr lang="en-GB" dirty="0">
                <a:latin typeface="Arial Narrow" panose="020B0606020202030204" pitchFamily="34" charset="0"/>
              </a:rPr>
              <a:t>Undertaken independently</a:t>
            </a:r>
          </a:p>
          <a:p>
            <a:pPr marL="685800" lvl="2"/>
            <a:r>
              <a:rPr lang="en-GB" dirty="0">
                <a:latin typeface="Arial Narrow" panose="020B0606020202030204" pitchFamily="34" charset="0"/>
              </a:rPr>
              <a:t>Remove inconsistencies</a:t>
            </a:r>
          </a:p>
          <a:p>
            <a:pPr marL="685800" lvl="2"/>
            <a:r>
              <a:rPr lang="en-GB" dirty="0">
                <a:latin typeface="Arial Narrow" panose="020B0606020202030204" pitchFamily="34" charset="0"/>
              </a:rPr>
              <a:t>Tests before more detailed design</a:t>
            </a:r>
          </a:p>
          <a:p>
            <a:pPr marL="285750" indent="-285750"/>
            <a:r>
              <a:rPr lang="en-GB" sz="2800" dirty="0">
                <a:latin typeface="Arial Narrow" panose="020B0606020202030204" pitchFamily="34" charset="0"/>
              </a:rPr>
              <a:t>Structure of data represented graphically with the following simple elements </a:t>
            </a:r>
          </a:p>
          <a:p>
            <a:pPr marL="685800" lvl="2"/>
            <a:r>
              <a:rPr lang="en-GB" dirty="0">
                <a:latin typeface="Arial Narrow" panose="020B0606020202030204" pitchFamily="34" charset="0"/>
              </a:rPr>
              <a:t>Entity Sets </a:t>
            </a:r>
          </a:p>
          <a:p>
            <a:pPr marL="685800" lvl="2"/>
            <a:r>
              <a:rPr lang="en-GB" dirty="0">
                <a:latin typeface="Arial Narrow" panose="020B0606020202030204" pitchFamily="34" charset="0"/>
              </a:rPr>
              <a:t>Attributes</a:t>
            </a:r>
          </a:p>
          <a:p>
            <a:pPr marL="685800" lvl="2"/>
            <a:r>
              <a:rPr lang="en-GB" dirty="0">
                <a:latin typeface="Arial Narrow" panose="020B0606020202030204" pitchFamily="34" charset="0"/>
              </a:rPr>
              <a:t>Relationships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Concept of 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Entity types</a:t>
            </a:r>
          </a:p>
          <a:p>
            <a:pPr marL="0" indent="0">
              <a:lnSpc>
                <a:spcPct val="90000"/>
              </a:lnSpc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Relationship types </a:t>
            </a:r>
          </a:p>
          <a:p>
            <a:pPr marL="285750" indent="-285750">
              <a:lnSpc>
                <a:spcPct val="90000"/>
              </a:lnSpc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39952" y="1916832"/>
            <a:ext cx="1440160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ecision 4"/>
          <p:cNvSpPr/>
          <p:nvPr/>
        </p:nvSpPr>
        <p:spPr>
          <a:xfrm>
            <a:off x="3995936" y="3501008"/>
            <a:ext cx="1800200" cy="72008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23928" y="5085184"/>
            <a:ext cx="1656184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868362"/>
          </a:xfrm>
          <a:noFill/>
          <a:ln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Entity Type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727950" cy="41148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Strong Entity Type</a:t>
            </a:r>
          </a:p>
          <a:p>
            <a:pPr marL="685800" lvl="2"/>
            <a:r>
              <a:rPr lang="en-AU" dirty="0">
                <a:latin typeface="Arial Narrow" panose="020B0606020202030204" pitchFamily="34" charset="0"/>
              </a:rPr>
              <a:t>Entity type that is not existence-dependent on some other entity type.</a:t>
            </a:r>
            <a:r>
              <a:rPr lang="en-GB" dirty="0">
                <a:latin typeface="Arial Narrow" panose="020B0606020202030204" pitchFamily="34" charset="0"/>
              </a:rPr>
              <a:t> </a:t>
            </a:r>
          </a:p>
          <a:p>
            <a:pPr marL="285750" lvl="1">
              <a:lnSpc>
                <a:spcPct val="40000"/>
              </a:lnSpc>
              <a:buFont typeface="Arial" pitchFamily="34" charset="0"/>
              <a:buChar char="•"/>
            </a:pPr>
            <a:endParaRPr lang="en-GB" dirty="0">
              <a:latin typeface="Arial Narrow" panose="020B0606020202030204" pitchFamily="34" charset="0"/>
            </a:endParaRPr>
          </a:p>
          <a:p>
            <a:pPr marL="285750" indent="-285750"/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Weak Entity Type</a:t>
            </a:r>
          </a:p>
          <a:p>
            <a:pPr marL="685800" lvl="2"/>
            <a:r>
              <a:rPr lang="en-AU" dirty="0">
                <a:latin typeface="Arial Narrow" panose="020B0606020202030204" pitchFamily="34" charset="0"/>
              </a:rPr>
              <a:t>Entity type that is existence-dependent on some other entity type.</a:t>
            </a:r>
            <a:r>
              <a:rPr lang="en-GB" dirty="0">
                <a:latin typeface="Arial Narrow" panose="020B0606020202030204" pitchFamily="34" charset="0"/>
              </a:rPr>
              <a:t> </a:t>
            </a:r>
          </a:p>
          <a:p>
            <a:endParaRPr lang="en-GB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907704" y="266700"/>
            <a:ext cx="6245696" cy="9300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>
              <a:spcBef>
                <a:spcPct val="0"/>
              </a:spcBef>
            </a:pPr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Attributes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3400" y="1676400"/>
            <a:ext cx="77279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</a:t>
            </a:r>
          </a:p>
          <a:p>
            <a:pPr marL="7429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Property of an entity or a relationship type.</a:t>
            </a:r>
          </a:p>
          <a:p>
            <a:pPr marL="285750" lvl="1" indent="-285750">
              <a:lnSpc>
                <a:spcPct val="4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 Domain</a:t>
            </a:r>
          </a:p>
          <a:p>
            <a:pPr marL="7429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800" dirty="0">
                <a:latin typeface="Arial Narrow" panose="020B0606020202030204" pitchFamily="34" charset="0"/>
              </a:rPr>
              <a:t>Set of allowable values for one or more attributes.</a:t>
            </a: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74638"/>
            <a:ext cx="6779096" cy="868362"/>
          </a:xfrm>
          <a:noFill/>
          <a:ln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285750" indent="-285750"/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Simple Attribute</a:t>
            </a:r>
          </a:p>
          <a:p>
            <a:pPr marL="685800" lvl="2"/>
            <a:r>
              <a:rPr lang="en-GB" sz="2800" dirty="0">
                <a:latin typeface="Arial Narrow" panose="020B0606020202030204" pitchFamily="34" charset="0"/>
              </a:rPr>
              <a:t>Attribute composed of a single component with an independent existence.</a:t>
            </a:r>
          </a:p>
          <a:p>
            <a:pPr marL="285750" lvl="1">
              <a:lnSpc>
                <a:spcPct val="40000"/>
              </a:lnSpc>
              <a:buFont typeface="Arial" pitchFamily="34" charset="0"/>
              <a:buChar char="•"/>
            </a:pPr>
            <a:endParaRPr lang="en-GB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285750" indent="-285750"/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Composite Attribute</a:t>
            </a:r>
          </a:p>
          <a:p>
            <a:pPr marL="685800" lvl="2"/>
            <a:r>
              <a:rPr lang="en-GB" sz="2800" dirty="0">
                <a:latin typeface="Arial Narrow" panose="020B0606020202030204" pitchFamily="34" charset="0"/>
              </a:rPr>
              <a:t>Attribute composed of multiple components, each with an independent existence.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868362"/>
          </a:xfrm>
          <a:noFill/>
          <a:ln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285750" indent="-285750"/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Single-valued Attribute</a:t>
            </a:r>
          </a:p>
          <a:p>
            <a:pPr marL="685800" lvl="2"/>
            <a:r>
              <a:rPr lang="en-AU" sz="2800" dirty="0">
                <a:latin typeface="Arial Narrow" panose="020B0606020202030204" pitchFamily="34" charset="0"/>
              </a:rPr>
              <a:t>Attribute that holds a single value for each occurrence of an entity type.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  <a:p>
            <a:pPr marL="285750" indent="-285750">
              <a:lnSpc>
                <a:spcPct val="40000"/>
              </a:lnSpc>
            </a:pPr>
            <a:endParaRPr lang="en-GB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285750" indent="-285750"/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Multi-valued Attribute</a:t>
            </a:r>
          </a:p>
          <a:p>
            <a:pPr marL="685800" lvl="2"/>
            <a:r>
              <a:rPr lang="en-AU" sz="2800" dirty="0">
                <a:latin typeface="Arial Narrow" panose="020B0606020202030204" pitchFamily="34" charset="0"/>
              </a:rPr>
              <a:t>Attribute that holds multiple values for each occurrence of an entity type.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74638"/>
            <a:ext cx="6779096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The Database Management System (DBMS)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A software system that enables users to define, create, maintain, and control access to the database.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Data Definition Language(DDL)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Data Manipulation Language (DML)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Views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Level of security, customization, provide consistent structure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922114"/>
          </a:xfrm>
          <a:noFill/>
          <a:ln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285750" indent="-285750"/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Derived Attribute</a:t>
            </a:r>
          </a:p>
          <a:p>
            <a:pPr marL="685800" lvl="2"/>
            <a:r>
              <a:rPr lang="en-AU" sz="2800" dirty="0">
                <a:latin typeface="Arial Narrow" panose="020B0606020202030204" pitchFamily="34" charset="0"/>
              </a:rPr>
              <a:t>Attribute that represents a value that is derivable from value of a related attribute, or set of attributes, not necessarily in the same entity type.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 l="11267" t="12495" r="8093" b="2235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 l="11279" t="13400" r="12552" b="1162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74638"/>
            <a:ext cx="6707088" cy="868362"/>
          </a:xfrm>
          <a:noFill/>
          <a:ln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Keys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Candidate Key</a:t>
            </a:r>
          </a:p>
          <a:p>
            <a:pPr marL="685800" lvl="2">
              <a:lnSpc>
                <a:spcPct val="90000"/>
              </a:lnSpc>
            </a:pPr>
            <a:r>
              <a:rPr lang="en-AU" sz="2800" dirty="0">
                <a:latin typeface="Arial Narrow" panose="020B0606020202030204" pitchFamily="34" charset="0"/>
              </a:rPr>
              <a:t>Minimal set of attributes that uniquely identifies each occurrence of an entity type.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  <a:p>
            <a:pPr marL="685800" lvl="2">
              <a:lnSpc>
                <a:spcPct val="40000"/>
              </a:lnSpc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Primary Key</a:t>
            </a:r>
          </a:p>
          <a:p>
            <a:pPr marL="685800" lvl="2">
              <a:lnSpc>
                <a:spcPct val="90000"/>
              </a:lnSpc>
            </a:pPr>
            <a:r>
              <a:rPr lang="en-AU" sz="2800" dirty="0">
                <a:latin typeface="Arial Narrow" panose="020B0606020202030204" pitchFamily="34" charset="0"/>
              </a:rPr>
              <a:t>Candidate key selected to uniquely identify each occurrence of an entity type.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  <a:p>
            <a:pPr marL="285750" lvl="1">
              <a:lnSpc>
                <a:spcPct val="30000"/>
              </a:lnSpc>
              <a:buFont typeface="Arial" pitchFamily="34" charset="0"/>
              <a:buChar char="•"/>
            </a:pPr>
            <a:endParaRPr lang="en-GB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Composite Key</a:t>
            </a:r>
          </a:p>
          <a:p>
            <a:pPr marL="685800" lvl="2">
              <a:lnSpc>
                <a:spcPct val="90000"/>
              </a:lnSpc>
            </a:pPr>
            <a:r>
              <a:rPr lang="en-AU" sz="2800" dirty="0">
                <a:latin typeface="Arial Narrow" panose="020B0606020202030204" pitchFamily="34" charset="0"/>
              </a:rPr>
              <a:t>A candidate key that consists of two or more attributes.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Primary Key (EX)</a:t>
            </a:r>
            <a:endParaRPr lang="en-US" sz="40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2800" dirty="0" err="1">
                <a:latin typeface="Arial Narrow" panose="020B0606020202030204" pitchFamily="34" charset="0"/>
              </a:rPr>
              <a:t>staffNo</a:t>
            </a:r>
            <a:r>
              <a:rPr lang="en-US" sz="2800" dirty="0">
                <a:latin typeface="Arial Narrow" panose="020B0606020202030204" pitchFamily="34" charset="0"/>
              </a:rPr>
              <a:t>, name, position salary, </a:t>
            </a:r>
            <a:r>
              <a:rPr lang="en-US" sz="2800" dirty="0" err="1">
                <a:latin typeface="Arial Narrow" panose="020B0606020202030204" pitchFamily="34" charset="0"/>
              </a:rPr>
              <a:t>totalStaff</a:t>
            </a:r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sz="2800" dirty="0" err="1">
                <a:latin typeface="Arial Narrow" panose="020B0606020202030204" pitchFamily="34" charset="0"/>
              </a:rPr>
              <a:t>branchNo</a:t>
            </a:r>
            <a:r>
              <a:rPr lang="en-US" sz="2800" dirty="0">
                <a:latin typeface="Arial Narrow" panose="020B0606020202030204" pitchFamily="34" charset="0"/>
              </a:rPr>
              <a:t>, address {street, city, zip code, telephone number[1..3]}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Patient number, patient name, drug number, drug name, description, dosage, method of admin, units per day, start date, finish date.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251520" y="0"/>
            <a:chExt cx="8352928" cy="5617207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1279" t="13400" r="18892" b="28572"/>
            <a:stretch>
              <a:fillRect/>
            </a:stretch>
          </p:blipFill>
          <p:spPr bwMode="auto">
            <a:xfrm>
              <a:off x="251520" y="0"/>
              <a:ext cx="7921625" cy="4681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7709" t="33485" r="19607" b="28572"/>
            <a:stretch>
              <a:fillRect/>
            </a:stretch>
          </p:blipFill>
          <p:spPr bwMode="auto">
            <a:xfrm>
              <a:off x="395536" y="1412776"/>
              <a:ext cx="8208912" cy="4204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036496" cy="6858000"/>
            <a:chOff x="0" y="0"/>
            <a:chExt cx="7525305" cy="5661248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0649" t="13400" r="23341" b="26801"/>
            <a:stretch>
              <a:fillRect/>
            </a:stretch>
          </p:blipFill>
          <p:spPr bwMode="auto">
            <a:xfrm>
              <a:off x="0" y="0"/>
              <a:ext cx="7488238" cy="4824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8027" t="30808" r="23341" b="26801"/>
            <a:stretch>
              <a:fillRect/>
            </a:stretch>
          </p:blipFill>
          <p:spPr bwMode="auto">
            <a:xfrm>
              <a:off x="323528" y="1196752"/>
              <a:ext cx="7201777" cy="44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504" y="0"/>
            <a:ext cx="9036496" cy="6858000"/>
            <a:chOff x="179512" y="620688"/>
            <a:chExt cx="8675688" cy="5976664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0973" t="13400" r="12552" b="14305"/>
            <a:stretch>
              <a:fillRect/>
            </a:stretch>
          </p:blipFill>
          <p:spPr bwMode="auto">
            <a:xfrm>
              <a:off x="179512" y="620688"/>
              <a:ext cx="8675688" cy="583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oup 5"/>
            <p:cNvGrpSpPr/>
            <p:nvPr/>
          </p:nvGrpSpPr>
          <p:grpSpPr>
            <a:xfrm>
              <a:off x="2843808" y="5085184"/>
              <a:ext cx="5472608" cy="1512168"/>
              <a:chOff x="2843808" y="5085184"/>
              <a:chExt cx="5472608" cy="151216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43808" y="5085184"/>
                <a:ext cx="5472608" cy="1512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6200" t="68739" r="68722" b="14305"/>
              <a:stretch>
                <a:fillRect/>
              </a:stretch>
            </p:blipFill>
            <p:spPr bwMode="auto">
              <a:xfrm>
                <a:off x="3995936" y="5085184"/>
                <a:ext cx="576064" cy="1367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6200" t="68739" r="68722" b="14305"/>
              <a:stretch>
                <a:fillRect/>
              </a:stretch>
            </p:blipFill>
            <p:spPr bwMode="auto">
              <a:xfrm>
                <a:off x="6156176" y="5085357"/>
                <a:ext cx="576064" cy="1367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Structural Constraints</a:t>
            </a:r>
            <a:endParaRPr lang="en-GB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00200"/>
            <a:ext cx="7577782" cy="492514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GB" sz="2800" dirty="0">
                <a:latin typeface="Arial Narrow" panose="020B0606020202030204" pitchFamily="34" charset="0"/>
              </a:rPr>
              <a:t>Main type of constraint on relationships is called </a:t>
            </a: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multiplicity</a:t>
            </a:r>
            <a:r>
              <a:rPr lang="en-GB" sz="2800" dirty="0"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</a:pPr>
            <a:endParaRPr lang="en-GB" sz="28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Multiplicity</a:t>
            </a:r>
            <a:r>
              <a:rPr lang="en-GB" sz="2800" dirty="0">
                <a:latin typeface="Arial Narrow" panose="020B0606020202030204" pitchFamily="34" charset="0"/>
              </a:rPr>
              <a:t> - </a:t>
            </a:r>
            <a:r>
              <a:rPr lang="en-AU" sz="2800" dirty="0">
                <a:latin typeface="Arial Narrow" panose="020B0606020202030204" pitchFamily="34" charset="0"/>
              </a:rPr>
              <a:t>number (or range) of possible occurrences of an entity type that may relate to a single occurrence of an associated entity type through a particular relationship.</a:t>
            </a:r>
            <a:r>
              <a:rPr lang="en-GB" sz="2800" dirty="0">
                <a:latin typeface="Arial Narrow" panose="020B0606020202030204" pitchFamily="34" charset="0"/>
              </a:rPr>
              <a:t> </a:t>
            </a:r>
          </a:p>
          <a:p>
            <a:pPr lvl="1">
              <a:lnSpc>
                <a:spcPct val="30000"/>
              </a:lnSpc>
            </a:pPr>
            <a:endParaRPr lang="en-GB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Structural Constraints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00200"/>
            <a:ext cx="7433766" cy="463711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AU" sz="2800" dirty="0">
                <a:latin typeface="Arial Narrow" panose="020B0606020202030204" pitchFamily="34" charset="0"/>
              </a:rPr>
              <a:t>The most common degree for relationships is binary. </a:t>
            </a:r>
          </a:p>
          <a:p>
            <a:pPr marL="285750" lvl="1">
              <a:lnSpc>
                <a:spcPct val="90000"/>
              </a:lnSpc>
              <a:buFont typeface="Arial" pitchFamily="34" charset="0"/>
              <a:buChar char="•"/>
            </a:pPr>
            <a:endParaRPr lang="en-AU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AU" sz="2800" dirty="0">
                <a:latin typeface="Arial Narrow" panose="020B0606020202030204" pitchFamily="34" charset="0"/>
              </a:rPr>
              <a:t>Binary relationships are generally referred to as being:</a:t>
            </a:r>
          </a:p>
          <a:p>
            <a:pPr marL="685800" lvl="2">
              <a:lnSpc>
                <a:spcPct val="90000"/>
              </a:lnSpc>
            </a:pPr>
            <a:r>
              <a:rPr lang="en-AU" dirty="0">
                <a:solidFill>
                  <a:srgbClr val="0070C0"/>
                </a:solidFill>
                <a:latin typeface="Arial Narrow" panose="020B0606020202030204" pitchFamily="34" charset="0"/>
              </a:rPr>
              <a:t>one-to-one (1:1)</a:t>
            </a:r>
          </a:p>
          <a:p>
            <a:pPr marL="685800" lvl="2">
              <a:lnSpc>
                <a:spcPct val="90000"/>
              </a:lnSpc>
            </a:pPr>
            <a:r>
              <a:rPr lang="en-AU" dirty="0">
                <a:solidFill>
                  <a:srgbClr val="0070C0"/>
                </a:solidFill>
                <a:latin typeface="Arial Narrow" panose="020B0606020202030204" pitchFamily="34" charset="0"/>
              </a:rPr>
              <a:t>one-to-many (1:*)</a:t>
            </a:r>
          </a:p>
          <a:p>
            <a:pPr marL="685800" lvl="2">
              <a:lnSpc>
                <a:spcPct val="90000"/>
              </a:lnSpc>
            </a:pPr>
            <a:r>
              <a:rPr lang="en-AU" dirty="0">
                <a:solidFill>
                  <a:srgbClr val="0070C0"/>
                </a:solidFill>
                <a:latin typeface="Arial Narrow" panose="020B0606020202030204" pitchFamily="34" charset="0"/>
              </a:rPr>
              <a:t>many-to-many (*:*)</a:t>
            </a:r>
            <a:endParaRPr lang="en-GB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8" y="274638"/>
            <a:ext cx="6826431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Components of a DBMS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Hardware 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Client-server architecture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Backend, front end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Software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DBMS, application programs, SQL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Data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Operational data, meta data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Procedure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latin typeface="Arial Narrow" panose="020B0606020202030204" pitchFamily="34" charset="0"/>
              </a:rPr>
              <a:t>Instructions and rules 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People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1782"/>
            <a:ext cx="1860369" cy="7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1143000"/>
          </a:xfrm>
          <a:noFill/>
          <a:ln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Semantic Net of Staff Manages Branch Relationship Type</a:t>
            </a:r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45059" name="Picture 3" descr="DS3-Figure 11-1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7391400" cy="3886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74638"/>
            <a:ext cx="6923112" cy="1143000"/>
          </a:xfrm>
          <a:noFill/>
          <a:ln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Multiplicity of Staff Manages Branch (1:1) Relationship</a:t>
            </a:r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Type</a:t>
            </a:r>
          </a:p>
        </p:txBody>
      </p:sp>
      <p:sp>
        <p:nvSpPr>
          <p:cNvPr id="4" name="Oval 3"/>
          <p:cNvSpPr/>
          <p:nvPr/>
        </p:nvSpPr>
        <p:spPr>
          <a:xfrm>
            <a:off x="7092280" y="2564904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Branch_No</a:t>
            </a:r>
            <a:endParaRPr lang="en-GB" u="sng" dirty="0"/>
          </a:p>
        </p:txBody>
      </p:sp>
      <p:sp>
        <p:nvSpPr>
          <p:cNvPr id="5" name="Rectangle 4"/>
          <p:cNvSpPr/>
          <p:nvPr/>
        </p:nvSpPr>
        <p:spPr>
          <a:xfrm>
            <a:off x="899592" y="429309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995936" y="4005064"/>
            <a:ext cx="2088232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Manages</a:t>
            </a:r>
          </a:p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899592" y="2636912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Staff_No</a:t>
            </a:r>
            <a:endParaRPr lang="en-GB" u="sng" dirty="0"/>
          </a:p>
        </p:txBody>
      </p:sp>
      <p:sp>
        <p:nvSpPr>
          <p:cNvPr id="12" name="Rectangle 11"/>
          <p:cNvSpPr/>
          <p:nvPr/>
        </p:nvSpPr>
        <p:spPr>
          <a:xfrm>
            <a:off x="7164288" y="42210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Branch</a:t>
            </a:r>
          </a:p>
        </p:txBody>
      </p:sp>
      <p:cxnSp>
        <p:nvCxnSpPr>
          <p:cNvPr id="14" name="Straight Connector 13"/>
          <p:cNvCxnSpPr>
            <a:stCxn id="5" idx="3"/>
            <a:endCxn id="6" idx="1"/>
          </p:cNvCxnSpPr>
          <p:nvPr/>
        </p:nvCxnSpPr>
        <p:spPr>
          <a:xfrm flipV="1">
            <a:off x="2483768" y="4617132"/>
            <a:ext cx="151216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12" idx="1"/>
          </p:cNvCxnSpPr>
          <p:nvPr/>
        </p:nvCxnSpPr>
        <p:spPr>
          <a:xfrm flipV="1">
            <a:off x="6084168" y="4581128"/>
            <a:ext cx="108012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3688" y="342900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4"/>
            <a:endCxn id="12" idx="0"/>
          </p:cNvCxnSpPr>
          <p:nvPr/>
        </p:nvCxnSpPr>
        <p:spPr>
          <a:xfrm>
            <a:off x="7956376" y="335699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87824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72200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1143000"/>
          </a:xfrm>
          <a:noFill/>
          <a:ln/>
        </p:spPr>
        <p:txBody>
          <a:bodyPr lIns="90488" tIns="44450" rIns="90488" bIns="44450" anchor="b"/>
          <a:lstStyle/>
          <a:p>
            <a:pPr algn="l"/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Semantic Net of Staff Oversees </a:t>
            </a:r>
            <a:r>
              <a:rPr lang="en-AU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PropertyForRent</a:t>
            </a:r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Relationship Type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43" name="Picture 3" descr="DS3-Figure 11-1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7239000" cy="3657600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819400" y="57912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b="1"/>
              <a:t>one-to-many (1:*)</a:t>
            </a:r>
            <a:endParaRPr lang="en-US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>
            <a:normAutofit/>
          </a:bodyPr>
          <a:lstStyle/>
          <a:p>
            <a:pPr algn="l"/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Multiplicity of Staff Oversees </a:t>
            </a:r>
            <a:r>
              <a:rPr lang="en-AU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PropertyForRent</a:t>
            </a:r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(1:*) Relationship Type</a:t>
            </a:r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092280" y="2564904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err="1"/>
              <a:t>Property_No</a:t>
            </a:r>
            <a:endParaRPr lang="en-GB" sz="1400" u="sng" dirty="0"/>
          </a:p>
        </p:txBody>
      </p:sp>
      <p:sp>
        <p:nvSpPr>
          <p:cNvPr id="8" name="Rectangle 7"/>
          <p:cNvSpPr/>
          <p:nvPr/>
        </p:nvSpPr>
        <p:spPr>
          <a:xfrm>
            <a:off x="899592" y="429309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3995936" y="4005064"/>
            <a:ext cx="2088232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Oversees</a:t>
            </a:r>
          </a:p>
        </p:txBody>
      </p:sp>
      <p:sp>
        <p:nvSpPr>
          <p:cNvPr id="10" name="Oval 9"/>
          <p:cNvSpPr/>
          <p:nvPr/>
        </p:nvSpPr>
        <p:spPr>
          <a:xfrm>
            <a:off x="899592" y="2636912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Staff_No</a:t>
            </a:r>
            <a:endParaRPr lang="en-GB" u="sng" dirty="0"/>
          </a:p>
        </p:txBody>
      </p:sp>
      <p:sp>
        <p:nvSpPr>
          <p:cNvPr id="11" name="Rectangle 10"/>
          <p:cNvSpPr/>
          <p:nvPr/>
        </p:nvSpPr>
        <p:spPr>
          <a:xfrm>
            <a:off x="7164288" y="42210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Property_for_rent</a:t>
            </a:r>
            <a:endParaRPr lang="en-GB" sz="1400" dirty="0"/>
          </a:p>
        </p:txBody>
      </p:sp>
      <p:cxnSp>
        <p:nvCxnSpPr>
          <p:cNvPr id="12" name="Straight Connector 11"/>
          <p:cNvCxnSpPr>
            <a:stCxn id="8" idx="3"/>
            <a:endCxn id="9" idx="1"/>
          </p:cNvCxnSpPr>
          <p:nvPr/>
        </p:nvCxnSpPr>
        <p:spPr>
          <a:xfrm flipV="1">
            <a:off x="2483768" y="4617132"/>
            <a:ext cx="151216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11" idx="1"/>
          </p:cNvCxnSpPr>
          <p:nvPr/>
        </p:nvCxnSpPr>
        <p:spPr>
          <a:xfrm flipV="1">
            <a:off x="6084168" y="4581128"/>
            <a:ext cx="108012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63688" y="342900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1" idx="0"/>
          </p:cNvCxnSpPr>
          <p:nvPr/>
        </p:nvCxnSpPr>
        <p:spPr>
          <a:xfrm>
            <a:off x="7956376" y="335699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7824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72200" y="422108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7984" y="573325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1:*    or 1:M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66700"/>
            <a:ext cx="6855296" cy="1104900"/>
          </a:xfrm>
          <a:noFill/>
          <a:ln/>
        </p:spPr>
        <p:txBody>
          <a:bodyPr lIns="90488" tIns="44450" rIns="90488" bIns="44450" anchor="b">
            <a:normAutofit/>
          </a:bodyPr>
          <a:lstStyle/>
          <a:p>
            <a:pPr algn="l"/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Semantic Net of Newspaper Advertises </a:t>
            </a:r>
            <a:r>
              <a:rPr lang="en-AU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PropertyForRent</a:t>
            </a:r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 Relationship Type</a:t>
            </a:r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4339" name="Picture 3" descr="DS3-Figure 11-16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676400"/>
            <a:ext cx="7010400" cy="4022725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895600" y="5943600"/>
            <a:ext cx="221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b="1"/>
              <a:t>many-to-many (*:*)</a:t>
            </a:r>
            <a:endParaRPr lang="en-US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>
            <a:normAutofit/>
          </a:bodyPr>
          <a:lstStyle/>
          <a:p>
            <a:pPr algn="l"/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Multiplicity of Staff Oversees </a:t>
            </a:r>
            <a:r>
              <a:rPr lang="en-AU" sz="3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PropertyForRent</a:t>
            </a:r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(*:*) Relationship Type</a:t>
            </a:r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092280" y="2564904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err="1"/>
              <a:t>Property_No</a:t>
            </a:r>
            <a:endParaRPr lang="en-GB" sz="1400" u="sng" dirty="0"/>
          </a:p>
        </p:txBody>
      </p:sp>
      <p:sp>
        <p:nvSpPr>
          <p:cNvPr id="8" name="Rectangle 7"/>
          <p:cNvSpPr/>
          <p:nvPr/>
        </p:nvSpPr>
        <p:spPr>
          <a:xfrm>
            <a:off x="899592" y="429309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Newspaper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3923928" y="4005064"/>
            <a:ext cx="2160240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Advertises</a:t>
            </a:r>
          </a:p>
        </p:txBody>
      </p:sp>
      <p:sp>
        <p:nvSpPr>
          <p:cNvPr id="10" name="Oval 9"/>
          <p:cNvSpPr/>
          <p:nvPr/>
        </p:nvSpPr>
        <p:spPr>
          <a:xfrm>
            <a:off x="539552" y="2636912"/>
            <a:ext cx="244827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err="1"/>
              <a:t>Newspaper_name</a:t>
            </a:r>
            <a:endParaRPr lang="en-GB" sz="1400" u="sng" dirty="0"/>
          </a:p>
        </p:txBody>
      </p:sp>
      <p:sp>
        <p:nvSpPr>
          <p:cNvPr id="11" name="Rectangle 10"/>
          <p:cNvSpPr/>
          <p:nvPr/>
        </p:nvSpPr>
        <p:spPr>
          <a:xfrm>
            <a:off x="7164288" y="42210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Property_for_rent</a:t>
            </a:r>
            <a:endParaRPr lang="en-GB" sz="1400" dirty="0"/>
          </a:p>
        </p:txBody>
      </p:sp>
      <p:cxnSp>
        <p:nvCxnSpPr>
          <p:cNvPr id="12" name="Straight Connector 11"/>
          <p:cNvCxnSpPr>
            <a:stCxn id="8" idx="3"/>
            <a:endCxn id="9" idx="1"/>
          </p:cNvCxnSpPr>
          <p:nvPr/>
        </p:nvCxnSpPr>
        <p:spPr>
          <a:xfrm flipV="1">
            <a:off x="2483768" y="4617132"/>
            <a:ext cx="144016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11" idx="1"/>
          </p:cNvCxnSpPr>
          <p:nvPr/>
        </p:nvCxnSpPr>
        <p:spPr>
          <a:xfrm flipV="1">
            <a:off x="6084168" y="4581128"/>
            <a:ext cx="108012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63688" y="342900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1" idx="0"/>
          </p:cNvCxnSpPr>
          <p:nvPr/>
        </p:nvCxnSpPr>
        <p:spPr>
          <a:xfrm>
            <a:off x="7956376" y="335699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7824" y="422108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72200" y="42210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Summary of Multiplicity Constraints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/>
        </p:nvSpPr>
        <p:spPr bwMode="auto">
          <a:xfrm>
            <a:off x="533400" y="1676400"/>
            <a:ext cx="77279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hangingPunct="0">
              <a:buClr>
                <a:schemeClr val="accent2"/>
              </a:buClr>
              <a:buSzPts val="2100"/>
              <a:buFont typeface="Monotype Sorts" pitchFamily="2" charset="2"/>
              <a:buChar char="u"/>
            </a:pPr>
            <a:endParaRPr lang="en-US" sz="2800" b="1">
              <a:latin typeface="Times New Roman" pitchFamily="18" charset="0"/>
            </a:endParaRPr>
          </a:p>
          <a:p>
            <a:pPr eaLnBrk="0" hangingPunct="0"/>
            <a:endParaRPr lang="en-GB" sz="2800" b="1">
              <a:latin typeface="Times New Roman" pitchFamily="18" charset="0"/>
            </a:endParaRPr>
          </a:p>
        </p:txBody>
      </p:sp>
      <p:pic>
        <p:nvPicPr>
          <p:cNvPr id="21508" name="Picture 4" descr="DS3-Table 11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82588"/>
            <a:ext cx="8316194" cy="390861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Alternate notations</a:t>
            </a:r>
          </a:p>
        </p:txBody>
      </p:sp>
      <p:pic>
        <p:nvPicPr>
          <p:cNvPr id="75778" name="Picture 2" descr="http://i.stack.imgur.com/thbl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48004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Simplified (No Attributes)</a:t>
            </a:r>
          </a:p>
        </p:txBody>
      </p:sp>
      <p:pic>
        <p:nvPicPr>
          <p:cNvPr id="74754" name="Picture 2" descr="http://www.laynetworks.com/images/erd-airline.gif"/>
          <p:cNvPicPr>
            <a:picLocks noChangeAspect="1" noChangeArrowheads="1"/>
          </p:cNvPicPr>
          <p:nvPr/>
        </p:nvPicPr>
        <p:blipFill>
          <a:blip r:embed="rId2" cstate="print"/>
          <a:srcRect l="13434" t="8064"/>
          <a:stretch>
            <a:fillRect/>
          </a:stretch>
        </p:blipFill>
        <p:spPr bwMode="auto">
          <a:xfrm>
            <a:off x="827584" y="1556792"/>
            <a:ext cx="7560840" cy="486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UML Style (Attributes inside Entities)</a:t>
            </a:r>
          </a:p>
        </p:txBody>
      </p:sp>
      <p:pic>
        <p:nvPicPr>
          <p:cNvPr id="1026" name="Picture 2" descr="http://www.visual-paradigm.com/VPGallery/img/datamodeling/EntityRelationshipDiagram/Entity-Relationship-Diagram-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34584"/>
            <a:ext cx="6768752" cy="5323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FF3A-11CB-4380-83B5-2E7BEB09E001}" type="slidenum">
              <a:rPr lang="en-GB"/>
              <a:pPr/>
              <a:t>5</a:t>
            </a:fld>
            <a:endParaRPr lang="en-GB"/>
          </a:p>
        </p:txBody>
      </p:sp>
      <p:sp>
        <p:nvSpPr>
          <p:cNvPr id="141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7704" y="533400"/>
            <a:ext cx="6245696" cy="1104900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pPr algn="l"/>
            <a:r>
              <a:rPr lang="en-AU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Data Capture 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3197" y="1730316"/>
            <a:ext cx="7717606" cy="4637112"/>
          </a:xfrm>
          <a:noFill/>
          <a:ln/>
        </p:spPr>
        <p:txBody>
          <a:bodyPr lIns="90488" tIns="44450" rIns="90488" bIns="44450"/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</a:rPr>
              <a:t>Database developers normally use several fact-finding techniques during a single database project including: </a:t>
            </a:r>
          </a:p>
          <a:p>
            <a:pPr marL="742950" lvl="2" indent="-342900">
              <a:lnSpc>
                <a:spcPct val="80000"/>
              </a:lnSpc>
            </a:pPr>
            <a:r>
              <a:rPr lang="en-US" sz="2600" dirty="0">
                <a:latin typeface="Arial Narrow" panose="020B0606020202030204" pitchFamily="34" charset="0"/>
              </a:rPr>
              <a:t>examining documentation,</a:t>
            </a:r>
          </a:p>
          <a:p>
            <a:pPr marL="742950" lvl="2" indent="-342900">
              <a:lnSpc>
                <a:spcPct val="80000"/>
              </a:lnSpc>
            </a:pPr>
            <a:r>
              <a:rPr lang="en-US" sz="2600" dirty="0">
                <a:latin typeface="Arial Narrow" panose="020B0606020202030204" pitchFamily="34" charset="0"/>
              </a:rPr>
              <a:t>interviewing,</a:t>
            </a:r>
          </a:p>
          <a:p>
            <a:pPr marL="742950" lvl="2" indent="-342900">
              <a:lnSpc>
                <a:spcPct val="80000"/>
              </a:lnSpc>
            </a:pPr>
            <a:r>
              <a:rPr lang="en-US" sz="2600" dirty="0">
                <a:latin typeface="Arial Narrow" panose="020B0606020202030204" pitchFamily="34" charset="0"/>
              </a:rPr>
              <a:t>observing organization in operation,</a:t>
            </a:r>
          </a:p>
          <a:p>
            <a:pPr marL="742950" lvl="2" indent="-342900">
              <a:lnSpc>
                <a:spcPct val="80000"/>
              </a:lnSpc>
            </a:pPr>
            <a:r>
              <a:rPr lang="en-US" sz="2600" dirty="0">
                <a:latin typeface="Arial Narrow" panose="020B0606020202030204" pitchFamily="34" charset="0"/>
              </a:rPr>
              <a:t>research,</a:t>
            </a:r>
          </a:p>
          <a:p>
            <a:pPr marL="742950" lvl="2" indent="-342900">
              <a:lnSpc>
                <a:spcPct val="80000"/>
              </a:lnSpc>
            </a:pPr>
            <a:r>
              <a:rPr lang="en-AU" sz="2600" dirty="0">
                <a:latin typeface="Arial Narrow" panose="020B0606020202030204" pitchFamily="34" charset="0"/>
              </a:rPr>
              <a:t>questionnaires.</a:t>
            </a:r>
            <a:endParaRPr lang="en-GB" sz="26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www.freetutes.com/systemanalysis/images/er-diagram-library-management-syst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0"/>
            <a:ext cx="5040560" cy="67160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8850" name="Picture 2" descr="http://1.bp.blogspot.com/_FKQkgTHVLFA/TECjU1j3m0I/AAAAAAAAAAk/TVIUJNl2-sk/s1600/Entity_Relationship_Diagram_v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9036496" cy="5322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848872" cy="4525963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pPr marL="285750" indent="-285750">
              <a:lnSpc>
                <a:spcPct val="90000"/>
              </a:lnSpc>
            </a:pPr>
            <a:r>
              <a:rPr lang="en-GB" sz="2800" dirty="0">
                <a:latin typeface="Arial Narrow" panose="020B0606020202030204" pitchFamily="34" charset="0"/>
              </a:rPr>
              <a:t>Thomas Connolly, Carolyn </a:t>
            </a:r>
            <a:r>
              <a:rPr lang="en-GB" sz="2800" dirty="0" err="1">
                <a:latin typeface="Arial Narrow" panose="020B0606020202030204" pitchFamily="34" charset="0"/>
              </a:rPr>
              <a:t>Begg</a:t>
            </a:r>
            <a:r>
              <a:rPr lang="en-GB" sz="2800" dirty="0">
                <a:latin typeface="Arial Narrow" panose="020B0606020202030204" pitchFamily="34" charset="0"/>
              </a:rPr>
              <a:t>, (2001) “Database Systems: A Practical Approach to Design, Implementation, and Management” 3rd Ed., ISBN: 0201708574, Addison Wesley</a:t>
            </a:r>
          </a:p>
          <a:p>
            <a:pPr marL="285750" indent="-285750">
              <a:lnSpc>
                <a:spcPct val="90000"/>
              </a:lnSpc>
            </a:pPr>
            <a:r>
              <a:rPr lang="en-GB" sz="2800" u="sng" dirty="0">
                <a:solidFill>
                  <a:srgbClr val="0070C0"/>
                </a:solidFill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http://i.stack.imgur.com/thblX.jpg</a:t>
            </a:r>
            <a:endParaRPr lang="en-GB" sz="2800" u="sng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http://www.visual-paradigm.com/VPGallery/img/datamodeling/EntityRelationshipDiagram/Entity-Relationship-Diagram-Sample.png </a:t>
            </a:r>
          </a:p>
          <a:p>
            <a:pPr marL="285750" indent="-285750">
              <a:lnSpc>
                <a:spcPct val="90000"/>
              </a:lnSpc>
            </a:pPr>
            <a:r>
              <a:rPr lang="en-GB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http://1.bp.blogspot.com/_FKQkgTHVLFA/TECjU1j3m0I/AAAAAAAAAAk/TVIUJNl2-sk/s1600/Entity_Relationship_Diagram_v001.jpg</a:t>
            </a:r>
          </a:p>
          <a:p>
            <a:endParaRPr lang="en-GB" sz="1700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083470" y="260648"/>
            <a:ext cx="6101680" cy="8949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Database Application Lifecycle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43608" y="1600200"/>
            <a:ext cx="7141542" cy="4421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Database planning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System definition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Requirements collection and analysis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Database design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DBMS selection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835696" y="266700"/>
            <a:ext cx="6317704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Database Application Lifecycle (contd..)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151682" y="1700808"/>
            <a:ext cx="7001718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Application design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Prototyping (optional)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Implementation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Testing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dirty="0">
                <a:latin typeface="Arial Narrow" panose="020B0606020202030204" pitchFamily="34" charset="0"/>
              </a:rPr>
              <a:t>Operational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907704" y="266700"/>
            <a:ext cx="6245696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1) Database Planning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1653988"/>
            <a:ext cx="77279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0" lvl="1">
              <a:lnSpc>
                <a:spcPct val="80000"/>
              </a:lnSpc>
              <a:spcBef>
                <a:spcPct val="20000"/>
              </a:spcBef>
            </a:pPr>
            <a:r>
              <a:rPr lang="en-US" sz="3000" dirty="0">
                <a:solidFill>
                  <a:srgbClr val="0070C0"/>
                </a:solidFill>
                <a:latin typeface="Arial Narrow" panose="020B0606020202030204" pitchFamily="34" charset="0"/>
              </a:rPr>
              <a:t>Mission statement  - defines major aims of database application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</a:rPr>
              <a:t>Mission statement helps clarify purpose of the database project and provides clearer path towards the efficient and effective creation of  required database application.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</a:pPr>
            <a:r>
              <a:rPr lang="en-US" sz="3000" dirty="0">
                <a:latin typeface="Arial Narrow" panose="020B0606020202030204" pitchFamily="34" charset="0"/>
              </a:rPr>
              <a:t>Database planning should also include development of standards that govern: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</a:rPr>
              <a:t>how data will be collected, 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</a:rPr>
              <a:t>how the format should be specified, 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</a:rPr>
              <a:t>what necessary documentation will be needed,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latin typeface="Arial Narrow" panose="020B0606020202030204" pitchFamily="34" charset="0"/>
              </a:rPr>
              <a:t>how design and implementation should proceed</a:t>
            </a:r>
            <a:endParaRPr lang="en-GB" sz="3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763688" y="266700"/>
            <a:ext cx="6389712" cy="9300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r>
              <a:rPr lang="en-GB" sz="3200" dirty="0">
                <a:solidFill>
                  <a:srgbClr val="0070C0"/>
                </a:solidFill>
                <a:latin typeface="Arial Narrow" panose="020B0606020202030204" pitchFamily="34" charset="0"/>
                <a:ea typeface="+mj-ea"/>
                <a:cs typeface="+mj-cs"/>
              </a:rPr>
              <a:t>2) System Definition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71600" y="1676400"/>
            <a:ext cx="7344816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" pitchFamily="18" charset="0"/>
                <a:cs typeface="Times New Roman" pitchFamily="18" charset="0"/>
              </a:rPr>
              <a:t>	</a:t>
            </a:r>
            <a:r>
              <a:rPr lang="en-US" sz="3200" dirty="0">
                <a:latin typeface="Arial Narrow" panose="020B0606020202030204" pitchFamily="34" charset="0"/>
                <a:cs typeface="Arial" panose="020B0604020202020204" pitchFamily="34" charset="0"/>
              </a:rPr>
              <a:t>Describes scope and boundaries of database application and the major user views.</a:t>
            </a:r>
            <a:r>
              <a:rPr lang="en-GB" sz="32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40000"/>
              </a:lnSpc>
              <a:spcBef>
                <a:spcPct val="20000"/>
              </a:spcBef>
              <a:buFontTx/>
              <a:buChar char="•"/>
            </a:pPr>
            <a:endParaRPr lang="en-GB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User view 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>
                <a:latin typeface="Arial Narrow" panose="020B0606020202030204" pitchFamily="34" charset="0"/>
                <a:cs typeface="Arial" panose="020B0604020202020204" pitchFamily="34" charset="0"/>
              </a:rPr>
              <a:t>Job role </a:t>
            </a:r>
          </a:p>
          <a:p>
            <a:pPr marL="1714500" lvl="3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>
                <a:latin typeface="Arial Narrow" panose="020B0606020202030204" pitchFamily="34" charset="0"/>
                <a:cs typeface="Arial" panose="020B0604020202020204" pitchFamily="34" charset="0"/>
              </a:rPr>
              <a:t>Application area (such as marketing, personnel, or stock control).</a:t>
            </a:r>
            <a:r>
              <a:rPr lang="en-GB" sz="28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1794</Words>
  <Application>Microsoft Office PowerPoint</Application>
  <PresentationFormat>On-screen Show (4:3)</PresentationFormat>
  <Paragraphs>271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Narrow</vt:lpstr>
      <vt:lpstr>Calibri</vt:lpstr>
      <vt:lpstr>Monotype Sorts</vt:lpstr>
      <vt:lpstr>Times</vt:lpstr>
      <vt:lpstr>Times New Roman</vt:lpstr>
      <vt:lpstr>Wingdings</vt:lpstr>
      <vt:lpstr>Office Theme</vt:lpstr>
      <vt:lpstr>CIS017-1 – Computer Systems Structure CIS095-1 – Databases and Computer Networking</vt:lpstr>
      <vt:lpstr>PowerPoint Presentation</vt:lpstr>
      <vt:lpstr>The Database Management System (DBMS)</vt:lpstr>
      <vt:lpstr>Components of a DBMS environment</vt:lpstr>
      <vt:lpstr>Data Capture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Relationship Modelling</vt:lpstr>
      <vt:lpstr>PowerPoint Presentation</vt:lpstr>
      <vt:lpstr>PowerPoint Presentation</vt:lpstr>
      <vt:lpstr>Alternate Notation</vt:lpstr>
      <vt:lpstr>PowerPoint Presentation</vt:lpstr>
      <vt:lpstr>PowerPoint Presentation</vt:lpstr>
      <vt:lpstr>The Entity Relational Model</vt:lpstr>
      <vt:lpstr>Concept of ER Model</vt:lpstr>
      <vt:lpstr>Entity Type</vt:lpstr>
      <vt:lpstr>PowerPoint Presentation</vt:lpstr>
      <vt:lpstr>Attributes</vt:lpstr>
      <vt:lpstr>Attributes</vt:lpstr>
      <vt:lpstr>Attributes</vt:lpstr>
      <vt:lpstr>PowerPoint Presentation</vt:lpstr>
      <vt:lpstr>PowerPoint Presentation</vt:lpstr>
      <vt:lpstr>Keys</vt:lpstr>
      <vt:lpstr>Primary Key (EX)</vt:lpstr>
      <vt:lpstr>PowerPoint Presentation</vt:lpstr>
      <vt:lpstr>PowerPoint Presentation</vt:lpstr>
      <vt:lpstr>PowerPoint Presentation</vt:lpstr>
      <vt:lpstr>Structural Constraints</vt:lpstr>
      <vt:lpstr>Structural Constraints</vt:lpstr>
      <vt:lpstr>Semantic Net of Staff Manages Branch Relationship Type </vt:lpstr>
      <vt:lpstr>Multiplicity of Staff Manages Branch (1:1) Relationship Type</vt:lpstr>
      <vt:lpstr>Semantic Net of Staff Oversees PropertyForRent Relationship Type</vt:lpstr>
      <vt:lpstr>Multiplicity of Staff Oversees PropertyForRent (1:*) Relationship Type </vt:lpstr>
      <vt:lpstr>Semantic Net of Newspaper Advertises PropertyForRent  Relationship Type </vt:lpstr>
      <vt:lpstr>Multiplicity of Staff Oversees PropertyForRent (*:*) Relationship Type </vt:lpstr>
      <vt:lpstr>Summary of Multiplicity Constraints</vt:lpstr>
      <vt:lpstr>Alternate notations</vt:lpstr>
      <vt:lpstr>Simplified (No Attributes)</vt:lpstr>
      <vt:lpstr>UML Style (Attributes inside Entities)</vt:lpstr>
      <vt:lpstr>PowerPoint Presentation</vt:lpstr>
      <vt:lpstr>PowerPoint Presentation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ENTITY RELATIONSHIP MODELS</dc:title>
  <dc:creator>ARUNA</dc:creator>
  <cp:lastModifiedBy>Sue Brandreth</cp:lastModifiedBy>
  <cp:revision>77</cp:revision>
  <dcterms:created xsi:type="dcterms:W3CDTF">2011-10-08T15:18:36Z</dcterms:created>
  <dcterms:modified xsi:type="dcterms:W3CDTF">2020-01-31T16:11:10Z</dcterms:modified>
</cp:coreProperties>
</file>