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2" r:id="rId2"/>
  </p:sldMasterIdLst>
  <p:notesMasterIdLst>
    <p:notesMasterId r:id="rId32"/>
  </p:notesMasterIdLst>
  <p:handoutMasterIdLst>
    <p:handoutMasterId r:id="rId33"/>
  </p:handoutMasterIdLst>
  <p:sldIdLst>
    <p:sldId id="292" r:id="rId3"/>
    <p:sldId id="268" r:id="rId4"/>
    <p:sldId id="256" r:id="rId5"/>
    <p:sldId id="279" r:id="rId6"/>
    <p:sldId id="257" r:id="rId7"/>
    <p:sldId id="278" r:id="rId8"/>
    <p:sldId id="282" r:id="rId9"/>
    <p:sldId id="259" r:id="rId10"/>
    <p:sldId id="261" r:id="rId11"/>
    <p:sldId id="265" r:id="rId12"/>
    <p:sldId id="264" r:id="rId13"/>
    <p:sldId id="263" r:id="rId14"/>
    <p:sldId id="262" r:id="rId15"/>
    <p:sldId id="283" r:id="rId16"/>
    <p:sldId id="269" r:id="rId17"/>
    <p:sldId id="284" r:id="rId18"/>
    <p:sldId id="285" r:id="rId19"/>
    <p:sldId id="286" r:id="rId20"/>
    <p:sldId id="271" r:id="rId21"/>
    <p:sldId id="291" r:id="rId22"/>
    <p:sldId id="276" r:id="rId23"/>
    <p:sldId id="272" r:id="rId24"/>
    <p:sldId id="287" r:id="rId25"/>
    <p:sldId id="288" r:id="rId26"/>
    <p:sldId id="289" r:id="rId27"/>
    <p:sldId id="290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3300"/>
    <a:srgbClr val="6600CC"/>
    <a:srgbClr val="0000CC"/>
    <a:srgbClr val="FFFF00"/>
    <a:srgbClr val="FF0000"/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5763" autoAdjust="0"/>
  </p:normalViewPr>
  <p:slideViewPr>
    <p:cSldViewPr>
      <p:cViewPr varScale="1">
        <p:scale>
          <a:sx n="50" d="100"/>
          <a:sy n="50" d="100"/>
        </p:scale>
        <p:origin x="773" y="53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BTEC National ITP                                     Unit 5: Advanced Database Skills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ClassworkPP_RDB_Pat                </a:t>
            </a: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1ED670D-CFD8-4906-801A-1C1CE8644D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29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BTEC National ITP                                     Unit 5: Advanced Database Skills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ClassworkPP_RDB_Pat                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AF099C6-8AB7-4B07-B38B-554D4DA1A6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152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15AA22-6DAE-4059-8C75-50F6A315B002}" type="slidenum">
              <a:rPr lang="en-GB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4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GB" sz="1200" b="0">
                <a:latin typeface="Arial" charset="0"/>
              </a:rPr>
              <a:t>BTEC National ITP                                     Unit 5: Advanced Database Skills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GB" sz="1200" b="0">
                <a:latin typeface="Arial" charset="0"/>
              </a:rPr>
              <a:t>ClassworkPP_RDB_Pat                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81377C4-228B-4AF6-97D3-0289F90EB18C}" type="slidenum">
              <a:rPr lang="en-GB" sz="1200" b="0" smtClean="0">
                <a:latin typeface="Arial" charset="0"/>
              </a:rPr>
              <a:pPr eaLnBrk="1" hangingPunct="1"/>
              <a:t>2</a:t>
            </a:fld>
            <a:endParaRPr lang="en-GB" sz="1200" b="0">
              <a:latin typeface="Arial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Edgar (Ted) Codd born 1923 died 2003. Youngest of 7 children of leather manufacturer father &amp; schoolteacher mother.  Served in RAF in 2WW then read maths &amp; chemistry at Oxford University.  Worked for IBM in NY.  </a:t>
            </a:r>
          </a:p>
        </p:txBody>
      </p:sp>
    </p:spTree>
    <p:extLst>
      <p:ext uri="{BB962C8B-B14F-4D97-AF65-F5344CB8AC3E}">
        <p14:creationId xmlns:p14="http://schemas.microsoft.com/office/powerpoint/2010/main" val="325780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GB" sz="1200" b="0">
                <a:latin typeface="Arial" charset="0"/>
              </a:rPr>
              <a:t>BTEC National ITP                                     Unit 5: Advanced Database Skills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GB" sz="1200" b="0">
                <a:latin typeface="Arial" charset="0"/>
              </a:rPr>
              <a:t>ClassworkPP_RDB_Pat                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9DA0720-BF90-46EA-8095-4C2AAE98241B}" type="slidenum">
              <a:rPr lang="en-GB" sz="1200" b="0" smtClean="0">
                <a:latin typeface="Arial" charset="0"/>
              </a:rPr>
              <a:pPr eaLnBrk="1" hangingPunct="1"/>
              <a:t>22</a:t>
            </a:fld>
            <a:endParaRPr lang="en-GB" sz="12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6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38E4-6974-4534-A63C-384FD7A45F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1CCDB-9835-4F9B-B797-B948103469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63BF8-E00D-4546-92F6-3883D000E2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5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9C784-5422-442E-BE48-095BD8D86C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7F639-741B-45A1-B96D-EA9A55836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8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8A59-ACF7-439A-B6BE-46ABA261B8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8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6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45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C5198-C0EF-4722-9723-E9DE4F3E3A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77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85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20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1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8EBE4-F977-4659-82F9-BFA1BF3E176D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CED8-D7A0-4B31-9D5E-0C85288534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A2D63-D20B-4FA2-B661-852D4CE8DB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E57A-5BBE-4E19-9B9C-714ED68E05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4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FDFA-3510-4637-B737-A2A39E061A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D101-0228-4052-AC6C-1F40E69E1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6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8D07D-0675-4BAA-96EC-5A69402578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3F0-EF8E-456A-ABE0-3DB7CF77CD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ED266898-05D8-46A5-9D33-20220047D2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1/31/2020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../Short%20Courses/Franklins/Draft%20for%20changes%20May%2008.md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93E99-C3A5-4CBE-8A90-082979AE293C}" type="datetime1">
              <a:rPr lang="en-GB" altLang="en-US" sz="10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31/01/2020</a:t>
            </a:fld>
            <a:endParaRPr lang="en-GB" altLang="en-US" sz="1000">
              <a:solidFill>
                <a:srgbClr val="336666"/>
              </a:solidFill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9838F-6F69-4A90-AB80-C93D5C2569BF}" type="slidenum">
              <a:rPr lang="en-GB" altLang="en-US" sz="1400" smtClean="0">
                <a:solidFill>
                  <a:srgbClr val="33666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rgbClr val="336666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>
                <a:latin typeface="Arial Narrow" panose="020B0606020202030204" pitchFamily="34" charset="0"/>
              </a:rPr>
              <a:t>CIS017-1 – Computer Systems Structure</a:t>
            </a:r>
            <a:br>
              <a:rPr lang="en-GB" altLang="en-US" sz="4000">
                <a:latin typeface="Arial Narrow" panose="020B0606020202030204" pitchFamily="34" charset="0"/>
              </a:rPr>
            </a:br>
            <a:r>
              <a:rPr lang="en-GB" altLang="en-US" sz="4000">
                <a:latin typeface="Arial Narrow" panose="020B0606020202030204" pitchFamily="34" charset="0"/>
              </a:rPr>
              <a:t>CIS095-1 – Databases and Computer Networks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Lecture – </a:t>
            </a:r>
            <a:r>
              <a:rPr lang="en-GB" altLang="en-US">
                <a:solidFill>
                  <a:schemeClr val="tx1"/>
                </a:solidFill>
                <a:latin typeface="Arial Narrow" panose="020B0606020202030204" pitchFamily="34" charset="0"/>
              </a:rPr>
              <a:t>Relational Databases </a:t>
            </a:r>
            <a:r>
              <a:rPr lang="en-GB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- Keys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685799"/>
            <a:ext cx="1995229" cy="7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3200" b="1"/>
              <a:t>Activity PK1: Choosing a Primary Key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2636838"/>
            <a:ext cx="8135938" cy="3887787"/>
          </a:xfrm>
        </p:spPr>
        <p:txBody>
          <a:bodyPr/>
          <a:lstStyle/>
          <a:p>
            <a:pPr eaLnBrk="1" hangingPunct="1"/>
            <a:r>
              <a:rPr lang="en-GB" sz="2000"/>
              <a:t>List possible </a:t>
            </a:r>
            <a:r>
              <a:rPr lang="en-GB" sz="2000">
                <a:solidFill>
                  <a:srgbClr val="C00000"/>
                </a:solidFill>
              </a:rPr>
              <a:t>CANDIDATE KEYS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Choose what you consider to be the best candidate key as a </a:t>
            </a:r>
            <a:r>
              <a:rPr lang="en-GB" sz="2000">
                <a:solidFill>
                  <a:srgbClr val="C00000"/>
                </a:solidFill>
              </a:rPr>
              <a:t>PRIMARY KEY.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Then list the </a:t>
            </a:r>
            <a:r>
              <a:rPr lang="en-GB" sz="2000">
                <a:solidFill>
                  <a:srgbClr val="C00000"/>
                </a:solidFill>
              </a:rPr>
              <a:t>ALTERNATE KEYS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Note down any problems with the candidates keys listed, and your choice of Primary Key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Explain what you can you do to overcome these problems ?</a:t>
            </a:r>
          </a:p>
          <a:p>
            <a:pPr eaLnBrk="1" hangingPunct="1"/>
            <a:endParaRPr lang="en-GB" sz="20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7848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Work in pairs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Consider the two tables on the handout provided, and do the following: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</p:spPr>
        <p:txBody>
          <a:bodyPr/>
          <a:lstStyle/>
          <a:p>
            <a:pPr eaLnBrk="1" hangingPunct="1"/>
            <a:r>
              <a:rPr lang="en-GB" sz="3200" b="1"/>
              <a:t>Activity PK1: Choosing a Primary Key</a:t>
            </a:r>
          </a:p>
        </p:txBody>
      </p:sp>
      <p:graphicFrame>
        <p:nvGraphicFramePr>
          <p:cNvPr id="142393" name="Group 57"/>
          <p:cNvGraphicFramePr>
            <a:graphicFrameLocks noGrp="1"/>
          </p:cNvGraphicFramePr>
          <p:nvPr>
            <p:ph sz="half" idx="1"/>
          </p:nvPr>
        </p:nvGraphicFramePr>
        <p:xfrm>
          <a:off x="395288" y="1628775"/>
          <a:ext cx="8497887" cy="2470151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9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First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Street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Town/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Stephen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142 Tavistock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MK33  7UP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01234141902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 High 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MK142RD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Anne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33 Rope Walk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MK92 4RG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01234123564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Evans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29 Wells Road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Kimbolton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PE14 9DU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01480482379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390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4365625"/>
            <a:ext cx="8424862" cy="1511300"/>
          </a:xfr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800" b="1">
                <a:solidFill>
                  <a:srgbClr val="003399"/>
                </a:solidFill>
              </a:rPr>
              <a:t>Candidate Keys:</a:t>
            </a:r>
            <a:r>
              <a:rPr lang="en-GB" sz="1800">
                <a:solidFill>
                  <a:srgbClr val="003399"/>
                </a:solidFill>
              </a:rPr>
              <a:t> First Name + Last Name, Street Address, Phone</a:t>
            </a:r>
          </a:p>
          <a:p>
            <a:pPr eaLnBrk="1" hangingPunct="1"/>
            <a:r>
              <a:rPr lang="en-GB" sz="1800" b="1">
                <a:solidFill>
                  <a:srgbClr val="003399"/>
                </a:solidFill>
              </a:rPr>
              <a:t>Selected Primary Key:</a:t>
            </a:r>
            <a:r>
              <a:rPr lang="en-GB" sz="1800">
                <a:solidFill>
                  <a:srgbClr val="003399"/>
                </a:solidFill>
              </a:rPr>
              <a:t> First Name + Last Name</a:t>
            </a:r>
          </a:p>
          <a:p>
            <a:pPr eaLnBrk="1" hangingPunct="1"/>
            <a:r>
              <a:rPr lang="en-GB" sz="1800" b="1">
                <a:solidFill>
                  <a:srgbClr val="003399"/>
                </a:solidFill>
              </a:rPr>
              <a:t>Problems:</a:t>
            </a:r>
            <a:r>
              <a:rPr lang="en-GB" sz="1800">
                <a:solidFill>
                  <a:srgbClr val="003399"/>
                </a:solidFill>
              </a:rPr>
              <a:t> Could be two people with the same name, if more data added.</a:t>
            </a:r>
          </a:p>
          <a:p>
            <a:pPr eaLnBrk="1" hangingPunct="1"/>
            <a:r>
              <a:rPr lang="en-GB" sz="1800" b="1">
                <a:solidFill>
                  <a:srgbClr val="003399"/>
                </a:solidFill>
              </a:rPr>
              <a:t>Alternate Keys:</a:t>
            </a:r>
            <a:r>
              <a:rPr lang="en-GB" sz="1800">
                <a:solidFill>
                  <a:srgbClr val="003399"/>
                </a:solidFill>
              </a:rPr>
              <a:t> Street Address, Phone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395288" y="1196975"/>
            <a:ext cx="835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>
                <a:latin typeface="Comic Sans MS" pitchFamily="66" charset="0"/>
              </a:rPr>
              <a:t>Table 1: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9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en-GB" sz="3200" b="1"/>
              <a:t>Activity PK1: Choosing a Primary Key</a:t>
            </a:r>
          </a:p>
        </p:txBody>
      </p:sp>
      <p:sp>
        <p:nvSpPr>
          <p:cNvPr id="14339" name="Text Box 55"/>
          <p:cNvSpPr txBox="1">
            <a:spLocks noChangeArrowheads="1"/>
          </p:cNvSpPr>
          <p:nvPr/>
        </p:nvSpPr>
        <p:spPr bwMode="auto">
          <a:xfrm>
            <a:off x="395288" y="1196975"/>
            <a:ext cx="417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>
                <a:latin typeface="Comic Sans MS" pitchFamily="66" charset="0"/>
              </a:rPr>
              <a:t>Table 2: Possible Solution</a:t>
            </a:r>
          </a:p>
        </p:txBody>
      </p:sp>
      <p:sp>
        <p:nvSpPr>
          <p:cNvPr id="141372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4214813"/>
            <a:ext cx="8353425" cy="2428875"/>
          </a:xfr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 b="1">
                <a:solidFill>
                  <a:srgbClr val="003399"/>
                </a:solidFill>
              </a:rPr>
              <a:t>Candidate Keys:</a:t>
            </a:r>
            <a:r>
              <a:rPr lang="en-GB" sz="1600">
                <a:solidFill>
                  <a:srgbClr val="003399"/>
                </a:solidFill>
              </a:rPr>
              <a:t> First Name + Last Name + Town/City, First Name + Last Name + Postcode, First Name + Last Name + Phone</a:t>
            </a:r>
          </a:p>
          <a:p>
            <a:pPr eaLnBrk="1" hangingPunct="1"/>
            <a:r>
              <a:rPr lang="en-GB" sz="1600" b="1">
                <a:solidFill>
                  <a:srgbClr val="003399"/>
                </a:solidFill>
              </a:rPr>
              <a:t>Selected Primary Key:</a:t>
            </a:r>
            <a:r>
              <a:rPr lang="en-GB" sz="1600">
                <a:solidFill>
                  <a:srgbClr val="003399"/>
                </a:solidFill>
              </a:rPr>
              <a:t> First Name + Last Name + Town/City</a:t>
            </a:r>
          </a:p>
          <a:p>
            <a:pPr eaLnBrk="1" hangingPunct="1"/>
            <a:r>
              <a:rPr lang="en-GB" sz="1600" b="1">
                <a:solidFill>
                  <a:srgbClr val="003399"/>
                </a:solidFill>
              </a:rPr>
              <a:t>Problems:</a:t>
            </a:r>
            <a:r>
              <a:rPr lang="en-GB" sz="1600">
                <a:solidFill>
                  <a:srgbClr val="003399"/>
                </a:solidFill>
              </a:rPr>
              <a:t> Could be two people with the same name living in the same town/city, if more data added. Key is too large for efficient searching.</a:t>
            </a:r>
          </a:p>
          <a:p>
            <a:pPr eaLnBrk="1" hangingPunct="1"/>
            <a:r>
              <a:rPr lang="en-GB" sz="1600" b="1">
                <a:solidFill>
                  <a:srgbClr val="003399"/>
                </a:solidFill>
              </a:rPr>
              <a:t>Alternate Keys:</a:t>
            </a:r>
            <a:r>
              <a:rPr lang="en-GB" sz="1600">
                <a:solidFill>
                  <a:srgbClr val="003399"/>
                </a:solidFill>
              </a:rPr>
              <a:t> First Name + Last Name + Postcode, First Name + Last Name + Phone</a:t>
            </a:r>
          </a:p>
          <a:p>
            <a:pPr eaLnBrk="1" hangingPunct="1"/>
            <a:r>
              <a:rPr lang="en-GB" sz="1600" b="1">
                <a:solidFill>
                  <a:srgbClr val="003399"/>
                </a:solidFill>
              </a:rPr>
              <a:t>Solution:</a:t>
            </a:r>
            <a:r>
              <a:rPr lang="en-GB" sz="1600">
                <a:solidFill>
                  <a:srgbClr val="003399"/>
                </a:solidFill>
              </a:rPr>
              <a:t> Provide an additional column with a unique ID for each row (record)	</a:t>
            </a:r>
          </a:p>
          <a:p>
            <a:pPr eaLnBrk="1" hangingPunct="1"/>
            <a:endParaRPr lang="en-GB" sz="1600">
              <a:solidFill>
                <a:srgbClr val="003399"/>
              </a:solidFill>
            </a:endParaRPr>
          </a:p>
        </p:txBody>
      </p:sp>
      <p:graphicFrame>
        <p:nvGraphicFramePr>
          <p:cNvPr id="141427" name="Group 115"/>
          <p:cNvGraphicFramePr>
            <a:graphicFrameLocks noGrp="1"/>
          </p:cNvGraphicFramePr>
          <p:nvPr>
            <p:ph sz="half" idx="1"/>
          </p:nvPr>
        </p:nvGraphicFramePr>
        <p:xfrm>
          <a:off x="468313" y="1844675"/>
          <a:ext cx="8291512" cy="2208307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First Name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Street Address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Town/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City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Phone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Stephen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142 Tavistock St.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MK33 7UP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01234141902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James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Anne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Roberts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33 Rope Walk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MK92 4RG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01234123564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29 Wells Road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Kimbolton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PE14 9DU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01480482379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7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13787" cy="922337"/>
          </a:xfrm>
          <a:noFill/>
        </p:spPr>
        <p:txBody>
          <a:bodyPr/>
          <a:lstStyle/>
          <a:p>
            <a:pPr eaLnBrk="1" hangingPunct="1"/>
            <a:r>
              <a:rPr lang="en-GB" sz="3200" b="1"/>
              <a:t>Activity PK1: An Improved Table (tblCustomer2)</a:t>
            </a:r>
          </a:p>
        </p:txBody>
      </p:sp>
      <p:graphicFrame>
        <p:nvGraphicFramePr>
          <p:cNvPr id="12354" name="Group 66"/>
          <p:cNvGraphicFramePr>
            <a:graphicFrameLocks noGrp="1"/>
          </p:cNvGraphicFramePr>
          <p:nvPr>
            <p:ph sz="half" idx="1"/>
          </p:nvPr>
        </p:nvGraphicFramePr>
        <p:xfrm>
          <a:off x="323850" y="2708275"/>
          <a:ext cx="8497888" cy="2270217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First 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Street Address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Town/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City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Phone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Stephen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142 Tavistock St.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MK33 7UP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01234141902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James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Anne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Roberts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33 Rope Walk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MK92 4RG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01234123564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29 Wells Road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Kimbolton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PE14 9DU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01480482379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21" name="Text Box 90"/>
          <p:cNvSpPr txBox="1">
            <a:spLocks noChangeArrowheads="1"/>
          </p:cNvSpPr>
          <p:nvPr/>
        </p:nvSpPr>
        <p:spPr bwMode="auto">
          <a:xfrm>
            <a:off x="323850" y="1844675"/>
            <a:ext cx="8496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The addition of an ID column (field) as a Primary Key allows each row (record) in Table 2 to be uniquely identified :</a:t>
            </a:r>
          </a:p>
        </p:txBody>
      </p:sp>
      <p:sp>
        <p:nvSpPr>
          <p:cNvPr id="15422" name="Text Box 126"/>
          <p:cNvSpPr txBox="1">
            <a:spLocks noChangeArrowheads="1"/>
          </p:cNvSpPr>
          <p:nvPr/>
        </p:nvSpPr>
        <p:spPr bwMode="auto">
          <a:xfrm>
            <a:off x="395288" y="5300663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The ID column could be an autonumber added by the DBMS, student number, National Insurance Number, Customer ID etc.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74638"/>
            <a:ext cx="8713787" cy="922337"/>
          </a:xfrm>
          <a:noFill/>
        </p:spPr>
        <p:txBody>
          <a:bodyPr/>
          <a:lstStyle/>
          <a:p>
            <a:pPr eaLnBrk="1" hangingPunct="1"/>
            <a:r>
              <a:rPr lang="en-GB" sz="3200" b="1"/>
              <a:t>The Rules!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323850" y="1484313"/>
          <a:ext cx="8497888" cy="2270217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First 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Street Address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Town/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City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Phone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Stephen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142 Tavistock St.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MK33 7UP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01234141902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James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 High Street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MK14 2RD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01234908567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Anne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Roberts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33 Rope Walk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Bedford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MK92 4RG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01234123564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Smith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29 Wells Road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Kimbolton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PE14 9DU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01480482379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45" name="Text Box 126"/>
          <p:cNvSpPr txBox="1">
            <a:spLocks noChangeArrowheads="1"/>
          </p:cNvSpPr>
          <p:nvPr/>
        </p:nvSpPr>
        <p:spPr bwMode="auto">
          <a:xfrm>
            <a:off x="395288" y="4149725"/>
            <a:ext cx="83534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b="0">
                <a:latin typeface="Comic Sans MS" pitchFamily="66" charset="0"/>
              </a:rPr>
              <a:t>A </a:t>
            </a:r>
            <a:r>
              <a:rPr lang="en-GB" b="0">
                <a:solidFill>
                  <a:schemeClr val="accent1"/>
                </a:solidFill>
                <a:latin typeface="Comic Sans MS" pitchFamily="66" charset="0"/>
              </a:rPr>
              <a:t>Primary Key</a:t>
            </a:r>
            <a:r>
              <a:rPr lang="en-GB" b="0">
                <a:latin typeface="Comic Sans MS" pitchFamily="66" charset="0"/>
              </a:rPr>
              <a:t> must be:</a:t>
            </a:r>
          </a:p>
          <a:p>
            <a:pPr lvl="2" algn="l" eaLnBrk="1" hangingPunct="1">
              <a:spcBef>
                <a:spcPct val="50000"/>
              </a:spcBef>
              <a:buFontTx/>
              <a:buChar char="•"/>
            </a:pPr>
            <a:r>
              <a:rPr lang="en-GB" b="0">
                <a:latin typeface="Comic Sans MS" pitchFamily="66" charset="0"/>
              </a:rPr>
              <a:t>Unique (no duplicate values)</a:t>
            </a:r>
          </a:p>
          <a:p>
            <a:pPr lvl="2" algn="l" eaLnBrk="1" hangingPunct="1">
              <a:spcBef>
                <a:spcPct val="50000"/>
              </a:spcBef>
              <a:buFontTx/>
              <a:buChar char="•"/>
            </a:pPr>
            <a:r>
              <a:rPr lang="en-GB" b="0">
                <a:latin typeface="Comic Sans MS" pitchFamily="66" charset="0"/>
              </a:rPr>
              <a:t>Not Null (there must be a value in every row)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3200" b="1"/>
              <a:t>Ted Codd’s Relational Database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781300"/>
            <a:ext cx="7777162" cy="2303463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endParaRPr lang="en-GB" sz="2800" dirty="0"/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GB" sz="2000" dirty="0"/>
              <a:t>Relationships to be established between tables where the Primary Key  in one table is represented by a corresponding column (</a:t>
            </a:r>
            <a:r>
              <a:rPr lang="en-GB" sz="2000" dirty="0">
                <a:solidFill>
                  <a:srgbClr val="CC3300"/>
                </a:solidFill>
              </a:rPr>
              <a:t>FOREIGN KEY</a:t>
            </a:r>
            <a:r>
              <a:rPr lang="en-GB" sz="2000" dirty="0"/>
              <a:t>) in another table,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endParaRPr lang="en-GB" sz="2000" dirty="0"/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GB" sz="2000" dirty="0"/>
              <a:t>Data to be selected from one or more linked tables of un-ordered records as a new table, i.e. </a:t>
            </a:r>
            <a:r>
              <a:rPr lang="en-GB" sz="2000" dirty="0">
                <a:solidFill>
                  <a:srgbClr val="CC3300"/>
                </a:solidFill>
              </a:rPr>
              <a:t>a query</a:t>
            </a:r>
            <a:r>
              <a:rPr lang="en-GB" sz="2000" dirty="0"/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06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5288" y="1484313"/>
            <a:ext cx="8280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In addition to the requirement that each table has a </a:t>
            </a:r>
            <a:r>
              <a:rPr lang="en-GB" sz="2000" b="0">
                <a:solidFill>
                  <a:srgbClr val="CC3300"/>
                </a:solidFill>
                <a:latin typeface="Comic Sans MS" pitchFamily="66" charset="0"/>
              </a:rPr>
              <a:t>PRIMARY KEY</a:t>
            </a:r>
            <a:r>
              <a:rPr lang="en-GB" sz="2000" b="0">
                <a:latin typeface="Comic Sans MS" pitchFamily="66" charset="0"/>
              </a:rPr>
              <a:t> to uniquely identify each row (record).  Ted Codd’s concept of Relational Database Design allows: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7"/>
          <p:cNvGrpSpPr>
            <a:grpSpLocks/>
          </p:cNvGrpSpPr>
          <p:nvPr/>
        </p:nvGrpSpPr>
        <p:grpSpPr bwMode="auto">
          <a:xfrm>
            <a:off x="654050" y="214313"/>
            <a:ext cx="7561263" cy="1008062"/>
            <a:chOff x="971550" y="2349500"/>
            <a:chExt cx="7561263" cy="1008063"/>
          </a:xfrm>
        </p:grpSpPr>
        <p:sp>
          <p:nvSpPr>
            <p:cNvPr id="18497" name="Rectangle 27"/>
            <p:cNvSpPr>
              <a:spLocks noChangeArrowheads="1"/>
            </p:cNvSpPr>
            <p:nvPr/>
          </p:nvSpPr>
          <p:spPr bwMode="auto">
            <a:xfrm>
              <a:off x="971550" y="2422525"/>
              <a:ext cx="1655763" cy="935038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Rectangle 29"/>
            <p:cNvSpPr>
              <a:spLocks noChangeArrowheads="1"/>
            </p:cNvSpPr>
            <p:nvPr/>
          </p:nvSpPr>
          <p:spPr bwMode="auto">
            <a:xfrm>
              <a:off x="6877050" y="2420938"/>
              <a:ext cx="1655763" cy="935037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Line 30"/>
            <p:cNvSpPr>
              <a:spLocks noChangeShapeType="1"/>
            </p:cNvSpPr>
            <p:nvPr/>
          </p:nvSpPr>
          <p:spPr bwMode="auto">
            <a:xfrm flipV="1">
              <a:off x="2627313" y="2781300"/>
              <a:ext cx="4249737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00" name="Text Box 33"/>
            <p:cNvSpPr txBox="1">
              <a:spLocks noChangeArrowheads="1"/>
            </p:cNvSpPr>
            <p:nvPr/>
          </p:nvSpPr>
          <p:spPr bwMode="auto">
            <a:xfrm>
              <a:off x="1114425" y="2566988"/>
              <a:ext cx="1441450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ARTIST</a:t>
              </a:r>
            </a:p>
            <a:p>
              <a:pPr eaLnBrk="1" hangingPunct="1">
                <a:spcBef>
                  <a:spcPct val="50000"/>
                </a:spcBef>
              </a:pPr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8501" name="Text Box 34"/>
            <p:cNvSpPr txBox="1">
              <a:spLocks noChangeArrowheads="1"/>
            </p:cNvSpPr>
            <p:nvPr/>
          </p:nvSpPr>
          <p:spPr bwMode="auto">
            <a:xfrm>
              <a:off x="3203575" y="2349500"/>
              <a:ext cx="18002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Performs -</a:t>
              </a:r>
              <a:r>
                <a:rPr lang="en-GB" sz="1600">
                  <a:cs typeface="Arial" charset="0"/>
                </a:rPr>
                <a:t>►</a:t>
              </a:r>
            </a:p>
          </p:txBody>
        </p:sp>
        <p:sp>
          <p:nvSpPr>
            <p:cNvPr id="18502" name="Line 36"/>
            <p:cNvSpPr>
              <a:spLocks noChangeShapeType="1"/>
            </p:cNvSpPr>
            <p:nvPr/>
          </p:nvSpPr>
          <p:spPr bwMode="auto">
            <a:xfrm flipV="1">
              <a:off x="6156325" y="2565400"/>
              <a:ext cx="720725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03" name="Line 37"/>
            <p:cNvSpPr>
              <a:spLocks noChangeShapeType="1"/>
            </p:cNvSpPr>
            <p:nvPr/>
          </p:nvSpPr>
          <p:spPr bwMode="auto">
            <a:xfrm>
              <a:off x="6156325" y="2781300"/>
              <a:ext cx="720725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04" name="Text Box 38"/>
            <p:cNvSpPr txBox="1">
              <a:spLocks noChangeArrowheads="1"/>
            </p:cNvSpPr>
            <p:nvPr/>
          </p:nvSpPr>
          <p:spPr bwMode="auto">
            <a:xfrm>
              <a:off x="7092950" y="2563813"/>
              <a:ext cx="1368425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SONG</a:t>
              </a:r>
            </a:p>
            <a:p>
              <a:pPr eaLnBrk="1" hangingPunct="1">
                <a:spcBef>
                  <a:spcPct val="50000"/>
                </a:spcBef>
              </a:pPr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8505" name="Text Box 56"/>
            <p:cNvSpPr txBox="1">
              <a:spLocks noChangeArrowheads="1"/>
            </p:cNvSpPr>
            <p:nvPr/>
          </p:nvSpPr>
          <p:spPr bwMode="auto">
            <a:xfrm>
              <a:off x="2987675" y="2852738"/>
              <a:ext cx="2520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GB" sz="1600">
                  <a:sym typeface="Wingdings 3" pitchFamily="18" charset="2"/>
                </a:rPr>
                <a:t>- Is Performed by</a:t>
              </a:r>
            </a:p>
          </p:txBody>
        </p:sp>
      </p:grpSp>
      <p:graphicFrame>
        <p:nvGraphicFramePr>
          <p:cNvPr id="15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285750" y="2773363"/>
          <a:ext cx="3286125" cy="1584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r>
                        <a:rPr lang="en-GB" sz="2000" b="1" u="sng" dirty="0" err="1">
                          <a:solidFill>
                            <a:srgbClr val="CC3300"/>
                          </a:solidFill>
                        </a:rPr>
                        <a:t>artistID</a:t>
                      </a:r>
                      <a:endParaRPr lang="en-GB" sz="2000" b="1" u="sng" dirty="0">
                        <a:solidFill>
                          <a:srgbClr val="CC3300"/>
                        </a:solidFill>
                      </a:endParaRPr>
                    </a:p>
                  </a:txBody>
                  <a:tcPr marT="45702" marB="4570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T="45702" marB="45702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CC3300"/>
                          </a:solidFill>
                        </a:rPr>
                        <a:t>A1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CC3300"/>
                          </a:solidFill>
                        </a:rPr>
                        <a:t>A2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Phil Collins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CC3300"/>
                          </a:solidFill>
                        </a:rPr>
                        <a:t>A3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GB" sz="2000" b="0" dirty="0" err="1">
                          <a:solidFill>
                            <a:schemeClr val="tx1"/>
                          </a:solidFill>
                        </a:rPr>
                        <a:t>Enya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46"/>
          <p:cNvGraphicFramePr>
            <a:graphicFrameLocks noGrp="1"/>
          </p:cNvGraphicFramePr>
          <p:nvPr>
            <p:ph sz="half" idx="1"/>
          </p:nvPr>
        </p:nvGraphicFramePr>
        <p:xfrm>
          <a:off x="4284663" y="2293938"/>
          <a:ext cx="4430713" cy="4206877"/>
        </p:xfrm>
        <a:graphic>
          <a:graphicData uri="http://schemas.openxmlformats.org/drawingml/2006/table">
            <a:tbl>
              <a:tblPr/>
              <a:tblGrid>
                <a:gridCol w="107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songID</a:t>
                      </a:r>
                      <a:endParaRPr kumimoji="0" lang="en-GB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>
                          <a:solidFill>
                            <a:srgbClr val="CC3300"/>
                          </a:solidFill>
                          <a:latin typeface="+mn-lt"/>
                        </a:rPr>
                        <a:t>artistID</a:t>
                      </a:r>
                      <a:endParaRPr lang="en-GB" sz="2000" b="1" dirty="0">
                        <a:solidFill>
                          <a:srgbClr val="CC3300"/>
                        </a:solidFill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 are the Champions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Celts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Colours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Flash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Bohemian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Raphsody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Easy Lover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 the Air Tonight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5750" y="1928813"/>
            <a:ext cx="16430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rgbClr val="CC3300"/>
                </a:solidFill>
                <a:latin typeface="+mn-lt"/>
              </a:rPr>
              <a:t>Primary Key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29063" y="1500188"/>
            <a:ext cx="16430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rgbClr val="CC3300"/>
                </a:solidFill>
                <a:latin typeface="+mn-lt"/>
              </a:rPr>
              <a:t>Primary Key</a:t>
            </a:r>
          </a:p>
        </p:txBody>
      </p:sp>
      <p:cxnSp>
        <p:nvCxnSpPr>
          <p:cNvPr id="18492" name="Straight Arrow Connector 25"/>
          <p:cNvCxnSpPr>
            <a:cxnSpLocks noChangeShapeType="1"/>
          </p:cNvCxnSpPr>
          <p:nvPr/>
        </p:nvCxnSpPr>
        <p:spPr bwMode="auto">
          <a:xfrm rot="5400000">
            <a:off x="4393406" y="2107407"/>
            <a:ext cx="357187" cy="0"/>
          </a:xfrm>
          <a:prstGeom prst="straightConnector1">
            <a:avLst/>
          </a:prstGeom>
          <a:noFill/>
          <a:ln w="317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7000875" y="1500188"/>
            <a:ext cx="16430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rgbClr val="CC3300"/>
                </a:solidFill>
                <a:latin typeface="+mn-lt"/>
              </a:rPr>
              <a:t>Foreign Key</a:t>
            </a:r>
          </a:p>
        </p:txBody>
      </p:sp>
      <p:cxnSp>
        <p:nvCxnSpPr>
          <p:cNvPr id="18494" name="Straight Arrow Connector 30"/>
          <p:cNvCxnSpPr>
            <a:cxnSpLocks noChangeShapeType="1"/>
          </p:cNvCxnSpPr>
          <p:nvPr/>
        </p:nvCxnSpPr>
        <p:spPr bwMode="auto">
          <a:xfrm rot="5400000">
            <a:off x="7679531" y="2107407"/>
            <a:ext cx="357187" cy="0"/>
          </a:xfrm>
          <a:prstGeom prst="straightConnector1">
            <a:avLst/>
          </a:prstGeom>
          <a:noFill/>
          <a:ln w="317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5" name="Straight Arrow Connector 31"/>
          <p:cNvCxnSpPr>
            <a:cxnSpLocks noChangeShapeType="1"/>
          </p:cNvCxnSpPr>
          <p:nvPr/>
        </p:nvCxnSpPr>
        <p:spPr bwMode="auto">
          <a:xfrm rot="5400000">
            <a:off x="678656" y="2536032"/>
            <a:ext cx="357187" cy="0"/>
          </a:xfrm>
          <a:prstGeom prst="straightConnector1">
            <a:avLst/>
          </a:prstGeom>
          <a:noFill/>
          <a:ln w="317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214313" y="4786313"/>
            <a:ext cx="35718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0" i="1" dirty="0">
                <a:latin typeface="+mn-lt"/>
              </a:rPr>
              <a:t>The primary key from the ‘one end’  table is put into the ‘many end’ table to create the link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214313" y="285750"/>
          <a:ext cx="3286125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GB" sz="1600" b="1" u="sng" dirty="0" err="1">
                          <a:solidFill>
                            <a:srgbClr val="CC3300"/>
                          </a:solidFill>
                        </a:rPr>
                        <a:t>artistID</a:t>
                      </a:r>
                      <a:endParaRPr lang="en-GB" sz="1600" b="1" u="sng" dirty="0">
                        <a:solidFill>
                          <a:srgbClr val="CC3300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CC3300"/>
                          </a:solidFill>
                        </a:rPr>
                        <a:t>A1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A2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Phil Collins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CC3300"/>
                          </a:solidFill>
                        </a:rPr>
                        <a:t>A3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Enya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46"/>
          <p:cNvGraphicFramePr>
            <a:graphicFrameLocks noGrp="1"/>
          </p:cNvGraphicFramePr>
          <p:nvPr>
            <p:ph sz="half" idx="1"/>
          </p:nvPr>
        </p:nvGraphicFramePr>
        <p:xfrm>
          <a:off x="141288" y="2071688"/>
          <a:ext cx="3359150" cy="3949700"/>
        </p:xfrm>
        <a:graphic>
          <a:graphicData uri="http://schemas.openxmlformats.org/drawingml/2006/table">
            <a:tbl>
              <a:tblPr/>
              <a:tblGrid>
                <a:gridCol w="93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songID</a:t>
                      </a:r>
                      <a:endParaRPr kumimoji="0" lang="en-GB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>
                          <a:solidFill>
                            <a:srgbClr val="CC3300"/>
                          </a:solidFill>
                          <a:latin typeface="+mn-lt"/>
                        </a:rPr>
                        <a:t>artistID</a:t>
                      </a:r>
                      <a:endParaRPr lang="en-GB" sz="1600" b="1" dirty="0">
                        <a:solidFill>
                          <a:srgbClr val="CC3300"/>
                        </a:solidFill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 are the Champions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Celts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Colours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Flash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Bohemian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Raphsody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Easy Lover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 the Air Tonight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86250" y="955675"/>
            <a:ext cx="464343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400" dirty="0">
                <a:latin typeface="+mn-lt"/>
              </a:rPr>
              <a:t>QUERY: </a:t>
            </a:r>
            <a:r>
              <a:rPr lang="en-GB" sz="2400" b="0" dirty="0">
                <a:latin typeface="+mn-lt"/>
              </a:rPr>
              <a:t>Titles of all the songs by Phil Collins</a:t>
            </a:r>
            <a:endParaRPr lang="en-GB" sz="2400" dirty="0">
              <a:latin typeface="+mn-lt"/>
            </a:endParaRPr>
          </a:p>
        </p:txBody>
      </p:sp>
      <p:cxnSp>
        <p:nvCxnSpPr>
          <p:cNvPr id="19514" name="Straight Arrow Connector 23"/>
          <p:cNvCxnSpPr>
            <a:cxnSpLocks noChangeShapeType="1"/>
          </p:cNvCxnSpPr>
          <p:nvPr/>
        </p:nvCxnSpPr>
        <p:spPr bwMode="auto">
          <a:xfrm rot="10800000">
            <a:off x="3429000" y="2286000"/>
            <a:ext cx="428625" cy="1588"/>
          </a:xfrm>
          <a:prstGeom prst="straightConnector1">
            <a:avLst/>
          </a:prstGeom>
          <a:noFill/>
          <a:ln w="317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2820988" y="1249363"/>
            <a:ext cx="2071687" cy="1587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Straight Connector 35"/>
          <p:cNvCxnSpPr>
            <a:cxnSpLocks noChangeShapeType="1"/>
          </p:cNvCxnSpPr>
          <p:nvPr/>
        </p:nvCxnSpPr>
        <p:spPr bwMode="auto">
          <a:xfrm>
            <a:off x="1285875" y="212725"/>
            <a:ext cx="2571750" cy="1588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214313" y="285750"/>
          <a:ext cx="3286125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GB" sz="1600" b="1" u="sng" dirty="0" err="1">
                          <a:solidFill>
                            <a:srgbClr val="CC3300"/>
                          </a:solidFill>
                        </a:rPr>
                        <a:t>artistID</a:t>
                      </a:r>
                      <a:endParaRPr lang="en-GB" sz="1600" b="1" u="sng" dirty="0">
                        <a:solidFill>
                          <a:srgbClr val="CC3300"/>
                        </a:solidFill>
                      </a:endParaRP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T="45700" marB="457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CC3300"/>
                          </a:solidFill>
                        </a:rPr>
                        <a:t>A1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CC3300"/>
                          </a:solidFill>
                        </a:rPr>
                        <a:t>A2</a:t>
                      </a:r>
                    </a:p>
                  </a:txBody>
                  <a:tcPr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Phil Collins</a:t>
                      </a:r>
                    </a:p>
                  </a:txBody>
                  <a:tcPr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CC3300"/>
                          </a:solidFill>
                        </a:rPr>
                        <a:t>A3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Enya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46"/>
          <p:cNvGraphicFramePr>
            <a:graphicFrameLocks noGrp="1"/>
          </p:cNvGraphicFramePr>
          <p:nvPr>
            <p:ph sz="half" idx="1"/>
          </p:nvPr>
        </p:nvGraphicFramePr>
        <p:xfrm>
          <a:off x="141288" y="2071688"/>
          <a:ext cx="3359150" cy="3949700"/>
        </p:xfrm>
        <a:graphic>
          <a:graphicData uri="http://schemas.openxmlformats.org/drawingml/2006/table">
            <a:tbl>
              <a:tblPr/>
              <a:tblGrid>
                <a:gridCol w="93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songID</a:t>
                      </a:r>
                      <a:endParaRPr kumimoji="0" lang="en-GB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err="1">
                          <a:solidFill>
                            <a:srgbClr val="CC3300"/>
                          </a:solidFill>
                          <a:latin typeface="+mn-lt"/>
                        </a:rPr>
                        <a:t>artistID</a:t>
                      </a:r>
                      <a:endParaRPr lang="en-GB" sz="1600" b="1" dirty="0">
                        <a:solidFill>
                          <a:srgbClr val="CC3300"/>
                        </a:solidFill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 are the Champions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Celts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Colours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Flash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Bohemian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Raphsody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Easy Lover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 the Air Tonight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86250" y="955675"/>
            <a:ext cx="464343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400" dirty="0">
                <a:latin typeface="+mn-lt"/>
              </a:rPr>
              <a:t>QUERY: </a:t>
            </a:r>
            <a:r>
              <a:rPr lang="en-GB" sz="2400" b="0" dirty="0">
                <a:latin typeface="+mn-lt"/>
              </a:rPr>
              <a:t>Titles of all the songs by Phil Collins</a:t>
            </a:r>
            <a:endParaRPr lang="en-GB" sz="2400" dirty="0">
              <a:latin typeface="+mn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351338" y="2039938"/>
          <a:ext cx="4364038" cy="188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07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91436" marR="91436" marT="45705" marB="457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marL="91436" marR="91436" marT="45705" marB="4570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07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Phil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</a:rPr>
                        <a:t> Collins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Colours</a:t>
                      </a:r>
                    </a:p>
                  </a:txBody>
                  <a:tcPr marL="91436" marR="91436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7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Phil Collins</a:t>
                      </a: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Easy Lover</a:t>
                      </a:r>
                    </a:p>
                  </a:txBody>
                  <a:tcPr marL="91436" marR="91436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04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Phil Collins</a:t>
                      </a:r>
                    </a:p>
                  </a:txBody>
                  <a:tcPr marL="91436" marR="91436" marT="45705" marB="457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 the Air Tonight</a:t>
                      </a:r>
                    </a:p>
                  </a:txBody>
                  <a:tcPr marL="91436" marR="91436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92233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2800" b="1"/>
              <a:t>A Customer Orders Table </a:t>
            </a:r>
          </a:p>
        </p:txBody>
      </p:sp>
      <p:graphicFrame>
        <p:nvGraphicFramePr>
          <p:cNvPr id="161876" name="Group 84"/>
          <p:cNvGraphicFramePr>
            <a:graphicFrameLocks noGrp="1"/>
          </p:cNvGraphicFramePr>
          <p:nvPr>
            <p:ph type="tbl" idx="1"/>
          </p:nvPr>
        </p:nvGraphicFramePr>
        <p:xfrm>
          <a:off x="468313" y="2060575"/>
          <a:ext cx="8229600" cy="2981326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7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Delivery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DeliveryDate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PaymentMethod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Credit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Cheque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 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Bank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65" name="Text Box 83"/>
          <p:cNvSpPr txBox="1">
            <a:spLocks noChangeArrowheads="1"/>
          </p:cNvSpPr>
          <p:nvPr/>
        </p:nvSpPr>
        <p:spPr bwMode="auto">
          <a:xfrm>
            <a:off x="468313" y="1557338"/>
            <a:ext cx="820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Here is a table of orders placed by the customers:</a:t>
            </a:r>
          </a:p>
        </p:txBody>
      </p:sp>
      <p:sp>
        <p:nvSpPr>
          <p:cNvPr id="21566" name="Text Box 85"/>
          <p:cNvSpPr txBox="1">
            <a:spLocks noChangeArrowheads="1"/>
          </p:cNvSpPr>
          <p:nvPr/>
        </p:nvSpPr>
        <p:spPr bwMode="auto">
          <a:xfrm>
            <a:off x="468313" y="5229225"/>
            <a:ext cx="820737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 b="0">
                <a:latin typeface="Comic Sans MS" pitchFamily="66" charset="0"/>
              </a:rPr>
              <a:t>Can you identify the PRIMARY KEY column (field) here?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800" b="0">
                <a:latin typeface="Comic Sans MS" pitchFamily="66" charset="0"/>
              </a:rPr>
              <a:t>Which column (field) do you think is used as a FOREIGN KEY to link this table to the CUSTOMERS table?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b="1"/>
              <a:t>The Relational Database Model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229600" cy="3773487"/>
          </a:xfrm>
        </p:spPr>
        <p:txBody>
          <a:bodyPr/>
          <a:lstStyle/>
          <a:p>
            <a:pPr eaLnBrk="1" hangingPunct="1"/>
            <a:r>
              <a:rPr lang="en-GB" sz="2000"/>
              <a:t>Explain Ted Codd’s concept of the relational database model.</a:t>
            </a:r>
            <a:br>
              <a:rPr lang="en-GB" sz="2000"/>
            </a:br>
            <a:endParaRPr lang="en-GB" sz="2000"/>
          </a:p>
          <a:p>
            <a:pPr eaLnBrk="1" hangingPunct="1"/>
            <a:r>
              <a:rPr lang="en-GB" sz="2000"/>
              <a:t>Appreciate the importance of Identity.</a:t>
            </a:r>
            <a:br>
              <a:rPr lang="en-GB" sz="2000"/>
            </a:br>
            <a:endParaRPr lang="en-GB" sz="2000"/>
          </a:p>
          <a:p>
            <a:pPr eaLnBrk="1" hangingPunct="1"/>
            <a:r>
              <a:rPr lang="en-GB" sz="2000"/>
              <a:t>Illustrate with activities how to select a Primary Key for a table.</a:t>
            </a:r>
            <a:br>
              <a:rPr lang="en-GB" sz="2000"/>
            </a:br>
            <a:endParaRPr lang="en-GB" sz="2000"/>
          </a:p>
          <a:p>
            <a:pPr eaLnBrk="1" hangingPunct="1"/>
            <a:r>
              <a:rPr lang="en-GB" sz="2000"/>
              <a:t>Illustrate with activities how Entities and Database Tables are joined on their Primary and Foreign keys and how this is represented graphically.</a:t>
            </a:r>
            <a:br>
              <a:rPr lang="en-GB" sz="2000"/>
            </a:br>
            <a:endParaRPr lang="en-GB" sz="2000"/>
          </a:p>
          <a:p>
            <a:pPr eaLnBrk="1" hangingPunct="1"/>
            <a:r>
              <a:rPr lang="en-GB" sz="2000"/>
              <a:t>Summarise the meaning and uses of Relational Database Terms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400">
                <a:solidFill>
                  <a:schemeClr val="accent1"/>
                </a:solidFill>
                <a:latin typeface="Comic Sans MS" pitchFamily="66" charset="0"/>
              </a:rPr>
              <a:t>Objectives: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92233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2800" b="1"/>
              <a:t>A Customer Orders Table </a:t>
            </a:r>
          </a:p>
        </p:txBody>
      </p:sp>
      <p:graphicFrame>
        <p:nvGraphicFramePr>
          <p:cNvPr id="161876" name="Group 84"/>
          <p:cNvGraphicFramePr>
            <a:graphicFrameLocks noGrp="1"/>
          </p:cNvGraphicFramePr>
          <p:nvPr>
            <p:ph type="tbl" idx="1"/>
          </p:nvPr>
        </p:nvGraphicFramePr>
        <p:xfrm>
          <a:off x="71438" y="3214688"/>
          <a:ext cx="8929688" cy="2981326"/>
        </p:xfrm>
        <a:graphic>
          <a:graphicData uri="http://schemas.openxmlformats.org/drawingml/2006/table">
            <a:tbl>
              <a:tblPr/>
              <a:tblGrid>
                <a:gridCol w="122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4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OrderID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CustID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OrderDate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Delivery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DeliveryDate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PaymentMethod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Credit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Cheque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 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Bank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21/12/2007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89" name="Text Box 83"/>
          <p:cNvSpPr txBox="1">
            <a:spLocks noChangeArrowheads="1"/>
          </p:cNvSpPr>
          <p:nvPr/>
        </p:nvSpPr>
        <p:spPr bwMode="auto">
          <a:xfrm>
            <a:off x="468313" y="1285875"/>
            <a:ext cx="1389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>
                <a:solidFill>
                  <a:srgbClr val="C00000"/>
                </a:solidFill>
                <a:latin typeface="Comic Sans MS" pitchFamily="66" charset="0"/>
              </a:rPr>
              <a:t>PRIMARY KEY: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320676" y="2463800"/>
            <a:ext cx="1071562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591" name="Text Box 83"/>
          <p:cNvSpPr txBox="1">
            <a:spLocks noChangeArrowheads="1"/>
          </p:cNvSpPr>
          <p:nvPr/>
        </p:nvSpPr>
        <p:spPr bwMode="auto">
          <a:xfrm>
            <a:off x="1428750" y="1782763"/>
            <a:ext cx="1389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>
                <a:solidFill>
                  <a:srgbClr val="00B050"/>
                </a:solidFill>
                <a:latin typeface="Comic Sans MS" pitchFamily="66" charset="0"/>
              </a:rPr>
              <a:t>FOREIGN KEY: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1562101" y="2786062"/>
            <a:ext cx="723900" cy="952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323850" y="274638"/>
            <a:ext cx="8496300" cy="92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GB" sz="2400">
                <a:solidFill>
                  <a:srgbClr val="CC3300"/>
                </a:solidFill>
                <a:latin typeface="Comic Sans MS" pitchFamily="66" charset="0"/>
              </a:rPr>
              <a:t>Draw an ERD of the Relationship Between a Customer and an Order Entity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978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arenR"/>
            </a:pPr>
            <a:r>
              <a:rPr lang="en-GB" sz="1800" b="0">
                <a:latin typeface="Comic Sans MS" pitchFamily="66" charset="0"/>
              </a:rPr>
              <a:t>Each customer can place zero to many orders</a:t>
            </a:r>
          </a:p>
          <a:p>
            <a:pPr algn="l" eaLnBrk="1" hangingPunct="1">
              <a:spcBef>
                <a:spcPct val="50000"/>
              </a:spcBef>
              <a:buFontTx/>
              <a:buAutoNum type="arabicParenR"/>
            </a:pPr>
            <a:r>
              <a:rPr lang="en-GB" sz="1800" b="0">
                <a:latin typeface="Comic Sans MS" pitchFamily="66" charset="0"/>
              </a:rPr>
              <a:t>An order is placed by a single customer</a:t>
            </a:r>
          </a:p>
          <a:p>
            <a:pPr algn="l" eaLnBrk="1" hangingPunct="1">
              <a:spcBef>
                <a:spcPct val="50000"/>
              </a:spcBef>
              <a:buFontTx/>
              <a:buAutoNum type="arabicParenR"/>
            </a:pPr>
            <a:r>
              <a:rPr lang="en-GB" sz="1800" b="0">
                <a:latin typeface="Comic Sans MS" pitchFamily="66" charset="0"/>
              </a:rPr>
              <a:t>The Primary Key attribute of the Customer entity is CustID</a:t>
            </a:r>
          </a:p>
          <a:p>
            <a:pPr algn="l" eaLnBrk="1" hangingPunct="1">
              <a:spcBef>
                <a:spcPct val="50000"/>
              </a:spcBef>
              <a:buFontTx/>
              <a:buAutoNum type="arabicParenR"/>
            </a:pPr>
            <a:r>
              <a:rPr lang="en-GB" sz="1800" b="0">
                <a:latin typeface="Comic Sans MS" pitchFamily="66" charset="0"/>
              </a:rPr>
              <a:t>The Primary Key attribute of the Order entity is OrderID</a:t>
            </a:r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323850" y="1412875"/>
            <a:ext cx="84248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 u="sng">
                <a:latin typeface="Comic Sans MS" pitchFamily="66" charset="0"/>
              </a:rPr>
              <a:t>Work In Pairs (5 min)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Sketch an ERD for the relationship between a Customer and Order entity, which takes into account the following:</a:t>
            </a:r>
          </a:p>
        </p:txBody>
      </p:sp>
      <p:sp>
        <p:nvSpPr>
          <p:cNvPr id="23557" name="Text Box 11"/>
          <p:cNvSpPr txBox="1">
            <a:spLocks noChangeArrowheads="1"/>
          </p:cNvSpPr>
          <p:nvPr/>
        </p:nvSpPr>
        <p:spPr bwMode="auto">
          <a:xfrm>
            <a:off x="395288" y="5516563"/>
            <a:ext cx="856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 b="0">
                <a:latin typeface="Comic Sans MS" pitchFamily="66" charset="0"/>
              </a:rPr>
              <a:t>Your sketch should include the names of the primary and foreign keys inside the entity “boxes”.</a:t>
            </a:r>
            <a:endParaRPr lang="en-GB" sz="2400" b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922337"/>
          </a:xfrm>
          <a:noFill/>
        </p:spPr>
        <p:txBody>
          <a:bodyPr/>
          <a:lstStyle/>
          <a:p>
            <a:pPr eaLnBrk="1" hangingPunct="1"/>
            <a:r>
              <a:rPr lang="en-GB" sz="2400" b="1"/>
              <a:t>Joining Entities: An ERD of the Relationship Between a Customer and an Order Entity</a:t>
            </a:r>
          </a:p>
        </p:txBody>
      </p:sp>
      <p:sp>
        <p:nvSpPr>
          <p:cNvPr id="24579" name="Rectangle 10"/>
          <p:cNvSpPr>
            <a:spLocks noChangeArrowheads="1"/>
          </p:cNvSpPr>
          <p:nvPr/>
        </p:nvSpPr>
        <p:spPr bwMode="auto">
          <a:xfrm>
            <a:off x="539750" y="3071813"/>
            <a:ext cx="1944688" cy="1439862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6300788" y="3071813"/>
            <a:ext cx="2016125" cy="1368425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12"/>
          <p:cNvSpPr>
            <a:spLocks noChangeShapeType="1"/>
          </p:cNvSpPr>
          <p:nvPr/>
        </p:nvSpPr>
        <p:spPr bwMode="auto">
          <a:xfrm>
            <a:off x="2484438" y="3790950"/>
            <a:ext cx="38163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Text Box 15"/>
          <p:cNvSpPr txBox="1">
            <a:spLocks noChangeArrowheads="1"/>
          </p:cNvSpPr>
          <p:nvPr/>
        </p:nvSpPr>
        <p:spPr bwMode="auto">
          <a:xfrm>
            <a:off x="684213" y="3287713"/>
            <a:ext cx="165576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600"/>
              <a:t>CUSTOMER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600">
                <a:solidFill>
                  <a:schemeClr val="accent2"/>
                </a:solidFill>
              </a:rPr>
              <a:t>CustID (PK)</a:t>
            </a:r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2987675" y="3359150"/>
            <a:ext cx="194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/>
              <a:t>Customer places -</a:t>
            </a:r>
            <a:r>
              <a:rPr lang="en-GB" sz="1200">
                <a:latin typeface="Arial" charset="0"/>
                <a:cs typeface="Arial" charset="0"/>
              </a:rPr>
              <a:t>►</a:t>
            </a:r>
          </a:p>
        </p:txBody>
      </p:sp>
      <p:sp>
        <p:nvSpPr>
          <p:cNvPr id="24584" name="Line 18"/>
          <p:cNvSpPr>
            <a:spLocks noChangeShapeType="1"/>
          </p:cNvSpPr>
          <p:nvPr/>
        </p:nvSpPr>
        <p:spPr bwMode="auto">
          <a:xfrm flipV="1">
            <a:off x="5580063" y="3576638"/>
            <a:ext cx="720725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5580063" y="3792538"/>
            <a:ext cx="720725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6372225" y="3287713"/>
            <a:ext cx="18002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600"/>
              <a:t>ORDER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600"/>
              <a:t>OrderID (PK)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1600">
                <a:solidFill>
                  <a:schemeClr val="accent2"/>
                </a:solidFill>
              </a:rPr>
              <a:t>CustID (FK)</a:t>
            </a:r>
          </a:p>
        </p:txBody>
      </p:sp>
      <p:sp>
        <p:nvSpPr>
          <p:cNvPr id="24587" name="Text Box 22"/>
          <p:cNvSpPr txBox="1">
            <a:spLocks noChangeArrowheads="1"/>
          </p:cNvSpPr>
          <p:nvPr/>
        </p:nvSpPr>
        <p:spPr bwMode="auto">
          <a:xfrm>
            <a:off x="2916238" y="3863975"/>
            <a:ext cx="230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200">
                <a:sym typeface="Wingdings 3" pitchFamily="18" charset="2"/>
              </a:rPr>
              <a:t>- </a:t>
            </a:r>
            <a:r>
              <a:rPr lang="en-GB" sz="1200"/>
              <a:t>Orders are placed by</a:t>
            </a:r>
          </a:p>
        </p:txBody>
      </p:sp>
      <p:sp>
        <p:nvSpPr>
          <p:cNvPr id="24588" name="Text Box 23"/>
          <p:cNvSpPr txBox="1">
            <a:spLocks noChangeArrowheads="1"/>
          </p:cNvSpPr>
          <p:nvPr/>
        </p:nvSpPr>
        <p:spPr bwMode="auto">
          <a:xfrm>
            <a:off x="468313" y="1285875"/>
            <a:ext cx="79200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Customer and order entities can be joined in a One-to-Many relationship.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000" b="0">
                <a:latin typeface="Comic Sans MS" pitchFamily="66" charset="0"/>
              </a:rPr>
              <a:t> Each customer can place zero to many orders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000" b="0">
                <a:latin typeface="Comic Sans MS" pitchFamily="66" charset="0"/>
              </a:rPr>
              <a:t> An order is placed by a single customer</a:t>
            </a: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468313" y="4714875"/>
            <a:ext cx="828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 b="0">
                <a:latin typeface="Comic Sans MS" pitchFamily="66" charset="0"/>
              </a:rPr>
              <a:t>The </a:t>
            </a:r>
            <a:r>
              <a:rPr lang="en-GB" sz="1800" b="0">
                <a:solidFill>
                  <a:srgbClr val="CC3300"/>
                </a:solidFill>
                <a:latin typeface="Comic Sans MS" pitchFamily="66" charset="0"/>
              </a:rPr>
              <a:t>PRIMARY KEY</a:t>
            </a:r>
            <a:r>
              <a:rPr lang="en-GB" sz="1800" b="0">
                <a:latin typeface="Comic Sans MS" pitchFamily="66" charset="0"/>
              </a:rPr>
              <a:t> attribute (PK) of the Customer entity </a:t>
            </a:r>
            <a:r>
              <a:rPr lang="en-GB" sz="1800" b="0">
                <a:solidFill>
                  <a:schemeClr val="accent2"/>
                </a:solidFill>
                <a:latin typeface="Comic Sans MS" pitchFamily="66" charset="0"/>
              </a:rPr>
              <a:t>is linked to</a:t>
            </a:r>
            <a:r>
              <a:rPr lang="en-GB" sz="1800" b="0">
                <a:latin typeface="Comic Sans MS" pitchFamily="66" charset="0"/>
              </a:rPr>
              <a:t> the </a:t>
            </a:r>
            <a:r>
              <a:rPr lang="en-GB" sz="1800" b="0">
                <a:solidFill>
                  <a:srgbClr val="CC3300"/>
                </a:solidFill>
                <a:latin typeface="Comic Sans MS" pitchFamily="66" charset="0"/>
              </a:rPr>
              <a:t>FOREIGN KEY</a:t>
            </a:r>
            <a:r>
              <a:rPr lang="en-GB" sz="1800" b="0">
                <a:latin typeface="Comic Sans MS" pitchFamily="66" charset="0"/>
              </a:rPr>
              <a:t> attribute (FK) of the Order entity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" y="5643563"/>
            <a:ext cx="792956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i="1" dirty="0">
                <a:solidFill>
                  <a:srgbClr val="C00000"/>
                </a:solidFill>
                <a:latin typeface="+mn-lt"/>
              </a:rPr>
              <a:t>In a 1:M relationship the Primary Key of the 1 end table is put into the M end table as a Foreign Key to link the tables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Many to Many Relationships</a:t>
            </a:r>
          </a:p>
        </p:txBody>
      </p:sp>
      <p:grpSp>
        <p:nvGrpSpPr>
          <p:cNvPr id="25603" name="Group 22"/>
          <p:cNvGrpSpPr>
            <a:grpSpLocks/>
          </p:cNvGrpSpPr>
          <p:nvPr/>
        </p:nvGrpSpPr>
        <p:grpSpPr bwMode="auto">
          <a:xfrm>
            <a:off x="431800" y="4033838"/>
            <a:ext cx="8280400" cy="954087"/>
            <a:chOff x="539750" y="2852738"/>
            <a:chExt cx="8280400" cy="954107"/>
          </a:xfrm>
        </p:grpSpPr>
        <p:sp>
          <p:nvSpPr>
            <p:cNvPr id="25620" name="Text Box 3"/>
            <p:cNvSpPr txBox="1">
              <a:spLocks noChangeArrowheads="1"/>
            </p:cNvSpPr>
            <p:nvPr/>
          </p:nvSpPr>
          <p:spPr bwMode="auto">
            <a:xfrm>
              <a:off x="539750" y="2924175"/>
              <a:ext cx="1657350" cy="681038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DOCTOR</a:t>
              </a:r>
            </a:p>
            <a:p>
              <a:pPr eaLnBrk="1" hangingPunct="1">
                <a:spcBef>
                  <a:spcPct val="50000"/>
                </a:spcBef>
              </a:pPr>
              <a:endParaRPr lang="en-GB"/>
            </a:p>
          </p:txBody>
        </p:sp>
        <p:sp>
          <p:nvSpPr>
            <p:cNvPr id="25621" name="Text Box 4"/>
            <p:cNvSpPr txBox="1">
              <a:spLocks noChangeArrowheads="1"/>
            </p:cNvSpPr>
            <p:nvPr/>
          </p:nvSpPr>
          <p:spPr bwMode="auto">
            <a:xfrm>
              <a:off x="7019925" y="2924175"/>
              <a:ext cx="1800225" cy="681038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PATIENT</a:t>
              </a:r>
            </a:p>
            <a:p>
              <a:pPr eaLnBrk="1" hangingPunct="1">
                <a:spcBef>
                  <a:spcPct val="50000"/>
                </a:spcBef>
              </a:pPr>
              <a:endParaRPr lang="en-GB"/>
            </a:p>
          </p:txBody>
        </p:sp>
        <p:sp>
          <p:nvSpPr>
            <p:cNvPr id="25622" name="Text Box 5"/>
            <p:cNvSpPr txBox="1">
              <a:spLocks noChangeArrowheads="1"/>
            </p:cNvSpPr>
            <p:nvPr/>
          </p:nvSpPr>
          <p:spPr bwMode="auto">
            <a:xfrm>
              <a:off x="3563938" y="2852738"/>
              <a:ext cx="17287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5623" name="Text Box 6"/>
            <p:cNvSpPr txBox="1">
              <a:spLocks noChangeArrowheads="1"/>
            </p:cNvSpPr>
            <p:nvPr/>
          </p:nvSpPr>
          <p:spPr bwMode="auto">
            <a:xfrm>
              <a:off x="3635375" y="2852738"/>
              <a:ext cx="1944688" cy="954107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VISIT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u="sng">
                  <a:solidFill>
                    <a:schemeClr val="accent2"/>
                  </a:solidFill>
                </a:rPr>
                <a:t>doctorID, patientID</a:t>
              </a:r>
            </a:p>
          </p:txBody>
        </p:sp>
        <p:sp>
          <p:nvSpPr>
            <p:cNvPr id="25624" name="Line 7"/>
            <p:cNvSpPr>
              <a:spLocks noChangeShapeType="1"/>
            </p:cNvSpPr>
            <p:nvPr/>
          </p:nvSpPr>
          <p:spPr bwMode="auto">
            <a:xfrm>
              <a:off x="2195513" y="3284538"/>
              <a:ext cx="1439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5" name="Line 11"/>
            <p:cNvSpPr>
              <a:spLocks noChangeShapeType="1"/>
            </p:cNvSpPr>
            <p:nvPr/>
          </p:nvSpPr>
          <p:spPr bwMode="auto">
            <a:xfrm flipV="1">
              <a:off x="3132138" y="3068638"/>
              <a:ext cx="503237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6" name="Line 12"/>
            <p:cNvSpPr>
              <a:spLocks noChangeShapeType="1"/>
            </p:cNvSpPr>
            <p:nvPr/>
          </p:nvSpPr>
          <p:spPr bwMode="auto">
            <a:xfrm>
              <a:off x="3132138" y="3284538"/>
              <a:ext cx="503237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7" name="Line 13"/>
            <p:cNvSpPr>
              <a:spLocks noChangeShapeType="1"/>
            </p:cNvSpPr>
            <p:nvPr/>
          </p:nvSpPr>
          <p:spPr bwMode="auto">
            <a:xfrm flipH="1">
              <a:off x="5580063" y="3284538"/>
              <a:ext cx="13684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8" name="Line 17"/>
            <p:cNvSpPr>
              <a:spLocks noChangeShapeType="1"/>
            </p:cNvSpPr>
            <p:nvPr/>
          </p:nvSpPr>
          <p:spPr bwMode="auto">
            <a:xfrm flipV="1">
              <a:off x="5580063" y="3284538"/>
              <a:ext cx="503237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9" name="Line 18"/>
            <p:cNvSpPr>
              <a:spLocks noChangeShapeType="1"/>
            </p:cNvSpPr>
            <p:nvPr/>
          </p:nvSpPr>
          <p:spPr bwMode="auto">
            <a:xfrm>
              <a:off x="5580063" y="3068638"/>
              <a:ext cx="503237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604" name="Group 14"/>
          <p:cNvGrpSpPr>
            <a:grpSpLocks/>
          </p:cNvGrpSpPr>
          <p:nvPr/>
        </p:nvGrpSpPr>
        <p:grpSpPr bwMode="auto">
          <a:xfrm>
            <a:off x="798513" y="1428750"/>
            <a:ext cx="7488237" cy="1098550"/>
            <a:chOff x="971550" y="3213100"/>
            <a:chExt cx="7488238" cy="1098570"/>
          </a:xfrm>
        </p:grpSpPr>
        <p:sp>
          <p:nvSpPr>
            <p:cNvPr id="25608" name="Text Box 3"/>
            <p:cNvSpPr txBox="1">
              <a:spLocks noChangeArrowheads="1"/>
            </p:cNvSpPr>
            <p:nvPr/>
          </p:nvSpPr>
          <p:spPr bwMode="auto">
            <a:xfrm>
              <a:off x="971550" y="3357562"/>
              <a:ext cx="1727200" cy="954108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DOCTOR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u="sng">
                  <a:solidFill>
                    <a:schemeClr val="accent2"/>
                  </a:solidFill>
                </a:rPr>
                <a:t>doctorID</a:t>
              </a:r>
              <a:r>
                <a:rPr lang="en-GB" sz="1600">
                  <a:solidFill>
                    <a:schemeClr val="accent2"/>
                  </a:solidFill>
                </a:rPr>
                <a:t> (PK)</a:t>
              </a:r>
            </a:p>
          </p:txBody>
        </p:sp>
        <p:sp>
          <p:nvSpPr>
            <p:cNvPr id="25609" name="Text Box 4"/>
            <p:cNvSpPr txBox="1">
              <a:spLocks noChangeArrowheads="1"/>
            </p:cNvSpPr>
            <p:nvPr/>
          </p:nvSpPr>
          <p:spPr bwMode="auto">
            <a:xfrm>
              <a:off x="6516688" y="3284536"/>
              <a:ext cx="1943100" cy="954108"/>
            </a:xfrm>
            <a:prstGeom prst="rect">
              <a:avLst/>
            </a:prstGeom>
            <a:solidFill>
              <a:srgbClr val="00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PATIENT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1600" u="sng">
                  <a:solidFill>
                    <a:schemeClr val="accent2"/>
                  </a:solidFill>
                </a:rPr>
                <a:t>patientID</a:t>
              </a:r>
              <a:r>
                <a:rPr lang="en-GB" sz="1600">
                  <a:solidFill>
                    <a:schemeClr val="accent2"/>
                  </a:solidFill>
                </a:rPr>
                <a:t>  (PK)</a:t>
              </a:r>
            </a:p>
          </p:txBody>
        </p:sp>
        <p:sp>
          <p:nvSpPr>
            <p:cNvPr id="25610" name="Line 5"/>
            <p:cNvSpPr>
              <a:spLocks noChangeShapeType="1"/>
            </p:cNvSpPr>
            <p:nvPr/>
          </p:nvSpPr>
          <p:spPr bwMode="auto">
            <a:xfrm>
              <a:off x="2700338" y="3644900"/>
              <a:ext cx="3816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1" name="Line 6"/>
            <p:cNvSpPr>
              <a:spLocks noChangeShapeType="1"/>
            </p:cNvSpPr>
            <p:nvPr/>
          </p:nvSpPr>
          <p:spPr bwMode="auto">
            <a:xfrm>
              <a:off x="2700338" y="3429000"/>
              <a:ext cx="431800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2" name="Line 7"/>
            <p:cNvSpPr>
              <a:spLocks noChangeShapeType="1"/>
            </p:cNvSpPr>
            <p:nvPr/>
          </p:nvSpPr>
          <p:spPr bwMode="auto">
            <a:xfrm flipH="1">
              <a:off x="2700338" y="3644900"/>
              <a:ext cx="431800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3" name="Line 8"/>
            <p:cNvSpPr>
              <a:spLocks noChangeShapeType="1"/>
            </p:cNvSpPr>
            <p:nvPr/>
          </p:nvSpPr>
          <p:spPr bwMode="auto">
            <a:xfrm flipH="1">
              <a:off x="6084888" y="3429000"/>
              <a:ext cx="431800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4" name="Line 9"/>
            <p:cNvSpPr>
              <a:spLocks noChangeShapeType="1"/>
            </p:cNvSpPr>
            <p:nvPr/>
          </p:nvSpPr>
          <p:spPr bwMode="auto">
            <a:xfrm>
              <a:off x="6084888" y="3644900"/>
              <a:ext cx="431800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3492500" y="3213100"/>
              <a:ext cx="17287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3779838" y="3284538"/>
              <a:ext cx="11509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visits </a:t>
              </a:r>
            </a:p>
          </p:txBody>
        </p:sp>
        <p:sp>
          <p:nvSpPr>
            <p:cNvPr id="25617" name="Text Box 14"/>
            <p:cNvSpPr txBox="1">
              <a:spLocks noChangeArrowheads="1"/>
            </p:cNvSpPr>
            <p:nvPr/>
          </p:nvSpPr>
          <p:spPr bwMode="auto">
            <a:xfrm>
              <a:off x="3779838" y="3716338"/>
              <a:ext cx="18002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/>
                <a:t>is visited by</a:t>
              </a: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5076825" y="3500438"/>
              <a:ext cx="2889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H="1">
              <a:off x="3492500" y="3860800"/>
              <a:ext cx="287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 rot="5400000">
            <a:off x="4035426" y="3035300"/>
            <a:ext cx="1071562" cy="1587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86313" y="2786063"/>
            <a:ext cx="20002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C3300"/>
                </a:solidFill>
                <a:latin typeface="+mn-lt"/>
              </a:rPr>
              <a:t>resolved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85875" y="5429250"/>
            <a:ext cx="72151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0" i="1" dirty="0">
                <a:latin typeface="+mn-lt"/>
              </a:rPr>
              <a:t>The primary key of the relationship entity is a </a:t>
            </a:r>
            <a:r>
              <a:rPr lang="en-GB" sz="2000" i="1" dirty="0">
                <a:solidFill>
                  <a:srgbClr val="CC3300"/>
                </a:solidFill>
                <a:latin typeface="+mn-lt"/>
              </a:rPr>
              <a:t>composite</a:t>
            </a:r>
            <a:r>
              <a:rPr lang="en-GB" sz="2000" b="0" i="1" dirty="0">
                <a:latin typeface="+mn-lt"/>
              </a:rPr>
              <a:t> of the primary keys from the ‘one end’ entities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/>
          </p:cNvGraphicFramePr>
          <p:nvPr/>
        </p:nvGraphicFramePr>
        <p:xfrm>
          <a:off x="357188" y="714375"/>
          <a:ext cx="250031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doctorID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Foster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House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Kildare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/>
        </p:nvGraphicFramePr>
        <p:xfrm>
          <a:off x="6286500" y="642938"/>
          <a:ext cx="242887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patientID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Mr</a:t>
                      </a:r>
                      <a:r>
                        <a:rPr lang="en-GB" sz="1800" b="1" baseline="0" dirty="0">
                          <a:solidFill>
                            <a:srgbClr val="00B050"/>
                          </a:solidFill>
                        </a:rPr>
                        <a:t> Green</a:t>
                      </a:r>
                      <a:endParaRPr lang="en-GB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Mrs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rgbClr val="FF0000"/>
                          </a:solidFill>
                        </a:rPr>
                        <a:t>Redfern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/>
        </p:nvGraphicFramePr>
        <p:xfrm>
          <a:off x="3214688" y="2500313"/>
          <a:ext cx="2928938" cy="3464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doctorID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3" marB="4571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patientID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3" marB="4571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7563" y="1428750"/>
            <a:ext cx="2714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Composite Key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4357688" y="2070100"/>
            <a:ext cx="428625" cy="317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/>
          </p:cNvGraphicFramePr>
          <p:nvPr/>
        </p:nvGraphicFramePr>
        <p:xfrm>
          <a:off x="357188" y="714375"/>
          <a:ext cx="250031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doctorID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Foster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House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Kildare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/>
        </p:nvGraphicFramePr>
        <p:xfrm>
          <a:off x="6286500" y="642938"/>
          <a:ext cx="242887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patientID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Mr</a:t>
                      </a:r>
                      <a:r>
                        <a:rPr lang="en-GB" sz="1800" b="1" baseline="0" dirty="0">
                          <a:solidFill>
                            <a:srgbClr val="00B050"/>
                          </a:solidFill>
                        </a:rPr>
                        <a:t> Green</a:t>
                      </a:r>
                      <a:endParaRPr lang="en-GB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Mrs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rgbClr val="FF0000"/>
                          </a:solidFill>
                        </a:rPr>
                        <a:t>Redfern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448579"/>
              </p:ext>
            </p:extLst>
          </p:nvPr>
        </p:nvGraphicFramePr>
        <p:xfrm>
          <a:off x="3214688" y="2500313"/>
          <a:ext cx="2928938" cy="3464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doctorID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patientID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39" marR="91439" marT="45713" marB="4571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13" marB="4571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39" marR="91439" marT="45713" marB="4571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13" marB="4571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788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7563" y="1428750"/>
            <a:ext cx="2714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Composite Key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4357688" y="2070100"/>
            <a:ext cx="428625" cy="317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3284984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mic Sans MS" pitchFamily="66" charset="0"/>
              </a:rPr>
              <a:t>Who has Dr House visited?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/>
          </p:cNvGraphicFramePr>
          <p:nvPr/>
        </p:nvGraphicFramePr>
        <p:xfrm>
          <a:off x="357188" y="714375"/>
          <a:ext cx="250031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doctorID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Foster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House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Kildare</a:t>
                      </a: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/>
        </p:nvGraphicFramePr>
        <p:xfrm>
          <a:off x="6286500" y="642938"/>
          <a:ext cx="2428876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patientID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C00000"/>
                          </a:solidFill>
                        </a:rPr>
                        <a:t>Name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Mr</a:t>
                      </a:r>
                      <a:r>
                        <a:rPr lang="en-GB" sz="1800" b="1" baseline="0" dirty="0">
                          <a:solidFill>
                            <a:srgbClr val="00B050"/>
                          </a:solidFill>
                        </a:rPr>
                        <a:t> Green</a:t>
                      </a:r>
                      <a:endParaRPr lang="en-GB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Mrs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rgbClr val="FF0000"/>
                          </a:solidFill>
                        </a:rPr>
                        <a:t>Redfern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/>
        </p:nvGraphicFramePr>
        <p:xfrm>
          <a:off x="1143000" y="3673475"/>
          <a:ext cx="6858001" cy="2898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sng" dirty="0" err="1">
                          <a:solidFill>
                            <a:srgbClr val="C00000"/>
                          </a:solidFill>
                        </a:rPr>
                        <a:t>visitID</a:t>
                      </a:r>
                      <a:endParaRPr lang="en-GB" sz="1800" b="1" u="sng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 err="1">
                          <a:solidFill>
                            <a:srgbClr val="C00000"/>
                          </a:solidFill>
                        </a:rPr>
                        <a:t>doctorID</a:t>
                      </a:r>
                      <a:endParaRPr lang="en-GB" sz="1800" b="1" u="none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 err="1">
                          <a:solidFill>
                            <a:srgbClr val="C00000"/>
                          </a:solidFill>
                        </a:rPr>
                        <a:t>patientID</a:t>
                      </a:r>
                      <a:endParaRPr lang="en-GB" sz="1800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GB" sz="1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u="none" dirty="0">
                          <a:solidFill>
                            <a:srgbClr val="C00000"/>
                          </a:solidFill>
                        </a:rPr>
                        <a:t>Date</a:t>
                      </a:r>
                    </a:p>
                  </a:txBody>
                  <a:tcPr marL="91439" marR="91439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u="none" dirty="0">
                          <a:solidFill>
                            <a:srgbClr val="C00000"/>
                          </a:solidFill>
                        </a:rPr>
                        <a:t>Time</a:t>
                      </a:r>
                    </a:p>
                  </a:txBody>
                  <a:tcPr marL="91439" marR="91439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17">
                <a:tc>
                  <a:txBody>
                    <a:bodyPr/>
                    <a:lstStyle/>
                    <a:p>
                      <a:r>
                        <a:rPr lang="en-GB" sz="1800" dirty="0"/>
                        <a:t>V1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24/05/08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10am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17">
                <a:tc>
                  <a:txBody>
                    <a:bodyPr/>
                    <a:lstStyle/>
                    <a:p>
                      <a:r>
                        <a:rPr lang="en-GB" sz="1800" dirty="0"/>
                        <a:t>V2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28/05/08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10am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717">
                <a:tc>
                  <a:txBody>
                    <a:bodyPr/>
                    <a:lstStyle/>
                    <a:p>
                      <a:r>
                        <a:rPr lang="en-GB" sz="1800" dirty="0"/>
                        <a:t>V3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24/05/08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2:30pm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17">
                <a:tc>
                  <a:txBody>
                    <a:bodyPr/>
                    <a:lstStyle/>
                    <a:p>
                      <a:r>
                        <a:rPr lang="en-GB" sz="1800" dirty="0"/>
                        <a:t>V4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28/05/08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3:00pm</a:t>
                      </a:r>
                    </a:p>
                  </a:txBody>
                  <a:tcPr marL="91439" marR="91439" marT="45708" marB="4570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0125" y="2706688"/>
            <a:ext cx="20002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Artificial  Key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1999456" y="3350419"/>
            <a:ext cx="428625" cy="158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14688" y="2857500"/>
            <a:ext cx="20002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Foreign Keys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3356769" y="3428207"/>
            <a:ext cx="428625" cy="158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5400000">
            <a:off x="4499769" y="3428207"/>
            <a:ext cx="428625" cy="158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48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75"/>
          </a:xfrm>
        </p:spPr>
        <p:txBody>
          <a:bodyPr/>
          <a:lstStyle/>
          <a:p>
            <a:r>
              <a:rPr lang="en-GB" sz="2400" b="1"/>
              <a:t>Using an Artificial Key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079500"/>
          </a:xfrm>
          <a:noFill/>
        </p:spPr>
        <p:txBody>
          <a:bodyPr/>
          <a:lstStyle/>
          <a:p>
            <a:pPr algn="l" eaLnBrk="1" hangingPunct="1"/>
            <a:r>
              <a:rPr lang="en-GB" sz="2000" b="1"/>
              <a:t>Joining Tables: Customer-Order Relationship As Represented in the Access Relationships Window</a:t>
            </a:r>
          </a:p>
        </p:txBody>
      </p:sp>
      <p:pic>
        <p:nvPicPr>
          <p:cNvPr id="296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36618" r="8356" b="12254"/>
          <a:stretch>
            <a:fillRect/>
          </a:stretch>
        </p:blipFill>
        <p:spPr>
          <a:xfrm>
            <a:off x="827088" y="1412875"/>
            <a:ext cx="7345362" cy="4119563"/>
          </a:xfrm>
          <a:noFill/>
        </p:spPr>
      </p:pic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468313" y="5661025"/>
            <a:ext cx="8280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sz="1800" dirty="0">
                <a:latin typeface="+mj-lt"/>
              </a:rPr>
              <a:t>The two tables are joined on the </a:t>
            </a:r>
            <a:r>
              <a:rPr lang="en-GB" sz="1800" dirty="0" err="1">
                <a:latin typeface="+mj-lt"/>
              </a:rPr>
              <a:t>CustID</a:t>
            </a:r>
            <a:r>
              <a:rPr lang="en-GB" sz="1800" dirty="0">
                <a:latin typeface="+mj-lt"/>
              </a:rPr>
              <a:t> field in a One-to-Many relationship.</a:t>
            </a:r>
          </a:p>
        </p:txBody>
      </p:sp>
      <p:sp>
        <p:nvSpPr>
          <p:cNvPr id="29701" name="AutoShape 6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172450" y="5589588"/>
            <a:ext cx="720725" cy="6477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4638"/>
            <a:ext cx="8207375" cy="633412"/>
          </a:xfrm>
          <a:noFill/>
        </p:spPr>
        <p:txBody>
          <a:bodyPr/>
          <a:lstStyle/>
          <a:p>
            <a:pPr eaLnBrk="1" hangingPunct="1"/>
            <a:r>
              <a:rPr lang="en-GB" sz="2800" b="1"/>
              <a:t>Advantages of a Relational Database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91512" cy="4392612"/>
          </a:xfrm>
        </p:spPr>
        <p:txBody>
          <a:bodyPr/>
          <a:lstStyle/>
          <a:p>
            <a:pPr eaLnBrk="1" hangingPunct="1"/>
            <a:r>
              <a:rPr lang="en-GB" sz="2000">
                <a:solidFill>
                  <a:srgbClr val="CC3300"/>
                </a:solidFill>
              </a:rPr>
              <a:t>Retrieve selected information</a:t>
            </a:r>
            <a:r>
              <a:rPr lang="en-GB" sz="2000"/>
              <a:t> one or more tables in the form as Query tables.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Rapidly </a:t>
            </a:r>
            <a:r>
              <a:rPr lang="en-GB" sz="2000">
                <a:solidFill>
                  <a:srgbClr val="CC3300"/>
                </a:solidFill>
              </a:rPr>
              <a:t>search and sort</a:t>
            </a:r>
            <a:r>
              <a:rPr lang="en-GB" sz="2000"/>
              <a:t> the data on selected fields.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Store data efficiently and </a:t>
            </a:r>
            <a:r>
              <a:rPr lang="en-GB" sz="2000">
                <a:solidFill>
                  <a:srgbClr val="CC3300"/>
                </a:solidFill>
              </a:rPr>
              <a:t>avoid data redundancy</a:t>
            </a:r>
            <a:r>
              <a:rPr lang="en-GB" sz="2000"/>
              <a:t> , i.e. duplication of data in more than one table.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>
                <a:solidFill>
                  <a:srgbClr val="CC3300"/>
                </a:solidFill>
              </a:rPr>
              <a:t>Provide different views</a:t>
            </a:r>
            <a:r>
              <a:rPr lang="en-GB" sz="2000"/>
              <a:t> of the data according to the user’s need. </a:t>
            </a:r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>
                <a:solidFill>
                  <a:srgbClr val="CC3300"/>
                </a:solidFill>
              </a:rPr>
              <a:t>Modify the design</a:t>
            </a:r>
            <a:r>
              <a:rPr lang="en-GB" sz="2000"/>
              <a:t> (e.g. add new tables) without putting the whole database out of action.</a:t>
            </a:r>
          </a:p>
          <a:p>
            <a:pPr eaLnBrk="1" hangingPunct="1"/>
            <a:endParaRPr lang="en-GB" sz="20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400" b="0">
                <a:latin typeface="Comic Sans MS" pitchFamily="66" charset="0"/>
              </a:rPr>
              <a:t>The relational database design allows us to: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3200" b="1"/>
              <a:t>The Relational Database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565400"/>
            <a:ext cx="8424862" cy="3773488"/>
          </a:xfrm>
        </p:spPr>
        <p:txBody>
          <a:bodyPr/>
          <a:lstStyle/>
          <a:p>
            <a:pPr eaLnBrk="1" hangingPunct="1"/>
            <a:r>
              <a:rPr lang="en-GB" sz="1800"/>
              <a:t>Explain Ted Codd’s concept of the relational database model.</a:t>
            </a:r>
          </a:p>
          <a:p>
            <a:pPr eaLnBrk="1" hangingPunct="1"/>
            <a:endParaRPr lang="en-GB" sz="1800"/>
          </a:p>
          <a:p>
            <a:pPr eaLnBrk="1" hangingPunct="1"/>
            <a:r>
              <a:rPr lang="en-GB" sz="1800"/>
              <a:t>Illustrate with activities how to select a Primary Key for a table.</a:t>
            </a:r>
          </a:p>
          <a:p>
            <a:pPr eaLnBrk="1" hangingPunct="1"/>
            <a:endParaRPr lang="en-GB" sz="1800"/>
          </a:p>
          <a:p>
            <a:pPr eaLnBrk="1" hangingPunct="1"/>
            <a:r>
              <a:rPr lang="en-GB" sz="1800"/>
              <a:t>Illustrate how Entities and Database Tables are joined on their Primary and Foreign keys, and how this is represented graphically.</a:t>
            </a:r>
          </a:p>
          <a:p>
            <a:pPr eaLnBrk="1" hangingPunct="1"/>
            <a:endParaRPr lang="en-GB" sz="1800"/>
          </a:p>
          <a:p>
            <a:pPr eaLnBrk="1" hangingPunct="1"/>
            <a:r>
              <a:rPr lang="en-GB" sz="1800"/>
              <a:t>Summarise the advantages of the Relational Database Model.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95288" y="17732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400">
                <a:latin typeface="Comic Sans MS" pitchFamily="66" charset="0"/>
              </a:rPr>
              <a:t>Objectives: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en-GB" b="1"/>
              <a:t>Relational Database Model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905750" cy="5327650"/>
          </a:xfrm>
        </p:spPr>
        <p:txBody>
          <a:bodyPr/>
          <a:lstStyle/>
          <a:p>
            <a:pPr eaLnBrk="1" hangingPunct="1"/>
            <a:r>
              <a:rPr lang="en-GB" sz="1800"/>
              <a:t>Conceived by </a:t>
            </a:r>
            <a:r>
              <a:rPr lang="en-GB" sz="1800">
                <a:solidFill>
                  <a:srgbClr val="CC3300"/>
                </a:solidFill>
              </a:rPr>
              <a:t>Ted Codd</a:t>
            </a:r>
            <a:r>
              <a:rPr lang="en-GB" sz="1800"/>
              <a:t> in 1970.</a:t>
            </a:r>
          </a:p>
          <a:p>
            <a:pPr eaLnBrk="1" hangingPunct="1"/>
            <a:endParaRPr lang="en-GB" sz="1800"/>
          </a:p>
          <a:p>
            <a:pPr eaLnBrk="1" hangingPunct="1">
              <a:spcBef>
                <a:spcPct val="50000"/>
              </a:spcBef>
            </a:pPr>
            <a:r>
              <a:rPr lang="en-GB" sz="1800"/>
              <a:t>Based on a branch of mathematics called </a:t>
            </a:r>
            <a:r>
              <a:rPr lang="en-GB" sz="1800">
                <a:solidFill>
                  <a:srgbClr val="C00000"/>
                </a:solidFill>
              </a:rPr>
              <a:t>SET THEORY</a:t>
            </a:r>
            <a:r>
              <a:rPr lang="en-GB" sz="1800"/>
              <a:t>, where a SET consists of a collection of items with the same characteristics (ATTRIBUTES).  </a:t>
            </a:r>
          </a:p>
          <a:p>
            <a:pPr eaLnBrk="1" hangingPunct="1">
              <a:spcBef>
                <a:spcPct val="50000"/>
              </a:spcBef>
            </a:pPr>
            <a:endParaRPr lang="en-GB" sz="1800"/>
          </a:p>
          <a:p>
            <a:pPr eaLnBrk="1" hangingPunct="1">
              <a:spcBef>
                <a:spcPct val="50000"/>
              </a:spcBef>
            </a:pPr>
            <a:r>
              <a:rPr lang="en-GB" sz="1800"/>
              <a:t>Codd used the term </a:t>
            </a:r>
            <a:r>
              <a:rPr lang="en-GB" sz="1800">
                <a:solidFill>
                  <a:srgbClr val="C00000"/>
                </a:solidFill>
              </a:rPr>
              <a:t>RELATION</a:t>
            </a:r>
            <a:r>
              <a:rPr lang="en-GB" sz="1800"/>
              <a:t> to refer to a SET because each set is composed of related information.</a:t>
            </a:r>
          </a:p>
          <a:p>
            <a:pPr eaLnBrk="1" hangingPunct="1">
              <a:spcBef>
                <a:spcPct val="50000"/>
              </a:spcBef>
            </a:pPr>
            <a:endParaRPr lang="en-GB" sz="1800"/>
          </a:p>
          <a:p>
            <a:pPr eaLnBrk="1" hangingPunct="1">
              <a:spcBef>
                <a:spcPct val="50000"/>
              </a:spcBef>
            </a:pPr>
            <a:r>
              <a:rPr lang="en-GB" sz="1800">
                <a:solidFill>
                  <a:srgbClr val="C00000"/>
                </a:solidFill>
              </a:rPr>
              <a:t>A RELATION is equivalent to an ENTITY </a:t>
            </a:r>
            <a:r>
              <a:rPr lang="en-GB" sz="1800"/>
              <a:t>in an Entity Relationship model</a:t>
            </a:r>
          </a:p>
          <a:p>
            <a:pPr eaLnBrk="1" hangingPunct="1">
              <a:spcBef>
                <a:spcPct val="50000"/>
              </a:spcBef>
            </a:pPr>
            <a:endParaRPr lang="en-GB" sz="1800"/>
          </a:p>
          <a:p>
            <a:pPr eaLnBrk="1" hangingPunct="1">
              <a:spcBef>
                <a:spcPct val="50000"/>
              </a:spcBef>
            </a:pPr>
            <a:r>
              <a:rPr lang="en-GB" sz="1800"/>
              <a:t>In a Relational Database Model, a RELATION is represented by a </a:t>
            </a:r>
            <a:r>
              <a:rPr lang="en-GB" sz="1800">
                <a:solidFill>
                  <a:srgbClr val="C00000"/>
                </a:solidFill>
              </a:rPr>
              <a:t>TABLE</a:t>
            </a:r>
            <a:r>
              <a:rPr lang="en-GB" sz="1800"/>
              <a:t> with:  </a:t>
            </a:r>
            <a:r>
              <a:rPr lang="en-GB" sz="1800">
                <a:solidFill>
                  <a:srgbClr val="C00000"/>
                </a:solidFill>
              </a:rPr>
              <a:t>ROWS</a:t>
            </a:r>
            <a:r>
              <a:rPr lang="en-GB" sz="1800"/>
              <a:t> (Records) and </a:t>
            </a:r>
            <a:r>
              <a:rPr lang="en-GB" sz="1800">
                <a:solidFill>
                  <a:srgbClr val="C00000"/>
                </a:solidFill>
              </a:rPr>
              <a:t>COLUMNS</a:t>
            </a:r>
            <a:r>
              <a:rPr lang="en-GB" sz="1800"/>
              <a:t> (Fields).</a:t>
            </a:r>
          </a:p>
        </p:txBody>
      </p:sp>
      <p:sp>
        <p:nvSpPr>
          <p:cNvPr id="6" name="Action Button: Information 5">
            <a:hlinkClick r:id="rId3" action="ppaction://hlinksldjump" highlightClick="1"/>
          </p:cNvPr>
          <p:cNvSpPr/>
          <p:nvPr/>
        </p:nvSpPr>
        <p:spPr bwMode="auto">
          <a:xfrm>
            <a:off x="7929563" y="2286000"/>
            <a:ext cx="571500" cy="357188"/>
          </a:xfrm>
          <a:prstGeom prst="actionButtonInformati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/>
          <p:cNvSpPr txBox="1">
            <a:spLocks noChangeArrowheads="1"/>
          </p:cNvSpPr>
          <p:nvPr/>
        </p:nvSpPr>
        <p:spPr>
          <a:xfrm>
            <a:off x="922338" y="285750"/>
            <a:ext cx="7299325" cy="898525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r>
              <a:rPr lang="en-GB" sz="3200" b="0" kern="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Employees have Jobs</a:t>
            </a:r>
          </a:p>
          <a:p>
            <a:pPr>
              <a:defRPr/>
            </a:pPr>
            <a:r>
              <a:rPr lang="en-GB" sz="3200" b="0" kern="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Jobs are held by Employees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8386763" y="6324600"/>
            <a:ext cx="414337" cy="292100"/>
            <a:chOff x="5283" y="3984"/>
            <a:chExt cx="261" cy="184"/>
          </a:xfrm>
        </p:grpSpPr>
        <p:sp>
          <p:nvSpPr>
            <p:cNvPr id="4141" name="Rectangle 33"/>
            <p:cNvSpPr>
              <a:spLocks noChangeArrowheads="1"/>
            </p:cNvSpPr>
            <p:nvPr/>
          </p:nvSpPr>
          <p:spPr bwMode="hidden">
            <a:xfrm>
              <a:off x="5297" y="4000"/>
              <a:ext cx="31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34"/>
            <p:cNvSpPr>
              <a:spLocks noChangeArrowheads="1"/>
            </p:cNvSpPr>
            <p:nvPr/>
          </p:nvSpPr>
          <p:spPr bwMode="hidden">
            <a:xfrm>
              <a:off x="5283" y="3984"/>
              <a:ext cx="31" cy="168"/>
            </a:xfrm>
            <a:prstGeom prst="rect">
              <a:avLst/>
            </a:prstGeom>
            <a:solidFill>
              <a:srgbClr val="7F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4143" name="Rectangle 35"/>
            <p:cNvSpPr>
              <a:spLocks noChangeArrowheads="1"/>
            </p:cNvSpPr>
            <p:nvPr/>
          </p:nvSpPr>
          <p:spPr bwMode="hidden">
            <a:xfrm>
              <a:off x="5291" y="3992"/>
              <a:ext cx="31" cy="1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Freeform 36"/>
            <p:cNvSpPr>
              <a:spLocks/>
            </p:cNvSpPr>
            <p:nvPr/>
          </p:nvSpPr>
          <p:spPr bwMode="hidden">
            <a:xfrm>
              <a:off x="5374" y="3999"/>
              <a:ext cx="170" cy="169"/>
            </a:xfrm>
            <a:custGeom>
              <a:avLst/>
              <a:gdLst>
                <a:gd name="T0" fmla="*/ 169 w 170"/>
                <a:gd name="T1" fmla="*/ 84 h 169"/>
                <a:gd name="T2" fmla="*/ 0 w 170"/>
                <a:gd name="T3" fmla="*/ 0 h 169"/>
                <a:gd name="T4" fmla="*/ 0 w 170"/>
                <a:gd name="T5" fmla="*/ 168 h 169"/>
                <a:gd name="T6" fmla="*/ 169 w 170"/>
                <a:gd name="T7" fmla="*/ 84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69"/>
                <a:gd name="T14" fmla="*/ 170 w 170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69">
                  <a:moveTo>
                    <a:pt x="169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69" y="8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37"/>
            <p:cNvSpPr>
              <a:spLocks/>
            </p:cNvSpPr>
            <p:nvPr/>
          </p:nvSpPr>
          <p:spPr bwMode="hidden">
            <a:xfrm>
              <a:off x="5354" y="3984"/>
              <a:ext cx="170" cy="169"/>
            </a:xfrm>
            <a:custGeom>
              <a:avLst/>
              <a:gdLst>
                <a:gd name="T0" fmla="*/ 169 w 170"/>
                <a:gd name="T1" fmla="*/ 84 h 169"/>
                <a:gd name="T2" fmla="*/ 0 w 170"/>
                <a:gd name="T3" fmla="*/ 0 h 169"/>
                <a:gd name="T4" fmla="*/ 0 w 170"/>
                <a:gd name="T5" fmla="*/ 168 h 169"/>
                <a:gd name="T6" fmla="*/ 169 w 170"/>
                <a:gd name="T7" fmla="*/ 84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69"/>
                <a:gd name="T14" fmla="*/ 170 w 170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69">
                  <a:moveTo>
                    <a:pt x="169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69" y="84"/>
                  </a:lnTo>
                </a:path>
              </a:pathLst>
            </a:custGeom>
            <a:solidFill>
              <a:srgbClr val="7F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4146" name="Freeform 38"/>
            <p:cNvSpPr>
              <a:spLocks/>
            </p:cNvSpPr>
            <p:nvPr/>
          </p:nvSpPr>
          <p:spPr bwMode="auto">
            <a:xfrm>
              <a:off x="5361" y="3993"/>
              <a:ext cx="168" cy="169"/>
            </a:xfrm>
            <a:custGeom>
              <a:avLst/>
              <a:gdLst>
                <a:gd name="T0" fmla="*/ 167 w 168"/>
                <a:gd name="T1" fmla="*/ 84 h 169"/>
                <a:gd name="T2" fmla="*/ 0 w 168"/>
                <a:gd name="T3" fmla="*/ 0 h 169"/>
                <a:gd name="T4" fmla="*/ 0 w 168"/>
                <a:gd name="T5" fmla="*/ 168 h 169"/>
                <a:gd name="T6" fmla="*/ 167 w 168"/>
                <a:gd name="T7" fmla="*/ 84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169"/>
                <a:gd name="T14" fmla="*/ 168 w 168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169">
                  <a:moveTo>
                    <a:pt x="167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67" y="84"/>
                  </a:lnTo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0" name="Group 47"/>
          <p:cNvGrpSpPr>
            <a:grpSpLocks/>
          </p:cNvGrpSpPr>
          <p:nvPr/>
        </p:nvGrpSpPr>
        <p:grpSpPr bwMode="auto">
          <a:xfrm>
            <a:off x="571500" y="1571625"/>
            <a:ext cx="8096250" cy="3214688"/>
            <a:chOff x="571472" y="1571612"/>
            <a:chExt cx="8096291" cy="3214710"/>
          </a:xfrm>
        </p:grpSpPr>
        <p:sp>
          <p:nvSpPr>
            <p:cNvPr id="4105" name="Rectangle 4"/>
            <p:cNvSpPr>
              <a:spLocks noChangeArrowheads="1"/>
            </p:cNvSpPr>
            <p:nvPr/>
          </p:nvSpPr>
          <p:spPr bwMode="blackWhite">
            <a:xfrm>
              <a:off x="6643702" y="1571612"/>
              <a:ext cx="128588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GB">
                  <a:solidFill>
                    <a:srgbClr val="0070C0"/>
                  </a:solidFill>
                </a:rPr>
                <a:t>JOBS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1472" y="2071678"/>
              <a:ext cx="2857514" cy="523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EMPLOYEES</a:t>
              </a:r>
            </a:p>
          </p:txBody>
        </p:sp>
        <p:sp>
          <p:nvSpPr>
            <p:cNvPr id="4107" name="Oval 2"/>
            <p:cNvSpPr>
              <a:spLocks noChangeArrowheads="1"/>
            </p:cNvSpPr>
            <p:nvPr/>
          </p:nvSpPr>
          <p:spPr bwMode="blackWhite">
            <a:xfrm>
              <a:off x="928688" y="2841634"/>
              <a:ext cx="2563812" cy="1714500"/>
            </a:xfrm>
            <a:prstGeom prst="ellipse">
              <a:avLst/>
            </a:prstGeom>
            <a:gradFill rotWithShape="0">
              <a:gsLst>
                <a:gs pos="0">
                  <a:srgbClr val="FFCC99"/>
                </a:gs>
                <a:gs pos="100000">
                  <a:srgbClr val="4C3D2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3"/>
            <p:cNvSpPr>
              <a:spLocks noChangeArrowheads="1"/>
            </p:cNvSpPr>
            <p:nvPr/>
          </p:nvSpPr>
          <p:spPr bwMode="blackWhite">
            <a:xfrm>
              <a:off x="3657600" y="2117734"/>
              <a:ext cx="4591050" cy="2533650"/>
            </a:xfrm>
            <a:prstGeom prst="ellipse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337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blackWhite">
            <a:xfrm rot="660000">
              <a:off x="4457692" y="3716340"/>
              <a:ext cx="228601" cy="276227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blackWhite">
            <a:xfrm>
              <a:off x="4640256" y="3763965"/>
              <a:ext cx="1601795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waiter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blackWhite">
            <a:xfrm>
              <a:off x="6475415" y="2587619"/>
              <a:ext cx="847729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cook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blackWhite">
            <a:xfrm rot="1260000">
              <a:off x="4192578" y="2774945"/>
              <a:ext cx="228601" cy="277815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blackWhite">
            <a:xfrm>
              <a:off x="4425942" y="2809870"/>
              <a:ext cx="1612908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waitress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blackWhite">
            <a:xfrm rot="20820000">
              <a:off x="6397627" y="2981322"/>
              <a:ext cx="322265" cy="277815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blackWhite">
            <a:xfrm>
              <a:off x="5384796" y="2244717"/>
              <a:ext cx="1612908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manager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blackWhite">
            <a:xfrm>
              <a:off x="4048115" y="3294062"/>
              <a:ext cx="2909903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financial controller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blackWhite">
            <a:xfrm rot="1920000">
              <a:off x="6629403" y="3602039"/>
              <a:ext cx="231776" cy="276227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blackWhite">
            <a:xfrm>
              <a:off x="6816729" y="3630614"/>
              <a:ext cx="1130306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porter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blackWhite">
            <a:xfrm>
              <a:off x="5699123" y="4108454"/>
              <a:ext cx="1784359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piano player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blackWhite">
            <a:xfrm>
              <a:off x="5187945" y="2287580"/>
              <a:ext cx="228601" cy="274639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blackWhite">
            <a:xfrm>
              <a:off x="6297614" y="2586032"/>
              <a:ext cx="228601" cy="276227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blackWhite">
            <a:xfrm rot="180000">
              <a:off x="3844914" y="3227386"/>
              <a:ext cx="219076" cy="249239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blackWhite">
            <a:xfrm rot="720000">
              <a:off x="5445122" y="4056067"/>
              <a:ext cx="255589" cy="276227"/>
            </a:xfrm>
            <a:prstGeom prst="star5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857223" y="3644901"/>
              <a:ext cx="1303345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Ahmed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961999" y="3268662"/>
              <a:ext cx="681041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Jill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14543" y="3425825"/>
              <a:ext cx="1135068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Adam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928792" y="3940178"/>
              <a:ext cx="1146181" cy="366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Maria</a:t>
              </a:r>
            </a:p>
          </p:txBody>
        </p:sp>
        <p:grpSp>
          <p:nvGrpSpPr>
            <p:cNvPr id="4128" name="Group 31"/>
            <p:cNvGrpSpPr>
              <a:grpSpLocks/>
            </p:cNvGrpSpPr>
            <p:nvPr/>
          </p:nvGrpSpPr>
          <p:grpSpPr bwMode="auto">
            <a:xfrm>
              <a:off x="1612900" y="2778134"/>
              <a:ext cx="4776788" cy="2008188"/>
              <a:chOff x="1016" y="1224"/>
              <a:chExt cx="3009" cy="1265"/>
            </a:xfrm>
          </p:grpSpPr>
          <p:sp>
            <p:nvSpPr>
              <p:cNvPr id="4136" name="Freeform 26"/>
              <p:cNvSpPr>
                <a:spLocks/>
              </p:cNvSpPr>
              <p:nvPr/>
            </p:nvSpPr>
            <p:spPr bwMode="auto">
              <a:xfrm>
                <a:off x="1720" y="1224"/>
                <a:ext cx="2305" cy="225"/>
              </a:xfrm>
              <a:custGeom>
                <a:avLst/>
                <a:gdLst>
                  <a:gd name="T0" fmla="*/ 0 w 2305"/>
                  <a:gd name="T1" fmla="*/ 224 h 225"/>
                  <a:gd name="T2" fmla="*/ 0 w 2305"/>
                  <a:gd name="T3" fmla="*/ 0 h 225"/>
                  <a:gd name="T4" fmla="*/ 2304 w 2305"/>
                  <a:gd name="T5" fmla="*/ 0 h 225"/>
                  <a:gd name="T6" fmla="*/ 0 60000 65536"/>
                  <a:gd name="T7" fmla="*/ 0 60000 65536"/>
                  <a:gd name="T8" fmla="*/ 0 60000 65536"/>
                  <a:gd name="T9" fmla="*/ 0 w 2305"/>
                  <a:gd name="T10" fmla="*/ 0 h 225"/>
                  <a:gd name="T11" fmla="*/ 2305 w 2305"/>
                  <a:gd name="T12" fmla="*/ 225 h 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5" h="225">
                    <a:moveTo>
                      <a:pt x="0" y="224"/>
                    </a:moveTo>
                    <a:lnTo>
                      <a:pt x="0" y="0"/>
                    </a:lnTo>
                    <a:lnTo>
                      <a:pt x="2304" y="0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Line 27"/>
              <p:cNvSpPr>
                <a:spLocks noChangeShapeType="1"/>
              </p:cNvSpPr>
              <p:nvPr/>
            </p:nvSpPr>
            <p:spPr bwMode="auto">
              <a:xfrm>
                <a:off x="1016" y="1608"/>
                <a:ext cx="14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38" name="Freeform 28"/>
              <p:cNvSpPr>
                <a:spLocks/>
              </p:cNvSpPr>
              <p:nvPr/>
            </p:nvSpPr>
            <p:spPr bwMode="auto">
              <a:xfrm>
                <a:off x="2088" y="1736"/>
                <a:ext cx="769" cy="177"/>
              </a:xfrm>
              <a:custGeom>
                <a:avLst/>
                <a:gdLst>
                  <a:gd name="T0" fmla="*/ 0 w 769"/>
                  <a:gd name="T1" fmla="*/ 0 h 177"/>
                  <a:gd name="T2" fmla="*/ 0 w 769"/>
                  <a:gd name="T3" fmla="*/ 176 h 177"/>
                  <a:gd name="T4" fmla="*/ 768 w 769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769"/>
                  <a:gd name="T10" fmla="*/ 0 h 177"/>
                  <a:gd name="T11" fmla="*/ 769 w 769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9" h="177">
                    <a:moveTo>
                      <a:pt x="0" y="0"/>
                    </a:moveTo>
                    <a:lnTo>
                      <a:pt x="0" y="176"/>
                    </a:lnTo>
                    <a:lnTo>
                      <a:pt x="768" y="176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" name="Line 29"/>
              <p:cNvSpPr>
                <a:spLocks noChangeShapeType="1"/>
              </p:cNvSpPr>
              <p:nvPr/>
            </p:nvSpPr>
            <p:spPr bwMode="auto">
              <a:xfrm>
                <a:off x="1960" y="2104"/>
                <a:ext cx="148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40" name="Freeform 30"/>
              <p:cNvSpPr>
                <a:spLocks/>
              </p:cNvSpPr>
              <p:nvPr/>
            </p:nvSpPr>
            <p:spPr bwMode="auto">
              <a:xfrm>
                <a:off x="1328" y="1944"/>
                <a:ext cx="2146" cy="545"/>
              </a:xfrm>
              <a:custGeom>
                <a:avLst/>
                <a:gdLst>
                  <a:gd name="T0" fmla="*/ 0 w 2146"/>
                  <a:gd name="T1" fmla="*/ 0 h 545"/>
                  <a:gd name="T2" fmla="*/ 0 w 2146"/>
                  <a:gd name="T3" fmla="*/ 544 h 545"/>
                  <a:gd name="T4" fmla="*/ 2145 w 2146"/>
                  <a:gd name="T5" fmla="*/ 544 h 545"/>
                  <a:gd name="T6" fmla="*/ 2145 w 2146"/>
                  <a:gd name="T7" fmla="*/ 300 h 5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46"/>
                  <a:gd name="T13" fmla="*/ 0 h 545"/>
                  <a:gd name="T14" fmla="*/ 2146 w 2146"/>
                  <a:gd name="T15" fmla="*/ 545 h 5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46" h="545">
                    <a:moveTo>
                      <a:pt x="0" y="0"/>
                    </a:moveTo>
                    <a:lnTo>
                      <a:pt x="0" y="544"/>
                    </a:lnTo>
                    <a:lnTo>
                      <a:pt x="2145" y="544"/>
                    </a:lnTo>
                    <a:lnTo>
                      <a:pt x="2145" y="300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357289" y="2919409"/>
              <a:ext cx="1408119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Shintaro</a:t>
              </a:r>
              <a:endParaRPr lang="en-GB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AutoShape 41"/>
            <p:cNvSpPr>
              <a:spLocks noChangeArrowheads="1"/>
            </p:cNvSpPr>
            <p:nvPr/>
          </p:nvSpPr>
          <p:spPr bwMode="auto">
            <a:xfrm rot="-60000">
              <a:off x="2619375" y="2990859"/>
              <a:ext cx="198438" cy="227013"/>
            </a:xfrm>
            <a:prstGeom prst="plus">
              <a:avLst>
                <a:gd name="adj" fmla="val 29694"/>
              </a:avLst>
            </a:prstGeom>
            <a:solidFill>
              <a:srgbClr val="FF33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AutoShape 43"/>
            <p:cNvSpPr>
              <a:spLocks noChangeArrowheads="1"/>
            </p:cNvSpPr>
            <p:nvPr/>
          </p:nvSpPr>
          <p:spPr bwMode="auto">
            <a:xfrm rot="-60000">
              <a:off x="3000375" y="4019559"/>
              <a:ext cx="196850" cy="225425"/>
            </a:xfrm>
            <a:prstGeom prst="plus">
              <a:avLst>
                <a:gd name="adj" fmla="val 29694"/>
              </a:avLst>
            </a:prstGeom>
            <a:solidFill>
              <a:srgbClr val="FF33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AutoShape 44"/>
            <p:cNvSpPr>
              <a:spLocks noChangeArrowheads="1"/>
            </p:cNvSpPr>
            <p:nvPr/>
          </p:nvSpPr>
          <p:spPr bwMode="auto">
            <a:xfrm rot="-60000">
              <a:off x="2009775" y="3702059"/>
              <a:ext cx="198438" cy="225425"/>
            </a:xfrm>
            <a:prstGeom prst="plus">
              <a:avLst>
                <a:gd name="adj" fmla="val 29694"/>
              </a:avLst>
            </a:prstGeom>
            <a:solidFill>
              <a:srgbClr val="FF33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AutoShape 45"/>
            <p:cNvSpPr>
              <a:spLocks noChangeArrowheads="1"/>
            </p:cNvSpPr>
            <p:nvPr/>
          </p:nvSpPr>
          <p:spPr bwMode="auto">
            <a:xfrm rot="-60000">
              <a:off x="1557338" y="3270259"/>
              <a:ext cx="196850" cy="225425"/>
            </a:xfrm>
            <a:prstGeom prst="plus">
              <a:avLst>
                <a:gd name="adj" fmla="val 29694"/>
              </a:avLst>
            </a:prstGeom>
            <a:solidFill>
              <a:srgbClr val="FF33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AutoShape 46"/>
            <p:cNvSpPr>
              <a:spLocks noChangeArrowheads="1"/>
            </p:cNvSpPr>
            <p:nvPr/>
          </p:nvSpPr>
          <p:spPr bwMode="auto">
            <a:xfrm rot="-60000">
              <a:off x="3203575" y="3498859"/>
              <a:ext cx="198438" cy="227013"/>
            </a:xfrm>
            <a:prstGeom prst="plus">
              <a:avLst>
                <a:gd name="adj" fmla="val 29694"/>
              </a:avLst>
            </a:prstGeom>
            <a:solidFill>
              <a:srgbClr val="FF33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6429377" y="2928934"/>
              <a:ext cx="2238386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  <a:defRPr/>
              </a:pPr>
              <a:r>
                <a:rPr lang="en-GB" sz="1800" dirty="0">
                  <a:solidFill>
                    <a:srgbClr val="FFCD65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dish washer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5813" y="5429250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800" dirty="0">
                <a:solidFill>
                  <a:srgbClr val="CC3300"/>
                </a:solidFill>
                <a:latin typeface="+mj-lt"/>
              </a:rPr>
              <a:t>SET</a:t>
            </a:r>
            <a:r>
              <a:rPr lang="en-GB" sz="1800" dirty="0">
                <a:latin typeface="+mj-lt"/>
              </a:rPr>
              <a:t> of Employees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15000" y="5429250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rgbClr val="CC3300"/>
                </a:solidFill>
                <a:latin typeface="+mj-lt"/>
              </a:rPr>
              <a:t>SET</a:t>
            </a:r>
            <a:r>
              <a:rPr lang="en-GB" sz="1800" dirty="0">
                <a:latin typeface="+mj-lt"/>
              </a:rPr>
              <a:t> of Jobs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14688" y="5416550"/>
            <a:ext cx="2857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rgbClr val="CC3300"/>
                </a:solidFill>
                <a:latin typeface="+mj-lt"/>
              </a:rPr>
              <a:t>RELATED TO</a:t>
            </a:r>
            <a:endParaRPr lang="en-GB" sz="1800" dirty="0">
              <a:latin typeface="+mj-lt"/>
            </a:endParaRPr>
          </a:p>
        </p:txBody>
      </p:sp>
      <p:sp>
        <p:nvSpPr>
          <p:cNvPr id="52" name="Action Button: Back or Previous 51">
            <a:hlinkClick r:id="" action="ppaction://hlinkshowjump?jump=previousslide" highlightClick="1"/>
          </p:cNvPr>
          <p:cNvSpPr/>
          <p:nvPr/>
        </p:nvSpPr>
        <p:spPr bwMode="auto">
          <a:xfrm>
            <a:off x="7572375" y="6286500"/>
            <a:ext cx="642938" cy="357188"/>
          </a:xfrm>
          <a:prstGeom prst="actionButtonBackPreviou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noFill/>
        </p:spPr>
        <p:txBody>
          <a:bodyPr/>
          <a:lstStyle/>
          <a:p>
            <a:pPr eaLnBrk="1" hangingPunct="1"/>
            <a:r>
              <a:rPr lang="en-GB" sz="4000" b="1"/>
              <a:t>Nomenclature</a:t>
            </a:r>
          </a:p>
        </p:txBody>
      </p:sp>
      <p:graphicFrame>
        <p:nvGraphicFramePr>
          <p:cNvPr id="54377" name="Group 105"/>
          <p:cNvGraphicFramePr>
            <a:graphicFrameLocks noGrp="1"/>
          </p:cNvGraphicFramePr>
          <p:nvPr>
            <p:ph type="tbl" idx="1"/>
          </p:nvPr>
        </p:nvGraphicFramePr>
        <p:xfrm>
          <a:off x="611188" y="2349500"/>
          <a:ext cx="7859712" cy="3338514"/>
        </p:xfrm>
        <a:graphic>
          <a:graphicData uri="http://schemas.openxmlformats.org/drawingml/2006/table">
            <a:tbl>
              <a:tblPr/>
              <a:tblGrid>
                <a:gridCol w="396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Nomenclature of equivalent objects in: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Entity Relationship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Relational Database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ROW (Record)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COLUMN (Field)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Key 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PRIMARY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45" name="Text Box 84"/>
          <p:cNvSpPr txBox="1">
            <a:spLocks noChangeArrowheads="1"/>
          </p:cNvSpPr>
          <p:nvPr/>
        </p:nvSpPr>
        <p:spPr bwMode="auto">
          <a:xfrm>
            <a:off x="539750" y="1484313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 b="0">
                <a:latin typeface="Comic Sans MS" pitchFamily="66" charset="0"/>
              </a:rPr>
              <a:t>The different nomenclature used for what are essentially the same items are summarised below:</a:t>
            </a:r>
          </a:p>
        </p:txBody>
      </p:sp>
      <p:sp>
        <p:nvSpPr>
          <p:cNvPr id="36" name="Action Button: Help 35">
            <a:hlinkClick r:id="rId2" action="ppaction://hlinksldjump" highlightClick="1"/>
          </p:cNvPr>
          <p:cNvSpPr/>
          <p:nvPr/>
        </p:nvSpPr>
        <p:spPr bwMode="auto">
          <a:xfrm>
            <a:off x="6929438" y="428625"/>
            <a:ext cx="1071562" cy="642938"/>
          </a:xfrm>
          <a:prstGeom prst="actionButtonHelp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wner\AppData\Local\Microsoft\Windows\Temporary Internet Files\Content.IE5\9K4RPI3Z\MPj04331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00063"/>
            <a:ext cx="1868488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14563" y="1714500"/>
            <a:ext cx="592931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latin typeface="+mn-lt"/>
              </a:rPr>
              <a:t>NOMENCLATURE </a:t>
            </a:r>
            <a:endParaRPr lang="en-GB" dirty="0">
              <a:latin typeface="+mn-lt"/>
            </a:endParaRPr>
          </a:p>
          <a:p>
            <a:pPr algn="l">
              <a:defRPr/>
            </a:pPr>
            <a:r>
              <a:rPr lang="en-GB" dirty="0">
                <a:latin typeface="+mn-lt"/>
              </a:rPr>
              <a:t>A system for naming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6963" y="3760788"/>
            <a:ext cx="5929312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latin typeface="+mj-lt"/>
              </a:rPr>
              <a:t>NOTATION</a:t>
            </a:r>
            <a:endParaRPr lang="en-GB" dirty="0">
              <a:latin typeface="+mj-lt"/>
            </a:endParaRPr>
          </a:p>
          <a:p>
            <a:pPr algn="l">
              <a:defRPr/>
            </a:pPr>
            <a:r>
              <a:rPr lang="en-GB" dirty="0">
                <a:latin typeface="+mj-lt"/>
              </a:rPr>
              <a:t>A system of written symbols to represent something</a:t>
            </a:r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 bwMode="auto">
          <a:xfrm>
            <a:off x="7358063" y="5286375"/>
            <a:ext cx="1000125" cy="928688"/>
          </a:xfrm>
          <a:prstGeom prst="actionButtonBackPreviou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CC3300"/>
            </a:outerShdw>
          </a:effectLst>
        </p:spPr>
        <p:txBody>
          <a:bodyPr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The Problem of Identification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4038600" cy="10080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2000"/>
              <a:t>How do we tell the difference between things in the real world that are very similar?</a:t>
            </a:r>
          </a:p>
        </p:txBody>
      </p:sp>
      <p:pic>
        <p:nvPicPr>
          <p:cNvPr id="46084" name="Picture 4" descr="j034292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557338"/>
            <a:ext cx="1368425" cy="1193800"/>
          </a:xfrm>
        </p:spPr>
      </p:pic>
      <p:pic>
        <p:nvPicPr>
          <p:cNvPr id="46086" name="Picture 6" descr="MPj0435873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3573463"/>
            <a:ext cx="1223962" cy="1138237"/>
          </a:xfrm>
        </p:spPr>
      </p:pic>
      <p:pic>
        <p:nvPicPr>
          <p:cNvPr id="46089" name="Picture 9" descr="MCj029314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365625"/>
            <a:ext cx="13128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14" descr="j04067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3963"/>
            <a:ext cx="14033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95288" y="2349500"/>
            <a:ext cx="38893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  <a:latin typeface="Comic Sans MS" pitchFamily="66" charset="0"/>
              </a:rPr>
              <a:t>How can people identify themselves? Discuss then write down as many ways as you can (3mins)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5288" y="3370263"/>
            <a:ext cx="403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Within a database, how do we  distinguish rows in a table?</a:t>
            </a:r>
            <a:endParaRPr lang="en-GB" sz="2400" b="0">
              <a:latin typeface="Comic Sans MS" pitchFamily="66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95288" y="4797425"/>
            <a:ext cx="36718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GB" sz="2000" b="0">
                <a:latin typeface="Comic Sans MS" pitchFamily="66" charset="0"/>
              </a:rPr>
              <a:t>How do we know which real world thing a row in a table represents?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95288" y="4116388"/>
            <a:ext cx="3889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  <a:latin typeface="Comic Sans MS" pitchFamily="66" charset="0"/>
              </a:rPr>
              <a:t>What is a primary key? (answer to the puzzle!)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28625" y="5848350"/>
            <a:ext cx="388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  <a:latin typeface="Comic Sans MS" pitchFamily="66" charset="0"/>
              </a:rPr>
              <a:t>Is it possible to use someone else’s identity?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/>
      <p:bldP spid="46096" grpId="0"/>
      <p:bldP spid="46097" grpId="0"/>
      <p:bldP spid="46098" grpId="0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en-GB" sz="3200" b="1"/>
              <a:t>Ted Codd’s Relational Database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13100"/>
            <a:ext cx="8013700" cy="35290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GB" sz="2000"/>
              <a:t>Requires each row (record) in a </a:t>
            </a:r>
            <a:r>
              <a:rPr lang="en-GB" sz="2000">
                <a:solidFill>
                  <a:srgbClr val="C00000"/>
                </a:solidFill>
              </a:rPr>
              <a:t>TABLE</a:t>
            </a:r>
            <a:r>
              <a:rPr lang="en-GB" sz="2000"/>
              <a:t> to be uniquely identified by values held in one or more columns (fields), which serve as a </a:t>
            </a:r>
            <a:r>
              <a:rPr lang="en-GB" sz="2000">
                <a:solidFill>
                  <a:srgbClr val="C00000"/>
                </a:solidFill>
              </a:rPr>
              <a:t>PRIMARY KEY</a:t>
            </a:r>
            <a:r>
              <a:rPr lang="en-GB" sz="200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endParaRPr lang="en-GB" sz="2000"/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GB" sz="2000"/>
              <a:t>Allows relationships to be established between TABLES where the PRIMARY KEY in one table is represented by a corresponding column (</a:t>
            </a:r>
            <a:r>
              <a:rPr lang="en-GB" sz="2000">
                <a:solidFill>
                  <a:srgbClr val="C00000"/>
                </a:solidFill>
              </a:rPr>
              <a:t>FOREIGN KEY</a:t>
            </a:r>
            <a:r>
              <a:rPr lang="en-GB" sz="2000"/>
              <a:t>) in another table,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endParaRPr lang="en-GB" sz="2000"/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GB" sz="2000"/>
              <a:t>Allows data to be returned from one or more linked tables of </a:t>
            </a:r>
            <a:r>
              <a:rPr lang="en-GB" sz="2000" u="sng"/>
              <a:t>un-ordered</a:t>
            </a:r>
            <a:r>
              <a:rPr lang="en-GB" sz="2000"/>
              <a:t> records as a new table, i.e. a query.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06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79216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We saw earlier that  </a:t>
            </a:r>
            <a:r>
              <a:rPr lang="en-GB" sz="2000" b="0">
                <a:solidFill>
                  <a:srgbClr val="C00000"/>
                </a:solidFill>
                <a:latin typeface="Comic Sans MS" pitchFamily="66" charset="0"/>
              </a:rPr>
              <a:t>ENTITIES</a:t>
            </a:r>
            <a:r>
              <a:rPr lang="en-GB" sz="2000" b="0">
                <a:latin typeface="Comic Sans MS" pitchFamily="66" charset="0"/>
              </a:rPr>
              <a:t> have one or more </a:t>
            </a:r>
            <a:r>
              <a:rPr lang="en-GB" sz="2000" b="0">
                <a:solidFill>
                  <a:srgbClr val="C00000"/>
                </a:solidFill>
                <a:latin typeface="Comic Sans MS" pitchFamily="66" charset="0"/>
              </a:rPr>
              <a:t>KEY ATTRIBUTES </a:t>
            </a:r>
            <a:r>
              <a:rPr lang="en-GB" sz="2000" b="0">
                <a:latin typeface="Comic Sans MS" pitchFamily="66" charset="0"/>
              </a:rPr>
              <a:t>which uniquely identify each </a:t>
            </a:r>
            <a:r>
              <a:rPr lang="en-GB" sz="2000" b="0">
                <a:solidFill>
                  <a:srgbClr val="C00000"/>
                </a:solidFill>
                <a:latin typeface="Comic Sans MS" pitchFamily="66" charset="0"/>
              </a:rPr>
              <a:t>INSTANCE</a:t>
            </a:r>
            <a:r>
              <a:rPr lang="en-GB" sz="2000" b="0">
                <a:latin typeface="Comic Sans MS" pitchFamily="66" charset="0"/>
              </a:rPr>
              <a:t> (occurrence) of the entity. 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000" b="0">
                <a:latin typeface="Comic Sans MS" pitchFamily="66" charset="0"/>
              </a:rPr>
              <a:t>Ted Codd’s concept of Relational Database Design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noFill/>
        </p:spPr>
        <p:txBody>
          <a:bodyPr/>
          <a:lstStyle/>
          <a:p>
            <a:pPr eaLnBrk="1" hangingPunct="1"/>
            <a:r>
              <a:rPr lang="en-GB" b="1"/>
              <a:t>Choosing a Primary Key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3889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/>
              <a:t>The value held in the </a:t>
            </a:r>
            <a:r>
              <a:rPr lang="en-GB" sz="2400">
                <a:solidFill>
                  <a:srgbClr val="C00000"/>
                </a:solidFill>
              </a:rPr>
              <a:t>PRIMARY KEY </a:t>
            </a:r>
            <a:r>
              <a:rPr lang="en-GB" sz="2400"/>
              <a:t>must uniquely identify each row (record ) in a table.</a:t>
            </a:r>
          </a:p>
          <a:p>
            <a:pPr eaLnBrk="1" hangingPunct="1">
              <a:lnSpc>
                <a:spcPct val="80000"/>
              </a:lnSpc>
            </a:pPr>
            <a:endParaRPr lang="en-GB" sz="2400"/>
          </a:p>
          <a:p>
            <a:pPr eaLnBrk="1" hangingPunct="1">
              <a:lnSpc>
                <a:spcPct val="80000"/>
              </a:lnSpc>
            </a:pPr>
            <a:r>
              <a:rPr lang="en-GB" sz="2400"/>
              <a:t>All columns (or combination of columns) in a table with unique values are referred to as </a:t>
            </a:r>
            <a:r>
              <a:rPr lang="en-GB" sz="2400">
                <a:solidFill>
                  <a:srgbClr val="C00000"/>
                </a:solidFill>
              </a:rPr>
              <a:t>CANDIDATE KEYS </a:t>
            </a:r>
            <a:r>
              <a:rPr lang="en-GB" sz="2400"/>
              <a:t>from which the PRIMARY KEY can be selected.</a:t>
            </a:r>
          </a:p>
          <a:p>
            <a:pPr eaLnBrk="1" hangingPunct="1">
              <a:lnSpc>
                <a:spcPct val="80000"/>
              </a:lnSpc>
            </a:pPr>
            <a:endParaRPr lang="en-GB" sz="24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2400"/>
              <a:t>Candidate keys that are not selected as the primary key are referred to as </a:t>
            </a:r>
            <a:r>
              <a:rPr lang="en-GB" sz="2400">
                <a:solidFill>
                  <a:srgbClr val="C00000"/>
                </a:solidFill>
              </a:rPr>
              <a:t>ALTERNATE KEYS</a:t>
            </a:r>
            <a:r>
              <a:rPr lang="en-GB" sz="2400"/>
              <a:t>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GB" sz="24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GB" sz="2400"/>
              <a:t>If no candidate keys exist in a table a new column which holds unique values must be added, e.g. an </a:t>
            </a:r>
            <a:r>
              <a:rPr lang="en-GB" sz="2400">
                <a:solidFill>
                  <a:srgbClr val="CC3300"/>
                </a:solidFill>
              </a:rPr>
              <a:t>AUTO-NUMBER</a:t>
            </a:r>
            <a:r>
              <a:rPr lang="en-GB" sz="2400"/>
              <a:t> column in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2101</TotalTime>
  <Words>2230</Words>
  <Application>Microsoft Office PowerPoint</Application>
  <PresentationFormat>On-screen Show (4:3)</PresentationFormat>
  <Paragraphs>643</Paragraphs>
  <Slides>29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Comic Sans MS</vt:lpstr>
      <vt:lpstr>Verdana</vt:lpstr>
      <vt:lpstr>Default Design</vt:lpstr>
      <vt:lpstr>Office Theme</vt:lpstr>
      <vt:lpstr>CIS017-1 – Computer Systems Structure CIS095-1 – Databases and Computer Networks</vt:lpstr>
      <vt:lpstr>The Relational Database Model</vt:lpstr>
      <vt:lpstr>Relational Database Model</vt:lpstr>
      <vt:lpstr>PowerPoint Presentation</vt:lpstr>
      <vt:lpstr>Nomenclature</vt:lpstr>
      <vt:lpstr>PowerPoint Presentation</vt:lpstr>
      <vt:lpstr>The Problem of Identification</vt:lpstr>
      <vt:lpstr>Ted Codd’s Relational Database Model</vt:lpstr>
      <vt:lpstr>Choosing a Primary Key</vt:lpstr>
      <vt:lpstr>Activity PK1: Choosing a Primary Key</vt:lpstr>
      <vt:lpstr>Activity PK1: Choosing a Primary Key</vt:lpstr>
      <vt:lpstr>Activity PK1: Choosing a Primary Key</vt:lpstr>
      <vt:lpstr>Activity PK1: An Improved Table (tblCustomer2)</vt:lpstr>
      <vt:lpstr>The Rules!</vt:lpstr>
      <vt:lpstr>Ted Codd’s Relational Database Model</vt:lpstr>
      <vt:lpstr>PowerPoint Presentation</vt:lpstr>
      <vt:lpstr>PowerPoint Presentation</vt:lpstr>
      <vt:lpstr>PowerPoint Presentation</vt:lpstr>
      <vt:lpstr>A Customer Orders Table </vt:lpstr>
      <vt:lpstr>A Customer Orders Table </vt:lpstr>
      <vt:lpstr>PowerPoint Presentation</vt:lpstr>
      <vt:lpstr>Joining Entities: An ERD of the Relationship Between a Customer and an Order Entity</vt:lpstr>
      <vt:lpstr>Many to Many Relationships</vt:lpstr>
      <vt:lpstr>PowerPoint Presentation</vt:lpstr>
      <vt:lpstr>PowerPoint Presentation</vt:lpstr>
      <vt:lpstr>Using an Artificial Key</vt:lpstr>
      <vt:lpstr>Joining Tables: Customer-Order Relationship As Represented in the Access Relationships Window</vt:lpstr>
      <vt:lpstr>Advantages of a Relational Database Design</vt:lpstr>
      <vt:lpstr>The Relational Database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Christopher John Eeuwens</dc:creator>
  <cp:lastModifiedBy>Sue Brandreth</cp:lastModifiedBy>
  <cp:revision>83</cp:revision>
  <dcterms:created xsi:type="dcterms:W3CDTF">2008-05-19T21:00:11Z</dcterms:created>
  <dcterms:modified xsi:type="dcterms:W3CDTF">2020-01-31T17:06:57Z</dcterms:modified>
</cp:coreProperties>
</file>