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29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6" r:id="rId20"/>
    <p:sldId id="274" r:id="rId21"/>
    <p:sldId id="275" r:id="rId22"/>
    <p:sldId id="276" r:id="rId23"/>
    <p:sldId id="277" r:id="rId24"/>
    <p:sldId id="278" r:id="rId25"/>
    <p:sldId id="279"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29" autoAdjust="0"/>
  </p:normalViewPr>
  <p:slideViewPr>
    <p:cSldViewPr>
      <p:cViewPr varScale="1">
        <p:scale>
          <a:sx n="44" d="100"/>
          <a:sy n="44" d="100"/>
        </p:scale>
        <p:origin x="970"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A01A882-FCCF-4EF3-98AD-82690E64860E}" type="slidenum">
              <a:rPr lang="en-GB"/>
              <a:pPr>
                <a:defRPr/>
              </a:pPr>
              <a:t>‹#›</a:t>
            </a:fld>
            <a:endParaRPr lang="en-GB"/>
          </a:p>
        </p:txBody>
      </p:sp>
    </p:spTree>
    <p:extLst>
      <p:ext uri="{BB962C8B-B14F-4D97-AF65-F5344CB8AC3E}">
        <p14:creationId xmlns:p14="http://schemas.microsoft.com/office/powerpoint/2010/main" val="4131044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538B1-45B7-46B3-86AB-440B00C50275}" type="slidenum">
              <a:rPr lang="en-US"/>
              <a:pPr/>
              <a:t>4</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4888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F76B2A-439D-4A5C-A72E-630058DD218A}" type="slidenum">
              <a:rPr lang="en-US"/>
              <a:pPr/>
              <a:t>15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GB"/>
              <a:t>To demonstrate an application program from the file appProg.</a:t>
            </a:r>
            <a:endParaRPr lang="en-US"/>
          </a:p>
        </p:txBody>
      </p:sp>
    </p:spTree>
    <p:extLst>
      <p:ext uri="{BB962C8B-B14F-4D97-AF65-F5344CB8AC3E}">
        <p14:creationId xmlns:p14="http://schemas.microsoft.com/office/powerpoint/2010/main" val="109147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1B4C77-DA8C-4474-B3EF-4E7CDB9A8407}" type="slidenum">
              <a:rPr lang="en-US"/>
              <a:pPr/>
              <a:t>16</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095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9CBBC-1087-4CF3-B8FB-83CBBC908414}" type="slidenum">
              <a:rPr lang="en-US"/>
              <a:pPr/>
              <a:t>18</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a:t>Fig. 2.1 (next slide)</a:t>
            </a:r>
            <a:endParaRPr lang="en-US"/>
          </a:p>
        </p:txBody>
      </p:sp>
    </p:spTree>
    <p:extLst>
      <p:ext uri="{BB962C8B-B14F-4D97-AF65-F5344CB8AC3E}">
        <p14:creationId xmlns:p14="http://schemas.microsoft.com/office/powerpoint/2010/main" val="147726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5E861-4B0F-4B62-882D-E0BB98DAD5E5}" type="slidenum">
              <a:rPr lang="en-US"/>
              <a:pPr/>
              <a:t>21</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a:lnSpc>
                <a:spcPct val="80000"/>
              </a:lnSpc>
            </a:pPr>
            <a:r>
              <a:rPr lang="en-GB" sz="1000"/>
              <a:t>External level</a:t>
            </a:r>
          </a:p>
          <a:p>
            <a:pPr>
              <a:lnSpc>
                <a:spcPct val="80000"/>
              </a:lnSpc>
            </a:pPr>
            <a:r>
              <a:rPr lang="en-GB" sz="1000"/>
              <a:t>A number of different views of the database can exist. For example, a local company provides business advice and organises business networking events. The people working in this company are mainly business advisers organised by teams, admin who support business advisors in each team, team leaders, company directors and CEO. Each type of user has their own customised view of database, containing only those entities, attributes and relationships that matter to them. Other entities, attributes and relationships are also represented in the database which they may be unaware because they are not interested in. </a:t>
            </a:r>
          </a:p>
          <a:p>
            <a:pPr>
              <a:lnSpc>
                <a:spcPct val="80000"/>
              </a:lnSpc>
            </a:pPr>
            <a:r>
              <a:rPr lang="en-GB" sz="1000"/>
              <a:t>Different views may have different representation of the same data. For example, data can be viewed in the form of (ay, moth, year) by one user, but in the form of (year, month, day) by another user. Age can be computed from DOB in the staff table in DreamHome case study.</a:t>
            </a:r>
          </a:p>
          <a:p>
            <a:pPr>
              <a:lnSpc>
                <a:spcPct val="80000"/>
              </a:lnSpc>
            </a:pPr>
            <a:endParaRPr lang="en-GB" sz="1000"/>
          </a:p>
          <a:p>
            <a:pPr>
              <a:lnSpc>
                <a:spcPct val="80000"/>
              </a:lnSpc>
            </a:pPr>
            <a:r>
              <a:rPr lang="en-GB" sz="1000"/>
              <a:t>Conceptual level</a:t>
            </a:r>
          </a:p>
          <a:p>
            <a:pPr>
              <a:lnSpc>
                <a:spcPct val="80000"/>
              </a:lnSpc>
            </a:pPr>
            <a:r>
              <a:rPr lang="en-GB" sz="1000"/>
              <a:t>Characteristics: </a:t>
            </a:r>
          </a:p>
          <a:p>
            <a:pPr>
              <a:lnSpc>
                <a:spcPct val="80000"/>
              </a:lnSpc>
              <a:buFontTx/>
              <a:buChar char="•"/>
            </a:pPr>
            <a:r>
              <a:rPr lang="en-GB" sz="1000"/>
              <a:t>Contains the logical structure of the entire database. It is a complete view of data requirements of the organisation that is independent of any storage considerations.</a:t>
            </a:r>
          </a:p>
          <a:p>
            <a:pPr>
              <a:lnSpc>
                <a:spcPct val="80000"/>
              </a:lnSpc>
              <a:buFontTx/>
              <a:buChar char="•"/>
            </a:pPr>
            <a:r>
              <a:rPr lang="en-GB" sz="1000"/>
              <a:t>Represents all entities, attributes and their relationships, the constraints on the data, semantic information about the data, security and integrity information</a:t>
            </a:r>
          </a:p>
          <a:p>
            <a:pPr>
              <a:lnSpc>
                <a:spcPct val="80000"/>
              </a:lnSpc>
              <a:buFontTx/>
              <a:buChar char="•"/>
            </a:pPr>
            <a:r>
              <a:rPr lang="en-GB" sz="1000"/>
              <a:t>Supports each external view in that all data must be contained in orderable from the conceptual level</a:t>
            </a:r>
          </a:p>
          <a:p>
            <a:pPr>
              <a:lnSpc>
                <a:spcPct val="80000"/>
              </a:lnSpc>
            </a:pPr>
            <a:endParaRPr lang="en-GB" sz="1000"/>
          </a:p>
          <a:p>
            <a:pPr>
              <a:lnSpc>
                <a:spcPct val="80000"/>
              </a:lnSpc>
            </a:pPr>
            <a:r>
              <a:rPr lang="en-GB" sz="1000"/>
              <a:t>Internal level</a:t>
            </a:r>
          </a:p>
          <a:p>
            <a:pPr>
              <a:lnSpc>
                <a:spcPct val="80000"/>
              </a:lnSpc>
              <a:buFontTx/>
              <a:buChar char="•"/>
            </a:pPr>
            <a:r>
              <a:rPr lang="en-GB" sz="1000"/>
              <a:t>Different DBMS,  e.g. Access and Oracle, may have different physical data representation, different data types</a:t>
            </a:r>
          </a:p>
          <a:p>
            <a:pPr>
              <a:lnSpc>
                <a:spcPct val="80000"/>
              </a:lnSpc>
              <a:buFontTx/>
              <a:buChar char="•"/>
            </a:pPr>
            <a:r>
              <a:rPr lang="en-GB" sz="1000"/>
              <a:t>Example:</a:t>
            </a:r>
          </a:p>
          <a:p>
            <a:pPr lvl="1">
              <a:lnSpc>
                <a:spcPct val="80000"/>
              </a:lnSpc>
              <a:buFontTx/>
              <a:buChar char="•"/>
            </a:pPr>
            <a:r>
              <a:rPr lang="en-GB" sz="1000"/>
              <a:t>Oracle – char, varchar(2) for text data</a:t>
            </a:r>
          </a:p>
          <a:p>
            <a:pPr lvl="1">
              <a:lnSpc>
                <a:spcPct val="80000"/>
              </a:lnSpc>
              <a:buFontTx/>
              <a:buChar char="•"/>
            </a:pPr>
            <a:r>
              <a:rPr lang="en-GB" sz="1000"/>
              <a:t>Access – text for text data</a:t>
            </a:r>
          </a:p>
          <a:p>
            <a:pPr>
              <a:lnSpc>
                <a:spcPct val="80000"/>
              </a:lnSpc>
            </a:pPr>
            <a:endParaRPr lang="en-US" sz="1000"/>
          </a:p>
        </p:txBody>
      </p:sp>
    </p:spTree>
    <p:extLst>
      <p:ext uri="{BB962C8B-B14F-4D97-AF65-F5344CB8AC3E}">
        <p14:creationId xmlns:p14="http://schemas.microsoft.com/office/powerpoint/2010/main" val="2837959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01802-1DE6-4E20-8AEF-89E7108A8A80}" type="slidenum">
              <a:rPr lang="en-US"/>
              <a:pPr/>
              <a:t>23</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GB"/>
              <a:t>Fig. 2.3 (next slide)</a:t>
            </a:r>
          </a:p>
          <a:p>
            <a:r>
              <a:rPr lang="en-GB"/>
              <a:t>Corresponding to the three-level architecture of the database, there are three types of schemas: external, conceptual and internal</a:t>
            </a:r>
          </a:p>
          <a:p>
            <a:pPr lvl="1">
              <a:buFontTx/>
              <a:buChar char="•"/>
            </a:pPr>
            <a:r>
              <a:rPr lang="en-GB"/>
              <a:t>External schemas describes that part of database relevant to each type of users, e.g. managers, sales people, contracts people</a:t>
            </a:r>
          </a:p>
          <a:p>
            <a:pPr lvl="1">
              <a:buFontTx/>
              <a:buChar char="•"/>
            </a:pPr>
            <a:r>
              <a:rPr lang="en-GB"/>
              <a:t>Conceptual schema describes the community view of people, places, concepts, events as seen by a DBA</a:t>
            </a:r>
          </a:p>
          <a:p>
            <a:pPr lvl="1">
              <a:buFontTx/>
              <a:buChar char="•"/>
            </a:pPr>
            <a:r>
              <a:rPr lang="en-GB"/>
              <a:t>Internal schema describes how the database is seen by DBMS and the operating systems, the storage structure, index etc</a:t>
            </a:r>
          </a:p>
          <a:p>
            <a:endParaRPr lang="en-GB"/>
          </a:p>
          <a:p>
            <a:r>
              <a:rPr lang="en-GB"/>
              <a:t>Mapping</a:t>
            </a:r>
          </a:p>
          <a:p>
            <a:pPr>
              <a:buFontTx/>
              <a:buChar char="•"/>
            </a:pPr>
            <a:r>
              <a:rPr lang="en-GB"/>
              <a:t>External/conceptual mapping means each external schema is derivable from the conceptual schema.</a:t>
            </a:r>
          </a:p>
          <a:p>
            <a:pPr>
              <a:buFontTx/>
              <a:buChar char="•"/>
            </a:pPr>
            <a:r>
              <a:rPr lang="en-GB"/>
              <a:t>Conceptual/internal mapping means each entity in conceptual schema has a corresponding physical realisation written in high level language, e.g. C/C++, Java, VB</a:t>
            </a:r>
            <a:endParaRPr lang="en-US"/>
          </a:p>
        </p:txBody>
      </p:sp>
    </p:spTree>
    <p:extLst>
      <p:ext uri="{BB962C8B-B14F-4D97-AF65-F5344CB8AC3E}">
        <p14:creationId xmlns:p14="http://schemas.microsoft.com/office/powerpoint/2010/main" val="1070792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3609B8-3F09-4A43-9596-98D06864D651}" type="slidenum">
              <a:rPr lang="en-US"/>
              <a:pPr/>
              <a:t>27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GB"/>
              <a:t>Example: </a:t>
            </a:r>
          </a:p>
          <a:p>
            <a:pPr>
              <a:buFontTx/>
              <a:buChar char="•"/>
            </a:pPr>
            <a:r>
              <a:rPr lang="en-GB"/>
              <a:t>Add a new staff member to the database, </a:t>
            </a:r>
          </a:p>
          <a:p>
            <a:pPr>
              <a:buFontTx/>
              <a:buChar char="•"/>
            </a:pPr>
            <a:r>
              <a:rPr lang="en-GB"/>
              <a:t>Update the salary of a particular member of staff</a:t>
            </a:r>
          </a:p>
          <a:p>
            <a:pPr>
              <a:buFontTx/>
              <a:buChar char="•"/>
            </a:pPr>
            <a:r>
              <a:rPr lang="en-GB"/>
              <a:t>Give 2% of annual salary bonus to all sales people who have met their sales target</a:t>
            </a:r>
          </a:p>
          <a:p>
            <a:pPr>
              <a:buFontTx/>
              <a:buChar char="•"/>
            </a:pPr>
            <a:r>
              <a:rPr lang="en-GB"/>
              <a:t>Delete a member of staff from the database and reassign the properties he handled to another member of staff</a:t>
            </a:r>
            <a:endParaRPr lang="en-US"/>
          </a:p>
        </p:txBody>
      </p:sp>
    </p:spTree>
    <p:extLst>
      <p:ext uri="{BB962C8B-B14F-4D97-AF65-F5344CB8AC3E}">
        <p14:creationId xmlns:p14="http://schemas.microsoft.com/office/powerpoint/2010/main" val="173578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2833B-D295-4D67-9EB3-417B6E792BB5}" type="slidenum">
              <a:rPr lang="en-US"/>
              <a:pPr/>
              <a:t>28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a:t>Concurrency control example from the book – Fig. 2.7</a:t>
            </a:r>
            <a:endParaRPr lang="en-US"/>
          </a:p>
        </p:txBody>
      </p:sp>
    </p:spTree>
    <p:extLst>
      <p:ext uri="{BB962C8B-B14F-4D97-AF65-F5344CB8AC3E}">
        <p14:creationId xmlns:p14="http://schemas.microsoft.com/office/powerpoint/2010/main" val="1442968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1E982-2FC2-449E-80E0-7B53730DCC4C}" type="slidenum">
              <a:rPr lang="en-US"/>
              <a:pPr/>
              <a:t>29</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GB"/>
              <a:t>Example of integrity service: </a:t>
            </a:r>
          </a:p>
          <a:p>
            <a:pPr lvl="1">
              <a:buFontTx/>
              <a:buChar char="•"/>
            </a:pPr>
            <a:r>
              <a:rPr lang="en-GB"/>
              <a:t>Each staff member can only handle maximum 10 properties at one time. DBMS should provide facility to implement the rule. We want the DBMS to check when we assign a property to a member of staff that this limit would not be exceeded and to prevent the assignment from occurring if the limit has been reached.</a:t>
            </a:r>
          </a:p>
          <a:p>
            <a:pPr lvl="1">
              <a:buFontTx/>
              <a:buChar char="•"/>
            </a:pPr>
            <a:r>
              <a:rPr lang="en-GB"/>
              <a:t>Data integrity – concerns with primary keys</a:t>
            </a:r>
          </a:p>
          <a:p>
            <a:pPr lvl="1">
              <a:buFontTx/>
              <a:buChar char="•"/>
            </a:pPr>
            <a:r>
              <a:rPr lang="en-GB"/>
              <a:t>Referential integrity – concerns with foreign keys (more details to come in the following lectures)</a:t>
            </a:r>
          </a:p>
        </p:txBody>
      </p:sp>
    </p:spTree>
    <p:extLst>
      <p:ext uri="{BB962C8B-B14F-4D97-AF65-F5344CB8AC3E}">
        <p14:creationId xmlns:p14="http://schemas.microsoft.com/office/powerpoint/2010/main" val="2123986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894BE-7415-425E-ACC6-A2949DB69BA1}" type="slidenum">
              <a:rPr lang="en-US"/>
              <a:pPr/>
              <a:t>31</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GB"/>
              <a:t>Fig. 2.10</a:t>
            </a:r>
            <a:endParaRPr lang="en-US"/>
          </a:p>
        </p:txBody>
      </p:sp>
    </p:spTree>
    <p:extLst>
      <p:ext uri="{BB962C8B-B14F-4D97-AF65-F5344CB8AC3E}">
        <p14:creationId xmlns:p14="http://schemas.microsoft.com/office/powerpoint/2010/main" val="88455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0024D-DDBD-46EE-91A2-CDE29E798B98}" type="slidenum">
              <a:rPr lang="en-US"/>
              <a:pPr/>
              <a:t>33</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GB"/>
              <a:t>Fig. 2.11 (next slide)</a:t>
            </a:r>
            <a:endParaRPr lang="en-US"/>
          </a:p>
        </p:txBody>
      </p:sp>
    </p:spTree>
    <p:extLst>
      <p:ext uri="{BB962C8B-B14F-4D97-AF65-F5344CB8AC3E}">
        <p14:creationId xmlns:p14="http://schemas.microsoft.com/office/powerpoint/2010/main" val="300494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096AC-5028-4C92-A180-01B54E2BB1F2}" type="slidenum">
              <a:rPr lang="en-US"/>
              <a:pPr/>
              <a:t>6</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GB"/>
              <a:t>Backend: the part of DBMS that manages and controls access to the database</a:t>
            </a:r>
          </a:p>
          <a:p>
            <a:r>
              <a:rPr lang="en-GB"/>
              <a:t>Frontend: the part of DBMS that interfaces with the user</a:t>
            </a:r>
          </a:p>
          <a:p>
            <a:r>
              <a:rPr lang="en-GB"/>
              <a:t>This is called client-server architecture.</a:t>
            </a:r>
          </a:p>
          <a:p>
            <a:r>
              <a:rPr lang="en-GB"/>
              <a:t>The backend is the server. The frontends are the clients. </a:t>
            </a:r>
            <a:endParaRPr lang="en-US"/>
          </a:p>
        </p:txBody>
      </p:sp>
    </p:spTree>
    <p:extLst>
      <p:ext uri="{BB962C8B-B14F-4D97-AF65-F5344CB8AC3E}">
        <p14:creationId xmlns:p14="http://schemas.microsoft.com/office/powerpoint/2010/main" val="3701262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DCA51-3ED5-4CF6-B526-F0AC7A13B3C1}" type="slidenum">
              <a:rPr lang="en-US"/>
              <a:pPr/>
              <a:t>35</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GB"/>
              <a:t>Fig. 2.12 – client server architecture</a:t>
            </a:r>
            <a:endParaRPr lang="en-US"/>
          </a:p>
        </p:txBody>
      </p:sp>
    </p:spTree>
    <p:extLst>
      <p:ext uri="{BB962C8B-B14F-4D97-AF65-F5344CB8AC3E}">
        <p14:creationId xmlns:p14="http://schemas.microsoft.com/office/powerpoint/2010/main" val="1976592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E1D6A-FD56-4FD4-A35F-DEC282991A7C}" type="slidenum">
              <a:rPr lang="en-US"/>
              <a:pPr/>
              <a:t>36</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pPr lvl="2"/>
            <a:r>
              <a:rPr lang="en-GB" sz="1000"/>
              <a:t>Increased performance – work is done by client and server, each of which has its own tasks</a:t>
            </a:r>
          </a:p>
          <a:p>
            <a:pPr lvl="2"/>
            <a:r>
              <a:rPr lang="en-GB" sz="1000"/>
              <a:t>Less communication traffic – No need to send the whole lot of data, but one part of it related to a particular client/user</a:t>
            </a:r>
          </a:p>
          <a:p>
            <a:pPr lvl="2"/>
            <a:r>
              <a:rPr lang="en-GB" sz="1000"/>
              <a:t>Increased consistency – unlike file server where each PC process data requests resulting inconsistent data at different PCs, the client-server processes all data requests. One copy of results is kept. Consistency is better maintained </a:t>
            </a:r>
          </a:p>
          <a:p>
            <a:pPr lvl="2"/>
            <a:r>
              <a:rPr lang="en-GB" sz="1000"/>
              <a:t>Reduced hardware costs – only the server requires storage and processing power sufficient to store and mange the database. No need to handle all PCs having processing power</a:t>
            </a:r>
          </a:p>
          <a:p>
            <a:endParaRPr lang="en-US"/>
          </a:p>
        </p:txBody>
      </p:sp>
    </p:spTree>
    <p:extLst>
      <p:ext uri="{BB962C8B-B14F-4D97-AF65-F5344CB8AC3E}">
        <p14:creationId xmlns:p14="http://schemas.microsoft.com/office/powerpoint/2010/main" val="744177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D4CCA-DED3-439B-A4AE-7A261725FB49}" type="slidenum">
              <a:rPr lang="en-US"/>
              <a:pPr/>
              <a:t>38</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lang="en-GB"/>
              <a:t>The external/conceptual mapping transforms requests and results between the external and conceptual levels</a:t>
            </a:r>
          </a:p>
          <a:p>
            <a:r>
              <a:rPr lang="en-GB"/>
              <a:t>The conceptual/internal mapping transforms requests and results between the conceptual and internal levels</a:t>
            </a:r>
          </a:p>
          <a:p>
            <a:r>
              <a:rPr lang="en-GB"/>
              <a:t>A database schema is a description of the database structure</a:t>
            </a:r>
            <a:endParaRPr lang="en-US"/>
          </a:p>
          <a:p>
            <a:endParaRPr lang="en-US"/>
          </a:p>
        </p:txBody>
      </p:sp>
    </p:spTree>
    <p:extLst>
      <p:ext uri="{BB962C8B-B14F-4D97-AF65-F5344CB8AC3E}">
        <p14:creationId xmlns:p14="http://schemas.microsoft.com/office/powerpoint/2010/main" val="332260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FDA24-6C3D-47C6-99D5-B0C0FA8B13CB}" type="slidenum">
              <a:rPr lang="en-US"/>
              <a:pPr/>
              <a:t>7</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GB"/>
              <a:t>We have seen one DBMS – Access.  In your following years of study, you will see Oracle</a:t>
            </a:r>
          </a:p>
          <a:p>
            <a:r>
              <a:rPr lang="en-GB"/>
              <a:t>Application programs are typically written in 3</a:t>
            </a:r>
            <a:r>
              <a:rPr lang="en-GB" baseline="30000"/>
              <a:t>rd</a:t>
            </a:r>
            <a:r>
              <a:rPr lang="en-GB"/>
              <a:t>-or 4</a:t>
            </a:r>
            <a:r>
              <a:rPr lang="en-GB" baseline="30000"/>
              <a:t>th</a:t>
            </a:r>
            <a:r>
              <a:rPr lang="en-GB"/>
              <a:t>- generation programming languages, C/C++, Java, VB etc.</a:t>
            </a:r>
          </a:p>
          <a:p>
            <a:r>
              <a:rPr lang="en-GB"/>
              <a:t>An example application program from appProg slides</a:t>
            </a:r>
            <a:endParaRPr lang="en-US"/>
          </a:p>
        </p:txBody>
      </p:sp>
    </p:spTree>
    <p:extLst>
      <p:ext uri="{BB962C8B-B14F-4D97-AF65-F5344CB8AC3E}">
        <p14:creationId xmlns:p14="http://schemas.microsoft.com/office/powerpoint/2010/main" val="152238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612E4-3A61-4643-88C0-03D15419A661}" type="slidenum">
              <a:rPr lang="en-US"/>
              <a:pPr/>
              <a:t>8</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GB"/>
              <a:t>Operational data</a:t>
            </a:r>
          </a:p>
          <a:p>
            <a:r>
              <a:rPr lang="en-GB"/>
              <a:t>Text to represent the names of people, places, events, telephone numbers</a:t>
            </a:r>
          </a:p>
          <a:p>
            <a:r>
              <a:rPr lang="en-GB"/>
              <a:t>Number to represent numbers – the data fields we wish to carry out some calculation</a:t>
            </a:r>
          </a:p>
          <a:p>
            <a:r>
              <a:rPr lang="en-GB"/>
              <a:t>Currency – money</a:t>
            </a:r>
          </a:p>
          <a:p>
            <a:r>
              <a:rPr lang="en-GB"/>
              <a:t>Date – a person’s date of birth, the date of event, transaction etc</a:t>
            </a:r>
          </a:p>
          <a:p>
            <a:endParaRPr lang="en-GB"/>
          </a:p>
          <a:p>
            <a:r>
              <a:rPr lang="en-GB"/>
              <a:t>Meta data</a:t>
            </a:r>
          </a:p>
          <a:p>
            <a:r>
              <a:rPr lang="en-GB"/>
              <a:t>Names, types, and sizes of data items</a:t>
            </a:r>
          </a:p>
          <a:p>
            <a:r>
              <a:rPr lang="en-GB"/>
              <a:t>Names of relationships</a:t>
            </a:r>
          </a:p>
          <a:p>
            <a:r>
              <a:rPr lang="en-GB"/>
              <a:t>Integrity constraints on the data</a:t>
            </a:r>
          </a:p>
          <a:p>
            <a:r>
              <a:rPr lang="en-GB"/>
              <a:t>Names of authorized users who have access to the data</a:t>
            </a:r>
          </a:p>
        </p:txBody>
      </p:sp>
    </p:spTree>
    <p:extLst>
      <p:ext uri="{BB962C8B-B14F-4D97-AF65-F5344CB8AC3E}">
        <p14:creationId xmlns:p14="http://schemas.microsoft.com/office/powerpoint/2010/main" val="379358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8C910-05BB-420D-949E-E9AF91A9FCB3}" type="slidenum">
              <a:rPr lang="en-US"/>
              <a:pPr/>
              <a:t>9</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GB"/>
              <a:t>More detailed description about these concepts will be given later in data models discussion</a:t>
            </a:r>
            <a:endParaRPr lang="en-US"/>
          </a:p>
        </p:txBody>
      </p:sp>
    </p:spTree>
    <p:extLst>
      <p:ext uri="{BB962C8B-B14F-4D97-AF65-F5344CB8AC3E}">
        <p14:creationId xmlns:p14="http://schemas.microsoft.com/office/powerpoint/2010/main" val="311386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24C72-8A53-4336-9979-CD011602DB66}" type="slidenum">
              <a:rPr lang="en-US"/>
              <a:pPr/>
              <a:t>11</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GB"/>
              <a:t>More concerned with database administration</a:t>
            </a:r>
          </a:p>
          <a:p>
            <a:pPr>
              <a:buFontTx/>
              <a:buChar char="•"/>
            </a:pPr>
            <a:r>
              <a:rPr lang="en-GB"/>
              <a:t>Identify the failed components</a:t>
            </a:r>
          </a:p>
          <a:p>
            <a:pPr>
              <a:buFontTx/>
              <a:buChar char="•"/>
            </a:pPr>
            <a:r>
              <a:rPr lang="en-GB"/>
              <a:t>Fix the failed component</a:t>
            </a:r>
          </a:p>
          <a:p>
            <a:pPr>
              <a:buFontTx/>
              <a:buChar char="•"/>
            </a:pPr>
            <a:r>
              <a:rPr lang="en-GB"/>
              <a:t>Repair the fault</a:t>
            </a:r>
          </a:p>
          <a:p>
            <a:pPr>
              <a:buFontTx/>
              <a:buChar char="•"/>
            </a:pPr>
            <a:r>
              <a:rPr lang="en-GB"/>
              <a:t>Recover the database</a:t>
            </a:r>
          </a:p>
        </p:txBody>
      </p:sp>
    </p:spTree>
    <p:extLst>
      <p:ext uri="{BB962C8B-B14F-4D97-AF65-F5344CB8AC3E}">
        <p14:creationId xmlns:p14="http://schemas.microsoft.com/office/powerpoint/2010/main" val="39127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39104-960C-4A86-9274-71657865E5D9}" type="slidenum">
              <a:rPr lang="en-US"/>
              <a:pPr/>
              <a:t>12</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GB"/>
              <a:t>Four types of people that participate in the DBMS environment. The job role is different.  See following slides</a:t>
            </a:r>
            <a:endParaRPr lang="en-US"/>
          </a:p>
        </p:txBody>
      </p:sp>
    </p:spTree>
    <p:extLst>
      <p:ext uri="{BB962C8B-B14F-4D97-AF65-F5344CB8AC3E}">
        <p14:creationId xmlns:p14="http://schemas.microsoft.com/office/powerpoint/2010/main" val="2894211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F223B3-C0F0-4398-8F7A-DBE1960EF26F}" type="slidenum">
              <a:rPr lang="en-US"/>
              <a:pPr/>
              <a:t>13</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000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4DC37-2A0C-4A78-841E-DB5977F884CE}" type="slidenum">
              <a:rPr lang="en-US"/>
              <a:pPr/>
              <a:t>14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GB"/>
              <a:t>The logical database designer is concerned with “what to do”.</a:t>
            </a:r>
          </a:p>
          <a:p>
            <a:r>
              <a:rPr lang="en-GB"/>
              <a:t>The physical database designer is concerned with “how to do it”. </a:t>
            </a:r>
            <a:endParaRPr lang="en-US"/>
          </a:p>
        </p:txBody>
      </p:sp>
    </p:spTree>
    <p:extLst>
      <p:ext uri="{BB962C8B-B14F-4D97-AF65-F5344CB8AC3E}">
        <p14:creationId xmlns:p14="http://schemas.microsoft.com/office/powerpoint/2010/main" val="268034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Uni_Bed_logo_RGB"/>
          <p:cNvPicPr>
            <a:picLocks noChangeAspect="1" noChangeArrowheads="1"/>
          </p:cNvPicPr>
          <p:nvPr userDrawn="1"/>
        </p:nvPicPr>
        <p:blipFill>
          <a:blip r:embed="rId2" cstate="print"/>
          <a:srcRect/>
          <a:stretch>
            <a:fillRect/>
          </a:stretch>
        </p:blipFill>
        <p:spPr bwMode="auto">
          <a:xfrm>
            <a:off x="250825" y="1844675"/>
            <a:ext cx="1512888" cy="654050"/>
          </a:xfrm>
          <a:prstGeom prst="rect">
            <a:avLst/>
          </a:prstGeom>
          <a:noFill/>
          <a:ln w="9525">
            <a:noFill/>
            <a:miter lim="800000"/>
            <a:headEnd/>
            <a:tailEnd/>
          </a:ln>
        </p:spPr>
      </p:pic>
      <p:sp>
        <p:nvSpPr>
          <p:cNvPr id="5" name="Line 12"/>
          <p:cNvSpPr>
            <a:spLocks noChangeShapeType="1"/>
          </p:cNvSpPr>
          <p:nvPr userDrawn="1"/>
        </p:nvSpPr>
        <p:spPr bwMode="auto">
          <a:xfrm>
            <a:off x="1908175" y="1557338"/>
            <a:ext cx="0" cy="1511300"/>
          </a:xfrm>
          <a:prstGeom prst="line">
            <a:avLst/>
          </a:prstGeom>
          <a:noFill/>
          <a:ln w="9525">
            <a:solidFill>
              <a:schemeClr val="tx1"/>
            </a:solidFill>
            <a:round/>
            <a:headEnd/>
            <a:tailEnd/>
          </a:ln>
          <a:effectLst/>
        </p:spPr>
        <p:txBody>
          <a:bodyPr/>
          <a:lstStyle/>
          <a:p>
            <a:pPr>
              <a:defRPr/>
            </a:pPr>
            <a:endParaRPr lang="en-GB"/>
          </a:p>
        </p:txBody>
      </p:sp>
      <p:sp>
        <p:nvSpPr>
          <p:cNvPr id="5122" name="Rectangle 2"/>
          <p:cNvSpPr>
            <a:spLocks noGrp="1" noChangeArrowheads="1"/>
          </p:cNvSpPr>
          <p:nvPr>
            <p:ph type="ctrTitle"/>
          </p:nvPr>
        </p:nvSpPr>
        <p:spPr>
          <a:xfrm>
            <a:off x="2133600" y="1371600"/>
            <a:ext cx="6477000" cy="1752600"/>
          </a:xfrm>
        </p:spPr>
        <p:txBody>
          <a:bodyPr/>
          <a:lstStyle>
            <a:lvl1pPr>
              <a:defRPr sz="4800"/>
            </a:lvl1pPr>
          </a:lstStyle>
          <a:p>
            <a:r>
              <a:rPr lang="en-GB"/>
              <a:t>Click to edit Master title style</a:t>
            </a:r>
          </a:p>
        </p:txBody>
      </p:sp>
      <p:sp>
        <p:nvSpPr>
          <p:cNvPr id="5123"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GB"/>
              <a:t>Click to edit Master subtitle style</a:t>
            </a:r>
          </a:p>
        </p:txBody>
      </p:sp>
      <p:sp>
        <p:nvSpPr>
          <p:cNvPr id="6" name="Rectangle 4"/>
          <p:cNvSpPr>
            <a:spLocks noGrp="1" noChangeArrowheads="1"/>
          </p:cNvSpPr>
          <p:nvPr>
            <p:ph type="dt" sz="half" idx="10"/>
          </p:nvPr>
        </p:nvSpPr>
        <p:spPr>
          <a:xfrm>
            <a:off x="7086600" y="6248400"/>
            <a:ext cx="1524000" cy="457200"/>
          </a:xfrm>
        </p:spPr>
        <p:txBody>
          <a:bodyPr/>
          <a:lstStyle>
            <a:lvl1pPr>
              <a:defRPr/>
            </a:lvl1pPr>
          </a:lstStyle>
          <a:p>
            <a:pPr>
              <a:defRPr/>
            </a:pPr>
            <a:fld id="{03C989DB-1B3E-49A0-9CEE-D36E03928B23}" type="datetime1">
              <a:rPr lang="en-GB"/>
              <a:pPr>
                <a:defRPr/>
              </a:pPr>
              <a:t>31/01/2020</a:t>
            </a:fld>
            <a:endParaRPr lang="en-GB"/>
          </a:p>
        </p:txBody>
      </p:sp>
      <p:sp>
        <p:nvSpPr>
          <p:cNvPr id="7" name="Rectangle 5"/>
          <p:cNvSpPr>
            <a:spLocks noGrp="1" noChangeArrowheads="1"/>
          </p:cNvSpPr>
          <p:nvPr>
            <p:ph type="ftr" sz="quarter" idx="11"/>
          </p:nvPr>
        </p:nvSpPr>
        <p:spPr>
          <a:xfrm>
            <a:off x="3810000" y="6248400"/>
            <a:ext cx="2895600" cy="457200"/>
          </a:xfrm>
        </p:spPr>
        <p:txBody>
          <a:bodyPr/>
          <a:lstStyle>
            <a:lvl1pPr>
              <a:defRPr/>
            </a:lvl1pPr>
          </a:lstStyle>
          <a:p>
            <a:pPr>
              <a:defRPr/>
            </a:pPr>
            <a:r>
              <a:rPr lang="en-GB"/>
              <a:t>Adrian Benfell</a:t>
            </a:r>
          </a:p>
        </p:txBody>
      </p:sp>
      <p:sp>
        <p:nvSpPr>
          <p:cNvPr id="8" name="Rectangle 6"/>
          <p:cNvSpPr>
            <a:spLocks noGrp="1" noChangeArrowheads="1"/>
          </p:cNvSpPr>
          <p:nvPr>
            <p:ph type="sldNum" sz="quarter" idx="12"/>
          </p:nvPr>
        </p:nvSpPr>
        <p:spPr>
          <a:xfrm>
            <a:off x="2209800" y="6248400"/>
            <a:ext cx="1219200" cy="457200"/>
          </a:xfrm>
        </p:spPr>
        <p:txBody>
          <a:bodyPr/>
          <a:lstStyle>
            <a:lvl1pPr>
              <a:defRPr/>
            </a:lvl1pPr>
          </a:lstStyle>
          <a:p>
            <a:pPr>
              <a:defRPr/>
            </a:pPr>
            <a:fld id="{8D778EA9-910C-4E53-A181-70BFF0181E7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C389D1E0-5C8F-4DFD-A56F-8E1DDFC6819C}" type="datetime1">
              <a:rPr lang="en-GB"/>
              <a:pPr>
                <a:defRPr/>
              </a:pPr>
              <a:t>31/01/2020</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pPr>
              <a:defRPr/>
            </a:pPr>
            <a:fld id="{3AED8439-851C-450A-98DE-7DCB8D62556A}"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3AEF6D4C-4A2E-44FD-B93A-474A24462E07}" type="datetime1">
              <a:rPr lang="en-GB"/>
              <a:pPr>
                <a:defRPr/>
              </a:pPr>
              <a:t>31/01/2020</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pPr>
              <a:defRPr/>
            </a:pPr>
            <a:fld id="{503B1BE4-5E7A-4FF0-B259-8411ECD54C7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1746C53B-1A99-422E-B21A-B791E46906B5}" type="datetime1">
              <a:rPr lang="en-GB"/>
              <a:pPr>
                <a:defRPr/>
              </a:pPr>
              <a:t>31/01/2020</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pPr>
              <a:defRPr/>
            </a:pPr>
            <a:fld id="{1B273161-D811-47E7-AA5C-C8437B77D62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1662678-2E36-4DEF-9C19-05A65E39C37A}" type="datetime1">
              <a:rPr lang="en-GB"/>
              <a:pPr>
                <a:defRPr/>
              </a:pPr>
              <a:t>31/01/2020</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6" name="Rectangle 6"/>
          <p:cNvSpPr>
            <a:spLocks noGrp="1" noChangeArrowheads="1"/>
          </p:cNvSpPr>
          <p:nvPr>
            <p:ph type="sldNum" sz="quarter" idx="12"/>
          </p:nvPr>
        </p:nvSpPr>
        <p:spPr>
          <a:ln/>
        </p:spPr>
        <p:txBody>
          <a:bodyPr/>
          <a:lstStyle>
            <a:lvl1pPr>
              <a:defRPr/>
            </a:lvl1pPr>
          </a:lstStyle>
          <a:p>
            <a:pPr>
              <a:defRPr/>
            </a:pPr>
            <a:fld id="{DA2895EC-19AB-49F5-8B2A-D0220C8E01F5}"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6A7E95E8-0F56-4EB3-9BC8-CFDA88EFE2C1}" type="datetime1">
              <a:rPr lang="en-GB"/>
              <a:pPr>
                <a:defRPr/>
              </a:pPr>
              <a:t>31/01/2020</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pPr>
              <a:defRPr/>
            </a:pPr>
            <a:fld id="{D7F969DC-1DB0-472F-9A88-EA5E4DB6D8D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fld id="{48969CFC-A7B7-4DA5-A354-5666BBF33934}" type="datetime1">
              <a:rPr lang="en-GB"/>
              <a:pPr>
                <a:defRPr/>
              </a:pPr>
              <a:t>31/01/2020</a:t>
            </a:fld>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9" name="Rectangle 6"/>
          <p:cNvSpPr>
            <a:spLocks noGrp="1" noChangeArrowheads="1"/>
          </p:cNvSpPr>
          <p:nvPr>
            <p:ph type="sldNum" sz="quarter" idx="12"/>
          </p:nvPr>
        </p:nvSpPr>
        <p:spPr>
          <a:ln/>
        </p:spPr>
        <p:txBody>
          <a:bodyPr/>
          <a:lstStyle>
            <a:lvl1pPr>
              <a:defRPr/>
            </a:lvl1pPr>
          </a:lstStyle>
          <a:p>
            <a:pPr>
              <a:defRPr/>
            </a:pPr>
            <a:fld id="{7DF01519-2A88-44A9-8D5A-A1F781A7067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fld id="{FF08B195-7AB7-49FF-8E03-B3CFCD29B726}" type="datetime1">
              <a:rPr lang="en-GB"/>
              <a:pPr>
                <a:defRPr/>
              </a:pPr>
              <a:t>31/01/2020</a:t>
            </a:fld>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5" name="Rectangle 6"/>
          <p:cNvSpPr>
            <a:spLocks noGrp="1" noChangeArrowheads="1"/>
          </p:cNvSpPr>
          <p:nvPr>
            <p:ph type="sldNum" sz="quarter" idx="12"/>
          </p:nvPr>
        </p:nvSpPr>
        <p:spPr>
          <a:ln/>
        </p:spPr>
        <p:txBody>
          <a:bodyPr/>
          <a:lstStyle>
            <a:lvl1pPr>
              <a:defRPr/>
            </a:lvl1pPr>
          </a:lstStyle>
          <a:p>
            <a:pPr>
              <a:defRPr/>
            </a:pPr>
            <a:fld id="{F99844E8-58EA-4D34-A418-D28593077EC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574681B-28D4-49FE-BBD3-66F95C7AAED3}" type="datetime1">
              <a:rPr lang="en-GB"/>
              <a:pPr>
                <a:defRPr/>
              </a:pPr>
              <a:t>31/01/2020</a:t>
            </a:fld>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4" name="Rectangle 6"/>
          <p:cNvSpPr>
            <a:spLocks noGrp="1" noChangeArrowheads="1"/>
          </p:cNvSpPr>
          <p:nvPr>
            <p:ph type="sldNum" sz="quarter" idx="12"/>
          </p:nvPr>
        </p:nvSpPr>
        <p:spPr>
          <a:ln/>
        </p:spPr>
        <p:txBody>
          <a:bodyPr/>
          <a:lstStyle>
            <a:lvl1pPr>
              <a:defRPr/>
            </a:lvl1pPr>
          </a:lstStyle>
          <a:p>
            <a:pPr>
              <a:defRPr/>
            </a:pPr>
            <a:fld id="{B039845D-A31A-4375-881A-374EB5AC06A9}"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B9452AD-5D45-4DB7-B91D-C0887D29D5E6}" type="datetime1">
              <a:rPr lang="en-GB"/>
              <a:pPr>
                <a:defRPr/>
              </a:pPr>
              <a:t>31/01/2020</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pPr>
              <a:defRPr/>
            </a:pPr>
            <a:fld id="{694460B4-C504-45AB-90C8-970D59495F5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05D0294-CD2D-455A-8BB2-1DDDD00A389F}" type="datetime1">
              <a:rPr lang="en-GB"/>
              <a:pPr>
                <a:defRPr/>
              </a:pPr>
              <a:t>31/01/2020</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Adrian Benfell</a:t>
            </a:r>
          </a:p>
        </p:txBody>
      </p:sp>
      <p:sp>
        <p:nvSpPr>
          <p:cNvPr id="7" name="Rectangle 6"/>
          <p:cNvSpPr>
            <a:spLocks noGrp="1" noChangeArrowheads="1"/>
          </p:cNvSpPr>
          <p:nvPr>
            <p:ph type="sldNum" sz="quarter" idx="12"/>
          </p:nvPr>
        </p:nvSpPr>
        <p:spPr>
          <a:ln/>
        </p:spPr>
        <p:txBody>
          <a:bodyPr/>
          <a:lstStyle>
            <a:lvl1pPr>
              <a:defRPr/>
            </a:lvl1pPr>
          </a:lstStyle>
          <a:p>
            <a:pPr>
              <a:defRPr/>
            </a:pPr>
            <a:fld id="{5F27BCCD-FB9A-48DA-A522-D5A28F23AC12}"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100" name="Rectangle 4"/>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8F548F0C-1A3E-4DCE-8CAF-50A8E8D2D1F8}" type="datetime1">
              <a:rPr lang="en-GB"/>
              <a:pPr>
                <a:defRPr/>
              </a:pPr>
              <a:t>31/01/2020</a:t>
            </a:fld>
            <a:endParaRPr lang="en-GB"/>
          </a:p>
        </p:txBody>
      </p:sp>
      <p:sp>
        <p:nvSpPr>
          <p:cNvPr id="4101"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GB"/>
              <a:t>Adrian Benfell</a:t>
            </a:r>
          </a:p>
        </p:txBody>
      </p:sp>
      <p:sp>
        <p:nvSpPr>
          <p:cNvPr id="4102" name="Rectangle 6"/>
          <p:cNvSpPr>
            <a:spLocks noGrp="1" noChangeArrowheads="1"/>
          </p:cNvSpPr>
          <p:nvPr>
            <p:ph type="sldNum" sz="quarter" idx="4"/>
          </p:nvPr>
        </p:nvSpPr>
        <p:spPr bwMode="auto">
          <a:xfrm>
            <a:off x="15240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360846B8-0059-4EB1-9937-B0D1CF4DB2F9}" type="slidenum">
              <a:rPr lang="en-GB"/>
              <a:pPr>
                <a:defRPr/>
              </a:pPr>
              <a:t>‹#›</a:t>
            </a:fld>
            <a:endParaRPr lang="en-GB"/>
          </a:p>
        </p:txBody>
      </p:sp>
      <p:pic>
        <p:nvPicPr>
          <p:cNvPr id="1031" name="Picture 11" descr="Uni_Bed_logo_RGB"/>
          <p:cNvPicPr>
            <a:picLocks noChangeAspect="1" noChangeArrowheads="1"/>
          </p:cNvPicPr>
          <p:nvPr userDrawn="1"/>
        </p:nvPicPr>
        <p:blipFill>
          <a:blip r:embed="rId13" cstate="print"/>
          <a:srcRect/>
          <a:stretch>
            <a:fillRect/>
          </a:stretch>
        </p:blipFill>
        <p:spPr bwMode="auto">
          <a:xfrm>
            <a:off x="179388" y="476250"/>
            <a:ext cx="1042987" cy="450850"/>
          </a:xfrm>
          <a:prstGeom prst="rect">
            <a:avLst/>
          </a:prstGeom>
          <a:noFill/>
          <a:ln w="9525">
            <a:noFill/>
            <a:miter lim="800000"/>
            <a:headEnd/>
            <a:tailEnd/>
          </a:ln>
        </p:spPr>
      </p:pic>
      <p:sp>
        <p:nvSpPr>
          <p:cNvPr id="4108" name="Line 12"/>
          <p:cNvSpPr>
            <a:spLocks noChangeShapeType="1"/>
          </p:cNvSpPr>
          <p:nvPr userDrawn="1"/>
        </p:nvSpPr>
        <p:spPr bwMode="auto">
          <a:xfrm>
            <a:off x="1403350" y="333375"/>
            <a:ext cx="0" cy="1223963"/>
          </a:xfrm>
          <a:prstGeom prst="line">
            <a:avLst/>
          </a:prstGeom>
          <a:noFill/>
          <a:ln w="9525">
            <a:solidFill>
              <a:schemeClr val="tx1"/>
            </a:solidFill>
            <a:round/>
            <a:headEnd/>
            <a:tailEnd/>
          </a:ln>
          <a:effectLst/>
        </p:spPr>
        <p:txBody>
          <a:bodyPr/>
          <a:lstStyle/>
          <a:p>
            <a:pPr>
              <a:defRPr/>
            </a:pPr>
            <a:endParaRPr lang="en-GB"/>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190500"/>
            <a:ext cx="7010400" cy="2446412"/>
          </a:xfrm>
        </p:spPr>
        <p:txBody>
          <a:bodyPr/>
          <a:lstStyle/>
          <a:p>
            <a:r>
              <a:rPr lang="en-GB" altLang="en-US" sz="3600" dirty="0">
                <a:latin typeface="Arial Narrow" panose="020B0606020202030204" pitchFamily="34" charset="0"/>
              </a:rPr>
              <a:t>CIS017-1 – Computer Systems Structure</a:t>
            </a:r>
            <a:br>
              <a:rPr lang="en-GB" altLang="en-US" sz="3600" dirty="0">
                <a:latin typeface="Arial Narrow" panose="020B0606020202030204" pitchFamily="34" charset="0"/>
              </a:rPr>
            </a:br>
            <a:r>
              <a:rPr lang="en-GB" altLang="en-US" sz="3600" dirty="0">
                <a:latin typeface="Arial Narrow" panose="020B0606020202030204" pitchFamily="34" charset="0"/>
              </a:rPr>
              <a:t>CIS095-1 – Databases and </a:t>
            </a:r>
            <a:r>
              <a:rPr lang="en-GB" altLang="en-US" sz="3600">
                <a:latin typeface="Arial Narrow" panose="020B0606020202030204" pitchFamily="34" charset="0"/>
              </a:rPr>
              <a:t>Computer Networks </a:t>
            </a:r>
            <a:endParaRPr lang="en-GB" dirty="0"/>
          </a:p>
        </p:txBody>
      </p:sp>
      <p:sp>
        <p:nvSpPr>
          <p:cNvPr id="7" name="Content Placeholder 6"/>
          <p:cNvSpPr>
            <a:spLocks noGrp="1"/>
          </p:cNvSpPr>
          <p:nvPr>
            <p:ph idx="1"/>
          </p:nvPr>
        </p:nvSpPr>
        <p:spPr/>
        <p:txBody>
          <a:bodyPr/>
          <a:lstStyle/>
          <a:p>
            <a:pPr marL="0" indent="0">
              <a:buNone/>
            </a:pPr>
            <a:endParaRPr lang="en-GB" dirty="0">
              <a:latin typeface="Arial Narrow" panose="020B0606020202030204" pitchFamily="34" charset="0"/>
            </a:endParaRPr>
          </a:p>
          <a:p>
            <a:pPr marL="0" indent="0">
              <a:buNone/>
            </a:pPr>
            <a:endParaRPr lang="en-GB" dirty="0">
              <a:latin typeface="Arial Narrow" panose="020B0606020202030204" pitchFamily="34" charset="0"/>
            </a:endParaRPr>
          </a:p>
          <a:p>
            <a:pPr marL="0" indent="0">
              <a:buNone/>
            </a:pPr>
            <a:r>
              <a:rPr lang="en-GB" sz="3200" dirty="0">
                <a:solidFill>
                  <a:srgbClr val="0070C0"/>
                </a:solidFill>
                <a:latin typeface="Arial Narrow" panose="020B0606020202030204" pitchFamily="34" charset="0"/>
              </a:rPr>
              <a:t>Lecture – Database Structure</a:t>
            </a:r>
          </a:p>
        </p:txBody>
      </p:sp>
      <p:sp>
        <p:nvSpPr>
          <p:cNvPr id="4" name="Date Placeholder 3"/>
          <p:cNvSpPr>
            <a:spLocks noGrp="1"/>
          </p:cNvSpPr>
          <p:nvPr>
            <p:ph type="dt" sz="half" idx="10"/>
          </p:nvPr>
        </p:nvSpPr>
        <p:spPr/>
        <p:txBody>
          <a:bodyPr/>
          <a:lstStyle/>
          <a:p>
            <a:pPr>
              <a:defRPr/>
            </a:pPr>
            <a:fld id="{1746C53B-1A99-422E-B21A-B791E46906B5}" type="datetime1">
              <a:rPr lang="en-GB" smtClean="0"/>
              <a:pPr>
                <a:defRPr/>
              </a:pPr>
              <a:t>31/01/2020</a:t>
            </a:fld>
            <a:endParaRPr lang="en-GB"/>
          </a:p>
        </p:txBody>
      </p:sp>
      <p:sp>
        <p:nvSpPr>
          <p:cNvPr id="5" name="Slide Number Placeholder 4"/>
          <p:cNvSpPr>
            <a:spLocks noGrp="1"/>
          </p:cNvSpPr>
          <p:nvPr>
            <p:ph type="sldNum" sz="quarter" idx="12"/>
          </p:nvPr>
        </p:nvSpPr>
        <p:spPr/>
        <p:txBody>
          <a:bodyPr/>
          <a:lstStyle/>
          <a:p>
            <a:pPr>
              <a:defRPr/>
            </a:pPr>
            <a:fld id="{1B273161-D811-47E7-AA5C-C8437B77D629}" type="slidenum">
              <a:rPr lang="en-GB" smtClean="0"/>
              <a:pPr>
                <a:defRPr/>
              </a:pPr>
              <a:t>1</a:t>
            </a:fld>
            <a:endParaRPr lang="en-GB"/>
          </a:p>
        </p:txBody>
      </p:sp>
    </p:spTree>
    <p:extLst>
      <p:ext uri="{BB962C8B-B14F-4D97-AF65-F5344CB8AC3E}">
        <p14:creationId xmlns:p14="http://schemas.microsoft.com/office/powerpoint/2010/main" val="248564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9A6652-2D9B-4DA1-967B-2D133094D004}" type="slidenum">
              <a:rPr lang="en-GB"/>
              <a:pPr/>
              <a:t>10</a:t>
            </a:fld>
            <a:endParaRPr lang="en-GB"/>
          </a:p>
        </p:txBody>
      </p:sp>
      <p:sp>
        <p:nvSpPr>
          <p:cNvPr id="70658" name="Rectangle 2"/>
          <p:cNvSpPr>
            <a:spLocks noGrp="1" noChangeArrowheads="1"/>
          </p:cNvSpPr>
          <p:nvPr>
            <p:ph type="title"/>
          </p:nvPr>
        </p:nvSpPr>
        <p:spPr/>
        <p:txBody>
          <a:bodyPr/>
          <a:lstStyle/>
          <a:p>
            <a:r>
              <a:rPr lang="en-GB"/>
              <a:t>Meta data</a:t>
            </a:r>
            <a:endParaRPr lang="en-US"/>
          </a:p>
        </p:txBody>
      </p:sp>
      <p:sp>
        <p:nvSpPr>
          <p:cNvPr id="70659" name="Rectangle 3"/>
          <p:cNvSpPr>
            <a:spLocks noGrp="1" noChangeArrowheads="1"/>
          </p:cNvSpPr>
          <p:nvPr>
            <p:ph type="body" idx="1"/>
          </p:nvPr>
        </p:nvSpPr>
        <p:spPr/>
        <p:txBody>
          <a:bodyPr/>
          <a:lstStyle/>
          <a:p>
            <a:r>
              <a:rPr lang="en-GB" sz="2400"/>
              <a:t>Meta data – the data about data or systems catalogue</a:t>
            </a:r>
          </a:p>
          <a:p>
            <a:pPr lvl="1"/>
            <a:r>
              <a:rPr lang="en-GB" sz="2000"/>
              <a:t>Names, types and size of data items</a:t>
            </a:r>
          </a:p>
          <a:p>
            <a:pPr lvl="1"/>
            <a:r>
              <a:rPr lang="en-GB" sz="2000"/>
              <a:t>Name of relationship</a:t>
            </a:r>
          </a:p>
          <a:p>
            <a:pPr lvl="1"/>
            <a:r>
              <a:rPr lang="en-GB" sz="2000"/>
              <a:t>Integrity constraints on the data</a:t>
            </a:r>
          </a:p>
          <a:p>
            <a:pPr lvl="1"/>
            <a:r>
              <a:rPr lang="en-GB" sz="2000"/>
              <a:t>Names of authorised people who have access to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A01D054-0275-459E-BE37-FA179EF43829}" type="slidenum">
              <a:rPr lang="en-GB"/>
              <a:pPr/>
              <a:t>11</a:t>
            </a:fld>
            <a:endParaRPr lang="en-GB"/>
          </a:p>
        </p:txBody>
      </p:sp>
      <p:sp>
        <p:nvSpPr>
          <p:cNvPr id="57346" name="Rectangle 2"/>
          <p:cNvSpPr>
            <a:spLocks noGrp="1" noChangeArrowheads="1"/>
          </p:cNvSpPr>
          <p:nvPr>
            <p:ph type="title"/>
          </p:nvPr>
        </p:nvSpPr>
        <p:spPr/>
        <p:txBody>
          <a:bodyPr/>
          <a:lstStyle/>
          <a:p>
            <a:r>
              <a:rPr lang="en-GB"/>
              <a:t>Procedure</a:t>
            </a:r>
            <a:endParaRPr lang="en-US"/>
          </a:p>
        </p:txBody>
      </p:sp>
      <p:sp>
        <p:nvSpPr>
          <p:cNvPr id="57347" name="Rectangle 3"/>
          <p:cNvSpPr>
            <a:spLocks noGrp="1" noChangeArrowheads="1"/>
          </p:cNvSpPr>
          <p:nvPr>
            <p:ph type="body" idx="1"/>
          </p:nvPr>
        </p:nvSpPr>
        <p:spPr/>
        <p:txBody>
          <a:bodyPr/>
          <a:lstStyle/>
          <a:p>
            <a:pPr>
              <a:lnSpc>
                <a:spcPct val="90000"/>
              </a:lnSpc>
            </a:pPr>
            <a:r>
              <a:rPr lang="en-GB" sz="2400"/>
              <a:t>Refers to the instructions and rules that govern the design and the use of database systems</a:t>
            </a:r>
          </a:p>
          <a:p>
            <a:pPr>
              <a:lnSpc>
                <a:spcPct val="90000"/>
              </a:lnSpc>
            </a:pPr>
            <a:r>
              <a:rPr lang="en-GB" sz="2400"/>
              <a:t>Specifies how to</a:t>
            </a:r>
          </a:p>
          <a:p>
            <a:pPr lvl="1">
              <a:lnSpc>
                <a:spcPct val="90000"/>
              </a:lnSpc>
            </a:pPr>
            <a:r>
              <a:rPr lang="en-GB" sz="2000"/>
              <a:t>Log on to DBMS</a:t>
            </a:r>
          </a:p>
          <a:p>
            <a:pPr lvl="1">
              <a:lnSpc>
                <a:spcPct val="90000"/>
              </a:lnSpc>
            </a:pPr>
            <a:r>
              <a:rPr lang="en-GB" sz="2000"/>
              <a:t>Use a particular DBMS facility or application program</a:t>
            </a:r>
          </a:p>
          <a:p>
            <a:pPr lvl="1">
              <a:lnSpc>
                <a:spcPct val="90000"/>
              </a:lnSpc>
            </a:pPr>
            <a:r>
              <a:rPr lang="en-GB" sz="2000"/>
              <a:t>Start or stop the DBMS</a:t>
            </a:r>
          </a:p>
          <a:p>
            <a:pPr lvl="1">
              <a:lnSpc>
                <a:spcPct val="90000"/>
              </a:lnSpc>
            </a:pPr>
            <a:r>
              <a:rPr lang="en-GB" sz="2000"/>
              <a:t>Make backup copies of the database</a:t>
            </a:r>
          </a:p>
          <a:p>
            <a:pPr lvl="1">
              <a:lnSpc>
                <a:spcPct val="90000"/>
              </a:lnSpc>
            </a:pPr>
            <a:r>
              <a:rPr lang="en-GB" sz="2000"/>
              <a:t>Handle hardware or software failures</a:t>
            </a:r>
          </a:p>
          <a:p>
            <a:pPr lvl="1">
              <a:lnSpc>
                <a:spcPct val="90000"/>
              </a:lnSpc>
            </a:pPr>
            <a:r>
              <a:rPr lang="en-GB" sz="2000"/>
              <a:t>Change the structure of a table, improve performance, archive data to secondary storage</a:t>
            </a:r>
          </a:p>
          <a:p>
            <a:pPr lvl="1">
              <a:lnSpc>
                <a:spcPct val="90000"/>
              </a:lnSpc>
            </a:pP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ED59CD7-B828-42E1-BA42-E825DD9DAA20}" type="slidenum">
              <a:rPr lang="en-GB"/>
              <a:pPr/>
              <a:t>12</a:t>
            </a:fld>
            <a:endParaRPr lang="en-GB"/>
          </a:p>
        </p:txBody>
      </p:sp>
      <p:sp>
        <p:nvSpPr>
          <p:cNvPr id="58370" name="Rectangle 2"/>
          <p:cNvSpPr>
            <a:spLocks noGrp="1" noChangeArrowheads="1"/>
          </p:cNvSpPr>
          <p:nvPr>
            <p:ph type="title"/>
          </p:nvPr>
        </p:nvSpPr>
        <p:spPr/>
        <p:txBody>
          <a:bodyPr/>
          <a:lstStyle/>
          <a:p>
            <a:r>
              <a:rPr lang="en-GB"/>
              <a:t>People</a:t>
            </a:r>
            <a:endParaRPr lang="en-US"/>
          </a:p>
        </p:txBody>
      </p:sp>
      <p:sp>
        <p:nvSpPr>
          <p:cNvPr id="58371" name="Rectangle 3"/>
          <p:cNvSpPr>
            <a:spLocks noGrp="1" noChangeArrowheads="1"/>
          </p:cNvSpPr>
          <p:nvPr>
            <p:ph type="body" idx="1"/>
          </p:nvPr>
        </p:nvSpPr>
        <p:spPr/>
        <p:txBody>
          <a:bodyPr/>
          <a:lstStyle/>
          <a:p>
            <a:r>
              <a:rPr lang="en-GB" sz="2400"/>
              <a:t>Data administrator (DA) and Database administrator (DBA)</a:t>
            </a:r>
          </a:p>
          <a:p>
            <a:r>
              <a:rPr lang="en-GB" sz="2400"/>
              <a:t>Database designers</a:t>
            </a:r>
          </a:p>
          <a:p>
            <a:pPr lvl="1"/>
            <a:r>
              <a:rPr lang="en-GB" sz="2000"/>
              <a:t>Conceptual database designer</a:t>
            </a:r>
          </a:p>
          <a:p>
            <a:pPr lvl="1"/>
            <a:r>
              <a:rPr lang="en-GB" sz="2000"/>
              <a:t>Physical database designer</a:t>
            </a:r>
          </a:p>
          <a:p>
            <a:r>
              <a:rPr lang="en-GB" sz="2400"/>
              <a:t>Application programmers</a:t>
            </a:r>
          </a:p>
          <a:p>
            <a:r>
              <a:rPr lang="en-GB" sz="2400"/>
              <a:t>End users</a:t>
            </a:r>
          </a:p>
          <a:p>
            <a:pPr lvl="1"/>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0309E46-BCD0-42E5-BB92-6B4D69D3B318}" type="slidenum">
              <a:rPr lang="en-GB"/>
              <a:pPr/>
              <a:t>13</a:t>
            </a:fld>
            <a:endParaRPr lang="en-GB"/>
          </a:p>
        </p:txBody>
      </p:sp>
      <p:sp>
        <p:nvSpPr>
          <p:cNvPr id="72706" name="Rectangle 2"/>
          <p:cNvSpPr>
            <a:spLocks noGrp="1" noChangeArrowheads="1"/>
          </p:cNvSpPr>
          <p:nvPr>
            <p:ph type="title"/>
          </p:nvPr>
        </p:nvSpPr>
        <p:spPr/>
        <p:txBody>
          <a:bodyPr/>
          <a:lstStyle/>
          <a:p>
            <a:r>
              <a:rPr lang="en-GB"/>
              <a:t>People (cont…)</a:t>
            </a:r>
            <a:endParaRPr lang="en-US"/>
          </a:p>
        </p:txBody>
      </p:sp>
      <p:sp>
        <p:nvSpPr>
          <p:cNvPr id="72707" name="Rectangle 3"/>
          <p:cNvSpPr>
            <a:spLocks noGrp="1" noChangeArrowheads="1"/>
          </p:cNvSpPr>
          <p:nvPr>
            <p:ph type="body" idx="1"/>
          </p:nvPr>
        </p:nvSpPr>
        <p:spPr/>
        <p:txBody>
          <a:bodyPr/>
          <a:lstStyle/>
          <a:p>
            <a:r>
              <a:rPr lang="en-GB" sz="2400"/>
              <a:t>Data administrator (DA)</a:t>
            </a:r>
            <a:r>
              <a:rPr lang="en-GB"/>
              <a:t> </a:t>
            </a:r>
          </a:p>
          <a:p>
            <a:pPr lvl="1"/>
            <a:r>
              <a:rPr lang="en-GB" sz="2000"/>
              <a:t>Database planning </a:t>
            </a:r>
          </a:p>
          <a:p>
            <a:pPr lvl="1"/>
            <a:r>
              <a:rPr lang="en-GB" sz="2000"/>
              <a:t>Development and maintenance of standards, procedures and polices</a:t>
            </a:r>
          </a:p>
          <a:p>
            <a:pPr lvl="1"/>
            <a:r>
              <a:rPr lang="en-GB" sz="2000"/>
              <a:t>Conceptual/logical database design</a:t>
            </a:r>
          </a:p>
          <a:p>
            <a:r>
              <a:rPr lang="en-GB" sz="2400"/>
              <a:t>Database administrator (DBA)</a:t>
            </a:r>
          </a:p>
          <a:p>
            <a:pPr lvl="1"/>
            <a:r>
              <a:rPr lang="en-GB" sz="2000"/>
              <a:t>Responsible for physical realisation of the database</a:t>
            </a:r>
          </a:p>
          <a:p>
            <a:pPr lvl="1"/>
            <a:r>
              <a:rPr lang="en-GB" sz="2000"/>
              <a:t>Security and integrity control</a:t>
            </a:r>
          </a:p>
          <a:p>
            <a:pPr lvl="1"/>
            <a:r>
              <a:rPr lang="en-GB" sz="2000"/>
              <a:t>Ensuring satisfactory performance</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DE7CB0-F8A1-480F-AB8F-F96BE4A937DC}" type="slidenum">
              <a:rPr lang="en-GB"/>
              <a:pPr/>
              <a:t>14</a:t>
            </a:fld>
            <a:endParaRPr lang="en-GB"/>
          </a:p>
        </p:txBody>
      </p:sp>
      <p:sp>
        <p:nvSpPr>
          <p:cNvPr id="74754" name="Rectangle 2"/>
          <p:cNvSpPr>
            <a:spLocks noGrp="1" noChangeArrowheads="1"/>
          </p:cNvSpPr>
          <p:nvPr>
            <p:ph type="title"/>
          </p:nvPr>
        </p:nvSpPr>
        <p:spPr/>
        <p:txBody>
          <a:bodyPr/>
          <a:lstStyle/>
          <a:p>
            <a:r>
              <a:rPr lang="en-GB"/>
              <a:t>People (cont…)</a:t>
            </a:r>
            <a:endParaRPr lang="en-US"/>
          </a:p>
        </p:txBody>
      </p:sp>
      <p:sp>
        <p:nvSpPr>
          <p:cNvPr id="74755" name="Rectangle 3"/>
          <p:cNvSpPr>
            <a:spLocks noGrp="1" noChangeArrowheads="1"/>
          </p:cNvSpPr>
          <p:nvPr>
            <p:ph type="body" idx="1"/>
          </p:nvPr>
        </p:nvSpPr>
        <p:spPr/>
        <p:txBody>
          <a:bodyPr/>
          <a:lstStyle/>
          <a:p>
            <a:r>
              <a:rPr lang="en-GB" sz="2400"/>
              <a:t>Logical database designers </a:t>
            </a:r>
          </a:p>
          <a:p>
            <a:pPr lvl="1"/>
            <a:r>
              <a:rPr lang="en-GB" sz="2000"/>
              <a:t>Identifying the data (entities and attributes)</a:t>
            </a:r>
          </a:p>
          <a:p>
            <a:pPr lvl="1"/>
            <a:r>
              <a:rPr lang="en-GB" sz="2000"/>
              <a:t>Identifying entity relationships</a:t>
            </a:r>
          </a:p>
          <a:p>
            <a:pPr lvl="1"/>
            <a:r>
              <a:rPr lang="en-GB" sz="2000"/>
              <a:t>Identifying constraints on the data</a:t>
            </a:r>
          </a:p>
          <a:p>
            <a:r>
              <a:rPr lang="en-GB" sz="2400"/>
              <a:t>Physical database designers</a:t>
            </a:r>
          </a:p>
          <a:p>
            <a:pPr lvl="1"/>
            <a:r>
              <a:rPr lang="en-GB" sz="2000"/>
              <a:t>Mapping the logical data model into a set of tables and integrity constraints</a:t>
            </a:r>
          </a:p>
          <a:p>
            <a:pPr lvl="1"/>
            <a:r>
              <a:rPr lang="en-GB" sz="2000"/>
              <a:t>Specifying specific storage structures and access methods</a:t>
            </a:r>
          </a:p>
          <a:p>
            <a:pPr lvl="1"/>
            <a:r>
              <a:rPr lang="en-GB" sz="2000"/>
              <a:t>Designing security measures on the data</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4030AA-C194-405F-BAD2-686C8C1C02F7}" type="slidenum">
              <a:rPr lang="en-GB"/>
              <a:pPr/>
              <a:t>15</a:t>
            </a:fld>
            <a:endParaRPr lang="en-GB"/>
          </a:p>
        </p:txBody>
      </p:sp>
      <p:sp>
        <p:nvSpPr>
          <p:cNvPr id="76802" name="Rectangle 2"/>
          <p:cNvSpPr>
            <a:spLocks noGrp="1" noChangeArrowheads="1"/>
          </p:cNvSpPr>
          <p:nvPr>
            <p:ph type="title"/>
          </p:nvPr>
        </p:nvSpPr>
        <p:spPr/>
        <p:txBody>
          <a:bodyPr/>
          <a:lstStyle/>
          <a:p>
            <a:r>
              <a:rPr lang="en-GB"/>
              <a:t>People (cont…)</a:t>
            </a:r>
            <a:endParaRPr lang="en-US"/>
          </a:p>
        </p:txBody>
      </p:sp>
      <p:sp>
        <p:nvSpPr>
          <p:cNvPr id="76803" name="Rectangle 3"/>
          <p:cNvSpPr>
            <a:spLocks noGrp="1" noChangeArrowheads="1"/>
          </p:cNvSpPr>
          <p:nvPr>
            <p:ph type="body" idx="1"/>
          </p:nvPr>
        </p:nvSpPr>
        <p:spPr/>
        <p:txBody>
          <a:bodyPr/>
          <a:lstStyle/>
          <a:p>
            <a:r>
              <a:rPr lang="en-GB"/>
              <a:t>Application programmers</a:t>
            </a:r>
          </a:p>
          <a:p>
            <a:pPr lvl="1"/>
            <a:r>
              <a:rPr lang="en-GB"/>
              <a:t>To write application programs to allow users to enter, update, retrieve data/information from the database</a:t>
            </a:r>
          </a:p>
          <a:p>
            <a:pPr lvl="1"/>
            <a:r>
              <a:rPr lang="en-GB"/>
              <a:t>The programs provide interfaces for authorised user who do not have knowledge about database systems to access and manipulate the part of data relevant to the work</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8D5DCE-993B-4FE1-9AB4-0AE9DCCE644D}" type="slidenum">
              <a:rPr lang="en-GB"/>
              <a:pPr/>
              <a:t>16</a:t>
            </a:fld>
            <a:endParaRPr lang="en-GB"/>
          </a:p>
        </p:txBody>
      </p:sp>
      <p:sp>
        <p:nvSpPr>
          <p:cNvPr id="78850" name="Rectangle 2"/>
          <p:cNvSpPr>
            <a:spLocks noGrp="1" noChangeArrowheads="1"/>
          </p:cNvSpPr>
          <p:nvPr>
            <p:ph type="title"/>
          </p:nvPr>
        </p:nvSpPr>
        <p:spPr/>
        <p:txBody>
          <a:bodyPr/>
          <a:lstStyle/>
          <a:p>
            <a:r>
              <a:rPr lang="en-GB"/>
              <a:t>People</a:t>
            </a:r>
            <a:endParaRPr lang="en-US"/>
          </a:p>
        </p:txBody>
      </p:sp>
      <p:sp>
        <p:nvSpPr>
          <p:cNvPr id="78851" name="Rectangle 3"/>
          <p:cNvSpPr>
            <a:spLocks noGrp="1" noChangeArrowheads="1"/>
          </p:cNvSpPr>
          <p:nvPr>
            <p:ph type="body" idx="1"/>
          </p:nvPr>
        </p:nvSpPr>
        <p:spPr/>
        <p:txBody>
          <a:bodyPr/>
          <a:lstStyle/>
          <a:p>
            <a:r>
              <a:rPr lang="en-GB" sz="2400"/>
              <a:t>End users</a:t>
            </a:r>
          </a:p>
          <a:p>
            <a:pPr lvl="1"/>
            <a:r>
              <a:rPr lang="en-GB" sz="2000"/>
              <a:t>Naïve users</a:t>
            </a:r>
          </a:p>
          <a:p>
            <a:pPr lvl="2"/>
            <a:r>
              <a:rPr lang="en-GB" sz="1800"/>
              <a:t>unaware of the DBMS</a:t>
            </a:r>
          </a:p>
          <a:p>
            <a:pPr lvl="2"/>
            <a:r>
              <a:rPr lang="en-GB" sz="1800"/>
              <a:t>access the database through specially written application programs</a:t>
            </a:r>
          </a:p>
          <a:p>
            <a:pPr lvl="2"/>
            <a:r>
              <a:rPr lang="en-GB" sz="1800"/>
              <a:t>enter simple commands or choosing options from a menu</a:t>
            </a:r>
          </a:p>
          <a:p>
            <a:pPr lvl="1"/>
            <a:r>
              <a:rPr lang="en-GB" sz="2000"/>
              <a:t>Sophisticated users</a:t>
            </a:r>
          </a:p>
          <a:p>
            <a:pPr lvl="2"/>
            <a:r>
              <a:rPr lang="en-GB" sz="1800"/>
              <a:t>Understand the structure of the database</a:t>
            </a:r>
          </a:p>
          <a:p>
            <a:pPr lvl="2"/>
            <a:r>
              <a:rPr lang="en-GB" sz="1800"/>
              <a:t>Understand facilities of the DBMS</a:t>
            </a:r>
          </a:p>
          <a:p>
            <a:pPr lvl="2"/>
            <a:r>
              <a:rPr lang="en-GB" sz="1800"/>
              <a:t>Use a high-level query language to perform required operations</a:t>
            </a:r>
          </a:p>
          <a:p>
            <a:pPr lvl="1"/>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3DA4D0-D7DE-4EBD-AC69-87F3C2242815}" type="slidenum">
              <a:rPr lang="en-GB"/>
              <a:pPr/>
              <a:t>17</a:t>
            </a:fld>
            <a:endParaRPr lang="en-GB"/>
          </a:p>
        </p:txBody>
      </p:sp>
      <p:sp>
        <p:nvSpPr>
          <p:cNvPr id="59394" name="Rectangle 2"/>
          <p:cNvSpPr>
            <a:spLocks noGrp="1" noChangeArrowheads="1"/>
          </p:cNvSpPr>
          <p:nvPr>
            <p:ph type="title"/>
          </p:nvPr>
        </p:nvSpPr>
        <p:spPr/>
        <p:txBody>
          <a:bodyPr/>
          <a:lstStyle/>
          <a:p>
            <a:r>
              <a:rPr lang="en-GB"/>
              <a:t>The Three-level ANSI-SPARC Architecture</a:t>
            </a:r>
            <a:endParaRPr lang="en-US"/>
          </a:p>
        </p:txBody>
      </p:sp>
      <p:sp>
        <p:nvSpPr>
          <p:cNvPr id="59395" name="Rectangle 3"/>
          <p:cNvSpPr>
            <a:spLocks noGrp="1" noChangeArrowheads="1"/>
          </p:cNvSpPr>
          <p:nvPr>
            <p:ph type="body" idx="1"/>
          </p:nvPr>
        </p:nvSpPr>
        <p:spPr/>
        <p:txBody>
          <a:bodyPr/>
          <a:lstStyle/>
          <a:p>
            <a:r>
              <a:rPr lang="en-GB"/>
              <a:t>Why</a:t>
            </a:r>
          </a:p>
          <a:p>
            <a:r>
              <a:rPr lang="en-GB"/>
              <a:t>ANSI-SPARC architecture</a:t>
            </a:r>
          </a:p>
          <a:p>
            <a:r>
              <a:rPr lang="en-GB"/>
              <a:t>Schemas, mappings and instances</a:t>
            </a:r>
          </a:p>
          <a:p>
            <a:r>
              <a:rPr lang="en-GB"/>
              <a:t>Data independence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F152A1-5D1A-4A2C-99FC-870DB800B92A}" type="slidenum">
              <a:rPr lang="en-GB"/>
              <a:pPr/>
              <a:t>18</a:t>
            </a:fld>
            <a:endParaRPr lang="en-GB"/>
          </a:p>
        </p:txBody>
      </p:sp>
      <p:sp>
        <p:nvSpPr>
          <p:cNvPr id="81922" name="Rectangle 2"/>
          <p:cNvSpPr>
            <a:spLocks noGrp="1" noChangeArrowheads="1"/>
          </p:cNvSpPr>
          <p:nvPr>
            <p:ph type="title"/>
          </p:nvPr>
        </p:nvSpPr>
        <p:spPr/>
        <p:txBody>
          <a:bodyPr/>
          <a:lstStyle/>
          <a:p>
            <a:r>
              <a:rPr lang="en-GB"/>
              <a:t>The Three-level ANSI-SPARC Architecture</a:t>
            </a:r>
            <a:endParaRPr lang="en-US"/>
          </a:p>
        </p:txBody>
      </p:sp>
      <p:sp>
        <p:nvSpPr>
          <p:cNvPr id="81923" name="Rectangle 3"/>
          <p:cNvSpPr>
            <a:spLocks noGrp="1" noChangeArrowheads="1"/>
          </p:cNvSpPr>
          <p:nvPr>
            <p:ph type="body" idx="1"/>
          </p:nvPr>
        </p:nvSpPr>
        <p:spPr>
          <a:xfrm>
            <a:off x="785786" y="1785926"/>
            <a:ext cx="8001000" cy="4495800"/>
          </a:xfrm>
        </p:spPr>
        <p:txBody>
          <a:bodyPr/>
          <a:lstStyle/>
          <a:p>
            <a:pPr>
              <a:lnSpc>
                <a:spcPct val="80000"/>
              </a:lnSpc>
            </a:pPr>
            <a:r>
              <a:rPr lang="en-GB" sz="2400" dirty="0"/>
              <a:t>The architecture aims to separate each user’s view of the database from the way it is physically represented for the following reasons:</a:t>
            </a:r>
            <a:r>
              <a:rPr lang="en-GB" sz="2000" dirty="0"/>
              <a:t> </a:t>
            </a:r>
          </a:p>
          <a:p>
            <a:pPr>
              <a:lnSpc>
                <a:spcPct val="80000"/>
              </a:lnSpc>
            </a:pPr>
            <a:endParaRPr lang="en-GB" sz="2000" dirty="0"/>
          </a:p>
          <a:p>
            <a:pPr lvl="1">
              <a:lnSpc>
                <a:spcPct val="80000"/>
              </a:lnSpc>
            </a:pPr>
            <a:r>
              <a:rPr lang="en-GB" sz="2700" dirty="0"/>
              <a:t>Each user should be able to access the same data, but have a different customised view of data. Each user should be able to change the way he/she views the data and this change should not affect other users.</a:t>
            </a:r>
          </a:p>
          <a:p>
            <a:pPr lvl="1">
              <a:lnSpc>
                <a:spcPct val="80000"/>
              </a:lnSpc>
            </a:pPr>
            <a:r>
              <a:rPr lang="en-GB" sz="2700" dirty="0"/>
              <a:t>Users should not have to be concerned with physical database storage details</a:t>
            </a:r>
          </a:p>
          <a:p>
            <a:pPr lvl="1">
              <a:lnSpc>
                <a:spcPct val="80000"/>
              </a:lnSpc>
            </a:pPr>
            <a:endParaRPr lang="en-GB"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lvl="1">
              <a:lnSpc>
                <a:spcPct val="80000"/>
              </a:lnSpc>
            </a:pPr>
            <a:r>
              <a:rPr lang="en-GB" sz="2700" dirty="0"/>
              <a:t>The DBA should be able to change the conceptual or logical structure of the database without affecting all users</a:t>
            </a:r>
          </a:p>
          <a:p>
            <a:pPr lvl="1">
              <a:lnSpc>
                <a:spcPct val="80000"/>
              </a:lnSpc>
            </a:pPr>
            <a:r>
              <a:rPr lang="en-GB" sz="2700" dirty="0"/>
              <a:t>The DBA should be able to change the database storage structure without affecting the users’ views</a:t>
            </a:r>
          </a:p>
          <a:p>
            <a:pPr lvl="1">
              <a:lnSpc>
                <a:spcPct val="80000"/>
              </a:lnSpc>
            </a:pPr>
            <a:r>
              <a:rPr lang="en-GB" sz="2700" dirty="0"/>
              <a:t>The internal structure of the database should be unaffected by changes to the physical aspect of storage, such as the changeover to a new storage device</a:t>
            </a:r>
          </a:p>
          <a:p>
            <a:pPr>
              <a:buNone/>
            </a:pPr>
            <a:endParaRPr lang="en-GB" dirty="0"/>
          </a:p>
        </p:txBody>
      </p:sp>
      <p:sp>
        <p:nvSpPr>
          <p:cNvPr id="4" name="Date Placeholder 3"/>
          <p:cNvSpPr>
            <a:spLocks noGrp="1"/>
          </p:cNvSpPr>
          <p:nvPr>
            <p:ph type="dt" sz="half" idx="10"/>
          </p:nvPr>
        </p:nvSpPr>
        <p:spPr/>
        <p:txBody>
          <a:bodyPr/>
          <a:lstStyle/>
          <a:p>
            <a:pPr>
              <a:defRPr/>
            </a:pPr>
            <a:fld id="{1746C53B-1A99-422E-B21A-B791E46906B5}" type="datetime1">
              <a:rPr lang="en-GB" smtClean="0"/>
              <a:pPr>
                <a:defRPr/>
              </a:pPr>
              <a:t>31/01/2020</a:t>
            </a:fld>
            <a:endParaRPr lang="en-GB"/>
          </a:p>
        </p:txBody>
      </p:sp>
      <p:sp>
        <p:nvSpPr>
          <p:cNvPr id="5" name="Slide Number Placeholder 4"/>
          <p:cNvSpPr>
            <a:spLocks noGrp="1"/>
          </p:cNvSpPr>
          <p:nvPr>
            <p:ph type="sldNum" sz="quarter" idx="12"/>
          </p:nvPr>
        </p:nvSpPr>
        <p:spPr/>
        <p:txBody>
          <a:bodyPr/>
          <a:lstStyle/>
          <a:p>
            <a:pPr>
              <a:defRPr/>
            </a:pPr>
            <a:fld id="{1B273161-D811-47E7-AA5C-C8437B77D629}" type="slidenum">
              <a:rPr lang="en-GB" smtClean="0"/>
              <a:pPr>
                <a:defRPr/>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042FC3-7E57-47EC-9D17-00DA11DFCAC2}" type="slidenum">
              <a:rPr lang="en-GB"/>
              <a:pPr/>
              <a:t>2</a:t>
            </a:fld>
            <a:endParaRPr lang="en-GB"/>
          </a:p>
        </p:txBody>
      </p:sp>
      <p:sp>
        <p:nvSpPr>
          <p:cNvPr id="43010" name="Rectangle 2"/>
          <p:cNvSpPr>
            <a:spLocks noGrp="1" noChangeArrowheads="1"/>
          </p:cNvSpPr>
          <p:nvPr>
            <p:ph type="title"/>
          </p:nvPr>
        </p:nvSpPr>
        <p:spPr/>
        <p:txBody>
          <a:bodyPr/>
          <a:lstStyle/>
          <a:p>
            <a:r>
              <a:rPr lang="en-GB" sz="4000"/>
              <a:t>Terminologies</a:t>
            </a:r>
            <a:endParaRPr lang="en-US" sz="4000"/>
          </a:p>
        </p:txBody>
      </p:sp>
      <p:sp>
        <p:nvSpPr>
          <p:cNvPr id="43011" name="Rectangle 3"/>
          <p:cNvSpPr>
            <a:spLocks noGrp="1" noChangeArrowheads="1"/>
          </p:cNvSpPr>
          <p:nvPr>
            <p:ph type="body" idx="1"/>
          </p:nvPr>
        </p:nvSpPr>
        <p:spPr/>
        <p:txBody>
          <a:bodyPr/>
          <a:lstStyle/>
          <a:p>
            <a:pPr>
              <a:lnSpc>
                <a:spcPct val="90000"/>
              </a:lnSpc>
            </a:pPr>
            <a:r>
              <a:rPr lang="en-GB" sz="2400" dirty="0">
                <a:solidFill>
                  <a:srgbClr val="0070C0"/>
                </a:solidFill>
                <a:latin typeface="Arial Narrow" panose="020B0606020202030204" pitchFamily="34" charset="0"/>
              </a:rPr>
              <a:t>Record</a:t>
            </a:r>
            <a:r>
              <a:rPr lang="en-GB" sz="2400" dirty="0">
                <a:latin typeface="Arial Narrow" panose="020B0606020202030204" pitchFamily="34" charset="0"/>
              </a:rPr>
              <a:t> – logically related and organised facts describing a person, an event, place, or transaction</a:t>
            </a:r>
          </a:p>
          <a:p>
            <a:pPr lvl="1">
              <a:lnSpc>
                <a:spcPct val="90000"/>
              </a:lnSpc>
            </a:pPr>
            <a:r>
              <a:rPr lang="en-GB" sz="2000" dirty="0" err="1">
                <a:latin typeface="Arial Narrow" panose="020B0606020202030204" pitchFamily="34" charset="0"/>
              </a:rPr>
              <a:t>ie</a:t>
            </a:r>
            <a:r>
              <a:rPr lang="en-GB" sz="2000" dirty="0">
                <a:latin typeface="Arial Narrow" panose="020B0606020202030204" pitchFamily="34" charset="0"/>
              </a:rPr>
              <a:t>. A student record contains: ID, </a:t>
            </a:r>
            <a:r>
              <a:rPr lang="en-GB" sz="2000" dirty="0" err="1">
                <a:latin typeface="Arial Narrow" panose="020B0606020202030204" pitchFamily="34" charset="0"/>
              </a:rPr>
              <a:t>FName</a:t>
            </a:r>
            <a:r>
              <a:rPr lang="en-GB" sz="2000" dirty="0">
                <a:latin typeface="Arial Narrow" panose="020B0606020202030204" pitchFamily="34" charset="0"/>
              </a:rPr>
              <a:t>, </a:t>
            </a:r>
            <a:r>
              <a:rPr lang="en-GB" sz="2000" dirty="0" err="1">
                <a:latin typeface="Arial Narrow" panose="020B0606020202030204" pitchFamily="34" charset="0"/>
              </a:rPr>
              <a:t>LName</a:t>
            </a:r>
            <a:r>
              <a:rPr lang="en-GB" sz="2000" dirty="0">
                <a:latin typeface="Arial Narrow" panose="020B0606020202030204" pitchFamily="34" charset="0"/>
              </a:rPr>
              <a:t>, DOB, Address etc</a:t>
            </a:r>
          </a:p>
          <a:p>
            <a:pPr>
              <a:lnSpc>
                <a:spcPct val="90000"/>
              </a:lnSpc>
            </a:pPr>
            <a:r>
              <a:rPr lang="en-GB" sz="2400" dirty="0">
                <a:solidFill>
                  <a:srgbClr val="0070C0"/>
                </a:solidFill>
                <a:latin typeface="Arial Narrow" panose="020B0606020202030204" pitchFamily="34" charset="0"/>
              </a:rPr>
              <a:t>Field</a:t>
            </a:r>
            <a:r>
              <a:rPr lang="en-GB" sz="2400" dirty="0">
                <a:latin typeface="Arial Narrow" panose="020B0606020202030204" pitchFamily="34" charset="0"/>
              </a:rPr>
              <a:t> – a logic and atomic unit in a record, describing some aspect about a person, place, event, transaction etc. For example, the name of an employee/student, DOB</a:t>
            </a:r>
          </a:p>
          <a:p>
            <a:pPr>
              <a:lnSpc>
                <a:spcPct val="90000"/>
              </a:lnSpc>
            </a:pPr>
            <a:r>
              <a:rPr lang="en-GB" sz="2400" dirty="0">
                <a:solidFill>
                  <a:srgbClr val="0070C0"/>
                </a:solidFill>
                <a:latin typeface="Arial Narrow" panose="020B0606020202030204" pitchFamily="34" charset="0"/>
              </a:rPr>
              <a:t>File</a:t>
            </a:r>
            <a:r>
              <a:rPr lang="en-GB" sz="2400" dirty="0">
                <a:latin typeface="Arial Narrow" panose="020B0606020202030204" pitchFamily="34" charset="0"/>
              </a:rPr>
              <a:t> – A complete collection of records. </a:t>
            </a:r>
          </a:p>
          <a:p>
            <a:pPr lvl="1">
              <a:lnSpc>
                <a:spcPct val="90000"/>
              </a:lnSpc>
            </a:pPr>
            <a:r>
              <a:rPr lang="en-GB" sz="2000" dirty="0">
                <a:latin typeface="Arial Narrow" panose="020B0606020202030204" pitchFamily="34" charset="0"/>
              </a:rPr>
              <a:t>Supplier file, </a:t>
            </a:r>
          </a:p>
          <a:p>
            <a:pPr lvl="1">
              <a:lnSpc>
                <a:spcPct val="90000"/>
              </a:lnSpc>
            </a:pPr>
            <a:r>
              <a:rPr lang="en-GB" sz="2000" dirty="0">
                <a:latin typeface="Arial Narrow" panose="020B0606020202030204" pitchFamily="34" charset="0"/>
              </a:rPr>
              <a:t>Product file, </a:t>
            </a:r>
          </a:p>
          <a:p>
            <a:pPr lvl="1">
              <a:lnSpc>
                <a:spcPct val="90000"/>
              </a:lnSpc>
            </a:pPr>
            <a:r>
              <a:rPr lang="en-GB" sz="2000" dirty="0">
                <a:latin typeface="Arial Narrow" panose="020B0606020202030204" pitchFamily="34" charset="0"/>
              </a:rPr>
              <a:t>Employee file etc. </a:t>
            </a:r>
          </a:p>
          <a:p>
            <a:pPr>
              <a:lnSpc>
                <a:spcPct val="90000"/>
              </a:lnSpc>
            </a:pPr>
            <a:r>
              <a:rPr lang="en-GB" sz="2400" dirty="0">
                <a:solidFill>
                  <a:srgbClr val="0070C0"/>
                </a:solidFill>
                <a:latin typeface="Arial Narrow" panose="020B0606020202030204" pitchFamily="34" charset="0"/>
              </a:rPr>
              <a:t>System</a:t>
            </a:r>
            <a:r>
              <a:rPr lang="en-GB" sz="2400" dirty="0">
                <a:latin typeface="Arial Narrow" panose="020B0606020202030204" pitchFamily="34" charset="0"/>
              </a:rPr>
              <a:t> – A set of connected things or parts </a:t>
            </a:r>
          </a:p>
          <a:p>
            <a:pPr>
              <a:lnSpc>
                <a:spcPct val="90000"/>
              </a:lnSpc>
            </a:pPr>
            <a:endParaRPr lang="en-GB" sz="2400" dirty="0">
              <a:latin typeface="Arial Narrow" panose="020B0606020202030204" pitchFamily="34" charset="0"/>
            </a:endParaRPr>
          </a:p>
          <a:p>
            <a:pPr>
              <a:lnSpc>
                <a:spcPct val="90000"/>
              </a:lnSpc>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C5330E8D-5260-49B2-A7CA-632708FEA246}" type="slidenum">
              <a:rPr lang="en-GB"/>
              <a:pPr/>
              <a:t>20</a:t>
            </a:fld>
            <a:endParaRPr lang="en-GB"/>
          </a:p>
        </p:txBody>
      </p:sp>
      <p:sp>
        <p:nvSpPr>
          <p:cNvPr id="135172" name="Text Box 4"/>
          <p:cNvSpPr txBox="1">
            <a:spLocks noChangeArrowheads="1"/>
          </p:cNvSpPr>
          <p:nvPr/>
        </p:nvSpPr>
        <p:spPr bwMode="auto">
          <a:xfrm>
            <a:off x="852488" y="2465388"/>
            <a:ext cx="2058987" cy="396875"/>
          </a:xfrm>
          <a:prstGeom prst="rect">
            <a:avLst/>
          </a:prstGeom>
          <a:noFill/>
          <a:ln w="9525">
            <a:noFill/>
            <a:miter lim="800000"/>
            <a:headEnd/>
            <a:tailEnd/>
          </a:ln>
          <a:effectLst/>
        </p:spPr>
        <p:txBody>
          <a:bodyPr wrap="none">
            <a:spAutoFit/>
          </a:bodyPr>
          <a:lstStyle/>
          <a:p>
            <a:r>
              <a:rPr lang="en-GB" sz="2000" b="1">
                <a:latin typeface="Arial" charset="0"/>
              </a:rPr>
              <a:t>External Level: </a:t>
            </a:r>
            <a:endParaRPr lang="en-US" sz="2000" b="1">
              <a:latin typeface="Arial" charset="0"/>
            </a:endParaRPr>
          </a:p>
        </p:txBody>
      </p:sp>
      <p:sp>
        <p:nvSpPr>
          <p:cNvPr id="135173" name="Text Box 5"/>
          <p:cNvSpPr txBox="1">
            <a:spLocks noChangeArrowheads="1"/>
          </p:cNvSpPr>
          <p:nvPr/>
        </p:nvSpPr>
        <p:spPr bwMode="auto">
          <a:xfrm>
            <a:off x="846138" y="3475038"/>
            <a:ext cx="2441575" cy="396875"/>
          </a:xfrm>
          <a:prstGeom prst="rect">
            <a:avLst/>
          </a:prstGeom>
          <a:noFill/>
          <a:ln w="9525">
            <a:noFill/>
            <a:miter lim="800000"/>
            <a:headEnd/>
            <a:tailEnd/>
          </a:ln>
          <a:effectLst/>
        </p:spPr>
        <p:txBody>
          <a:bodyPr wrap="none">
            <a:spAutoFit/>
          </a:bodyPr>
          <a:lstStyle/>
          <a:p>
            <a:r>
              <a:rPr lang="en-GB" sz="2000" b="1">
                <a:latin typeface="Arial" charset="0"/>
              </a:rPr>
              <a:t>Conceptual Level: </a:t>
            </a:r>
            <a:endParaRPr lang="en-US" sz="2000" b="1">
              <a:latin typeface="Arial" charset="0"/>
            </a:endParaRPr>
          </a:p>
        </p:txBody>
      </p:sp>
      <p:sp>
        <p:nvSpPr>
          <p:cNvPr id="135174" name="Text Box 6"/>
          <p:cNvSpPr txBox="1">
            <a:spLocks noChangeArrowheads="1"/>
          </p:cNvSpPr>
          <p:nvPr/>
        </p:nvSpPr>
        <p:spPr bwMode="auto">
          <a:xfrm>
            <a:off x="846138" y="4554538"/>
            <a:ext cx="1973262" cy="396875"/>
          </a:xfrm>
          <a:prstGeom prst="rect">
            <a:avLst/>
          </a:prstGeom>
          <a:noFill/>
          <a:ln w="9525">
            <a:noFill/>
            <a:miter lim="800000"/>
            <a:headEnd/>
            <a:tailEnd/>
          </a:ln>
          <a:effectLst/>
        </p:spPr>
        <p:txBody>
          <a:bodyPr wrap="none">
            <a:spAutoFit/>
          </a:bodyPr>
          <a:lstStyle/>
          <a:p>
            <a:r>
              <a:rPr lang="en-GB" sz="2000" b="1">
                <a:latin typeface="Arial" charset="0"/>
              </a:rPr>
              <a:t>Internal Level: </a:t>
            </a:r>
            <a:endParaRPr lang="en-US" sz="2000" b="1">
              <a:latin typeface="Arial" charset="0"/>
            </a:endParaRPr>
          </a:p>
        </p:txBody>
      </p:sp>
      <p:sp>
        <p:nvSpPr>
          <p:cNvPr id="135175" name="Text Box 7"/>
          <p:cNvSpPr txBox="1">
            <a:spLocks noChangeArrowheads="1"/>
          </p:cNvSpPr>
          <p:nvPr/>
        </p:nvSpPr>
        <p:spPr bwMode="auto">
          <a:xfrm>
            <a:off x="855663" y="5627688"/>
            <a:ext cx="2087562" cy="396875"/>
          </a:xfrm>
          <a:prstGeom prst="rect">
            <a:avLst/>
          </a:prstGeom>
          <a:noFill/>
          <a:ln w="9525">
            <a:noFill/>
            <a:miter lim="800000"/>
            <a:headEnd/>
            <a:tailEnd/>
          </a:ln>
          <a:effectLst/>
        </p:spPr>
        <p:txBody>
          <a:bodyPr wrap="none">
            <a:spAutoFit/>
          </a:bodyPr>
          <a:lstStyle/>
          <a:p>
            <a:r>
              <a:rPr lang="en-GB" sz="2000" b="1">
                <a:latin typeface="Arial" charset="0"/>
              </a:rPr>
              <a:t>Physical Level: </a:t>
            </a:r>
            <a:endParaRPr lang="en-US" sz="2000" b="1">
              <a:latin typeface="Arial" charset="0"/>
            </a:endParaRPr>
          </a:p>
        </p:txBody>
      </p:sp>
      <p:grpSp>
        <p:nvGrpSpPr>
          <p:cNvPr id="2" name="Group 10"/>
          <p:cNvGrpSpPr>
            <a:grpSpLocks/>
          </p:cNvGrpSpPr>
          <p:nvPr/>
        </p:nvGrpSpPr>
        <p:grpSpPr bwMode="auto">
          <a:xfrm>
            <a:off x="3306763" y="2387600"/>
            <a:ext cx="1325562" cy="503238"/>
            <a:chOff x="2083" y="1584"/>
            <a:chExt cx="835" cy="317"/>
          </a:xfrm>
        </p:grpSpPr>
        <p:sp>
          <p:nvSpPr>
            <p:cNvPr id="135176" name="Rectangle 8"/>
            <p:cNvSpPr>
              <a:spLocks noChangeArrowheads="1"/>
            </p:cNvSpPr>
            <p:nvPr/>
          </p:nvSpPr>
          <p:spPr bwMode="auto">
            <a:xfrm>
              <a:off x="2083" y="1584"/>
              <a:ext cx="835" cy="317"/>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5177" name="Text Box 9"/>
            <p:cNvSpPr txBox="1">
              <a:spLocks noChangeArrowheads="1"/>
            </p:cNvSpPr>
            <p:nvPr/>
          </p:nvSpPr>
          <p:spPr bwMode="auto">
            <a:xfrm>
              <a:off x="2179" y="1620"/>
              <a:ext cx="613" cy="250"/>
            </a:xfrm>
            <a:prstGeom prst="rect">
              <a:avLst/>
            </a:prstGeom>
            <a:noFill/>
            <a:ln w="9525">
              <a:noFill/>
              <a:miter lim="800000"/>
              <a:headEnd/>
              <a:tailEnd/>
            </a:ln>
            <a:effectLst/>
          </p:spPr>
          <p:txBody>
            <a:bodyPr wrap="none">
              <a:spAutoFit/>
            </a:bodyPr>
            <a:lstStyle/>
            <a:p>
              <a:pPr algn="ctr"/>
              <a:r>
                <a:rPr lang="en-GB" sz="2000" b="1">
                  <a:latin typeface="Arial" charset="0"/>
                </a:rPr>
                <a:t>View 1</a:t>
              </a:r>
              <a:endParaRPr lang="en-US" sz="2000" b="1">
                <a:latin typeface="Arial" charset="0"/>
              </a:endParaRPr>
            </a:p>
          </p:txBody>
        </p:sp>
      </p:grpSp>
      <p:grpSp>
        <p:nvGrpSpPr>
          <p:cNvPr id="3" name="Group 11"/>
          <p:cNvGrpSpPr>
            <a:grpSpLocks/>
          </p:cNvGrpSpPr>
          <p:nvPr/>
        </p:nvGrpSpPr>
        <p:grpSpPr bwMode="auto">
          <a:xfrm>
            <a:off x="5159375" y="2389188"/>
            <a:ext cx="1325563" cy="503237"/>
            <a:chOff x="2083" y="1584"/>
            <a:chExt cx="835" cy="317"/>
          </a:xfrm>
        </p:grpSpPr>
        <p:sp>
          <p:nvSpPr>
            <p:cNvPr id="135180" name="Rectangle 12"/>
            <p:cNvSpPr>
              <a:spLocks noChangeArrowheads="1"/>
            </p:cNvSpPr>
            <p:nvPr/>
          </p:nvSpPr>
          <p:spPr bwMode="auto">
            <a:xfrm>
              <a:off x="2083" y="1584"/>
              <a:ext cx="835" cy="317"/>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5181" name="Text Box 13"/>
            <p:cNvSpPr txBox="1">
              <a:spLocks noChangeArrowheads="1"/>
            </p:cNvSpPr>
            <p:nvPr/>
          </p:nvSpPr>
          <p:spPr bwMode="auto">
            <a:xfrm>
              <a:off x="2179" y="1620"/>
              <a:ext cx="613" cy="250"/>
            </a:xfrm>
            <a:prstGeom prst="rect">
              <a:avLst/>
            </a:prstGeom>
            <a:noFill/>
            <a:ln w="9525">
              <a:noFill/>
              <a:miter lim="800000"/>
              <a:headEnd/>
              <a:tailEnd/>
            </a:ln>
            <a:effectLst/>
          </p:spPr>
          <p:txBody>
            <a:bodyPr wrap="none">
              <a:spAutoFit/>
            </a:bodyPr>
            <a:lstStyle/>
            <a:p>
              <a:pPr algn="ctr"/>
              <a:r>
                <a:rPr lang="en-GB" sz="2000" b="1">
                  <a:latin typeface="Arial" charset="0"/>
                </a:rPr>
                <a:t>View 2</a:t>
              </a:r>
              <a:endParaRPr lang="en-US" sz="2000" b="1">
                <a:latin typeface="Arial" charset="0"/>
              </a:endParaRPr>
            </a:p>
          </p:txBody>
        </p:sp>
      </p:grpSp>
      <p:grpSp>
        <p:nvGrpSpPr>
          <p:cNvPr id="4" name="Group 14"/>
          <p:cNvGrpSpPr>
            <a:grpSpLocks/>
          </p:cNvGrpSpPr>
          <p:nvPr/>
        </p:nvGrpSpPr>
        <p:grpSpPr bwMode="auto">
          <a:xfrm>
            <a:off x="7042150" y="2389188"/>
            <a:ext cx="1325563" cy="503237"/>
            <a:chOff x="2083" y="1584"/>
            <a:chExt cx="835" cy="317"/>
          </a:xfrm>
        </p:grpSpPr>
        <p:sp>
          <p:nvSpPr>
            <p:cNvPr id="135183" name="Rectangle 15"/>
            <p:cNvSpPr>
              <a:spLocks noChangeArrowheads="1"/>
            </p:cNvSpPr>
            <p:nvPr/>
          </p:nvSpPr>
          <p:spPr bwMode="auto">
            <a:xfrm>
              <a:off x="2083" y="1584"/>
              <a:ext cx="835" cy="317"/>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5184" name="Text Box 16"/>
            <p:cNvSpPr txBox="1">
              <a:spLocks noChangeArrowheads="1"/>
            </p:cNvSpPr>
            <p:nvPr/>
          </p:nvSpPr>
          <p:spPr bwMode="auto">
            <a:xfrm>
              <a:off x="2174" y="1620"/>
              <a:ext cx="622" cy="250"/>
            </a:xfrm>
            <a:prstGeom prst="rect">
              <a:avLst/>
            </a:prstGeom>
            <a:noFill/>
            <a:ln w="9525">
              <a:noFill/>
              <a:miter lim="800000"/>
              <a:headEnd/>
              <a:tailEnd/>
            </a:ln>
            <a:effectLst/>
          </p:spPr>
          <p:txBody>
            <a:bodyPr wrap="none">
              <a:spAutoFit/>
            </a:bodyPr>
            <a:lstStyle/>
            <a:p>
              <a:pPr algn="ctr"/>
              <a:r>
                <a:rPr lang="en-GB" sz="2000" b="1">
                  <a:latin typeface="Arial" charset="0"/>
                </a:rPr>
                <a:t>View n</a:t>
              </a:r>
              <a:endParaRPr lang="en-US" sz="2000" b="1">
                <a:latin typeface="Arial" charset="0"/>
              </a:endParaRPr>
            </a:p>
          </p:txBody>
        </p:sp>
      </p:grpSp>
      <p:grpSp>
        <p:nvGrpSpPr>
          <p:cNvPr id="5" name="Group 22"/>
          <p:cNvGrpSpPr>
            <a:grpSpLocks/>
          </p:cNvGrpSpPr>
          <p:nvPr/>
        </p:nvGrpSpPr>
        <p:grpSpPr bwMode="auto">
          <a:xfrm>
            <a:off x="4814888" y="3335338"/>
            <a:ext cx="2011362" cy="581025"/>
            <a:chOff x="3253" y="2101"/>
            <a:chExt cx="1267" cy="366"/>
          </a:xfrm>
        </p:grpSpPr>
        <p:sp>
          <p:nvSpPr>
            <p:cNvPr id="135187" name="Rectangle 19"/>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5188" name="Text Box 20"/>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Conceptual </a:t>
              </a:r>
            </a:p>
            <a:p>
              <a:pPr algn="ctr"/>
              <a:r>
                <a:rPr lang="en-GB" sz="1600" b="1">
                  <a:latin typeface="Arial" charset="0"/>
                </a:rPr>
                <a:t>Schema</a:t>
              </a:r>
              <a:endParaRPr lang="en-US" sz="1600" b="1">
                <a:latin typeface="Arial" charset="0"/>
              </a:endParaRPr>
            </a:p>
          </p:txBody>
        </p:sp>
      </p:grpSp>
      <p:grpSp>
        <p:nvGrpSpPr>
          <p:cNvPr id="6" name="Group 23"/>
          <p:cNvGrpSpPr>
            <a:grpSpLocks/>
          </p:cNvGrpSpPr>
          <p:nvPr/>
        </p:nvGrpSpPr>
        <p:grpSpPr bwMode="auto">
          <a:xfrm>
            <a:off x="4808538" y="4440238"/>
            <a:ext cx="2011362" cy="581025"/>
            <a:chOff x="3253" y="2101"/>
            <a:chExt cx="1267" cy="366"/>
          </a:xfrm>
        </p:grpSpPr>
        <p:sp>
          <p:nvSpPr>
            <p:cNvPr id="135192" name="Rectangle 24"/>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5193" name="Text Box 25"/>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Internal </a:t>
              </a:r>
            </a:p>
            <a:p>
              <a:pPr algn="ctr"/>
              <a:r>
                <a:rPr lang="en-GB" sz="1600" b="1">
                  <a:latin typeface="Arial" charset="0"/>
                </a:rPr>
                <a:t>Schema</a:t>
              </a:r>
              <a:endParaRPr lang="en-US" sz="1600" b="1">
                <a:latin typeface="Arial" charset="0"/>
              </a:endParaRPr>
            </a:p>
          </p:txBody>
        </p:sp>
      </p:grpSp>
      <p:sp>
        <p:nvSpPr>
          <p:cNvPr id="135194" name="AutoShape 26"/>
          <p:cNvSpPr>
            <a:spLocks noChangeArrowheads="1"/>
          </p:cNvSpPr>
          <p:nvPr/>
        </p:nvSpPr>
        <p:spPr bwMode="auto">
          <a:xfrm>
            <a:off x="5424488" y="5364163"/>
            <a:ext cx="762000" cy="930275"/>
          </a:xfrm>
          <a:prstGeom prst="can">
            <a:avLst>
              <a:gd name="adj" fmla="val 30521"/>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5195" name="Text Box 27"/>
          <p:cNvSpPr txBox="1">
            <a:spLocks noChangeArrowheads="1"/>
          </p:cNvSpPr>
          <p:nvPr/>
        </p:nvSpPr>
        <p:spPr bwMode="auto">
          <a:xfrm>
            <a:off x="6354763" y="5695950"/>
            <a:ext cx="1314450" cy="396875"/>
          </a:xfrm>
          <a:prstGeom prst="rect">
            <a:avLst/>
          </a:prstGeom>
          <a:noFill/>
          <a:ln w="9525">
            <a:noFill/>
            <a:miter lim="800000"/>
            <a:headEnd/>
            <a:tailEnd/>
          </a:ln>
          <a:effectLst/>
        </p:spPr>
        <p:txBody>
          <a:bodyPr wrap="none">
            <a:spAutoFit/>
          </a:bodyPr>
          <a:lstStyle/>
          <a:p>
            <a:r>
              <a:rPr lang="en-GB" sz="2000" b="1">
                <a:latin typeface="Arial" charset="0"/>
              </a:rPr>
              <a:t>Database</a:t>
            </a:r>
            <a:endParaRPr lang="en-US" sz="2000" b="1">
              <a:latin typeface="Arial" charset="0"/>
            </a:endParaRPr>
          </a:p>
        </p:txBody>
      </p:sp>
      <p:cxnSp>
        <p:nvCxnSpPr>
          <p:cNvPr id="135196" name="AutoShape 28"/>
          <p:cNvCxnSpPr>
            <a:cxnSpLocks noChangeShapeType="1"/>
            <a:stCxn id="135176" idx="2"/>
            <a:endCxn id="135188" idx="0"/>
          </p:cNvCxnSpPr>
          <p:nvPr/>
        </p:nvCxnSpPr>
        <p:spPr bwMode="auto">
          <a:xfrm>
            <a:off x="3970338" y="2890838"/>
            <a:ext cx="1839912" cy="444500"/>
          </a:xfrm>
          <a:prstGeom prst="straightConnector1">
            <a:avLst/>
          </a:prstGeom>
          <a:noFill/>
          <a:ln w="9525">
            <a:solidFill>
              <a:schemeClr val="tx1"/>
            </a:solidFill>
            <a:miter lim="800000"/>
            <a:headEnd/>
            <a:tailEnd/>
          </a:ln>
          <a:effectLst/>
        </p:spPr>
      </p:cxnSp>
      <p:cxnSp>
        <p:nvCxnSpPr>
          <p:cNvPr id="135197" name="AutoShape 29"/>
          <p:cNvCxnSpPr>
            <a:cxnSpLocks noChangeShapeType="1"/>
            <a:stCxn id="135184" idx="2"/>
            <a:endCxn id="135188" idx="0"/>
          </p:cNvCxnSpPr>
          <p:nvPr/>
        </p:nvCxnSpPr>
        <p:spPr bwMode="auto">
          <a:xfrm flipH="1">
            <a:off x="5810250" y="2843213"/>
            <a:ext cx="1870075" cy="492125"/>
          </a:xfrm>
          <a:prstGeom prst="straightConnector1">
            <a:avLst/>
          </a:prstGeom>
          <a:noFill/>
          <a:ln w="9525">
            <a:solidFill>
              <a:schemeClr val="tx1"/>
            </a:solidFill>
            <a:miter lim="800000"/>
            <a:headEnd/>
            <a:tailEnd/>
          </a:ln>
          <a:effectLst/>
        </p:spPr>
      </p:cxnSp>
      <p:cxnSp>
        <p:nvCxnSpPr>
          <p:cNvPr id="135201" name="AutoShape 33"/>
          <p:cNvCxnSpPr>
            <a:cxnSpLocks noChangeShapeType="1"/>
            <a:stCxn id="135181" idx="2"/>
            <a:endCxn id="135188" idx="0"/>
          </p:cNvCxnSpPr>
          <p:nvPr/>
        </p:nvCxnSpPr>
        <p:spPr bwMode="auto">
          <a:xfrm>
            <a:off x="5799138" y="2843213"/>
            <a:ext cx="11112" cy="492125"/>
          </a:xfrm>
          <a:prstGeom prst="straightConnector1">
            <a:avLst/>
          </a:prstGeom>
          <a:noFill/>
          <a:ln w="9525">
            <a:solidFill>
              <a:schemeClr val="tx1"/>
            </a:solidFill>
            <a:miter lim="800000"/>
            <a:headEnd/>
            <a:tailEnd/>
          </a:ln>
          <a:effectLst/>
        </p:spPr>
      </p:cxnSp>
      <p:cxnSp>
        <p:nvCxnSpPr>
          <p:cNvPr id="135202" name="AutoShape 34"/>
          <p:cNvCxnSpPr>
            <a:cxnSpLocks noChangeShapeType="1"/>
            <a:stCxn id="135188" idx="2"/>
            <a:endCxn id="135193" idx="0"/>
          </p:cNvCxnSpPr>
          <p:nvPr/>
        </p:nvCxnSpPr>
        <p:spPr bwMode="auto">
          <a:xfrm flipH="1">
            <a:off x="5803900" y="3916363"/>
            <a:ext cx="6350" cy="523875"/>
          </a:xfrm>
          <a:prstGeom prst="straightConnector1">
            <a:avLst/>
          </a:prstGeom>
          <a:noFill/>
          <a:ln w="9525">
            <a:solidFill>
              <a:schemeClr val="tx1"/>
            </a:solidFill>
            <a:miter lim="800000"/>
            <a:headEnd/>
            <a:tailEnd/>
          </a:ln>
          <a:effectLst/>
        </p:spPr>
      </p:cxnSp>
      <p:cxnSp>
        <p:nvCxnSpPr>
          <p:cNvPr id="135203" name="AutoShape 35"/>
          <p:cNvCxnSpPr>
            <a:cxnSpLocks noChangeShapeType="1"/>
            <a:stCxn id="135193" idx="2"/>
            <a:endCxn id="135194" idx="1"/>
          </p:cNvCxnSpPr>
          <p:nvPr/>
        </p:nvCxnSpPr>
        <p:spPr bwMode="auto">
          <a:xfrm>
            <a:off x="5803900" y="5021263"/>
            <a:ext cx="1588" cy="342900"/>
          </a:xfrm>
          <a:prstGeom prst="straightConnector1">
            <a:avLst/>
          </a:prstGeom>
          <a:noFill/>
          <a:ln w="9525">
            <a:solidFill>
              <a:schemeClr val="tx1"/>
            </a:solidFill>
            <a:miter lim="800000"/>
            <a:headEnd/>
            <a:tailEnd/>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F4E7E16-1BA3-4C6C-AB67-0DE94AFC8EA7}" type="slidenum">
              <a:rPr lang="en-GB"/>
              <a:pPr/>
              <a:t>21</a:t>
            </a:fld>
            <a:endParaRPr lang="en-GB"/>
          </a:p>
        </p:txBody>
      </p:sp>
      <p:sp>
        <p:nvSpPr>
          <p:cNvPr id="80898" name="Rectangle 2"/>
          <p:cNvSpPr>
            <a:spLocks noGrp="1" noChangeArrowheads="1"/>
          </p:cNvSpPr>
          <p:nvPr>
            <p:ph type="title"/>
          </p:nvPr>
        </p:nvSpPr>
        <p:spPr/>
        <p:txBody>
          <a:bodyPr/>
          <a:lstStyle/>
          <a:p>
            <a:r>
              <a:rPr lang="en-GB"/>
              <a:t>The Three-level ANSI-SPARC Architecture</a:t>
            </a:r>
            <a:endParaRPr lang="en-US"/>
          </a:p>
        </p:txBody>
      </p:sp>
      <p:sp>
        <p:nvSpPr>
          <p:cNvPr id="80899" name="Rectangle 3"/>
          <p:cNvSpPr>
            <a:spLocks noGrp="1" noChangeArrowheads="1"/>
          </p:cNvSpPr>
          <p:nvPr>
            <p:ph type="body" idx="1"/>
          </p:nvPr>
        </p:nvSpPr>
        <p:spPr/>
        <p:txBody>
          <a:bodyPr/>
          <a:lstStyle/>
          <a:p>
            <a:r>
              <a:rPr lang="en-GB" sz="2400"/>
              <a:t>ANSI-SPARC architecture</a:t>
            </a:r>
          </a:p>
          <a:p>
            <a:pPr lvl="1"/>
            <a:r>
              <a:rPr lang="en-GB" sz="2000" b="1"/>
              <a:t>External level</a:t>
            </a:r>
            <a:r>
              <a:rPr lang="en-GB" sz="2000"/>
              <a:t> is a way in which the users perceive the data or the users’ view of the database and it describes that part of database that is relevant to each user.</a:t>
            </a:r>
          </a:p>
          <a:p>
            <a:pPr lvl="1"/>
            <a:r>
              <a:rPr lang="en-GB" sz="2000" b="1"/>
              <a:t>Conceptual level</a:t>
            </a:r>
            <a:r>
              <a:rPr lang="en-GB" sz="2000"/>
              <a:t> is community view of the database. It describes what data is stored in the database and the relationships among the data.</a:t>
            </a:r>
          </a:p>
          <a:p>
            <a:pPr lvl="1"/>
            <a:r>
              <a:rPr lang="en-GB" sz="2000" b="1"/>
              <a:t>Internal level</a:t>
            </a:r>
            <a:r>
              <a:rPr lang="en-GB" sz="2000"/>
              <a:t> refers to the way the DBMS and operating system perceive the data. It is the physical representation of the database on the computer and describes how the data is stored in the database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EAB64F2E-4581-4F9C-9A94-D0B2377E8A92}" type="slidenum">
              <a:rPr lang="en-GB"/>
              <a:pPr/>
              <a:t>22</a:t>
            </a:fld>
            <a:endParaRPr lang="en-GB"/>
          </a:p>
        </p:txBody>
      </p:sp>
      <p:sp>
        <p:nvSpPr>
          <p:cNvPr id="82946" name="Rectangle 2"/>
          <p:cNvSpPr>
            <a:spLocks noGrp="1" noChangeArrowheads="1"/>
          </p:cNvSpPr>
          <p:nvPr>
            <p:ph type="title"/>
          </p:nvPr>
        </p:nvSpPr>
        <p:spPr/>
        <p:txBody>
          <a:bodyPr/>
          <a:lstStyle/>
          <a:p>
            <a:r>
              <a:rPr lang="en-GB"/>
              <a:t>The Three-level ANSI-SPARC Architecture</a:t>
            </a:r>
            <a:endParaRPr lang="en-US"/>
          </a:p>
        </p:txBody>
      </p:sp>
      <p:sp>
        <p:nvSpPr>
          <p:cNvPr id="82947" name="Rectangle 3"/>
          <p:cNvSpPr>
            <a:spLocks noGrp="1" noChangeArrowheads="1"/>
          </p:cNvSpPr>
          <p:nvPr>
            <p:ph type="body" idx="1"/>
          </p:nvPr>
        </p:nvSpPr>
        <p:spPr>
          <a:xfrm>
            <a:off x="914400" y="2362200"/>
            <a:ext cx="8001000" cy="561975"/>
          </a:xfrm>
        </p:spPr>
        <p:txBody>
          <a:bodyPr/>
          <a:lstStyle/>
          <a:p>
            <a:r>
              <a:rPr lang="en-GB"/>
              <a:t>Example</a:t>
            </a:r>
          </a:p>
        </p:txBody>
      </p:sp>
      <p:grpSp>
        <p:nvGrpSpPr>
          <p:cNvPr id="2" name="Group 23"/>
          <p:cNvGrpSpPr>
            <a:grpSpLocks/>
          </p:cNvGrpSpPr>
          <p:nvPr/>
        </p:nvGrpSpPr>
        <p:grpSpPr bwMode="auto">
          <a:xfrm>
            <a:off x="1103313" y="3519488"/>
            <a:ext cx="5329237" cy="368300"/>
            <a:chOff x="521" y="1842"/>
            <a:chExt cx="3357" cy="232"/>
          </a:xfrm>
        </p:grpSpPr>
        <p:sp>
          <p:nvSpPr>
            <p:cNvPr id="82948" name="Text Box 4"/>
            <p:cNvSpPr txBox="1">
              <a:spLocks noChangeArrowheads="1"/>
            </p:cNvSpPr>
            <p:nvPr/>
          </p:nvSpPr>
          <p:spPr bwMode="auto">
            <a:xfrm>
              <a:off x="521" y="1842"/>
              <a:ext cx="3348" cy="231"/>
            </a:xfrm>
            <a:prstGeom prst="rect">
              <a:avLst/>
            </a:prstGeom>
            <a:noFill/>
            <a:ln w="9525">
              <a:noFill/>
              <a:miter lim="800000"/>
              <a:headEnd/>
              <a:tailEnd/>
            </a:ln>
            <a:effectLst/>
          </p:spPr>
          <p:txBody>
            <a:bodyPr wrap="none">
              <a:spAutoFit/>
            </a:bodyPr>
            <a:lstStyle/>
            <a:p>
              <a:r>
                <a:rPr lang="en-GB" sz="1800">
                  <a:latin typeface="Arial" charset="0"/>
                </a:rPr>
                <a:t>ExternalViewOne: SNo FName LName Age Salary</a:t>
              </a:r>
              <a:endParaRPr lang="en-US" sz="1800">
                <a:latin typeface="Arial" charset="0"/>
              </a:endParaRPr>
            </a:p>
          </p:txBody>
        </p:sp>
        <p:sp>
          <p:nvSpPr>
            <p:cNvPr id="82949" name="Rectangle 5"/>
            <p:cNvSpPr>
              <a:spLocks noChangeArrowheads="1"/>
            </p:cNvSpPr>
            <p:nvPr/>
          </p:nvSpPr>
          <p:spPr bwMode="auto">
            <a:xfrm>
              <a:off x="1746" y="1842"/>
              <a:ext cx="2132" cy="227"/>
            </a:xfrm>
            <a:prstGeom prst="rect">
              <a:avLst/>
            </a:prstGeom>
            <a:noFill/>
            <a:ln w="9525">
              <a:solidFill>
                <a:schemeClr val="tx1"/>
              </a:solidFill>
              <a:miter lim="800000"/>
              <a:headEnd/>
              <a:tailEnd/>
            </a:ln>
            <a:effectLst/>
          </p:spPr>
          <p:txBody>
            <a:bodyPr wrap="none" anchor="ctr"/>
            <a:lstStyle/>
            <a:p>
              <a:endParaRPr lang="en-GB"/>
            </a:p>
          </p:txBody>
        </p:sp>
        <p:sp>
          <p:nvSpPr>
            <p:cNvPr id="82950" name="Line 6"/>
            <p:cNvSpPr>
              <a:spLocks noChangeShapeType="1"/>
            </p:cNvSpPr>
            <p:nvPr/>
          </p:nvSpPr>
          <p:spPr bwMode="auto">
            <a:xfrm>
              <a:off x="2064" y="1842"/>
              <a:ext cx="0" cy="227"/>
            </a:xfrm>
            <a:prstGeom prst="line">
              <a:avLst/>
            </a:prstGeom>
            <a:noFill/>
            <a:ln w="9525">
              <a:solidFill>
                <a:schemeClr val="tx1"/>
              </a:solidFill>
              <a:miter lim="800000"/>
              <a:headEnd/>
              <a:tailEnd/>
            </a:ln>
            <a:effectLst/>
          </p:spPr>
          <p:txBody>
            <a:bodyPr wrap="none"/>
            <a:lstStyle/>
            <a:p>
              <a:endParaRPr lang="en-GB"/>
            </a:p>
          </p:txBody>
        </p:sp>
        <p:sp>
          <p:nvSpPr>
            <p:cNvPr id="82951" name="Line 7"/>
            <p:cNvSpPr>
              <a:spLocks noChangeShapeType="1"/>
            </p:cNvSpPr>
            <p:nvPr/>
          </p:nvSpPr>
          <p:spPr bwMode="auto">
            <a:xfrm>
              <a:off x="2562" y="1842"/>
              <a:ext cx="0" cy="227"/>
            </a:xfrm>
            <a:prstGeom prst="line">
              <a:avLst/>
            </a:prstGeom>
            <a:noFill/>
            <a:ln w="9525">
              <a:solidFill>
                <a:schemeClr val="tx1"/>
              </a:solidFill>
              <a:miter lim="800000"/>
              <a:headEnd/>
              <a:tailEnd/>
            </a:ln>
            <a:effectLst/>
          </p:spPr>
          <p:txBody>
            <a:bodyPr wrap="none"/>
            <a:lstStyle/>
            <a:p>
              <a:endParaRPr lang="en-GB"/>
            </a:p>
          </p:txBody>
        </p:sp>
        <p:sp>
          <p:nvSpPr>
            <p:cNvPr id="82952" name="Line 8"/>
            <p:cNvSpPr>
              <a:spLocks noChangeShapeType="1"/>
            </p:cNvSpPr>
            <p:nvPr/>
          </p:nvSpPr>
          <p:spPr bwMode="auto">
            <a:xfrm>
              <a:off x="3079" y="1842"/>
              <a:ext cx="0" cy="227"/>
            </a:xfrm>
            <a:prstGeom prst="line">
              <a:avLst/>
            </a:prstGeom>
            <a:noFill/>
            <a:ln w="9525">
              <a:solidFill>
                <a:schemeClr val="tx1"/>
              </a:solidFill>
              <a:miter lim="800000"/>
              <a:headEnd/>
              <a:tailEnd/>
            </a:ln>
            <a:effectLst/>
          </p:spPr>
          <p:txBody>
            <a:bodyPr wrap="none"/>
            <a:lstStyle/>
            <a:p>
              <a:endParaRPr lang="en-GB"/>
            </a:p>
          </p:txBody>
        </p:sp>
        <p:sp>
          <p:nvSpPr>
            <p:cNvPr id="82953" name="Line 9"/>
            <p:cNvSpPr>
              <a:spLocks noChangeShapeType="1"/>
            </p:cNvSpPr>
            <p:nvPr/>
          </p:nvSpPr>
          <p:spPr bwMode="auto">
            <a:xfrm>
              <a:off x="3369" y="1847"/>
              <a:ext cx="0" cy="227"/>
            </a:xfrm>
            <a:prstGeom prst="line">
              <a:avLst/>
            </a:prstGeom>
            <a:noFill/>
            <a:ln w="9525">
              <a:solidFill>
                <a:schemeClr val="tx1"/>
              </a:solidFill>
              <a:miter lim="800000"/>
              <a:headEnd/>
              <a:tailEnd/>
            </a:ln>
            <a:effectLst/>
          </p:spPr>
          <p:txBody>
            <a:bodyPr wrap="none"/>
            <a:lstStyle/>
            <a:p>
              <a:endParaRPr lang="en-GB"/>
            </a:p>
          </p:txBody>
        </p:sp>
      </p:grpSp>
      <p:grpSp>
        <p:nvGrpSpPr>
          <p:cNvPr id="3" name="Group 26"/>
          <p:cNvGrpSpPr>
            <a:grpSpLocks/>
          </p:cNvGrpSpPr>
          <p:nvPr/>
        </p:nvGrpSpPr>
        <p:grpSpPr bwMode="auto">
          <a:xfrm>
            <a:off x="1119188" y="4006850"/>
            <a:ext cx="4235450" cy="366713"/>
            <a:chOff x="705" y="2524"/>
            <a:chExt cx="2668" cy="231"/>
          </a:xfrm>
        </p:grpSpPr>
        <p:sp>
          <p:nvSpPr>
            <p:cNvPr id="82954" name="Text Box 10"/>
            <p:cNvSpPr txBox="1">
              <a:spLocks noChangeArrowheads="1"/>
            </p:cNvSpPr>
            <p:nvPr/>
          </p:nvSpPr>
          <p:spPr bwMode="auto">
            <a:xfrm>
              <a:off x="705" y="2524"/>
              <a:ext cx="2668" cy="231"/>
            </a:xfrm>
            <a:prstGeom prst="rect">
              <a:avLst/>
            </a:prstGeom>
            <a:noFill/>
            <a:ln w="9525">
              <a:noFill/>
              <a:miter lim="800000"/>
              <a:headEnd/>
              <a:tailEnd/>
            </a:ln>
            <a:effectLst/>
          </p:spPr>
          <p:txBody>
            <a:bodyPr wrap="none">
              <a:spAutoFit/>
            </a:bodyPr>
            <a:lstStyle/>
            <a:p>
              <a:r>
                <a:rPr lang="en-GB" sz="1800">
                  <a:latin typeface="Arial" charset="0"/>
                </a:rPr>
                <a:t>ExternalViewTwo: staff_No LName BNo</a:t>
              </a:r>
              <a:endParaRPr lang="en-US" sz="1800">
                <a:latin typeface="Arial" charset="0"/>
              </a:endParaRPr>
            </a:p>
          </p:txBody>
        </p:sp>
        <p:sp>
          <p:nvSpPr>
            <p:cNvPr id="82955" name="Rectangle 11"/>
            <p:cNvSpPr>
              <a:spLocks noChangeArrowheads="1"/>
            </p:cNvSpPr>
            <p:nvPr/>
          </p:nvSpPr>
          <p:spPr bwMode="auto">
            <a:xfrm>
              <a:off x="1930" y="2524"/>
              <a:ext cx="1433" cy="227"/>
            </a:xfrm>
            <a:prstGeom prst="rect">
              <a:avLst/>
            </a:prstGeom>
            <a:noFill/>
            <a:ln w="9525">
              <a:solidFill>
                <a:schemeClr val="tx1"/>
              </a:solidFill>
              <a:miter lim="800000"/>
              <a:headEnd/>
              <a:tailEnd/>
            </a:ln>
            <a:effectLst/>
          </p:spPr>
          <p:txBody>
            <a:bodyPr wrap="none" anchor="ctr"/>
            <a:lstStyle/>
            <a:p>
              <a:endParaRPr lang="en-GB"/>
            </a:p>
          </p:txBody>
        </p:sp>
        <p:sp>
          <p:nvSpPr>
            <p:cNvPr id="82957" name="Line 13"/>
            <p:cNvSpPr>
              <a:spLocks noChangeShapeType="1"/>
            </p:cNvSpPr>
            <p:nvPr/>
          </p:nvSpPr>
          <p:spPr bwMode="auto">
            <a:xfrm>
              <a:off x="2494" y="2524"/>
              <a:ext cx="0" cy="227"/>
            </a:xfrm>
            <a:prstGeom prst="line">
              <a:avLst/>
            </a:prstGeom>
            <a:noFill/>
            <a:ln w="9525">
              <a:solidFill>
                <a:schemeClr val="tx1"/>
              </a:solidFill>
              <a:miter lim="800000"/>
              <a:headEnd/>
              <a:tailEnd/>
            </a:ln>
            <a:effectLst/>
          </p:spPr>
          <p:txBody>
            <a:bodyPr wrap="none"/>
            <a:lstStyle/>
            <a:p>
              <a:endParaRPr lang="en-GB"/>
            </a:p>
          </p:txBody>
        </p:sp>
        <p:sp>
          <p:nvSpPr>
            <p:cNvPr id="82958" name="Line 14"/>
            <p:cNvSpPr>
              <a:spLocks noChangeShapeType="1"/>
            </p:cNvSpPr>
            <p:nvPr/>
          </p:nvSpPr>
          <p:spPr bwMode="auto">
            <a:xfrm>
              <a:off x="3020" y="2524"/>
              <a:ext cx="0" cy="227"/>
            </a:xfrm>
            <a:prstGeom prst="line">
              <a:avLst/>
            </a:prstGeom>
            <a:noFill/>
            <a:ln w="9525">
              <a:solidFill>
                <a:schemeClr val="tx1"/>
              </a:solidFill>
              <a:miter lim="800000"/>
              <a:headEnd/>
              <a:tailEnd/>
            </a:ln>
            <a:effectLst/>
          </p:spPr>
          <p:txBody>
            <a:bodyPr wrap="none"/>
            <a:lstStyle/>
            <a:p>
              <a:endParaRPr lang="en-GB"/>
            </a:p>
          </p:txBody>
        </p:sp>
      </p:grpSp>
      <p:grpSp>
        <p:nvGrpSpPr>
          <p:cNvPr id="4" name="Group 27"/>
          <p:cNvGrpSpPr>
            <a:grpSpLocks/>
          </p:cNvGrpSpPr>
          <p:nvPr/>
        </p:nvGrpSpPr>
        <p:grpSpPr bwMode="auto">
          <a:xfrm>
            <a:off x="1104900" y="4600575"/>
            <a:ext cx="7213600" cy="373063"/>
            <a:chOff x="696" y="2898"/>
            <a:chExt cx="4544" cy="235"/>
          </a:xfrm>
        </p:grpSpPr>
        <p:sp>
          <p:nvSpPr>
            <p:cNvPr id="82960" name="Text Box 16"/>
            <p:cNvSpPr txBox="1">
              <a:spLocks noChangeArrowheads="1"/>
            </p:cNvSpPr>
            <p:nvPr/>
          </p:nvSpPr>
          <p:spPr bwMode="auto">
            <a:xfrm>
              <a:off x="696" y="2902"/>
              <a:ext cx="4516" cy="231"/>
            </a:xfrm>
            <a:prstGeom prst="rect">
              <a:avLst/>
            </a:prstGeom>
            <a:noFill/>
            <a:ln w="9525">
              <a:noFill/>
              <a:miter lim="800000"/>
              <a:headEnd/>
              <a:tailEnd/>
            </a:ln>
            <a:effectLst/>
          </p:spPr>
          <p:txBody>
            <a:bodyPr wrap="none">
              <a:spAutoFit/>
            </a:bodyPr>
            <a:lstStyle/>
            <a:p>
              <a:r>
                <a:rPr lang="en-GB" sz="1800">
                  <a:latin typeface="Arial" charset="0"/>
                </a:rPr>
                <a:t>ConceptualView:   staff_No FName LName  DoB  Salary  Branch_No</a:t>
              </a:r>
              <a:endParaRPr lang="en-US" sz="1800">
                <a:latin typeface="Arial" charset="0"/>
              </a:endParaRPr>
            </a:p>
          </p:txBody>
        </p:sp>
        <p:sp>
          <p:nvSpPr>
            <p:cNvPr id="82961" name="Rectangle 17"/>
            <p:cNvSpPr>
              <a:spLocks noChangeArrowheads="1"/>
            </p:cNvSpPr>
            <p:nvPr/>
          </p:nvSpPr>
          <p:spPr bwMode="auto">
            <a:xfrm>
              <a:off x="1921" y="2902"/>
              <a:ext cx="3319" cy="227"/>
            </a:xfrm>
            <a:prstGeom prst="rect">
              <a:avLst/>
            </a:prstGeom>
            <a:noFill/>
            <a:ln w="9525">
              <a:solidFill>
                <a:schemeClr val="tx1"/>
              </a:solidFill>
              <a:miter lim="800000"/>
              <a:headEnd/>
              <a:tailEnd/>
            </a:ln>
            <a:effectLst/>
          </p:spPr>
          <p:txBody>
            <a:bodyPr wrap="none" anchor="ctr"/>
            <a:lstStyle/>
            <a:p>
              <a:endParaRPr lang="en-GB"/>
            </a:p>
          </p:txBody>
        </p:sp>
        <p:sp>
          <p:nvSpPr>
            <p:cNvPr id="82962" name="Line 18"/>
            <p:cNvSpPr>
              <a:spLocks noChangeShapeType="1"/>
            </p:cNvSpPr>
            <p:nvPr/>
          </p:nvSpPr>
          <p:spPr bwMode="auto">
            <a:xfrm>
              <a:off x="2500" y="2902"/>
              <a:ext cx="0" cy="227"/>
            </a:xfrm>
            <a:prstGeom prst="line">
              <a:avLst/>
            </a:prstGeom>
            <a:noFill/>
            <a:ln w="9525">
              <a:solidFill>
                <a:schemeClr val="tx1"/>
              </a:solidFill>
              <a:miter lim="800000"/>
              <a:headEnd/>
              <a:tailEnd/>
            </a:ln>
            <a:effectLst/>
          </p:spPr>
          <p:txBody>
            <a:bodyPr wrap="none"/>
            <a:lstStyle/>
            <a:p>
              <a:endParaRPr lang="en-GB"/>
            </a:p>
          </p:txBody>
        </p:sp>
        <p:sp>
          <p:nvSpPr>
            <p:cNvPr id="82963" name="Line 19"/>
            <p:cNvSpPr>
              <a:spLocks noChangeShapeType="1"/>
            </p:cNvSpPr>
            <p:nvPr/>
          </p:nvSpPr>
          <p:spPr bwMode="auto">
            <a:xfrm>
              <a:off x="3034" y="2902"/>
              <a:ext cx="0" cy="227"/>
            </a:xfrm>
            <a:prstGeom prst="line">
              <a:avLst/>
            </a:prstGeom>
            <a:noFill/>
            <a:ln w="9525">
              <a:solidFill>
                <a:schemeClr val="tx1"/>
              </a:solidFill>
              <a:miter lim="800000"/>
              <a:headEnd/>
              <a:tailEnd/>
            </a:ln>
            <a:effectLst/>
          </p:spPr>
          <p:txBody>
            <a:bodyPr wrap="none"/>
            <a:lstStyle/>
            <a:p>
              <a:endParaRPr lang="en-GB"/>
            </a:p>
          </p:txBody>
        </p:sp>
        <p:sp>
          <p:nvSpPr>
            <p:cNvPr id="82964" name="Line 20"/>
            <p:cNvSpPr>
              <a:spLocks noChangeShapeType="1"/>
            </p:cNvSpPr>
            <p:nvPr/>
          </p:nvSpPr>
          <p:spPr bwMode="auto">
            <a:xfrm>
              <a:off x="3926" y="2901"/>
              <a:ext cx="0" cy="227"/>
            </a:xfrm>
            <a:prstGeom prst="line">
              <a:avLst/>
            </a:prstGeom>
            <a:noFill/>
            <a:ln w="9525">
              <a:solidFill>
                <a:schemeClr val="tx1"/>
              </a:solidFill>
              <a:miter lim="800000"/>
              <a:headEnd/>
              <a:tailEnd/>
            </a:ln>
            <a:effectLst/>
          </p:spPr>
          <p:txBody>
            <a:bodyPr wrap="none"/>
            <a:lstStyle/>
            <a:p>
              <a:endParaRPr lang="en-GB"/>
            </a:p>
          </p:txBody>
        </p:sp>
        <p:sp>
          <p:nvSpPr>
            <p:cNvPr id="82965" name="Line 21"/>
            <p:cNvSpPr>
              <a:spLocks noChangeShapeType="1"/>
            </p:cNvSpPr>
            <p:nvPr/>
          </p:nvSpPr>
          <p:spPr bwMode="auto">
            <a:xfrm>
              <a:off x="3544" y="2898"/>
              <a:ext cx="0" cy="227"/>
            </a:xfrm>
            <a:prstGeom prst="line">
              <a:avLst/>
            </a:prstGeom>
            <a:noFill/>
            <a:ln w="9525">
              <a:solidFill>
                <a:schemeClr val="tx1"/>
              </a:solidFill>
              <a:miter lim="800000"/>
              <a:headEnd/>
              <a:tailEnd/>
            </a:ln>
            <a:effectLst/>
          </p:spPr>
          <p:txBody>
            <a:bodyPr wrap="none"/>
            <a:lstStyle/>
            <a:p>
              <a:endParaRPr lang="en-GB"/>
            </a:p>
          </p:txBody>
        </p:sp>
        <p:sp>
          <p:nvSpPr>
            <p:cNvPr id="82966" name="Line 22"/>
            <p:cNvSpPr>
              <a:spLocks noChangeShapeType="1"/>
            </p:cNvSpPr>
            <p:nvPr/>
          </p:nvSpPr>
          <p:spPr bwMode="auto">
            <a:xfrm>
              <a:off x="4413" y="2903"/>
              <a:ext cx="0" cy="227"/>
            </a:xfrm>
            <a:prstGeom prst="line">
              <a:avLst/>
            </a:prstGeom>
            <a:noFill/>
            <a:ln w="9525">
              <a:solidFill>
                <a:schemeClr val="tx1"/>
              </a:solidFill>
              <a:miter lim="800000"/>
              <a:headEnd/>
              <a:tailEnd/>
            </a:ln>
            <a:effectLst/>
          </p:spPr>
          <p:txBody>
            <a:bodyPr wrap="none"/>
            <a:lstStyle/>
            <a:p>
              <a:endParaRPr lang="en-GB"/>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7BF929-72A1-46F2-8395-1AF2D5053F7C}" type="slidenum">
              <a:rPr lang="en-GB"/>
              <a:pPr/>
              <a:t>23</a:t>
            </a:fld>
            <a:endParaRPr lang="en-GB"/>
          </a:p>
        </p:txBody>
      </p:sp>
      <p:sp>
        <p:nvSpPr>
          <p:cNvPr id="84994" name="Rectangle 2"/>
          <p:cNvSpPr>
            <a:spLocks noGrp="1" noChangeArrowheads="1"/>
          </p:cNvSpPr>
          <p:nvPr>
            <p:ph type="title"/>
          </p:nvPr>
        </p:nvSpPr>
        <p:spPr/>
        <p:txBody>
          <a:bodyPr/>
          <a:lstStyle/>
          <a:p>
            <a:r>
              <a:rPr lang="en-GB"/>
              <a:t>The Three-level ANSI-SPARC Architecture</a:t>
            </a:r>
            <a:endParaRPr lang="en-US"/>
          </a:p>
        </p:txBody>
      </p:sp>
      <p:sp>
        <p:nvSpPr>
          <p:cNvPr id="84995" name="Rectangle 3"/>
          <p:cNvSpPr>
            <a:spLocks noGrp="1" noChangeArrowheads="1"/>
          </p:cNvSpPr>
          <p:nvPr>
            <p:ph type="body" idx="1"/>
          </p:nvPr>
        </p:nvSpPr>
        <p:spPr/>
        <p:txBody>
          <a:bodyPr/>
          <a:lstStyle/>
          <a:p>
            <a:pPr>
              <a:lnSpc>
                <a:spcPct val="90000"/>
              </a:lnSpc>
            </a:pPr>
            <a:r>
              <a:rPr lang="en-GB" sz="2400"/>
              <a:t>Schemas, mappings and instances</a:t>
            </a:r>
          </a:p>
          <a:p>
            <a:pPr lvl="1">
              <a:lnSpc>
                <a:spcPct val="90000"/>
              </a:lnSpc>
            </a:pPr>
            <a:r>
              <a:rPr lang="en-GB" sz="2000"/>
              <a:t>A schema is a conception of what is common to all members of a class, or a description of something.  </a:t>
            </a:r>
          </a:p>
          <a:p>
            <a:pPr lvl="1">
              <a:lnSpc>
                <a:spcPct val="90000"/>
              </a:lnSpc>
            </a:pPr>
            <a:r>
              <a:rPr lang="en-GB" sz="2000"/>
              <a:t>Database Schema is the description of the database</a:t>
            </a:r>
          </a:p>
          <a:p>
            <a:pPr lvl="2">
              <a:lnSpc>
                <a:spcPct val="90000"/>
              </a:lnSpc>
            </a:pPr>
            <a:r>
              <a:rPr lang="en-GB" sz="1800"/>
              <a:t>External schemas</a:t>
            </a:r>
          </a:p>
          <a:p>
            <a:pPr lvl="2">
              <a:lnSpc>
                <a:spcPct val="90000"/>
              </a:lnSpc>
            </a:pPr>
            <a:r>
              <a:rPr lang="en-GB" sz="1800"/>
              <a:t>Conceptual schema</a:t>
            </a:r>
          </a:p>
          <a:p>
            <a:pPr lvl="2">
              <a:lnSpc>
                <a:spcPct val="90000"/>
              </a:lnSpc>
            </a:pPr>
            <a:r>
              <a:rPr lang="en-GB" sz="1800"/>
              <a:t>Internal schema</a:t>
            </a:r>
          </a:p>
          <a:p>
            <a:pPr lvl="1">
              <a:lnSpc>
                <a:spcPct val="90000"/>
              </a:lnSpc>
            </a:pPr>
            <a:r>
              <a:rPr lang="en-GB" sz="2000"/>
              <a:t>Mapping means the representation of people, places, concepts, events from the higher level to the lower</a:t>
            </a:r>
          </a:p>
          <a:p>
            <a:pPr lvl="2">
              <a:lnSpc>
                <a:spcPct val="90000"/>
              </a:lnSpc>
            </a:pPr>
            <a:r>
              <a:rPr lang="en-GB" sz="1800"/>
              <a:t>External to conceptual mapping</a:t>
            </a:r>
          </a:p>
          <a:p>
            <a:pPr lvl="2">
              <a:lnSpc>
                <a:spcPct val="90000"/>
              </a:lnSpc>
            </a:pPr>
            <a:r>
              <a:rPr lang="en-GB" sz="1800"/>
              <a:t>Conceptual to internal mapping</a:t>
            </a:r>
          </a:p>
          <a:p>
            <a:pPr>
              <a:lnSpc>
                <a:spcPct val="90000"/>
              </a:lnSpc>
              <a:buFont typeface="Wingdings" pitchFamily="2" charset="2"/>
              <a:buNone/>
            </a:pP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B47A8A00-018D-4A2A-A061-007965817081}" type="slidenum">
              <a:rPr lang="en-GB"/>
              <a:pPr/>
              <a:t>24</a:t>
            </a:fld>
            <a:endParaRPr lang="en-GB"/>
          </a:p>
        </p:txBody>
      </p:sp>
      <p:grpSp>
        <p:nvGrpSpPr>
          <p:cNvPr id="2" name="Group 14"/>
          <p:cNvGrpSpPr>
            <a:grpSpLocks/>
          </p:cNvGrpSpPr>
          <p:nvPr/>
        </p:nvGrpSpPr>
        <p:grpSpPr bwMode="auto">
          <a:xfrm>
            <a:off x="3687763" y="3970338"/>
            <a:ext cx="2011362" cy="581025"/>
            <a:chOff x="3253" y="2101"/>
            <a:chExt cx="1267" cy="366"/>
          </a:xfrm>
        </p:grpSpPr>
        <p:sp>
          <p:nvSpPr>
            <p:cNvPr id="136207" name="Rectangle 15"/>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6208" name="Text Box 16"/>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Conceptual </a:t>
              </a:r>
            </a:p>
            <a:p>
              <a:pPr algn="ctr"/>
              <a:r>
                <a:rPr lang="en-GB" sz="1600" b="1">
                  <a:latin typeface="Arial" charset="0"/>
                </a:rPr>
                <a:t>Schema</a:t>
              </a:r>
              <a:endParaRPr lang="en-US" sz="1600" b="1">
                <a:latin typeface="Arial" charset="0"/>
              </a:endParaRPr>
            </a:p>
          </p:txBody>
        </p:sp>
      </p:grpSp>
      <p:grpSp>
        <p:nvGrpSpPr>
          <p:cNvPr id="3" name="Group 17"/>
          <p:cNvGrpSpPr>
            <a:grpSpLocks/>
          </p:cNvGrpSpPr>
          <p:nvPr/>
        </p:nvGrpSpPr>
        <p:grpSpPr bwMode="auto">
          <a:xfrm>
            <a:off x="3681413" y="5646738"/>
            <a:ext cx="2011362" cy="581025"/>
            <a:chOff x="3253" y="2101"/>
            <a:chExt cx="1267" cy="366"/>
          </a:xfrm>
        </p:grpSpPr>
        <p:sp>
          <p:nvSpPr>
            <p:cNvPr id="136210" name="Rectangle 18"/>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6211" name="Text Box 19"/>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Internal </a:t>
              </a:r>
            </a:p>
            <a:p>
              <a:pPr algn="ctr"/>
              <a:r>
                <a:rPr lang="en-GB" sz="1600" b="1">
                  <a:latin typeface="Arial" charset="0"/>
                </a:rPr>
                <a:t>Schema</a:t>
              </a:r>
              <a:endParaRPr lang="en-US" sz="1600" b="1">
                <a:latin typeface="Arial" charset="0"/>
              </a:endParaRPr>
            </a:p>
          </p:txBody>
        </p:sp>
      </p:grpSp>
      <p:cxnSp>
        <p:nvCxnSpPr>
          <p:cNvPr id="136214" name="AutoShape 22"/>
          <p:cNvCxnSpPr>
            <a:cxnSpLocks noChangeShapeType="1"/>
            <a:stCxn id="136221" idx="2"/>
            <a:endCxn id="136208" idx="0"/>
          </p:cNvCxnSpPr>
          <p:nvPr/>
        </p:nvCxnSpPr>
        <p:spPr bwMode="auto">
          <a:xfrm>
            <a:off x="2136775" y="2925763"/>
            <a:ext cx="2546350" cy="1044575"/>
          </a:xfrm>
          <a:prstGeom prst="straightConnector1">
            <a:avLst/>
          </a:prstGeom>
          <a:noFill/>
          <a:ln w="9525">
            <a:solidFill>
              <a:schemeClr val="tx1"/>
            </a:solidFill>
            <a:miter lim="800000"/>
            <a:headEnd/>
            <a:tailEnd/>
          </a:ln>
          <a:effectLst/>
        </p:spPr>
      </p:cxnSp>
      <p:cxnSp>
        <p:nvCxnSpPr>
          <p:cNvPr id="136215" name="AutoShape 23"/>
          <p:cNvCxnSpPr>
            <a:cxnSpLocks noChangeShapeType="1"/>
            <a:stCxn id="136227" idx="2"/>
            <a:endCxn id="136208" idx="0"/>
          </p:cNvCxnSpPr>
          <p:nvPr/>
        </p:nvCxnSpPr>
        <p:spPr bwMode="auto">
          <a:xfrm flipH="1">
            <a:off x="4683125" y="2913063"/>
            <a:ext cx="2409825" cy="1057275"/>
          </a:xfrm>
          <a:prstGeom prst="straightConnector1">
            <a:avLst/>
          </a:prstGeom>
          <a:noFill/>
          <a:ln w="9525">
            <a:solidFill>
              <a:schemeClr val="tx1"/>
            </a:solidFill>
            <a:miter lim="800000"/>
            <a:headEnd/>
            <a:tailEnd/>
          </a:ln>
          <a:effectLst/>
        </p:spPr>
      </p:cxnSp>
      <p:cxnSp>
        <p:nvCxnSpPr>
          <p:cNvPr id="136216" name="AutoShape 24"/>
          <p:cNvCxnSpPr>
            <a:cxnSpLocks noChangeShapeType="1"/>
            <a:stCxn id="136224" idx="2"/>
            <a:endCxn id="136208" idx="0"/>
          </p:cNvCxnSpPr>
          <p:nvPr/>
        </p:nvCxnSpPr>
        <p:spPr bwMode="auto">
          <a:xfrm flipH="1">
            <a:off x="4683125" y="2919413"/>
            <a:ext cx="3175" cy="1050925"/>
          </a:xfrm>
          <a:prstGeom prst="straightConnector1">
            <a:avLst/>
          </a:prstGeom>
          <a:noFill/>
          <a:ln w="9525">
            <a:solidFill>
              <a:schemeClr val="tx1"/>
            </a:solidFill>
            <a:miter lim="800000"/>
            <a:headEnd/>
            <a:tailEnd/>
          </a:ln>
          <a:effectLst/>
        </p:spPr>
      </p:cxnSp>
      <p:cxnSp>
        <p:nvCxnSpPr>
          <p:cNvPr id="136217" name="AutoShape 25"/>
          <p:cNvCxnSpPr>
            <a:cxnSpLocks noChangeShapeType="1"/>
            <a:stCxn id="136208" idx="2"/>
            <a:endCxn id="136211" idx="0"/>
          </p:cNvCxnSpPr>
          <p:nvPr/>
        </p:nvCxnSpPr>
        <p:spPr bwMode="auto">
          <a:xfrm flipH="1">
            <a:off x="4676775" y="4551363"/>
            <a:ext cx="6350" cy="1095375"/>
          </a:xfrm>
          <a:prstGeom prst="straightConnector1">
            <a:avLst/>
          </a:prstGeom>
          <a:noFill/>
          <a:ln w="9525">
            <a:solidFill>
              <a:schemeClr val="tx1"/>
            </a:solidFill>
            <a:miter lim="800000"/>
            <a:headEnd/>
            <a:tailEnd/>
          </a:ln>
          <a:effectLst/>
        </p:spPr>
      </p:cxnSp>
      <p:grpSp>
        <p:nvGrpSpPr>
          <p:cNvPr id="4" name="Group 27"/>
          <p:cNvGrpSpPr>
            <a:grpSpLocks/>
          </p:cNvGrpSpPr>
          <p:nvPr/>
        </p:nvGrpSpPr>
        <p:grpSpPr bwMode="auto">
          <a:xfrm>
            <a:off x="1141413" y="2344738"/>
            <a:ext cx="2011362" cy="581025"/>
            <a:chOff x="3253" y="2101"/>
            <a:chExt cx="1267" cy="366"/>
          </a:xfrm>
        </p:grpSpPr>
        <p:sp>
          <p:nvSpPr>
            <p:cNvPr id="136220" name="Rectangle 28"/>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6221" name="Text Box 29"/>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External </a:t>
              </a:r>
            </a:p>
            <a:p>
              <a:pPr algn="ctr"/>
              <a:r>
                <a:rPr lang="en-GB" sz="1600" b="1">
                  <a:latin typeface="Arial" charset="0"/>
                </a:rPr>
                <a:t>Schema</a:t>
              </a:r>
              <a:endParaRPr lang="en-US" sz="1600" b="1">
                <a:latin typeface="Arial" charset="0"/>
              </a:endParaRPr>
            </a:p>
          </p:txBody>
        </p:sp>
      </p:grpSp>
      <p:grpSp>
        <p:nvGrpSpPr>
          <p:cNvPr id="5" name="Group 30"/>
          <p:cNvGrpSpPr>
            <a:grpSpLocks/>
          </p:cNvGrpSpPr>
          <p:nvPr/>
        </p:nvGrpSpPr>
        <p:grpSpPr bwMode="auto">
          <a:xfrm>
            <a:off x="3690938" y="2338388"/>
            <a:ext cx="2011362" cy="581025"/>
            <a:chOff x="3253" y="2101"/>
            <a:chExt cx="1267" cy="366"/>
          </a:xfrm>
        </p:grpSpPr>
        <p:sp>
          <p:nvSpPr>
            <p:cNvPr id="136223" name="Rectangle 31"/>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6224" name="Text Box 32"/>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External </a:t>
              </a:r>
            </a:p>
            <a:p>
              <a:pPr algn="ctr"/>
              <a:r>
                <a:rPr lang="en-GB" sz="1600" b="1">
                  <a:latin typeface="Arial" charset="0"/>
                </a:rPr>
                <a:t>Schema</a:t>
              </a:r>
              <a:endParaRPr lang="en-US" sz="1600" b="1">
                <a:latin typeface="Arial" charset="0"/>
              </a:endParaRPr>
            </a:p>
          </p:txBody>
        </p:sp>
      </p:grpSp>
      <p:grpSp>
        <p:nvGrpSpPr>
          <p:cNvPr id="6" name="Group 33"/>
          <p:cNvGrpSpPr>
            <a:grpSpLocks/>
          </p:cNvGrpSpPr>
          <p:nvPr/>
        </p:nvGrpSpPr>
        <p:grpSpPr bwMode="auto">
          <a:xfrm>
            <a:off x="6097588" y="2332038"/>
            <a:ext cx="2011362" cy="581025"/>
            <a:chOff x="3253" y="2101"/>
            <a:chExt cx="1267" cy="366"/>
          </a:xfrm>
        </p:grpSpPr>
        <p:sp>
          <p:nvSpPr>
            <p:cNvPr id="136226" name="Rectangle 34"/>
            <p:cNvSpPr>
              <a:spLocks noChangeArrowheads="1"/>
            </p:cNvSpPr>
            <p:nvPr/>
          </p:nvSpPr>
          <p:spPr bwMode="auto">
            <a:xfrm>
              <a:off x="3253" y="2102"/>
              <a:ext cx="1267" cy="355"/>
            </a:xfrm>
            <a:prstGeom prst="rect">
              <a:avLst/>
            </a:prstGeom>
            <a:solidFill>
              <a:srgbClr val="C0C0C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GB"/>
            </a:p>
          </p:txBody>
        </p:sp>
        <p:sp>
          <p:nvSpPr>
            <p:cNvPr id="136227" name="Text Box 35"/>
            <p:cNvSpPr txBox="1">
              <a:spLocks noChangeArrowheads="1"/>
            </p:cNvSpPr>
            <p:nvPr/>
          </p:nvSpPr>
          <p:spPr bwMode="auto">
            <a:xfrm>
              <a:off x="3369" y="2101"/>
              <a:ext cx="1021" cy="366"/>
            </a:xfrm>
            <a:prstGeom prst="rect">
              <a:avLst/>
            </a:prstGeom>
            <a:noFill/>
            <a:ln w="9525">
              <a:noFill/>
              <a:miter lim="800000"/>
              <a:headEnd/>
              <a:tailEnd/>
            </a:ln>
            <a:effectLst/>
          </p:spPr>
          <p:txBody>
            <a:bodyPr>
              <a:spAutoFit/>
            </a:bodyPr>
            <a:lstStyle/>
            <a:p>
              <a:pPr algn="ctr"/>
              <a:r>
                <a:rPr lang="en-GB" sz="1600" b="1">
                  <a:latin typeface="Arial" charset="0"/>
                </a:rPr>
                <a:t>External </a:t>
              </a:r>
            </a:p>
            <a:p>
              <a:pPr algn="ctr"/>
              <a:r>
                <a:rPr lang="en-GB" sz="1600" b="1">
                  <a:latin typeface="Arial" charset="0"/>
                </a:rPr>
                <a:t>Schema</a:t>
              </a:r>
              <a:endParaRPr lang="en-US" sz="1600" b="1">
                <a:latin typeface="Arial" charset="0"/>
              </a:endParaRPr>
            </a:p>
          </p:txBody>
        </p:sp>
      </p:grpSp>
      <p:sp>
        <p:nvSpPr>
          <p:cNvPr id="136228" name="Text Box 36"/>
          <p:cNvSpPr txBox="1">
            <a:spLocks noChangeArrowheads="1"/>
          </p:cNvSpPr>
          <p:nvPr/>
        </p:nvSpPr>
        <p:spPr bwMode="auto">
          <a:xfrm>
            <a:off x="808038" y="3206750"/>
            <a:ext cx="2254250" cy="641350"/>
          </a:xfrm>
          <a:prstGeom prst="rect">
            <a:avLst/>
          </a:prstGeom>
          <a:noFill/>
          <a:ln w="9525">
            <a:noFill/>
            <a:miter lim="800000"/>
            <a:headEnd/>
            <a:tailEnd/>
          </a:ln>
          <a:effectLst/>
        </p:spPr>
        <p:txBody>
          <a:bodyPr wrap="none">
            <a:spAutoFit/>
          </a:bodyPr>
          <a:lstStyle/>
          <a:p>
            <a:r>
              <a:rPr lang="en-GB" sz="1800">
                <a:latin typeface="Arial" charset="0"/>
              </a:rPr>
              <a:t>External/conceptual </a:t>
            </a:r>
          </a:p>
          <a:p>
            <a:r>
              <a:rPr lang="en-GB" sz="1800">
                <a:latin typeface="Arial" charset="0"/>
              </a:rPr>
              <a:t>mapping</a:t>
            </a:r>
            <a:endParaRPr lang="en-US" sz="1800">
              <a:latin typeface="Arial" charset="0"/>
            </a:endParaRPr>
          </a:p>
        </p:txBody>
      </p:sp>
      <p:sp>
        <p:nvSpPr>
          <p:cNvPr id="136229" name="Line 37"/>
          <p:cNvSpPr>
            <a:spLocks noChangeShapeType="1"/>
          </p:cNvSpPr>
          <p:nvPr/>
        </p:nvSpPr>
        <p:spPr bwMode="auto">
          <a:xfrm>
            <a:off x="1951038" y="3627438"/>
            <a:ext cx="5684837" cy="0"/>
          </a:xfrm>
          <a:prstGeom prst="line">
            <a:avLst/>
          </a:prstGeom>
          <a:noFill/>
          <a:ln w="9525">
            <a:solidFill>
              <a:srgbClr val="FF3300"/>
            </a:solidFill>
            <a:miter lim="800000"/>
            <a:headEnd/>
            <a:tailEnd/>
          </a:ln>
          <a:effectLst/>
        </p:spPr>
        <p:txBody>
          <a:bodyPr wrap="none"/>
          <a:lstStyle/>
          <a:p>
            <a:endParaRPr lang="en-GB"/>
          </a:p>
        </p:txBody>
      </p:sp>
      <p:sp>
        <p:nvSpPr>
          <p:cNvPr id="136230" name="Text Box 38"/>
          <p:cNvSpPr txBox="1">
            <a:spLocks noChangeArrowheads="1"/>
          </p:cNvSpPr>
          <p:nvPr/>
        </p:nvSpPr>
        <p:spPr bwMode="auto">
          <a:xfrm>
            <a:off x="785813" y="4708525"/>
            <a:ext cx="2216150" cy="641350"/>
          </a:xfrm>
          <a:prstGeom prst="rect">
            <a:avLst/>
          </a:prstGeom>
          <a:noFill/>
          <a:ln w="9525">
            <a:noFill/>
            <a:miter lim="800000"/>
            <a:headEnd/>
            <a:tailEnd/>
          </a:ln>
          <a:effectLst/>
        </p:spPr>
        <p:txBody>
          <a:bodyPr wrap="none">
            <a:spAutoFit/>
          </a:bodyPr>
          <a:lstStyle/>
          <a:p>
            <a:r>
              <a:rPr lang="en-GB" sz="1800">
                <a:latin typeface="Arial" charset="0"/>
              </a:rPr>
              <a:t>Conceptual/internal </a:t>
            </a:r>
          </a:p>
          <a:p>
            <a:r>
              <a:rPr lang="en-GB" sz="1800">
                <a:latin typeface="Arial" charset="0"/>
              </a:rPr>
              <a:t>mapping</a:t>
            </a:r>
            <a:endParaRPr lang="en-US" sz="1800">
              <a:latin typeface="Arial" charset="0"/>
            </a:endParaRPr>
          </a:p>
        </p:txBody>
      </p:sp>
      <p:sp>
        <p:nvSpPr>
          <p:cNvPr id="136231" name="Line 39"/>
          <p:cNvSpPr>
            <a:spLocks noChangeShapeType="1"/>
          </p:cNvSpPr>
          <p:nvPr/>
        </p:nvSpPr>
        <p:spPr bwMode="auto">
          <a:xfrm>
            <a:off x="2014538" y="5245100"/>
            <a:ext cx="5684837" cy="0"/>
          </a:xfrm>
          <a:prstGeom prst="line">
            <a:avLst/>
          </a:prstGeom>
          <a:noFill/>
          <a:ln w="9525">
            <a:solidFill>
              <a:srgbClr val="FF3300"/>
            </a:solidFill>
            <a:miter lim="800000"/>
            <a:headEnd/>
            <a:tailEnd/>
          </a:ln>
          <a:effectLst/>
        </p:spPr>
        <p:txBody>
          <a:bodyPr wrap="none"/>
          <a:lstStyle/>
          <a:p>
            <a:endParaRPr lang="en-GB"/>
          </a:p>
        </p:txBody>
      </p:sp>
      <p:sp>
        <p:nvSpPr>
          <p:cNvPr id="136232" name="Text Box 40"/>
          <p:cNvSpPr txBox="1">
            <a:spLocks noChangeArrowheads="1"/>
          </p:cNvSpPr>
          <p:nvPr/>
        </p:nvSpPr>
        <p:spPr bwMode="auto">
          <a:xfrm>
            <a:off x="6229350" y="3254375"/>
            <a:ext cx="2914650" cy="366713"/>
          </a:xfrm>
          <a:prstGeom prst="rect">
            <a:avLst/>
          </a:prstGeom>
          <a:noFill/>
          <a:ln w="9525">
            <a:noFill/>
            <a:miter lim="800000"/>
            <a:headEnd/>
            <a:tailEnd/>
          </a:ln>
          <a:effectLst/>
        </p:spPr>
        <p:txBody>
          <a:bodyPr wrap="none">
            <a:spAutoFit/>
          </a:bodyPr>
          <a:lstStyle/>
          <a:p>
            <a:r>
              <a:rPr lang="en-GB" sz="1800">
                <a:latin typeface="Arial" charset="0"/>
              </a:rPr>
              <a:t>Logical data independence</a:t>
            </a:r>
            <a:endParaRPr lang="en-US" sz="1800">
              <a:latin typeface="Arial" charset="0"/>
            </a:endParaRPr>
          </a:p>
        </p:txBody>
      </p:sp>
      <p:sp>
        <p:nvSpPr>
          <p:cNvPr id="136233" name="Text Box 41"/>
          <p:cNvSpPr txBox="1">
            <a:spLocks noChangeArrowheads="1"/>
          </p:cNvSpPr>
          <p:nvPr/>
        </p:nvSpPr>
        <p:spPr bwMode="auto">
          <a:xfrm>
            <a:off x="6118225" y="4841875"/>
            <a:ext cx="3041650" cy="366713"/>
          </a:xfrm>
          <a:prstGeom prst="rect">
            <a:avLst/>
          </a:prstGeom>
          <a:noFill/>
          <a:ln w="9525">
            <a:noFill/>
            <a:miter lim="800000"/>
            <a:headEnd/>
            <a:tailEnd/>
          </a:ln>
          <a:effectLst/>
        </p:spPr>
        <p:txBody>
          <a:bodyPr wrap="none">
            <a:spAutoFit/>
          </a:bodyPr>
          <a:lstStyle/>
          <a:p>
            <a:r>
              <a:rPr lang="en-GB" sz="1800">
                <a:latin typeface="Arial" charset="0"/>
              </a:rPr>
              <a:t>Physical data independence</a:t>
            </a:r>
            <a:endParaRPr lang="en-US" sz="180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AA119C-EB9A-4F32-A26D-AD90F31822C5}" type="slidenum">
              <a:rPr lang="en-GB"/>
              <a:pPr/>
              <a:t>25</a:t>
            </a:fld>
            <a:endParaRPr lang="en-GB"/>
          </a:p>
        </p:txBody>
      </p:sp>
      <p:sp>
        <p:nvSpPr>
          <p:cNvPr id="87042" name="Rectangle 2"/>
          <p:cNvSpPr>
            <a:spLocks noGrp="1" noChangeArrowheads="1"/>
          </p:cNvSpPr>
          <p:nvPr>
            <p:ph type="title"/>
          </p:nvPr>
        </p:nvSpPr>
        <p:spPr/>
        <p:txBody>
          <a:bodyPr/>
          <a:lstStyle/>
          <a:p>
            <a:r>
              <a:rPr lang="en-GB"/>
              <a:t>The Three-level ANSI-SPARC Architecture</a:t>
            </a:r>
            <a:endParaRPr lang="en-US"/>
          </a:p>
        </p:txBody>
      </p:sp>
      <p:sp>
        <p:nvSpPr>
          <p:cNvPr id="87043" name="Rectangle 3"/>
          <p:cNvSpPr>
            <a:spLocks noGrp="1" noChangeArrowheads="1"/>
          </p:cNvSpPr>
          <p:nvPr>
            <p:ph type="body" idx="1"/>
          </p:nvPr>
        </p:nvSpPr>
        <p:spPr/>
        <p:txBody>
          <a:bodyPr/>
          <a:lstStyle/>
          <a:p>
            <a:r>
              <a:rPr lang="en-GB" sz="2400"/>
              <a:t>Database instance</a:t>
            </a:r>
          </a:p>
          <a:p>
            <a:pPr lvl="1"/>
            <a:r>
              <a:rPr lang="en-GB" sz="2000"/>
              <a:t>All data in the database at any particular point in time.  Reflects the state of the database at that given time</a:t>
            </a:r>
          </a:p>
          <a:p>
            <a:r>
              <a:rPr lang="en-GB" sz="2400"/>
              <a:t>Data independence</a:t>
            </a:r>
          </a:p>
          <a:p>
            <a:pPr lvl="1"/>
            <a:r>
              <a:rPr lang="en-GB" sz="2000"/>
              <a:t>Upper levels are unaffected by changes to lower levels</a:t>
            </a:r>
          </a:p>
          <a:p>
            <a:r>
              <a:rPr lang="en-GB" sz="2400"/>
              <a:t>Two types of data independence</a:t>
            </a:r>
          </a:p>
          <a:p>
            <a:pPr lvl="1"/>
            <a:r>
              <a:rPr lang="en-GB" sz="2000"/>
              <a:t>Logical data independence refers to the immunity of external schemas to changes in the conceptual schema</a:t>
            </a:r>
          </a:p>
          <a:p>
            <a:pPr lvl="1"/>
            <a:r>
              <a:rPr lang="en-GB" sz="2000"/>
              <a:t>Physical data independence refers to the immunity of conceptual schema to changes in the internal schema</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50BE7EC-F6A6-43E3-A203-0E05B9E7C274}" type="slidenum">
              <a:rPr lang="en-GB"/>
              <a:pPr/>
              <a:t>26</a:t>
            </a:fld>
            <a:endParaRPr lang="en-GB"/>
          </a:p>
        </p:txBody>
      </p:sp>
      <p:sp>
        <p:nvSpPr>
          <p:cNvPr id="110594" name="Rectangle 2"/>
          <p:cNvSpPr>
            <a:spLocks noGrp="1" noChangeArrowheads="1"/>
          </p:cNvSpPr>
          <p:nvPr>
            <p:ph type="title"/>
          </p:nvPr>
        </p:nvSpPr>
        <p:spPr/>
        <p:txBody>
          <a:bodyPr/>
          <a:lstStyle/>
          <a:p>
            <a:r>
              <a:rPr lang="en-GB"/>
              <a:t>Functions of DBMS</a:t>
            </a:r>
            <a:endParaRPr lang="en-US"/>
          </a:p>
        </p:txBody>
      </p:sp>
      <p:sp>
        <p:nvSpPr>
          <p:cNvPr id="110595" name="Rectangle 3"/>
          <p:cNvSpPr>
            <a:spLocks noGrp="1" noChangeArrowheads="1"/>
          </p:cNvSpPr>
          <p:nvPr>
            <p:ph type="body" idx="1"/>
          </p:nvPr>
        </p:nvSpPr>
        <p:spPr/>
        <p:txBody>
          <a:bodyPr/>
          <a:lstStyle/>
          <a:p>
            <a:r>
              <a:rPr lang="en-GB" sz="2400"/>
              <a:t>Data storage, retrieve and update</a:t>
            </a:r>
          </a:p>
          <a:p>
            <a:r>
              <a:rPr lang="en-GB" sz="2400"/>
              <a:t>User-accessible catalogue in which descriptions of data items are stored and which is accessible to user</a:t>
            </a:r>
          </a:p>
          <a:p>
            <a:pPr lvl="1"/>
            <a:r>
              <a:rPr lang="en-GB" sz="2000"/>
              <a:t>System catalogue stores:</a:t>
            </a:r>
          </a:p>
          <a:p>
            <a:pPr lvl="2"/>
            <a:r>
              <a:rPr lang="en-GB" sz="1800"/>
              <a:t>Names, types and size of data items</a:t>
            </a:r>
          </a:p>
          <a:p>
            <a:pPr lvl="2"/>
            <a:r>
              <a:rPr lang="en-GB" sz="1800"/>
              <a:t>Names of relationship</a:t>
            </a:r>
          </a:p>
          <a:p>
            <a:pPr lvl="2"/>
            <a:r>
              <a:rPr lang="en-GB" sz="1800"/>
              <a:t>Integrity constraints on data</a:t>
            </a:r>
          </a:p>
          <a:p>
            <a:pPr lvl="2"/>
            <a:r>
              <a:rPr lang="en-GB" sz="1800"/>
              <a:t>Names of authorised users</a:t>
            </a:r>
          </a:p>
          <a:p>
            <a:pPr lvl="2"/>
            <a:r>
              <a:rPr lang="en-GB" sz="1800"/>
              <a:t>External, conceptual and internal schemas and the mapping between schemas</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060A1A-927F-4DF4-950A-9B6EA0389DA9}" type="slidenum">
              <a:rPr lang="en-GB"/>
              <a:pPr/>
              <a:t>27</a:t>
            </a:fld>
            <a:endParaRPr lang="en-GB"/>
          </a:p>
        </p:txBody>
      </p:sp>
      <p:sp>
        <p:nvSpPr>
          <p:cNvPr id="111618" name="Rectangle 2"/>
          <p:cNvSpPr>
            <a:spLocks noGrp="1" noChangeArrowheads="1"/>
          </p:cNvSpPr>
          <p:nvPr>
            <p:ph type="title"/>
          </p:nvPr>
        </p:nvSpPr>
        <p:spPr/>
        <p:txBody>
          <a:bodyPr/>
          <a:lstStyle/>
          <a:p>
            <a:r>
              <a:rPr lang="en-GB"/>
              <a:t>Functions of DBMS (cont…)</a:t>
            </a:r>
            <a:endParaRPr lang="en-US"/>
          </a:p>
        </p:txBody>
      </p:sp>
      <p:sp>
        <p:nvSpPr>
          <p:cNvPr id="111619" name="Rectangle 3"/>
          <p:cNvSpPr>
            <a:spLocks noGrp="1" noChangeArrowheads="1"/>
          </p:cNvSpPr>
          <p:nvPr>
            <p:ph type="body" idx="1"/>
          </p:nvPr>
        </p:nvSpPr>
        <p:spPr/>
        <p:txBody>
          <a:bodyPr/>
          <a:lstStyle/>
          <a:p>
            <a:r>
              <a:rPr lang="en-GB" sz="2400"/>
              <a:t>Transaction support</a:t>
            </a:r>
            <a:r>
              <a:rPr lang="en-GB"/>
              <a:t> </a:t>
            </a:r>
          </a:p>
          <a:p>
            <a:pPr lvl="1"/>
            <a:r>
              <a:rPr lang="en-GB" sz="2000"/>
              <a:t>A transaction is a series of actions carried out by a single user or application program which accesses or changes the contents of the database</a:t>
            </a:r>
          </a:p>
          <a:p>
            <a:pPr lvl="1"/>
            <a:r>
              <a:rPr lang="en-GB" sz="2000"/>
              <a:t>A DBMS must furnish a mechanism which will ensure that either all the updates corresponding to a given transaction are made or that none of them are made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97F0BC-E67D-431D-99E8-03CDB4662F26}" type="slidenum">
              <a:rPr lang="en-GB"/>
              <a:pPr/>
              <a:t>28</a:t>
            </a:fld>
            <a:endParaRPr lang="en-GB"/>
          </a:p>
        </p:txBody>
      </p:sp>
      <p:sp>
        <p:nvSpPr>
          <p:cNvPr id="113666" name="Rectangle 2"/>
          <p:cNvSpPr>
            <a:spLocks noGrp="1" noChangeArrowheads="1"/>
          </p:cNvSpPr>
          <p:nvPr>
            <p:ph type="title"/>
          </p:nvPr>
        </p:nvSpPr>
        <p:spPr/>
        <p:txBody>
          <a:bodyPr/>
          <a:lstStyle/>
          <a:p>
            <a:r>
              <a:rPr lang="en-GB"/>
              <a:t>Functions of DBMS (cont…)</a:t>
            </a:r>
            <a:endParaRPr lang="en-US"/>
          </a:p>
        </p:txBody>
      </p:sp>
      <p:sp>
        <p:nvSpPr>
          <p:cNvPr id="113667" name="Rectangle 3"/>
          <p:cNvSpPr>
            <a:spLocks noGrp="1" noChangeArrowheads="1"/>
          </p:cNvSpPr>
          <p:nvPr>
            <p:ph type="body" idx="1"/>
          </p:nvPr>
        </p:nvSpPr>
        <p:spPr/>
        <p:txBody>
          <a:bodyPr/>
          <a:lstStyle/>
          <a:p>
            <a:r>
              <a:rPr lang="en-GB" sz="2400"/>
              <a:t>Concurrency control </a:t>
            </a:r>
          </a:p>
          <a:p>
            <a:pPr lvl="1"/>
            <a:r>
              <a:rPr lang="en-GB" sz="2000"/>
              <a:t>A DBMS must furnish a mechanism to ensure that the database is updated correctly when multiple are updating the database concurrently (see next slide)</a:t>
            </a:r>
          </a:p>
          <a:p>
            <a:r>
              <a:rPr lang="en-GB" sz="2400"/>
              <a:t>Recovery service</a:t>
            </a:r>
          </a:p>
          <a:p>
            <a:pPr lvl="1"/>
            <a:r>
              <a:rPr lang="en-GB" sz="2000"/>
              <a:t>A DBMS must allow the database recover in the event that the database is damaged in any way</a:t>
            </a:r>
          </a:p>
          <a:p>
            <a:r>
              <a:rPr lang="en-GB" sz="2400"/>
              <a:t>Authorisation service</a:t>
            </a:r>
          </a:p>
          <a:p>
            <a:pPr lvl="1"/>
            <a:r>
              <a:rPr lang="en-GB" sz="2000"/>
              <a:t>A DBMS must furnish a mechanism to ensure that only authorised user can access the database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C07EF3-BE81-4A7B-92AF-7E8B7A12C53A}" type="slidenum">
              <a:rPr lang="en-GB"/>
              <a:pPr/>
              <a:t>29</a:t>
            </a:fld>
            <a:endParaRPr lang="en-GB"/>
          </a:p>
        </p:txBody>
      </p:sp>
      <p:sp>
        <p:nvSpPr>
          <p:cNvPr id="115714" name="Rectangle 2"/>
          <p:cNvSpPr>
            <a:spLocks noGrp="1" noChangeArrowheads="1"/>
          </p:cNvSpPr>
          <p:nvPr>
            <p:ph type="title"/>
          </p:nvPr>
        </p:nvSpPr>
        <p:spPr/>
        <p:txBody>
          <a:bodyPr/>
          <a:lstStyle/>
          <a:p>
            <a:r>
              <a:rPr lang="en-GB"/>
              <a:t>Functions of DBMS</a:t>
            </a:r>
            <a:endParaRPr lang="en-US"/>
          </a:p>
        </p:txBody>
      </p:sp>
      <p:sp>
        <p:nvSpPr>
          <p:cNvPr id="115715" name="Rectangle 3"/>
          <p:cNvSpPr>
            <a:spLocks noGrp="1" noChangeArrowheads="1"/>
          </p:cNvSpPr>
          <p:nvPr>
            <p:ph type="body" idx="1"/>
          </p:nvPr>
        </p:nvSpPr>
        <p:spPr/>
        <p:txBody>
          <a:bodyPr/>
          <a:lstStyle/>
          <a:p>
            <a:r>
              <a:rPr lang="en-GB" sz="2400"/>
              <a:t>Integrity service </a:t>
            </a:r>
          </a:p>
          <a:p>
            <a:pPr lvl="1"/>
            <a:r>
              <a:rPr lang="en-GB" sz="2000"/>
              <a:t>Data integrity refers to the correctness and consistency of stored data</a:t>
            </a:r>
          </a:p>
          <a:p>
            <a:pPr lvl="1"/>
            <a:r>
              <a:rPr lang="en-GB" sz="2000"/>
              <a:t>Integrity service ensures that both data in the database and changes to the data follow certain rules</a:t>
            </a:r>
          </a:p>
          <a:p>
            <a:r>
              <a:rPr lang="en-GB" sz="2400"/>
              <a:t>Promote data independence</a:t>
            </a:r>
          </a:p>
          <a:p>
            <a:pPr lvl="1"/>
            <a:r>
              <a:rPr lang="en-GB" sz="2000"/>
              <a:t>Data independence is normally achieved through a view or subschema mechanism</a:t>
            </a:r>
          </a:p>
          <a:p>
            <a:pPr lvl="1"/>
            <a:r>
              <a:rPr lang="en-GB" sz="2000"/>
              <a:t>A DBMS must include facilities to support the independence of programs from the actual structure of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AE8F21-87EC-4CEB-8221-BB698C438894}" type="slidenum">
              <a:rPr lang="en-GB"/>
              <a:pPr/>
              <a:t>3</a:t>
            </a:fld>
            <a:endParaRPr lang="en-GB"/>
          </a:p>
        </p:txBody>
      </p:sp>
      <p:sp>
        <p:nvSpPr>
          <p:cNvPr id="47106" name="Rectangle 2"/>
          <p:cNvSpPr>
            <a:spLocks noGrp="1" noChangeArrowheads="1"/>
          </p:cNvSpPr>
          <p:nvPr>
            <p:ph type="title"/>
          </p:nvPr>
        </p:nvSpPr>
        <p:spPr/>
        <p:txBody>
          <a:bodyPr/>
          <a:lstStyle/>
          <a:p>
            <a:r>
              <a:rPr lang="en-GB" sz="4000"/>
              <a:t>Database Environment</a:t>
            </a:r>
            <a:endParaRPr lang="en-US" sz="4000"/>
          </a:p>
        </p:txBody>
      </p:sp>
      <p:sp>
        <p:nvSpPr>
          <p:cNvPr id="47107" name="Rectangle 3"/>
          <p:cNvSpPr>
            <a:spLocks noGrp="1" noChangeArrowheads="1"/>
          </p:cNvSpPr>
          <p:nvPr>
            <p:ph type="body" idx="1"/>
          </p:nvPr>
        </p:nvSpPr>
        <p:spPr/>
        <p:txBody>
          <a:bodyPr/>
          <a:lstStyle/>
          <a:p>
            <a:r>
              <a:rPr lang="en-GB" dirty="0"/>
              <a:t>Database Components</a:t>
            </a:r>
          </a:p>
          <a:p>
            <a:r>
              <a:rPr lang="en-GB" dirty="0"/>
              <a:t>The Three – Level ANSI-SPARC Architecture</a:t>
            </a:r>
          </a:p>
          <a:p>
            <a:r>
              <a:rPr lang="en-GB" dirty="0"/>
              <a:t>Database Languages</a:t>
            </a:r>
          </a:p>
          <a:p>
            <a:r>
              <a:rPr lang="en-GB" dirty="0"/>
              <a:t>Data Models and Conceptual Modelling</a:t>
            </a:r>
          </a:p>
          <a:p>
            <a:r>
              <a:rPr lang="en-GB" dirty="0"/>
              <a:t>Functions of DBMS</a:t>
            </a:r>
          </a:p>
          <a:p>
            <a:r>
              <a:rPr lang="en-GB" dirty="0"/>
              <a:t>Multi-User DBMS Architecture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273805-6A9C-449C-80D0-01919C1C6A29}" type="slidenum">
              <a:rPr lang="en-GB"/>
              <a:pPr/>
              <a:t>30</a:t>
            </a:fld>
            <a:endParaRPr lang="en-GB"/>
          </a:p>
        </p:txBody>
      </p:sp>
      <p:sp>
        <p:nvSpPr>
          <p:cNvPr id="62466" name="Rectangle 2"/>
          <p:cNvSpPr>
            <a:spLocks noGrp="1" noChangeArrowheads="1"/>
          </p:cNvSpPr>
          <p:nvPr>
            <p:ph type="title"/>
          </p:nvPr>
        </p:nvSpPr>
        <p:spPr/>
        <p:txBody>
          <a:bodyPr/>
          <a:lstStyle/>
          <a:p>
            <a:r>
              <a:rPr lang="en-GB"/>
              <a:t>Multi-user DBMS Architectures</a:t>
            </a:r>
            <a:endParaRPr lang="en-US"/>
          </a:p>
        </p:txBody>
      </p:sp>
      <p:sp>
        <p:nvSpPr>
          <p:cNvPr id="62467" name="Rectangle 3"/>
          <p:cNvSpPr>
            <a:spLocks noGrp="1" noChangeArrowheads="1"/>
          </p:cNvSpPr>
          <p:nvPr>
            <p:ph type="body" idx="1"/>
          </p:nvPr>
        </p:nvSpPr>
        <p:spPr/>
        <p:txBody>
          <a:bodyPr/>
          <a:lstStyle/>
          <a:p>
            <a:r>
              <a:rPr lang="en-GB" sz="2400"/>
              <a:t>Multi-user DBMS architecture refers the way in which hardware components are organised and connected to provide a platform on which users access and use the database</a:t>
            </a:r>
          </a:p>
          <a:p>
            <a:r>
              <a:rPr lang="en-GB" sz="2400"/>
              <a:t>Tree types of Multi-user DBMS architecture</a:t>
            </a:r>
          </a:p>
          <a:p>
            <a:pPr lvl="1"/>
            <a:r>
              <a:rPr lang="en-GB" sz="2000"/>
              <a:t>Teleprocessing</a:t>
            </a:r>
          </a:p>
          <a:p>
            <a:pPr lvl="1"/>
            <a:r>
              <a:rPr lang="en-GB" sz="2000"/>
              <a:t>File server</a:t>
            </a:r>
          </a:p>
          <a:p>
            <a:pPr lvl="1"/>
            <a:r>
              <a:rPr lang="en-GB" sz="2000"/>
              <a:t>Client server</a:t>
            </a:r>
          </a:p>
          <a:p>
            <a:pPr lvl="1"/>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7E95B6-5418-4334-8E89-7BC0C9928BCC}" type="slidenum">
              <a:rPr lang="en-GB"/>
              <a:pPr/>
              <a:t>31</a:t>
            </a:fld>
            <a:endParaRPr lang="en-GB"/>
          </a:p>
        </p:txBody>
      </p:sp>
      <p:sp>
        <p:nvSpPr>
          <p:cNvPr id="119810" name="Rectangle 2"/>
          <p:cNvSpPr>
            <a:spLocks noGrp="1" noChangeArrowheads="1"/>
          </p:cNvSpPr>
          <p:nvPr>
            <p:ph type="title"/>
          </p:nvPr>
        </p:nvSpPr>
        <p:spPr/>
        <p:txBody>
          <a:bodyPr/>
          <a:lstStyle/>
          <a:p>
            <a:r>
              <a:rPr lang="en-GB"/>
              <a:t>Multi-user DBMS Architectures (cont…)</a:t>
            </a:r>
            <a:endParaRPr lang="en-US"/>
          </a:p>
        </p:txBody>
      </p:sp>
      <p:sp>
        <p:nvSpPr>
          <p:cNvPr id="119811" name="Rectangle 3"/>
          <p:cNvSpPr>
            <a:spLocks noGrp="1" noChangeArrowheads="1"/>
          </p:cNvSpPr>
          <p:nvPr>
            <p:ph type="body" idx="1"/>
          </p:nvPr>
        </p:nvSpPr>
        <p:spPr/>
        <p:txBody>
          <a:bodyPr/>
          <a:lstStyle/>
          <a:p>
            <a:pPr>
              <a:lnSpc>
                <a:spcPct val="90000"/>
              </a:lnSpc>
            </a:pPr>
            <a:r>
              <a:rPr lang="en-GB" sz="2400"/>
              <a:t>Teleprocessing architecture </a:t>
            </a:r>
          </a:p>
          <a:p>
            <a:pPr lvl="1">
              <a:lnSpc>
                <a:spcPct val="90000"/>
              </a:lnSpc>
            </a:pPr>
            <a:r>
              <a:rPr lang="en-GB" sz="2000"/>
              <a:t>Consists of a main frame computer and a large number of terminals</a:t>
            </a:r>
          </a:p>
          <a:p>
            <a:pPr lvl="1">
              <a:lnSpc>
                <a:spcPct val="90000"/>
              </a:lnSpc>
            </a:pPr>
            <a:r>
              <a:rPr lang="en-GB" sz="2000"/>
              <a:t>Main frame computer has DBMS and application programs installed on it to undertake all data processing ad operations</a:t>
            </a:r>
          </a:p>
          <a:p>
            <a:pPr lvl="1">
              <a:lnSpc>
                <a:spcPct val="90000"/>
              </a:lnSpc>
            </a:pPr>
            <a:r>
              <a:rPr lang="en-GB" sz="2000"/>
              <a:t>Terminals are incapable of functioning on its own and they mainly send messages, receive results and display (They are “dumb”.)</a:t>
            </a:r>
          </a:p>
          <a:p>
            <a:pPr lvl="1">
              <a:lnSpc>
                <a:spcPct val="90000"/>
              </a:lnSpc>
            </a:pPr>
            <a:r>
              <a:rPr lang="en-GB" sz="2000"/>
              <a:t>Disadvantages:</a:t>
            </a:r>
          </a:p>
          <a:p>
            <a:pPr lvl="2">
              <a:lnSpc>
                <a:spcPct val="90000"/>
              </a:lnSpc>
            </a:pPr>
            <a:r>
              <a:rPr lang="en-GB" sz="1800"/>
              <a:t>Main frame computer are expensive</a:t>
            </a:r>
          </a:p>
          <a:p>
            <a:pPr lvl="2">
              <a:lnSpc>
                <a:spcPct val="90000"/>
              </a:lnSpc>
            </a:pPr>
            <a:r>
              <a:rPr lang="en-GB" sz="1800"/>
              <a:t>All processing and operations on one machine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93A9C101-C845-42A7-8926-00D3FCA65EDB}" type="slidenum">
              <a:rPr lang="en-GB"/>
              <a:pPr/>
              <a:t>32</a:t>
            </a:fld>
            <a:endParaRPr lang="en-GB"/>
          </a:p>
        </p:txBody>
      </p:sp>
      <p:sp>
        <p:nvSpPr>
          <p:cNvPr id="143364" name="laptop"/>
          <p:cNvSpPr>
            <a:spLocks noEditPoints="1" noChangeArrowheads="1"/>
          </p:cNvSpPr>
          <p:nvPr/>
        </p:nvSpPr>
        <p:spPr bwMode="auto">
          <a:xfrm>
            <a:off x="2106613" y="3789363"/>
            <a:ext cx="884237"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3365" name="laptop"/>
          <p:cNvSpPr>
            <a:spLocks noEditPoints="1" noChangeArrowheads="1"/>
          </p:cNvSpPr>
          <p:nvPr/>
        </p:nvSpPr>
        <p:spPr bwMode="auto">
          <a:xfrm>
            <a:off x="2106613" y="4999038"/>
            <a:ext cx="884237"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3366" name="laptop"/>
          <p:cNvSpPr>
            <a:spLocks noEditPoints="1" noChangeArrowheads="1"/>
          </p:cNvSpPr>
          <p:nvPr/>
        </p:nvSpPr>
        <p:spPr bwMode="auto">
          <a:xfrm>
            <a:off x="2122488" y="2465388"/>
            <a:ext cx="884237"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3367" name="tower"/>
          <p:cNvSpPr>
            <a:spLocks noEditPoints="1" noChangeArrowheads="1"/>
          </p:cNvSpPr>
          <p:nvPr/>
        </p:nvSpPr>
        <p:spPr bwMode="auto">
          <a:xfrm>
            <a:off x="4311650" y="3213100"/>
            <a:ext cx="723900" cy="15303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sp>
        <p:nvSpPr>
          <p:cNvPr id="143369" name="laptop"/>
          <p:cNvSpPr>
            <a:spLocks noEditPoints="1" noChangeArrowheads="1"/>
          </p:cNvSpPr>
          <p:nvPr/>
        </p:nvSpPr>
        <p:spPr bwMode="auto">
          <a:xfrm>
            <a:off x="4213225" y="5608638"/>
            <a:ext cx="884238"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3370" name="laptop"/>
          <p:cNvSpPr>
            <a:spLocks noEditPoints="1" noChangeArrowheads="1"/>
          </p:cNvSpPr>
          <p:nvPr/>
        </p:nvSpPr>
        <p:spPr bwMode="auto">
          <a:xfrm>
            <a:off x="6013450" y="5595938"/>
            <a:ext cx="884238"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cxnSp>
        <p:nvCxnSpPr>
          <p:cNvPr id="143371" name="AutoShape 11"/>
          <p:cNvCxnSpPr>
            <a:cxnSpLocks noChangeShapeType="1"/>
            <a:stCxn id="143366" idx="3"/>
            <a:endCxn id="143367" idx="9"/>
          </p:cNvCxnSpPr>
          <p:nvPr/>
        </p:nvCxnSpPr>
        <p:spPr bwMode="auto">
          <a:xfrm>
            <a:off x="2873375" y="2708275"/>
            <a:ext cx="1438275" cy="1320800"/>
          </a:xfrm>
          <a:prstGeom prst="straightConnector1">
            <a:avLst/>
          </a:prstGeom>
          <a:noFill/>
          <a:ln w="9525">
            <a:solidFill>
              <a:schemeClr val="tx1"/>
            </a:solidFill>
            <a:miter lim="800000"/>
            <a:headEnd/>
            <a:tailEnd/>
          </a:ln>
          <a:effectLst/>
        </p:spPr>
      </p:cxnSp>
      <p:cxnSp>
        <p:nvCxnSpPr>
          <p:cNvPr id="143372" name="AutoShape 12"/>
          <p:cNvCxnSpPr>
            <a:cxnSpLocks noChangeShapeType="1"/>
            <a:stCxn id="143364" idx="3"/>
            <a:endCxn id="143367" idx="9"/>
          </p:cNvCxnSpPr>
          <p:nvPr/>
        </p:nvCxnSpPr>
        <p:spPr bwMode="auto">
          <a:xfrm flipV="1">
            <a:off x="2857500" y="4029075"/>
            <a:ext cx="1454150" cy="3175"/>
          </a:xfrm>
          <a:prstGeom prst="straightConnector1">
            <a:avLst/>
          </a:prstGeom>
          <a:noFill/>
          <a:ln w="9525">
            <a:solidFill>
              <a:schemeClr val="tx1"/>
            </a:solidFill>
            <a:miter lim="800000"/>
            <a:headEnd/>
            <a:tailEnd/>
          </a:ln>
          <a:effectLst/>
        </p:spPr>
      </p:cxnSp>
      <p:cxnSp>
        <p:nvCxnSpPr>
          <p:cNvPr id="143373" name="AutoShape 13"/>
          <p:cNvCxnSpPr>
            <a:cxnSpLocks noChangeShapeType="1"/>
            <a:stCxn id="143365" idx="3"/>
            <a:endCxn id="143367" idx="9"/>
          </p:cNvCxnSpPr>
          <p:nvPr/>
        </p:nvCxnSpPr>
        <p:spPr bwMode="auto">
          <a:xfrm flipV="1">
            <a:off x="2857500" y="4029075"/>
            <a:ext cx="1454150" cy="1212850"/>
          </a:xfrm>
          <a:prstGeom prst="straightConnector1">
            <a:avLst/>
          </a:prstGeom>
          <a:noFill/>
          <a:ln w="9525">
            <a:solidFill>
              <a:schemeClr val="tx1"/>
            </a:solidFill>
            <a:miter lim="800000"/>
            <a:headEnd/>
            <a:tailEnd/>
          </a:ln>
          <a:effectLst/>
        </p:spPr>
      </p:cxnSp>
      <p:cxnSp>
        <p:nvCxnSpPr>
          <p:cNvPr id="143374" name="AutoShape 14"/>
          <p:cNvCxnSpPr>
            <a:cxnSpLocks noChangeShapeType="1"/>
            <a:stCxn id="143369" idx="4"/>
            <a:endCxn id="143367" idx="7"/>
          </p:cNvCxnSpPr>
          <p:nvPr/>
        </p:nvCxnSpPr>
        <p:spPr bwMode="auto">
          <a:xfrm flipV="1">
            <a:off x="4656138" y="4743450"/>
            <a:ext cx="9525" cy="865188"/>
          </a:xfrm>
          <a:prstGeom prst="straightConnector1">
            <a:avLst/>
          </a:prstGeom>
          <a:noFill/>
          <a:ln w="9525">
            <a:solidFill>
              <a:schemeClr val="tx1"/>
            </a:solidFill>
            <a:miter lim="800000"/>
            <a:headEnd/>
            <a:tailEnd/>
          </a:ln>
          <a:effectLst/>
        </p:spPr>
      </p:cxnSp>
      <p:cxnSp>
        <p:nvCxnSpPr>
          <p:cNvPr id="143375" name="AutoShape 15"/>
          <p:cNvCxnSpPr>
            <a:cxnSpLocks noChangeShapeType="1"/>
            <a:stCxn id="143370" idx="4"/>
            <a:endCxn id="143367" idx="4"/>
          </p:cNvCxnSpPr>
          <p:nvPr/>
        </p:nvCxnSpPr>
        <p:spPr bwMode="auto">
          <a:xfrm flipH="1" flipV="1">
            <a:off x="5035550" y="4038600"/>
            <a:ext cx="1420813" cy="1557338"/>
          </a:xfrm>
          <a:prstGeom prst="straightConnector1">
            <a:avLst/>
          </a:prstGeom>
          <a:noFill/>
          <a:ln w="9525">
            <a:solidFill>
              <a:schemeClr val="tx1"/>
            </a:solidFill>
            <a:miter lim="800000"/>
            <a:headEnd/>
            <a:tailEnd/>
          </a:ln>
          <a:effectLst/>
        </p:spPr>
      </p:cxnSp>
      <p:sp>
        <p:nvSpPr>
          <p:cNvPr id="143376" name="Text Box 16"/>
          <p:cNvSpPr txBox="1">
            <a:spLocks noChangeArrowheads="1"/>
          </p:cNvSpPr>
          <p:nvPr/>
        </p:nvSpPr>
        <p:spPr bwMode="auto">
          <a:xfrm>
            <a:off x="1109663" y="1128713"/>
            <a:ext cx="5621337" cy="641350"/>
          </a:xfrm>
          <a:prstGeom prst="rect">
            <a:avLst/>
          </a:prstGeom>
          <a:noFill/>
          <a:ln w="9525">
            <a:noFill/>
            <a:miter lim="800000"/>
            <a:headEnd/>
            <a:tailEnd/>
          </a:ln>
          <a:effectLst/>
        </p:spPr>
        <p:txBody>
          <a:bodyPr>
            <a:spAutoFit/>
          </a:bodyPr>
          <a:lstStyle/>
          <a:p>
            <a:pPr>
              <a:spcBef>
                <a:spcPct val="50000"/>
              </a:spcBef>
            </a:pPr>
            <a:r>
              <a:rPr lang="en-GB" sz="3600"/>
              <a:t>Teleprocessing topology</a:t>
            </a:r>
          </a:p>
        </p:txBody>
      </p:sp>
      <p:sp>
        <p:nvSpPr>
          <p:cNvPr id="143377" name="Text Box 17"/>
          <p:cNvSpPr txBox="1">
            <a:spLocks noChangeArrowheads="1"/>
          </p:cNvSpPr>
          <p:nvPr/>
        </p:nvSpPr>
        <p:spPr bwMode="auto">
          <a:xfrm>
            <a:off x="800100" y="2646363"/>
            <a:ext cx="1244600" cy="366712"/>
          </a:xfrm>
          <a:prstGeom prst="rect">
            <a:avLst/>
          </a:prstGeom>
          <a:noFill/>
          <a:ln w="9525">
            <a:noFill/>
            <a:miter lim="800000"/>
            <a:headEnd/>
            <a:tailEnd/>
          </a:ln>
          <a:effectLst/>
        </p:spPr>
        <p:txBody>
          <a:bodyPr>
            <a:spAutoFit/>
          </a:bodyPr>
          <a:lstStyle/>
          <a:p>
            <a:pPr>
              <a:spcBef>
                <a:spcPct val="50000"/>
              </a:spcBef>
            </a:pPr>
            <a:r>
              <a:rPr lang="en-GB" sz="1800"/>
              <a:t>Terminal 1</a:t>
            </a:r>
          </a:p>
        </p:txBody>
      </p:sp>
      <p:sp>
        <p:nvSpPr>
          <p:cNvPr id="143378" name="Text Box 18"/>
          <p:cNvSpPr txBox="1">
            <a:spLocks noChangeArrowheads="1"/>
          </p:cNvSpPr>
          <p:nvPr/>
        </p:nvSpPr>
        <p:spPr bwMode="auto">
          <a:xfrm>
            <a:off x="803275" y="3970338"/>
            <a:ext cx="1282700" cy="366712"/>
          </a:xfrm>
          <a:prstGeom prst="rect">
            <a:avLst/>
          </a:prstGeom>
          <a:noFill/>
          <a:ln w="9525">
            <a:noFill/>
            <a:miter lim="800000"/>
            <a:headEnd/>
            <a:tailEnd/>
          </a:ln>
          <a:effectLst/>
        </p:spPr>
        <p:txBody>
          <a:bodyPr>
            <a:spAutoFit/>
          </a:bodyPr>
          <a:lstStyle/>
          <a:p>
            <a:pPr>
              <a:spcBef>
                <a:spcPct val="50000"/>
              </a:spcBef>
            </a:pPr>
            <a:r>
              <a:rPr lang="en-GB" sz="1800"/>
              <a:t>Terminal 2</a:t>
            </a:r>
          </a:p>
        </p:txBody>
      </p:sp>
      <p:sp>
        <p:nvSpPr>
          <p:cNvPr id="143379" name="Text Box 19"/>
          <p:cNvSpPr txBox="1">
            <a:spLocks noChangeArrowheads="1"/>
          </p:cNvSpPr>
          <p:nvPr/>
        </p:nvSpPr>
        <p:spPr bwMode="auto">
          <a:xfrm>
            <a:off x="6911975" y="5776913"/>
            <a:ext cx="1379538" cy="366712"/>
          </a:xfrm>
          <a:prstGeom prst="rect">
            <a:avLst/>
          </a:prstGeom>
          <a:noFill/>
          <a:ln w="9525">
            <a:noFill/>
            <a:miter lim="800000"/>
            <a:headEnd/>
            <a:tailEnd/>
          </a:ln>
          <a:effectLst/>
        </p:spPr>
        <p:txBody>
          <a:bodyPr>
            <a:spAutoFit/>
          </a:bodyPr>
          <a:lstStyle/>
          <a:p>
            <a:pPr>
              <a:spcBef>
                <a:spcPct val="50000"/>
              </a:spcBef>
            </a:pPr>
            <a:r>
              <a:rPr lang="en-GB" sz="1800"/>
              <a:t>Terminal 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5E5B7D-A6AD-4525-AD53-41B20F73AAAE}" type="slidenum">
              <a:rPr lang="en-GB"/>
              <a:pPr/>
              <a:t>33</a:t>
            </a:fld>
            <a:endParaRPr lang="en-GB"/>
          </a:p>
        </p:txBody>
      </p:sp>
      <p:sp>
        <p:nvSpPr>
          <p:cNvPr id="120834" name="Rectangle 2"/>
          <p:cNvSpPr>
            <a:spLocks noGrp="1" noChangeArrowheads="1"/>
          </p:cNvSpPr>
          <p:nvPr>
            <p:ph type="title"/>
          </p:nvPr>
        </p:nvSpPr>
        <p:spPr/>
        <p:txBody>
          <a:bodyPr/>
          <a:lstStyle/>
          <a:p>
            <a:r>
              <a:rPr lang="en-GB"/>
              <a:t>Multi-user DBMS Architectures (cont…)</a:t>
            </a:r>
            <a:endParaRPr lang="en-US"/>
          </a:p>
        </p:txBody>
      </p:sp>
      <p:sp>
        <p:nvSpPr>
          <p:cNvPr id="120835" name="Rectangle 3"/>
          <p:cNvSpPr>
            <a:spLocks noGrp="1" noChangeArrowheads="1"/>
          </p:cNvSpPr>
          <p:nvPr>
            <p:ph type="body" idx="1"/>
          </p:nvPr>
        </p:nvSpPr>
        <p:spPr>
          <a:xfrm>
            <a:off x="914400" y="2362200"/>
            <a:ext cx="8001000" cy="4495800"/>
          </a:xfrm>
        </p:spPr>
        <p:txBody>
          <a:bodyPr/>
          <a:lstStyle/>
          <a:p>
            <a:pPr>
              <a:lnSpc>
                <a:spcPct val="80000"/>
              </a:lnSpc>
            </a:pPr>
            <a:r>
              <a:rPr lang="en-GB" sz="2400"/>
              <a:t>File server architecture </a:t>
            </a:r>
          </a:p>
          <a:p>
            <a:pPr lvl="1">
              <a:lnSpc>
                <a:spcPct val="80000"/>
              </a:lnSpc>
            </a:pPr>
            <a:r>
              <a:rPr lang="en-GB" sz="2000"/>
              <a:t>Consists of a file server and a number of PCs (workstations)</a:t>
            </a:r>
          </a:p>
          <a:p>
            <a:pPr lvl="1">
              <a:lnSpc>
                <a:spcPct val="80000"/>
              </a:lnSpc>
            </a:pPr>
            <a:r>
              <a:rPr lang="en-GB" sz="2000"/>
              <a:t>The processing is distributed about the network, usually a Local Area Network (LAN)</a:t>
            </a:r>
          </a:p>
          <a:p>
            <a:pPr lvl="1">
              <a:lnSpc>
                <a:spcPct val="80000"/>
              </a:lnSpc>
            </a:pPr>
            <a:r>
              <a:rPr lang="en-GB" sz="2000"/>
              <a:t>File server holds the files required by the applications and the DBMS; and acts as a shared hard disk drive</a:t>
            </a:r>
          </a:p>
          <a:p>
            <a:pPr lvl="1">
              <a:lnSpc>
                <a:spcPct val="80000"/>
              </a:lnSpc>
            </a:pPr>
            <a:r>
              <a:rPr lang="en-GB" sz="2000"/>
              <a:t>Each workstation runs application and the DBMS, sends request to the file server for all data that the DBMS requires, and processes it locally</a:t>
            </a:r>
          </a:p>
          <a:p>
            <a:pPr lvl="1">
              <a:lnSpc>
                <a:spcPct val="80000"/>
              </a:lnSpc>
            </a:pPr>
            <a:r>
              <a:rPr lang="en-GB" sz="2000"/>
              <a:t>Disadvantages:</a:t>
            </a:r>
          </a:p>
          <a:p>
            <a:pPr lvl="2">
              <a:lnSpc>
                <a:spcPct val="80000"/>
              </a:lnSpc>
            </a:pPr>
            <a:r>
              <a:rPr lang="en-GB" sz="1800"/>
              <a:t>A full copy of the DBMS and application programs are needed on each workstation</a:t>
            </a:r>
          </a:p>
          <a:p>
            <a:pPr lvl="2">
              <a:lnSpc>
                <a:spcPct val="80000"/>
              </a:lnSpc>
            </a:pPr>
            <a:r>
              <a:rPr lang="en-GB" sz="1800"/>
              <a:t>A large network traffic</a:t>
            </a:r>
          </a:p>
          <a:p>
            <a:pPr lvl="2">
              <a:lnSpc>
                <a:spcPct val="80000"/>
              </a:lnSpc>
            </a:pPr>
            <a:r>
              <a:rPr lang="en-GB" sz="1800"/>
              <a:t>Performance problem</a:t>
            </a:r>
          </a:p>
          <a:p>
            <a:pPr lvl="2">
              <a:lnSpc>
                <a:spcPct val="80000"/>
              </a:lnSpc>
            </a:pPr>
            <a:r>
              <a:rPr lang="en-GB" sz="1800"/>
              <a:t>Concurrency, recovery and integrity control are more difficult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D99112DE-5F43-4F93-BC97-DAFFC0695371}" type="slidenum">
              <a:rPr lang="en-GB"/>
              <a:pPr/>
              <a:t>34</a:t>
            </a:fld>
            <a:endParaRPr lang="en-GB"/>
          </a:p>
        </p:txBody>
      </p:sp>
      <p:grpSp>
        <p:nvGrpSpPr>
          <p:cNvPr id="2" name="Group 31"/>
          <p:cNvGrpSpPr>
            <a:grpSpLocks/>
          </p:cNvGrpSpPr>
          <p:nvPr/>
        </p:nvGrpSpPr>
        <p:grpSpPr bwMode="auto">
          <a:xfrm>
            <a:off x="1982788" y="2373313"/>
            <a:ext cx="5368925" cy="4160837"/>
            <a:chOff x="1249" y="1495"/>
            <a:chExt cx="3382" cy="2621"/>
          </a:xfrm>
        </p:grpSpPr>
        <p:sp>
          <p:nvSpPr>
            <p:cNvPr id="144386" name="laptop"/>
            <p:cNvSpPr>
              <a:spLocks noEditPoints="1" noChangeArrowheads="1"/>
            </p:cNvSpPr>
            <p:nvPr/>
          </p:nvSpPr>
          <p:spPr bwMode="auto">
            <a:xfrm>
              <a:off x="1499" y="2003"/>
              <a:ext cx="557" cy="46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4387" name="laptop"/>
            <p:cNvSpPr>
              <a:spLocks noEditPoints="1" noChangeArrowheads="1"/>
            </p:cNvSpPr>
            <p:nvPr/>
          </p:nvSpPr>
          <p:spPr bwMode="auto">
            <a:xfrm>
              <a:off x="3813" y="2026"/>
              <a:ext cx="557" cy="46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4388" name="laptop"/>
            <p:cNvSpPr>
              <a:spLocks noEditPoints="1" noChangeArrowheads="1"/>
            </p:cNvSpPr>
            <p:nvPr/>
          </p:nvSpPr>
          <p:spPr bwMode="auto">
            <a:xfrm>
              <a:off x="2585" y="1495"/>
              <a:ext cx="557" cy="46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4389" name="tower"/>
            <p:cNvSpPr>
              <a:spLocks noEditPoints="1" noChangeArrowheads="1"/>
            </p:cNvSpPr>
            <p:nvPr/>
          </p:nvSpPr>
          <p:spPr bwMode="auto">
            <a:xfrm>
              <a:off x="2698" y="3088"/>
              <a:ext cx="341" cy="73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grpSp>
          <p:nvGrpSpPr>
            <p:cNvPr id="3" name="Group 15"/>
            <p:cNvGrpSpPr>
              <a:grpSpLocks/>
            </p:cNvGrpSpPr>
            <p:nvPr/>
          </p:nvGrpSpPr>
          <p:grpSpPr bwMode="auto">
            <a:xfrm>
              <a:off x="2611" y="2352"/>
              <a:ext cx="509" cy="413"/>
              <a:chOff x="2611" y="2352"/>
              <a:chExt cx="509" cy="413"/>
            </a:xfrm>
          </p:grpSpPr>
          <p:sp>
            <p:nvSpPr>
              <p:cNvPr id="144397" name="Oval 13"/>
              <p:cNvSpPr>
                <a:spLocks noChangeArrowheads="1"/>
              </p:cNvSpPr>
              <p:nvPr/>
            </p:nvSpPr>
            <p:spPr bwMode="auto">
              <a:xfrm>
                <a:off x="2611" y="2352"/>
                <a:ext cx="509" cy="413"/>
              </a:xfrm>
              <a:prstGeom prst="ellipse">
                <a:avLst/>
              </a:prstGeom>
              <a:solidFill>
                <a:srgbClr val="C0C0C0"/>
              </a:solidFill>
              <a:ln w="9525">
                <a:noFill/>
                <a:miter lim="800000"/>
                <a:headEnd/>
                <a:tailEnd/>
              </a:ln>
              <a:effectLst/>
            </p:spPr>
            <p:txBody>
              <a:bodyPr wrap="none" anchor="ctr"/>
              <a:lstStyle/>
              <a:p>
                <a:endParaRPr lang="en-GB"/>
              </a:p>
            </p:txBody>
          </p:sp>
          <p:sp>
            <p:nvSpPr>
              <p:cNvPr id="144398" name="Text Box 14"/>
              <p:cNvSpPr txBox="1">
                <a:spLocks noChangeArrowheads="1"/>
              </p:cNvSpPr>
              <p:nvPr/>
            </p:nvSpPr>
            <p:spPr bwMode="auto">
              <a:xfrm>
                <a:off x="2650" y="2427"/>
                <a:ext cx="428" cy="250"/>
              </a:xfrm>
              <a:prstGeom prst="rect">
                <a:avLst/>
              </a:prstGeom>
              <a:noFill/>
              <a:ln w="9525">
                <a:noFill/>
                <a:miter lim="800000"/>
                <a:headEnd/>
                <a:tailEnd/>
              </a:ln>
              <a:effectLst/>
            </p:spPr>
            <p:txBody>
              <a:bodyPr wrap="none">
                <a:spAutoFit/>
              </a:bodyPr>
              <a:lstStyle/>
              <a:p>
                <a:r>
                  <a:rPr lang="en-GB" sz="2000">
                    <a:latin typeface="Arial" charset="0"/>
                  </a:rPr>
                  <a:t>LAN</a:t>
                </a:r>
                <a:endParaRPr lang="en-US" sz="2000">
                  <a:latin typeface="Arial" charset="0"/>
                </a:endParaRPr>
              </a:p>
            </p:txBody>
          </p:sp>
        </p:grpSp>
        <p:sp>
          <p:nvSpPr>
            <p:cNvPr id="144400" name="AutoShape 16"/>
            <p:cNvSpPr>
              <a:spLocks noChangeArrowheads="1"/>
            </p:cNvSpPr>
            <p:nvPr/>
          </p:nvSpPr>
          <p:spPr bwMode="auto">
            <a:xfrm>
              <a:off x="3897" y="3177"/>
              <a:ext cx="356" cy="614"/>
            </a:xfrm>
            <a:prstGeom prst="can">
              <a:avLst>
                <a:gd name="adj" fmla="val 43118"/>
              </a:avLst>
            </a:prstGeom>
            <a:solidFill>
              <a:srgbClr val="C0C0C0"/>
            </a:solidFill>
            <a:ln w="9525">
              <a:solidFill>
                <a:schemeClr val="tx1"/>
              </a:solidFill>
              <a:miter lim="800000"/>
              <a:headEnd/>
              <a:tailEnd/>
            </a:ln>
            <a:effectLst/>
          </p:spPr>
          <p:txBody>
            <a:bodyPr wrap="none" anchor="ctr"/>
            <a:lstStyle/>
            <a:p>
              <a:endParaRPr lang="en-GB"/>
            </a:p>
          </p:txBody>
        </p:sp>
        <p:cxnSp>
          <p:nvCxnSpPr>
            <p:cNvPr id="144401" name="AutoShape 17"/>
            <p:cNvCxnSpPr>
              <a:cxnSpLocks noChangeShapeType="1"/>
              <a:stCxn id="144388" idx="5"/>
              <a:endCxn id="144397" idx="0"/>
            </p:cNvCxnSpPr>
            <p:nvPr/>
          </p:nvCxnSpPr>
          <p:spPr bwMode="auto">
            <a:xfrm>
              <a:off x="2864" y="1955"/>
              <a:ext cx="2" cy="397"/>
            </a:xfrm>
            <a:prstGeom prst="straightConnector1">
              <a:avLst/>
            </a:prstGeom>
            <a:noFill/>
            <a:ln w="9525">
              <a:solidFill>
                <a:schemeClr val="tx1"/>
              </a:solidFill>
              <a:miter lim="800000"/>
              <a:headEnd/>
              <a:tailEnd/>
            </a:ln>
            <a:effectLst/>
          </p:spPr>
        </p:cxnSp>
        <p:cxnSp>
          <p:nvCxnSpPr>
            <p:cNvPr id="144402" name="AutoShape 18"/>
            <p:cNvCxnSpPr>
              <a:cxnSpLocks noChangeShapeType="1"/>
              <a:stCxn id="144397" idx="4"/>
              <a:endCxn id="144389" idx="2"/>
            </p:cNvCxnSpPr>
            <p:nvPr/>
          </p:nvCxnSpPr>
          <p:spPr bwMode="auto">
            <a:xfrm>
              <a:off x="2866" y="2765"/>
              <a:ext cx="3" cy="323"/>
            </a:xfrm>
            <a:prstGeom prst="straightConnector1">
              <a:avLst/>
            </a:prstGeom>
            <a:noFill/>
            <a:ln w="9525">
              <a:solidFill>
                <a:schemeClr val="tx1"/>
              </a:solidFill>
              <a:miter lim="800000"/>
              <a:headEnd/>
              <a:tailEnd/>
            </a:ln>
            <a:effectLst/>
          </p:spPr>
        </p:cxnSp>
        <p:cxnSp>
          <p:nvCxnSpPr>
            <p:cNvPr id="144403" name="AutoShape 19"/>
            <p:cNvCxnSpPr>
              <a:cxnSpLocks noChangeShapeType="1"/>
              <a:stCxn id="144389" idx="4"/>
              <a:endCxn id="144400" idx="2"/>
            </p:cNvCxnSpPr>
            <p:nvPr/>
          </p:nvCxnSpPr>
          <p:spPr bwMode="auto">
            <a:xfrm>
              <a:off x="3039" y="3484"/>
              <a:ext cx="858" cy="0"/>
            </a:xfrm>
            <a:prstGeom prst="straightConnector1">
              <a:avLst/>
            </a:prstGeom>
            <a:noFill/>
            <a:ln w="9525">
              <a:solidFill>
                <a:schemeClr val="tx1"/>
              </a:solidFill>
              <a:miter lim="800000"/>
              <a:headEnd/>
              <a:tailEnd/>
            </a:ln>
            <a:effectLst/>
          </p:spPr>
        </p:cxnSp>
        <p:cxnSp>
          <p:nvCxnSpPr>
            <p:cNvPr id="144404" name="AutoShape 20"/>
            <p:cNvCxnSpPr>
              <a:cxnSpLocks noChangeShapeType="1"/>
              <a:stCxn id="144386" idx="3"/>
              <a:endCxn id="144397" idx="1"/>
            </p:cNvCxnSpPr>
            <p:nvPr/>
          </p:nvCxnSpPr>
          <p:spPr bwMode="auto">
            <a:xfrm>
              <a:off x="1972" y="2156"/>
              <a:ext cx="714" cy="256"/>
            </a:xfrm>
            <a:prstGeom prst="straightConnector1">
              <a:avLst/>
            </a:prstGeom>
            <a:noFill/>
            <a:ln w="9525">
              <a:solidFill>
                <a:schemeClr val="tx1"/>
              </a:solidFill>
              <a:miter lim="800000"/>
              <a:headEnd/>
              <a:tailEnd/>
            </a:ln>
            <a:effectLst/>
          </p:spPr>
        </p:cxnSp>
        <p:cxnSp>
          <p:nvCxnSpPr>
            <p:cNvPr id="144405" name="AutoShape 21"/>
            <p:cNvCxnSpPr>
              <a:cxnSpLocks noChangeShapeType="1"/>
              <a:stCxn id="144397" idx="7"/>
              <a:endCxn id="144387" idx="1"/>
            </p:cNvCxnSpPr>
            <p:nvPr/>
          </p:nvCxnSpPr>
          <p:spPr bwMode="auto">
            <a:xfrm flipV="1">
              <a:off x="3045" y="2179"/>
              <a:ext cx="855" cy="233"/>
            </a:xfrm>
            <a:prstGeom prst="straightConnector1">
              <a:avLst/>
            </a:prstGeom>
            <a:noFill/>
            <a:ln w="9525">
              <a:solidFill>
                <a:schemeClr val="tx1"/>
              </a:solidFill>
              <a:miter lim="800000"/>
              <a:headEnd/>
              <a:tailEnd/>
            </a:ln>
            <a:effectLst/>
          </p:spPr>
        </p:cxnSp>
        <p:sp>
          <p:nvSpPr>
            <p:cNvPr id="144406" name="Text Box 22"/>
            <p:cNvSpPr txBox="1">
              <a:spLocks noChangeArrowheads="1"/>
            </p:cNvSpPr>
            <p:nvPr/>
          </p:nvSpPr>
          <p:spPr bwMode="auto">
            <a:xfrm>
              <a:off x="2380" y="3866"/>
              <a:ext cx="863" cy="250"/>
            </a:xfrm>
            <a:prstGeom prst="rect">
              <a:avLst/>
            </a:prstGeom>
            <a:noFill/>
            <a:ln w="9525">
              <a:noFill/>
              <a:miter lim="800000"/>
              <a:headEnd/>
              <a:tailEnd/>
            </a:ln>
            <a:effectLst/>
          </p:spPr>
          <p:txBody>
            <a:bodyPr wrap="none">
              <a:spAutoFit/>
            </a:bodyPr>
            <a:lstStyle/>
            <a:p>
              <a:r>
                <a:rPr lang="en-GB" sz="2000">
                  <a:latin typeface="Arial" charset="0"/>
                </a:rPr>
                <a:t>File server</a:t>
              </a:r>
              <a:endParaRPr lang="en-US" sz="2000">
                <a:latin typeface="Arial" charset="0"/>
              </a:endParaRPr>
            </a:p>
          </p:txBody>
        </p:sp>
        <p:sp>
          <p:nvSpPr>
            <p:cNvPr id="144407" name="Text Box 23"/>
            <p:cNvSpPr txBox="1">
              <a:spLocks noChangeArrowheads="1"/>
            </p:cNvSpPr>
            <p:nvPr/>
          </p:nvSpPr>
          <p:spPr bwMode="auto">
            <a:xfrm>
              <a:off x="4292" y="3397"/>
              <a:ext cx="339" cy="250"/>
            </a:xfrm>
            <a:prstGeom prst="rect">
              <a:avLst/>
            </a:prstGeom>
            <a:noFill/>
            <a:ln w="9525">
              <a:noFill/>
              <a:miter lim="800000"/>
              <a:headEnd/>
              <a:tailEnd/>
            </a:ln>
            <a:effectLst/>
          </p:spPr>
          <p:txBody>
            <a:bodyPr wrap="none">
              <a:spAutoFit/>
            </a:bodyPr>
            <a:lstStyle/>
            <a:p>
              <a:r>
                <a:rPr lang="en-GB" sz="2000">
                  <a:latin typeface="Arial" charset="0"/>
                </a:rPr>
                <a:t>DB</a:t>
              </a:r>
              <a:endParaRPr lang="en-US" sz="2000">
                <a:latin typeface="Arial" charset="0"/>
              </a:endParaRPr>
            </a:p>
          </p:txBody>
        </p:sp>
        <p:sp>
          <p:nvSpPr>
            <p:cNvPr id="144408" name="Text Box 24"/>
            <p:cNvSpPr txBox="1">
              <a:spLocks noChangeArrowheads="1"/>
            </p:cNvSpPr>
            <p:nvPr/>
          </p:nvSpPr>
          <p:spPr bwMode="auto">
            <a:xfrm>
              <a:off x="1249" y="2511"/>
              <a:ext cx="1036" cy="231"/>
            </a:xfrm>
            <a:prstGeom prst="rect">
              <a:avLst/>
            </a:prstGeom>
            <a:noFill/>
            <a:ln w="9525">
              <a:noFill/>
              <a:miter lim="800000"/>
              <a:headEnd/>
              <a:tailEnd/>
            </a:ln>
            <a:effectLst/>
          </p:spPr>
          <p:txBody>
            <a:bodyPr wrap="none">
              <a:spAutoFit/>
            </a:bodyPr>
            <a:lstStyle/>
            <a:p>
              <a:r>
                <a:rPr lang="en-GB" sz="1800">
                  <a:latin typeface="Arial" charset="0"/>
                </a:rPr>
                <a:t>Work station 1</a:t>
              </a:r>
              <a:endParaRPr lang="en-US" sz="1800">
                <a:latin typeface="Arial" charset="0"/>
              </a:endParaRPr>
            </a:p>
          </p:txBody>
        </p:sp>
        <p:sp>
          <p:nvSpPr>
            <p:cNvPr id="144409" name="Text Box 25"/>
            <p:cNvSpPr txBox="1">
              <a:spLocks noChangeArrowheads="1"/>
            </p:cNvSpPr>
            <p:nvPr/>
          </p:nvSpPr>
          <p:spPr bwMode="auto">
            <a:xfrm>
              <a:off x="3122" y="1534"/>
              <a:ext cx="1036" cy="231"/>
            </a:xfrm>
            <a:prstGeom prst="rect">
              <a:avLst/>
            </a:prstGeom>
            <a:noFill/>
            <a:ln w="9525">
              <a:noFill/>
              <a:miter lim="800000"/>
              <a:headEnd/>
              <a:tailEnd/>
            </a:ln>
            <a:effectLst/>
          </p:spPr>
          <p:txBody>
            <a:bodyPr wrap="none">
              <a:spAutoFit/>
            </a:bodyPr>
            <a:lstStyle/>
            <a:p>
              <a:r>
                <a:rPr lang="en-GB" sz="1800">
                  <a:latin typeface="Arial" charset="0"/>
                </a:rPr>
                <a:t>Work station 2</a:t>
              </a:r>
              <a:endParaRPr lang="en-US" sz="1800">
                <a:latin typeface="Arial" charset="0"/>
              </a:endParaRPr>
            </a:p>
          </p:txBody>
        </p:sp>
        <p:sp>
          <p:nvSpPr>
            <p:cNvPr id="144410" name="Text Box 26"/>
            <p:cNvSpPr txBox="1">
              <a:spLocks noChangeArrowheads="1"/>
            </p:cNvSpPr>
            <p:nvPr/>
          </p:nvSpPr>
          <p:spPr bwMode="auto">
            <a:xfrm>
              <a:off x="3564" y="2493"/>
              <a:ext cx="1036" cy="231"/>
            </a:xfrm>
            <a:prstGeom prst="rect">
              <a:avLst/>
            </a:prstGeom>
            <a:noFill/>
            <a:ln w="9525">
              <a:noFill/>
              <a:miter lim="800000"/>
              <a:headEnd/>
              <a:tailEnd/>
            </a:ln>
            <a:effectLst/>
          </p:spPr>
          <p:txBody>
            <a:bodyPr wrap="none">
              <a:spAutoFit/>
            </a:bodyPr>
            <a:lstStyle/>
            <a:p>
              <a:r>
                <a:rPr lang="en-GB" sz="1800">
                  <a:latin typeface="Arial" charset="0"/>
                </a:rPr>
                <a:t>Work station n</a:t>
              </a:r>
              <a:endParaRPr lang="en-US" sz="1800">
                <a:latin typeface="Arial" charset="0"/>
              </a:endParaRPr>
            </a:p>
          </p:txBody>
        </p:sp>
        <p:sp>
          <p:nvSpPr>
            <p:cNvPr id="144411" name="Line 27"/>
            <p:cNvSpPr>
              <a:spLocks noChangeShapeType="1"/>
            </p:cNvSpPr>
            <p:nvPr/>
          </p:nvSpPr>
          <p:spPr bwMode="auto">
            <a:xfrm>
              <a:off x="2736" y="2813"/>
              <a:ext cx="0" cy="230"/>
            </a:xfrm>
            <a:prstGeom prst="line">
              <a:avLst/>
            </a:prstGeom>
            <a:noFill/>
            <a:ln w="9525">
              <a:solidFill>
                <a:schemeClr val="tx1"/>
              </a:solidFill>
              <a:miter lim="800000"/>
              <a:headEnd/>
              <a:tailEnd type="triangle" w="med" len="med"/>
            </a:ln>
            <a:effectLst/>
          </p:spPr>
          <p:txBody>
            <a:bodyPr wrap="none"/>
            <a:lstStyle/>
            <a:p>
              <a:endParaRPr lang="en-GB"/>
            </a:p>
          </p:txBody>
        </p:sp>
        <p:sp>
          <p:nvSpPr>
            <p:cNvPr id="144412" name="Line 28"/>
            <p:cNvSpPr>
              <a:spLocks noChangeShapeType="1"/>
            </p:cNvSpPr>
            <p:nvPr/>
          </p:nvSpPr>
          <p:spPr bwMode="auto">
            <a:xfrm flipV="1">
              <a:off x="2976" y="2803"/>
              <a:ext cx="0" cy="221"/>
            </a:xfrm>
            <a:prstGeom prst="line">
              <a:avLst/>
            </a:prstGeom>
            <a:noFill/>
            <a:ln w="9525">
              <a:solidFill>
                <a:schemeClr val="tx1"/>
              </a:solidFill>
              <a:miter lim="800000"/>
              <a:headEnd/>
              <a:tailEnd type="triangle" w="med" len="med"/>
            </a:ln>
            <a:effectLst/>
          </p:spPr>
          <p:txBody>
            <a:bodyPr wrap="none"/>
            <a:lstStyle/>
            <a:p>
              <a:endParaRPr lang="en-GB"/>
            </a:p>
          </p:txBody>
        </p:sp>
        <p:sp>
          <p:nvSpPr>
            <p:cNvPr id="144413" name="Text Box 29"/>
            <p:cNvSpPr txBox="1">
              <a:spLocks noChangeArrowheads="1"/>
            </p:cNvSpPr>
            <p:nvPr/>
          </p:nvSpPr>
          <p:spPr bwMode="auto">
            <a:xfrm>
              <a:off x="1566" y="2820"/>
              <a:ext cx="1180" cy="231"/>
            </a:xfrm>
            <a:prstGeom prst="rect">
              <a:avLst/>
            </a:prstGeom>
            <a:noFill/>
            <a:ln w="9525">
              <a:noFill/>
              <a:miter lim="800000"/>
              <a:headEnd/>
              <a:tailEnd/>
            </a:ln>
            <a:effectLst/>
          </p:spPr>
          <p:txBody>
            <a:bodyPr wrap="none">
              <a:spAutoFit/>
            </a:bodyPr>
            <a:lstStyle/>
            <a:p>
              <a:r>
                <a:rPr lang="en-GB" sz="1800">
                  <a:latin typeface="Arial" charset="0"/>
                </a:rPr>
                <a:t>Request for data</a:t>
              </a:r>
              <a:endParaRPr lang="en-US" sz="1800">
                <a:latin typeface="Arial" charset="0"/>
              </a:endParaRPr>
            </a:p>
          </p:txBody>
        </p:sp>
        <p:sp>
          <p:nvSpPr>
            <p:cNvPr id="144414" name="Text Box 30"/>
            <p:cNvSpPr txBox="1">
              <a:spLocks noChangeArrowheads="1"/>
            </p:cNvSpPr>
            <p:nvPr/>
          </p:nvSpPr>
          <p:spPr bwMode="auto">
            <a:xfrm>
              <a:off x="3027" y="2820"/>
              <a:ext cx="996" cy="231"/>
            </a:xfrm>
            <a:prstGeom prst="rect">
              <a:avLst/>
            </a:prstGeom>
            <a:noFill/>
            <a:ln w="9525">
              <a:noFill/>
              <a:miter lim="800000"/>
              <a:headEnd/>
              <a:tailEnd/>
            </a:ln>
            <a:effectLst/>
          </p:spPr>
          <p:txBody>
            <a:bodyPr wrap="none">
              <a:spAutoFit/>
            </a:bodyPr>
            <a:lstStyle/>
            <a:p>
              <a:r>
                <a:rPr lang="en-GB" sz="1800">
                  <a:latin typeface="Arial" charset="0"/>
                </a:rPr>
                <a:t>Files returned</a:t>
              </a:r>
              <a:endParaRPr lang="en-US" sz="1800">
                <a:latin typeface="Arial" charset="0"/>
              </a:endParaRPr>
            </a:p>
          </p:txBody>
        </p:sp>
      </p:grpSp>
      <p:sp>
        <p:nvSpPr>
          <p:cNvPr id="144416" name="Text Box 32"/>
          <p:cNvSpPr txBox="1">
            <a:spLocks noChangeArrowheads="1"/>
          </p:cNvSpPr>
          <p:nvPr/>
        </p:nvSpPr>
        <p:spPr bwMode="auto">
          <a:xfrm>
            <a:off x="1109663" y="1128713"/>
            <a:ext cx="5621337" cy="641350"/>
          </a:xfrm>
          <a:prstGeom prst="rect">
            <a:avLst/>
          </a:prstGeom>
          <a:noFill/>
          <a:ln w="9525">
            <a:noFill/>
            <a:miter lim="800000"/>
            <a:headEnd/>
            <a:tailEnd/>
          </a:ln>
          <a:effectLst/>
        </p:spPr>
        <p:txBody>
          <a:bodyPr>
            <a:spAutoFit/>
          </a:bodyPr>
          <a:lstStyle/>
          <a:p>
            <a:pPr>
              <a:spcBef>
                <a:spcPct val="50000"/>
              </a:spcBef>
            </a:pPr>
            <a:r>
              <a:rPr lang="en-GB" sz="3600"/>
              <a:t>File-server architecture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968B0B-385C-4FA9-BB71-2F0C1A5C5BF0}" type="slidenum">
              <a:rPr lang="en-GB"/>
              <a:pPr/>
              <a:t>35</a:t>
            </a:fld>
            <a:endParaRPr lang="en-GB"/>
          </a:p>
        </p:txBody>
      </p:sp>
      <p:sp>
        <p:nvSpPr>
          <p:cNvPr id="122882" name="Rectangle 2"/>
          <p:cNvSpPr>
            <a:spLocks noGrp="1" noChangeArrowheads="1"/>
          </p:cNvSpPr>
          <p:nvPr>
            <p:ph type="title"/>
          </p:nvPr>
        </p:nvSpPr>
        <p:spPr/>
        <p:txBody>
          <a:bodyPr/>
          <a:lstStyle/>
          <a:p>
            <a:r>
              <a:rPr lang="en-GB"/>
              <a:t>Multi-user DBMS Architectures (cont…)</a:t>
            </a:r>
            <a:endParaRPr lang="en-US"/>
          </a:p>
        </p:txBody>
      </p:sp>
      <p:sp>
        <p:nvSpPr>
          <p:cNvPr id="122883" name="Rectangle 3"/>
          <p:cNvSpPr>
            <a:spLocks noGrp="1" noChangeArrowheads="1"/>
          </p:cNvSpPr>
          <p:nvPr>
            <p:ph type="body" idx="1"/>
          </p:nvPr>
        </p:nvSpPr>
        <p:spPr>
          <a:xfrm>
            <a:off x="914400" y="2362200"/>
            <a:ext cx="8001000" cy="4495800"/>
          </a:xfrm>
        </p:spPr>
        <p:txBody>
          <a:bodyPr/>
          <a:lstStyle/>
          <a:p>
            <a:r>
              <a:rPr lang="en-GB" sz="2400"/>
              <a:t>Client-server architecture </a:t>
            </a:r>
          </a:p>
          <a:p>
            <a:pPr lvl="1"/>
            <a:r>
              <a:rPr lang="en-GB" sz="2000"/>
              <a:t>Refers to the way in which software components interact to form a system</a:t>
            </a:r>
          </a:p>
          <a:p>
            <a:pPr lvl="1"/>
            <a:r>
              <a:rPr lang="en-GB" sz="2000"/>
              <a:t>DBMS splits into two parts:</a:t>
            </a:r>
          </a:p>
          <a:p>
            <a:pPr lvl="2"/>
            <a:r>
              <a:rPr lang="en-GB" sz="1800"/>
              <a:t>The </a:t>
            </a:r>
            <a:r>
              <a:rPr lang="en-GB" sz="1800" b="1"/>
              <a:t>client</a:t>
            </a:r>
            <a:r>
              <a:rPr lang="en-GB" sz="1800"/>
              <a:t> manages the user interface and the application logic. Each PC has a copy of the client part of the DBMS installed and performs the following operations:</a:t>
            </a:r>
          </a:p>
          <a:p>
            <a:pPr lvl="3"/>
            <a:r>
              <a:rPr lang="en-GB" sz="1600"/>
              <a:t>Taking user request</a:t>
            </a:r>
          </a:p>
          <a:p>
            <a:pPr lvl="3"/>
            <a:r>
              <a:rPr lang="en-GB" sz="1600"/>
              <a:t>Transmitting it to the server</a:t>
            </a:r>
          </a:p>
          <a:p>
            <a:pPr lvl="3"/>
            <a:r>
              <a:rPr lang="en-GB" sz="1600"/>
              <a:t>Waiting for response</a:t>
            </a:r>
          </a:p>
          <a:p>
            <a:pPr lvl="3"/>
            <a:r>
              <a:rPr lang="en-GB" sz="1600"/>
              <a:t>Formatting the response for the user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3878FA4-BBB2-4377-B1FB-8AB364303E54}" type="slidenum">
              <a:rPr lang="en-GB"/>
              <a:pPr/>
              <a:t>36</a:t>
            </a:fld>
            <a:endParaRPr lang="en-GB"/>
          </a:p>
        </p:txBody>
      </p:sp>
      <p:sp>
        <p:nvSpPr>
          <p:cNvPr id="121858" name="Rectangle 2"/>
          <p:cNvSpPr>
            <a:spLocks noGrp="1" noChangeArrowheads="1"/>
          </p:cNvSpPr>
          <p:nvPr>
            <p:ph type="title"/>
          </p:nvPr>
        </p:nvSpPr>
        <p:spPr/>
        <p:txBody>
          <a:bodyPr/>
          <a:lstStyle/>
          <a:p>
            <a:r>
              <a:rPr lang="en-GB"/>
              <a:t>Multi-user DBMS Architectures (cont…)</a:t>
            </a:r>
            <a:endParaRPr lang="en-US"/>
          </a:p>
        </p:txBody>
      </p:sp>
      <p:sp>
        <p:nvSpPr>
          <p:cNvPr id="121859" name="Rectangle 3"/>
          <p:cNvSpPr>
            <a:spLocks noGrp="1" noChangeArrowheads="1"/>
          </p:cNvSpPr>
          <p:nvPr>
            <p:ph type="body" idx="1"/>
          </p:nvPr>
        </p:nvSpPr>
        <p:spPr>
          <a:xfrm>
            <a:off x="914400" y="2362200"/>
            <a:ext cx="8001000" cy="4495800"/>
          </a:xfrm>
        </p:spPr>
        <p:txBody>
          <a:bodyPr/>
          <a:lstStyle/>
          <a:p>
            <a:pPr lvl="2">
              <a:spcBef>
                <a:spcPct val="0"/>
              </a:spcBef>
              <a:buClrTx/>
              <a:buSzTx/>
            </a:pPr>
            <a:r>
              <a:rPr lang="en-GB" sz="1800"/>
              <a:t>The </a:t>
            </a:r>
            <a:r>
              <a:rPr lang="en-GB" sz="1800" b="1"/>
              <a:t>server</a:t>
            </a:r>
            <a:r>
              <a:rPr lang="en-GB" sz="1800"/>
              <a:t> accepts,  processes data requests and transmits the results back to the client </a:t>
            </a:r>
          </a:p>
          <a:p>
            <a:pPr lvl="3">
              <a:spcBef>
                <a:spcPct val="0"/>
              </a:spcBef>
              <a:buClrTx/>
              <a:buSzTx/>
            </a:pPr>
            <a:r>
              <a:rPr lang="en-GB" sz="1600"/>
              <a:t>Taking user request</a:t>
            </a:r>
          </a:p>
          <a:p>
            <a:pPr lvl="3"/>
            <a:r>
              <a:rPr lang="en-GB" sz="1600"/>
              <a:t>Checking authorisation</a:t>
            </a:r>
          </a:p>
          <a:p>
            <a:pPr lvl="3"/>
            <a:r>
              <a:rPr lang="en-GB" sz="1600"/>
              <a:t>Ensuring integrity</a:t>
            </a:r>
          </a:p>
          <a:p>
            <a:pPr lvl="3"/>
            <a:r>
              <a:rPr lang="en-GB" sz="1600"/>
              <a:t>Maintaining system catalogue</a:t>
            </a:r>
          </a:p>
          <a:p>
            <a:pPr lvl="3"/>
            <a:r>
              <a:rPr lang="en-GB" sz="1600"/>
              <a:t>Performing query and update processing</a:t>
            </a:r>
          </a:p>
          <a:p>
            <a:pPr lvl="3"/>
            <a:r>
              <a:rPr lang="en-GB" sz="1600"/>
              <a:t>Concurrency and recovery control</a:t>
            </a:r>
          </a:p>
          <a:p>
            <a:pPr lvl="1"/>
            <a:r>
              <a:rPr lang="en-GB" sz="2000"/>
              <a:t>Advantages:</a:t>
            </a:r>
          </a:p>
          <a:p>
            <a:pPr lvl="2"/>
            <a:r>
              <a:rPr lang="en-GB" sz="1800"/>
              <a:t>Increased performance </a:t>
            </a:r>
          </a:p>
          <a:p>
            <a:pPr lvl="2"/>
            <a:r>
              <a:rPr lang="en-GB" sz="1800"/>
              <a:t>Less communication traffic</a:t>
            </a:r>
          </a:p>
          <a:p>
            <a:pPr lvl="2"/>
            <a:r>
              <a:rPr lang="en-GB" sz="1800"/>
              <a:t>Increased consistency</a:t>
            </a:r>
          </a:p>
          <a:p>
            <a:pPr lvl="2"/>
            <a:r>
              <a:rPr lang="en-GB" sz="1800"/>
              <a:t>Reduced hardware costs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D7748F5D-CBAE-4E75-8CDA-1A35B859C61E}" type="slidenum">
              <a:rPr lang="en-GB"/>
              <a:pPr/>
              <a:t>37</a:t>
            </a:fld>
            <a:endParaRPr lang="en-GB"/>
          </a:p>
        </p:txBody>
      </p:sp>
      <p:sp>
        <p:nvSpPr>
          <p:cNvPr id="145411" name="laptop"/>
          <p:cNvSpPr>
            <a:spLocks noEditPoints="1" noChangeArrowheads="1"/>
          </p:cNvSpPr>
          <p:nvPr/>
        </p:nvSpPr>
        <p:spPr bwMode="auto">
          <a:xfrm>
            <a:off x="2379663" y="3179763"/>
            <a:ext cx="884237"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5412" name="laptop"/>
          <p:cNvSpPr>
            <a:spLocks noEditPoints="1" noChangeArrowheads="1"/>
          </p:cNvSpPr>
          <p:nvPr/>
        </p:nvSpPr>
        <p:spPr bwMode="auto">
          <a:xfrm>
            <a:off x="6053138" y="3216275"/>
            <a:ext cx="884237"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5413" name="laptop"/>
          <p:cNvSpPr>
            <a:spLocks noEditPoints="1" noChangeArrowheads="1"/>
          </p:cNvSpPr>
          <p:nvPr/>
        </p:nvSpPr>
        <p:spPr bwMode="auto">
          <a:xfrm>
            <a:off x="4103688" y="2373313"/>
            <a:ext cx="884237" cy="7302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5414" name="tower"/>
          <p:cNvSpPr>
            <a:spLocks noEditPoints="1" noChangeArrowheads="1"/>
          </p:cNvSpPr>
          <p:nvPr/>
        </p:nvSpPr>
        <p:spPr bwMode="auto">
          <a:xfrm>
            <a:off x="4283075" y="4902200"/>
            <a:ext cx="541338" cy="116522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grpSp>
        <p:nvGrpSpPr>
          <p:cNvPr id="2" name="Group 7"/>
          <p:cNvGrpSpPr>
            <a:grpSpLocks/>
          </p:cNvGrpSpPr>
          <p:nvPr/>
        </p:nvGrpSpPr>
        <p:grpSpPr bwMode="auto">
          <a:xfrm>
            <a:off x="4144963" y="3733800"/>
            <a:ext cx="808037" cy="655638"/>
            <a:chOff x="2611" y="2352"/>
            <a:chExt cx="509" cy="413"/>
          </a:xfrm>
        </p:grpSpPr>
        <p:sp>
          <p:nvSpPr>
            <p:cNvPr id="145416" name="Oval 8"/>
            <p:cNvSpPr>
              <a:spLocks noChangeArrowheads="1"/>
            </p:cNvSpPr>
            <p:nvPr/>
          </p:nvSpPr>
          <p:spPr bwMode="auto">
            <a:xfrm>
              <a:off x="2611" y="2352"/>
              <a:ext cx="509" cy="413"/>
            </a:xfrm>
            <a:prstGeom prst="ellipse">
              <a:avLst/>
            </a:prstGeom>
            <a:solidFill>
              <a:srgbClr val="C0C0C0"/>
            </a:solidFill>
            <a:ln w="9525">
              <a:noFill/>
              <a:miter lim="800000"/>
              <a:headEnd/>
              <a:tailEnd/>
            </a:ln>
            <a:effectLst/>
          </p:spPr>
          <p:txBody>
            <a:bodyPr wrap="none" anchor="ctr"/>
            <a:lstStyle/>
            <a:p>
              <a:endParaRPr lang="en-GB"/>
            </a:p>
          </p:txBody>
        </p:sp>
        <p:sp>
          <p:nvSpPr>
            <p:cNvPr id="145417" name="Text Box 9"/>
            <p:cNvSpPr txBox="1">
              <a:spLocks noChangeArrowheads="1"/>
            </p:cNvSpPr>
            <p:nvPr/>
          </p:nvSpPr>
          <p:spPr bwMode="auto">
            <a:xfrm>
              <a:off x="2650" y="2427"/>
              <a:ext cx="428" cy="250"/>
            </a:xfrm>
            <a:prstGeom prst="rect">
              <a:avLst/>
            </a:prstGeom>
            <a:noFill/>
            <a:ln w="9525">
              <a:noFill/>
              <a:miter lim="800000"/>
              <a:headEnd/>
              <a:tailEnd/>
            </a:ln>
            <a:effectLst/>
          </p:spPr>
          <p:txBody>
            <a:bodyPr wrap="none">
              <a:spAutoFit/>
            </a:bodyPr>
            <a:lstStyle/>
            <a:p>
              <a:r>
                <a:rPr lang="en-GB" sz="2000">
                  <a:latin typeface="Arial" charset="0"/>
                </a:rPr>
                <a:t>LAN</a:t>
              </a:r>
              <a:endParaRPr lang="en-US" sz="2000">
                <a:latin typeface="Arial" charset="0"/>
              </a:endParaRPr>
            </a:p>
          </p:txBody>
        </p:sp>
      </p:grpSp>
      <p:sp>
        <p:nvSpPr>
          <p:cNvPr id="145418" name="AutoShape 10"/>
          <p:cNvSpPr>
            <a:spLocks noChangeArrowheads="1"/>
          </p:cNvSpPr>
          <p:nvPr/>
        </p:nvSpPr>
        <p:spPr bwMode="auto">
          <a:xfrm>
            <a:off x="6186488" y="5043488"/>
            <a:ext cx="565150" cy="974725"/>
          </a:xfrm>
          <a:prstGeom prst="can">
            <a:avLst>
              <a:gd name="adj" fmla="val 43118"/>
            </a:avLst>
          </a:prstGeom>
          <a:solidFill>
            <a:srgbClr val="C0C0C0"/>
          </a:solidFill>
          <a:ln w="9525">
            <a:solidFill>
              <a:schemeClr val="tx1"/>
            </a:solidFill>
            <a:miter lim="800000"/>
            <a:headEnd/>
            <a:tailEnd/>
          </a:ln>
          <a:effectLst/>
        </p:spPr>
        <p:txBody>
          <a:bodyPr wrap="none" anchor="ctr"/>
          <a:lstStyle/>
          <a:p>
            <a:endParaRPr lang="en-GB"/>
          </a:p>
        </p:txBody>
      </p:sp>
      <p:cxnSp>
        <p:nvCxnSpPr>
          <p:cNvPr id="145419" name="AutoShape 11"/>
          <p:cNvCxnSpPr>
            <a:cxnSpLocks noChangeShapeType="1"/>
            <a:stCxn id="145413" idx="5"/>
            <a:endCxn id="145416" idx="0"/>
          </p:cNvCxnSpPr>
          <p:nvPr/>
        </p:nvCxnSpPr>
        <p:spPr bwMode="auto">
          <a:xfrm>
            <a:off x="4546600" y="3103563"/>
            <a:ext cx="3175" cy="630237"/>
          </a:xfrm>
          <a:prstGeom prst="straightConnector1">
            <a:avLst/>
          </a:prstGeom>
          <a:noFill/>
          <a:ln w="9525">
            <a:solidFill>
              <a:schemeClr val="tx1"/>
            </a:solidFill>
            <a:miter lim="800000"/>
            <a:headEnd/>
            <a:tailEnd/>
          </a:ln>
          <a:effectLst/>
        </p:spPr>
      </p:cxnSp>
      <p:cxnSp>
        <p:nvCxnSpPr>
          <p:cNvPr id="145420" name="AutoShape 12"/>
          <p:cNvCxnSpPr>
            <a:cxnSpLocks noChangeShapeType="1"/>
            <a:stCxn id="145416" idx="4"/>
            <a:endCxn id="145414" idx="2"/>
          </p:cNvCxnSpPr>
          <p:nvPr/>
        </p:nvCxnSpPr>
        <p:spPr bwMode="auto">
          <a:xfrm>
            <a:off x="4549775" y="4389438"/>
            <a:ext cx="4763" cy="512762"/>
          </a:xfrm>
          <a:prstGeom prst="straightConnector1">
            <a:avLst/>
          </a:prstGeom>
          <a:noFill/>
          <a:ln w="9525">
            <a:solidFill>
              <a:schemeClr val="tx1"/>
            </a:solidFill>
            <a:miter lim="800000"/>
            <a:headEnd/>
            <a:tailEnd/>
          </a:ln>
          <a:effectLst/>
        </p:spPr>
      </p:cxnSp>
      <p:cxnSp>
        <p:nvCxnSpPr>
          <p:cNvPr id="145421" name="AutoShape 13"/>
          <p:cNvCxnSpPr>
            <a:cxnSpLocks noChangeShapeType="1"/>
            <a:stCxn id="145414" idx="4"/>
            <a:endCxn id="145418" idx="2"/>
          </p:cNvCxnSpPr>
          <p:nvPr/>
        </p:nvCxnSpPr>
        <p:spPr bwMode="auto">
          <a:xfrm>
            <a:off x="4824413" y="5530850"/>
            <a:ext cx="1362075" cy="0"/>
          </a:xfrm>
          <a:prstGeom prst="straightConnector1">
            <a:avLst/>
          </a:prstGeom>
          <a:noFill/>
          <a:ln w="9525">
            <a:solidFill>
              <a:schemeClr val="tx1"/>
            </a:solidFill>
            <a:miter lim="800000"/>
            <a:headEnd/>
            <a:tailEnd/>
          </a:ln>
          <a:effectLst/>
        </p:spPr>
      </p:cxnSp>
      <p:cxnSp>
        <p:nvCxnSpPr>
          <p:cNvPr id="145422" name="AutoShape 14"/>
          <p:cNvCxnSpPr>
            <a:cxnSpLocks noChangeShapeType="1"/>
            <a:stCxn id="145411" idx="3"/>
            <a:endCxn id="145416" idx="1"/>
          </p:cNvCxnSpPr>
          <p:nvPr/>
        </p:nvCxnSpPr>
        <p:spPr bwMode="auto">
          <a:xfrm>
            <a:off x="3130550" y="3422650"/>
            <a:ext cx="1133475" cy="406400"/>
          </a:xfrm>
          <a:prstGeom prst="straightConnector1">
            <a:avLst/>
          </a:prstGeom>
          <a:noFill/>
          <a:ln w="9525">
            <a:solidFill>
              <a:schemeClr val="tx1"/>
            </a:solidFill>
            <a:miter lim="800000"/>
            <a:headEnd/>
            <a:tailEnd/>
          </a:ln>
          <a:effectLst/>
        </p:spPr>
      </p:cxnSp>
      <p:cxnSp>
        <p:nvCxnSpPr>
          <p:cNvPr id="145423" name="AutoShape 15"/>
          <p:cNvCxnSpPr>
            <a:cxnSpLocks noChangeShapeType="1"/>
            <a:stCxn id="145416" idx="7"/>
            <a:endCxn id="145412" idx="1"/>
          </p:cNvCxnSpPr>
          <p:nvPr/>
        </p:nvCxnSpPr>
        <p:spPr bwMode="auto">
          <a:xfrm flipV="1">
            <a:off x="4833938" y="3459163"/>
            <a:ext cx="1357312" cy="369887"/>
          </a:xfrm>
          <a:prstGeom prst="straightConnector1">
            <a:avLst/>
          </a:prstGeom>
          <a:noFill/>
          <a:ln w="9525">
            <a:solidFill>
              <a:schemeClr val="tx1"/>
            </a:solidFill>
            <a:miter lim="800000"/>
            <a:headEnd/>
            <a:tailEnd/>
          </a:ln>
          <a:effectLst/>
        </p:spPr>
      </p:cxnSp>
      <p:sp>
        <p:nvSpPr>
          <p:cNvPr id="145424" name="Text Box 16"/>
          <p:cNvSpPr txBox="1">
            <a:spLocks noChangeArrowheads="1"/>
          </p:cNvSpPr>
          <p:nvPr/>
        </p:nvSpPr>
        <p:spPr bwMode="auto">
          <a:xfrm>
            <a:off x="4016375" y="6137275"/>
            <a:ext cx="931863" cy="396875"/>
          </a:xfrm>
          <a:prstGeom prst="rect">
            <a:avLst/>
          </a:prstGeom>
          <a:noFill/>
          <a:ln w="9525">
            <a:noFill/>
            <a:miter lim="800000"/>
            <a:headEnd/>
            <a:tailEnd/>
          </a:ln>
          <a:effectLst/>
        </p:spPr>
        <p:txBody>
          <a:bodyPr wrap="none">
            <a:spAutoFit/>
          </a:bodyPr>
          <a:lstStyle/>
          <a:p>
            <a:r>
              <a:rPr lang="en-GB" sz="2000">
                <a:latin typeface="Arial" charset="0"/>
              </a:rPr>
              <a:t>Server</a:t>
            </a:r>
            <a:endParaRPr lang="en-US" sz="2000">
              <a:latin typeface="Arial" charset="0"/>
            </a:endParaRPr>
          </a:p>
        </p:txBody>
      </p:sp>
      <p:sp>
        <p:nvSpPr>
          <p:cNvPr id="145425" name="Text Box 17"/>
          <p:cNvSpPr txBox="1">
            <a:spLocks noChangeArrowheads="1"/>
          </p:cNvSpPr>
          <p:nvPr/>
        </p:nvSpPr>
        <p:spPr bwMode="auto">
          <a:xfrm>
            <a:off x="6813550" y="5392738"/>
            <a:ext cx="538163" cy="396875"/>
          </a:xfrm>
          <a:prstGeom prst="rect">
            <a:avLst/>
          </a:prstGeom>
          <a:noFill/>
          <a:ln w="9525">
            <a:noFill/>
            <a:miter lim="800000"/>
            <a:headEnd/>
            <a:tailEnd/>
          </a:ln>
          <a:effectLst/>
        </p:spPr>
        <p:txBody>
          <a:bodyPr wrap="none">
            <a:spAutoFit/>
          </a:bodyPr>
          <a:lstStyle/>
          <a:p>
            <a:r>
              <a:rPr lang="en-GB" sz="2000">
                <a:latin typeface="Arial" charset="0"/>
              </a:rPr>
              <a:t>DB</a:t>
            </a:r>
            <a:endParaRPr lang="en-US" sz="2000">
              <a:latin typeface="Arial" charset="0"/>
            </a:endParaRPr>
          </a:p>
        </p:txBody>
      </p:sp>
      <p:sp>
        <p:nvSpPr>
          <p:cNvPr id="145426" name="Text Box 18"/>
          <p:cNvSpPr txBox="1">
            <a:spLocks noChangeArrowheads="1"/>
          </p:cNvSpPr>
          <p:nvPr/>
        </p:nvSpPr>
        <p:spPr bwMode="auto">
          <a:xfrm>
            <a:off x="2347913" y="3986213"/>
            <a:ext cx="958850" cy="366712"/>
          </a:xfrm>
          <a:prstGeom prst="rect">
            <a:avLst/>
          </a:prstGeom>
          <a:noFill/>
          <a:ln w="9525">
            <a:noFill/>
            <a:miter lim="800000"/>
            <a:headEnd/>
            <a:tailEnd/>
          </a:ln>
          <a:effectLst/>
        </p:spPr>
        <p:txBody>
          <a:bodyPr wrap="none">
            <a:spAutoFit/>
          </a:bodyPr>
          <a:lstStyle/>
          <a:p>
            <a:r>
              <a:rPr lang="en-GB" sz="1800">
                <a:latin typeface="Arial" charset="0"/>
              </a:rPr>
              <a:t>Client 1</a:t>
            </a:r>
            <a:endParaRPr lang="en-US" sz="1800">
              <a:latin typeface="Arial" charset="0"/>
            </a:endParaRPr>
          </a:p>
        </p:txBody>
      </p:sp>
      <p:sp>
        <p:nvSpPr>
          <p:cNvPr id="145427" name="Text Box 19"/>
          <p:cNvSpPr txBox="1">
            <a:spLocks noChangeArrowheads="1"/>
          </p:cNvSpPr>
          <p:nvPr/>
        </p:nvSpPr>
        <p:spPr bwMode="auto">
          <a:xfrm>
            <a:off x="4956175" y="2435225"/>
            <a:ext cx="958850" cy="366713"/>
          </a:xfrm>
          <a:prstGeom prst="rect">
            <a:avLst/>
          </a:prstGeom>
          <a:noFill/>
          <a:ln w="9525">
            <a:noFill/>
            <a:miter lim="800000"/>
            <a:headEnd/>
            <a:tailEnd/>
          </a:ln>
          <a:effectLst/>
        </p:spPr>
        <p:txBody>
          <a:bodyPr wrap="none">
            <a:spAutoFit/>
          </a:bodyPr>
          <a:lstStyle/>
          <a:p>
            <a:r>
              <a:rPr lang="en-GB" sz="1800">
                <a:latin typeface="Arial" charset="0"/>
              </a:rPr>
              <a:t>Client 2</a:t>
            </a:r>
            <a:endParaRPr lang="en-US" sz="1800">
              <a:latin typeface="Arial" charset="0"/>
            </a:endParaRPr>
          </a:p>
        </p:txBody>
      </p:sp>
      <p:sp>
        <p:nvSpPr>
          <p:cNvPr id="145428" name="Text Box 20"/>
          <p:cNvSpPr txBox="1">
            <a:spLocks noChangeArrowheads="1"/>
          </p:cNvSpPr>
          <p:nvPr/>
        </p:nvSpPr>
        <p:spPr bwMode="auto">
          <a:xfrm>
            <a:off x="5991225" y="3957638"/>
            <a:ext cx="958850" cy="366712"/>
          </a:xfrm>
          <a:prstGeom prst="rect">
            <a:avLst/>
          </a:prstGeom>
          <a:noFill/>
          <a:ln w="9525">
            <a:noFill/>
            <a:miter lim="800000"/>
            <a:headEnd/>
            <a:tailEnd/>
          </a:ln>
          <a:effectLst/>
        </p:spPr>
        <p:txBody>
          <a:bodyPr wrap="none">
            <a:spAutoFit/>
          </a:bodyPr>
          <a:lstStyle/>
          <a:p>
            <a:r>
              <a:rPr lang="en-GB" sz="1800">
                <a:latin typeface="Arial" charset="0"/>
              </a:rPr>
              <a:t>Client n</a:t>
            </a:r>
            <a:endParaRPr lang="en-US" sz="1800">
              <a:latin typeface="Arial" charset="0"/>
            </a:endParaRPr>
          </a:p>
        </p:txBody>
      </p:sp>
      <p:sp>
        <p:nvSpPr>
          <p:cNvPr id="145429" name="Line 21"/>
          <p:cNvSpPr>
            <a:spLocks noChangeShapeType="1"/>
          </p:cNvSpPr>
          <p:nvPr/>
        </p:nvSpPr>
        <p:spPr bwMode="auto">
          <a:xfrm>
            <a:off x="4343400" y="4465638"/>
            <a:ext cx="0" cy="365125"/>
          </a:xfrm>
          <a:prstGeom prst="line">
            <a:avLst/>
          </a:prstGeom>
          <a:noFill/>
          <a:ln w="9525">
            <a:solidFill>
              <a:schemeClr val="tx1"/>
            </a:solidFill>
            <a:miter lim="800000"/>
            <a:headEnd/>
            <a:tailEnd type="triangle" w="med" len="med"/>
          </a:ln>
          <a:effectLst/>
        </p:spPr>
        <p:txBody>
          <a:bodyPr wrap="none"/>
          <a:lstStyle/>
          <a:p>
            <a:endParaRPr lang="en-GB"/>
          </a:p>
        </p:txBody>
      </p:sp>
      <p:sp>
        <p:nvSpPr>
          <p:cNvPr id="145430" name="Line 22"/>
          <p:cNvSpPr>
            <a:spLocks noChangeShapeType="1"/>
          </p:cNvSpPr>
          <p:nvPr/>
        </p:nvSpPr>
        <p:spPr bwMode="auto">
          <a:xfrm flipV="1">
            <a:off x="4724400" y="4449763"/>
            <a:ext cx="0" cy="350837"/>
          </a:xfrm>
          <a:prstGeom prst="line">
            <a:avLst/>
          </a:prstGeom>
          <a:noFill/>
          <a:ln w="9525">
            <a:solidFill>
              <a:schemeClr val="tx1"/>
            </a:solidFill>
            <a:miter lim="800000"/>
            <a:headEnd/>
            <a:tailEnd type="triangle" w="med" len="med"/>
          </a:ln>
          <a:effectLst/>
        </p:spPr>
        <p:txBody>
          <a:bodyPr wrap="none"/>
          <a:lstStyle/>
          <a:p>
            <a:endParaRPr lang="en-GB"/>
          </a:p>
        </p:txBody>
      </p:sp>
      <p:sp>
        <p:nvSpPr>
          <p:cNvPr id="145431" name="Text Box 23"/>
          <p:cNvSpPr txBox="1">
            <a:spLocks noChangeArrowheads="1"/>
          </p:cNvSpPr>
          <p:nvPr/>
        </p:nvSpPr>
        <p:spPr bwMode="auto">
          <a:xfrm>
            <a:off x="2486025" y="4476750"/>
            <a:ext cx="1873250" cy="366713"/>
          </a:xfrm>
          <a:prstGeom prst="rect">
            <a:avLst/>
          </a:prstGeom>
          <a:noFill/>
          <a:ln w="9525">
            <a:noFill/>
            <a:miter lim="800000"/>
            <a:headEnd/>
            <a:tailEnd/>
          </a:ln>
          <a:effectLst/>
        </p:spPr>
        <p:txBody>
          <a:bodyPr wrap="none">
            <a:spAutoFit/>
          </a:bodyPr>
          <a:lstStyle/>
          <a:p>
            <a:r>
              <a:rPr lang="en-GB" sz="1800">
                <a:latin typeface="Arial" charset="0"/>
              </a:rPr>
              <a:t>Request for data</a:t>
            </a:r>
            <a:endParaRPr lang="en-US" sz="1800">
              <a:latin typeface="Arial" charset="0"/>
            </a:endParaRPr>
          </a:p>
        </p:txBody>
      </p:sp>
      <p:sp>
        <p:nvSpPr>
          <p:cNvPr id="145432" name="Text Box 24"/>
          <p:cNvSpPr txBox="1">
            <a:spLocks noChangeArrowheads="1"/>
          </p:cNvSpPr>
          <p:nvPr/>
        </p:nvSpPr>
        <p:spPr bwMode="auto">
          <a:xfrm>
            <a:off x="4805363" y="4476750"/>
            <a:ext cx="2495550" cy="366713"/>
          </a:xfrm>
          <a:prstGeom prst="rect">
            <a:avLst/>
          </a:prstGeom>
          <a:noFill/>
          <a:ln w="9525">
            <a:noFill/>
            <a:miter lim="800000"/>
            <a:headEnd/>
            <a:tailEnd/>
          </a:ln>
          <a:effectLst/>
        </p:spPr>
        <p:txBody>
          <a:bodyPr wrap="none">
            <a:spAutoFit/>
          </a:bodyPr>
          <a:lstStyle/>
          <a:p>
            <a:r>
              <a:rPr lang="en-GB" sz="1800">
                <a:latin typeface="Arial" charset="0"/>
              </a:rPr>
              <a:t>Selected data returned</a:t>
            </a:r>
            <a:endParaRPr lang="en-US" sz="1800">
              <a:latin typeface="Arial" charset="0"/>
            </a:endParaRPr>
          </a:p>
        </p:txBody>
      </p:sp>
      <p:sp>
        <p:nvSpPr>
          <p:cNvPr id="145433" name="Text Box 25"/>
          <p:cNvSpPr txBox="1">
            <a:spLocks noChangeArrowheads="1"/>
          </p:cNvSpPr>
          <p:nvPr/>
        </p:nvSpPr>
        <p:spPr bwMode="auto">
          <a:xfrm>
            <a:off x="1109663" y="1128713"/>
            <a:ext cx="5621337" cy="641350"/>
          </a:xfrm>
          <a:prstGeom prst="rect">
            <a:avLst/>
          </a:prstGeom>
          <a:noFill/>
          <a:ln w="9525">
            <a:noFill/>
            <a:miter lim="800000"/>
            <a:headEnd/>
            <a:tailEnd/>
          </a:ln>
          <a:effectLst/>
        </p:spPr>
        <p:txBody>
          <a:bodyPr>
            <a:spAutoFit/>
          </a:bodyPr>
          <a:lstStyle/>
          <a:p>
            <a:pPr>
              <a:spcBef>
                <a:spcPct val="50000"/>
              </a:spcBef>
            </a:pPr>
            <a:r>
              <a:rPr lang="en-GB" sz="3600"/>
              <a:t>Client-server architecture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A46FC7E-A001-4183-9A0E-DA3662AA6154}" type="slidenum">
              <a:rPr lang="en-GB"/>
              <a:pPr/>
              <a:t>38</a:t>
            </a:fld>
            <a:endParaRPr lang="en-GB"/>
          </a:p>
        </p:txBody>
      </p:sp>
      <p:sp>
        <p:nvSpPr>
          <p:cNvPr id="131074" name="Rectangle 2"/>
          <p:cNvSpPr>
            <a:spLocks noGrp="1" noChangeArrowheads="1"/>
          </p:cNvSpPr>
          <p:nvPr>
            <p:ph type="title"/>
          </p:nvPr>
        </p:nvSpPr>
        <p:spPr/>
        <p:txBody>
          <a:bodyPr/>
          <a:lstStyle/>
          <a:p>
            <a:r>
              <a:rPr lang="en-GB"/>
              <a:t>Summary</a:t>
            </a:r>
            <a:endParaRPr lang="en-US"/>
          </a:p>
        </p:txBody>
      </p:sp>
      <p:sp>
        <p:nvSpPr>
          <p:cNvPr id="131075" name="Rectangle 3"/>
          <p:cNvSpPr>
            <a:spLocks noGrp="1" noChangeArrowheads="1"/>
          </p:cNvSpPr>
          <p:nvPr>
            <p:ph type="body" idx="1"/>
          </p:nvPr>
        </p:nvSpPr>
        <p:spPr/>
        <p:txBody>
          <a:bodyPr/>
          <a:lstStyle/>
          <a:p>
            <a:pPr>
              <a:lnSpc>
                <a:spcPct val="90000"/>
              </a:lnSpc>
            </a:pPr>
            <a:r>
              <a:rPr lang="en-GB" sz="2400"/>
              <a:t>Database components include hardware, software, data, procedures and people</a:t>
            </a:r>
          </a:p>
          <a:p>
            <a:pPr>
              <a:lnSpc>
                <a:spcPct val="90000"/>
              </a:lnSpc>
            </a:pPr>
            <a:r>
              <a:rPr lang="en-GB" sz="2400"/>
              <a:t>The ANSI-SPARC database architecture uses three levels of abstraction: external, conceptual, and internal. It is a reference model for database design</a:t>
            </a:r>
          </a:p>
          <a:p>
            <a:pPr>
              <a:lnSpc>
                <a:spcPct val="90000"/>
              </a:lnSpc>
            </a:pPr>
            <a:r>
              <a:rPr lang="en-GB" sz="2400"/>
              <a:t>External/conceptual and conceptual/internal mapping</a:t>
            </a:r>
          </a:p>
          <a:p>
            <a:pPr>
              <a:lnSpc>
                <a:spcPct val="90000"/>
              </a:lnSpc>
            </a:pPr>
            <a:r>
              <a:rPr lang="en-GB" sz="2400"/>
              <a:t>Database languages include DDL, DML and 4GL</a:t>
            </a:r>
          </a:p>
          <a:p>
            <a:pPr>
              <a:lnSpc>
                <a:spcPct val="90000"/>
              </a:lnSpc>
            </a:pPr>
            <a:r>
              <a:rPr lang="en-GB" sz="2400"/>
              <a:t>DBMS should support 8 fundamental operations</a:t>
            </a:r>
          </a:p>
          <a:p>
            <a:pPr>
              <a:lnSpc>
                <a:spcPct val="90000"/>
              </a:lnSpc>
            </a:pPr>
            <a:r>
              <a:rPr lang="en-GB" sz="2400"/>
              <a:t>Multi-user database architecture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5EDF2EC-831C-41E8-ABA3-E84C0D692D46}" type="slidenum">
              <a:rPr lang="en-GB"/>
              <a:pPr/>
              <a:t>4</a:t>
            </a:fld>
            <a:endParaRPr lang="en-GB"/>
          </a:p>
        </p:txBody>
      </p:sp>
      <p:sp>
        <p:nvSpPr>
          <p:cNvPr id="48130" name="Rectangle 2"/>
          <p:cNvSpPr>
            <a:spLocks noGrp="1" noChangeArrowheads="1"/>
          </p:cNvSpPr>
          <p:nvPr>
            <p:ph type="title"/>
          </p:nvPr>
        </p:nvSpPr>
        <p:spPr/>
        <p:txBody>
          <a:bodyPr/>
          <a:lstStyle/>
          <a:p>
            <a:r>
              <a:rPr lang="en-GB" sz="4000"/>
              <a:t>Database Components</a:t>
            </a:r>
            <a:endParaRPr lang="en-US" sz="4000"/>
          </a:p>
        </p:txBody>
      </p:sp>
      <p:sp>
        <p:nvSpPr>
          <p:cNvPr id="48131" name="Rectangle 3"/>
          <p:cNvSpPr>
            <a:spLocks noGrp="1" noChangeArrowheads="1"/>
          </p:cNvSpPr>
          <p:nvPr>
            <p:ph type="body" idx="1"/>
          </p:nvPr>
        </p:nvSpPr>
        <p:spPr/>
        <p:txBody>
          <a:bodyPr/>
          <a:lstStyle/>
          <a:p>
            <a:r>
              <a:rPr lang="en-GB" dirty="0">
                <a:latin typeface="Arial Narrow" panose="020B0606020202030204" pitchFamily="34" charset="0"/>
              </a:rPr>
              <a:t>Hardware</a:t>
            </a:r>
          </a:p>
          <a:p>
            <a:r>
              <a:rPr lang="en-GB" dirty="0">
                <a:latin typeface="Arial Narrow" panose="020B0606020202030204" pitchFamily="34" charset="0"/>
              </a:rPr>
              <a:t>Software (DBMS)</a:t>
            </a:r>
          </a:p>
          <a:p>
            <a:r>
              <a:rPr lang="en-GB" dirty="0">
                <a:latin typeface="Arial Narrow" panose="020B0606020202030204" pitchFamily="34" charset="0"/>
              </a:rPr>
              <a:t>Data</a:t>
            </a:r>
          </a:p>
          <a:p>
            <a:r>
              <a:rPr lang="en-GB" dirty="0">
                <a:latin typeface="Arial Narrow" panose="020B0606020202030204" pitchFamily="34" charset="0"/>
              </a:rPr>
              <a:t>Procedure</a:t>
            </a:r>
          </a:p>
          <a:p>
            <a:r>
              <a:rPr lang="en-GB" dirty="0">
                <a:latin typeface="Arial Narrow" panose="020B0606020202030204" pitchFamily="34" charset="0"/>
              </a:rPr>
              <a:t>People</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E02F75-2A22-4007-922B-2BF4E339F87F}" type="slidenum">
              <a:rPr lang="en-GB"/>
              <a:pPr/>
              <a:t>5</a:t>
            </a:fld>
            <a:endParaRPr lang="en-GB"/>
          </a:p>
        </p:txBody>
      </p:sp>
      <p:sp>
        <p:nvSpPr>
          <p:cNvPr id="49154" name="Rectangle 2"/>
          <p:cNvSpPr>
            <a:spLocks noGrp="1" noChangeArrowheads="1"/>
          </p:cNvSpPr>
          <p:nvPr>
            <p:ph type="title"/>
          </p:nvPr>
        </p:nvSpPr>
        <p:spPr/>
        <p:txBody>
          <a:bodyPr/>
          <a:lstStyle/>
          <a:p>
            <a:r>
              <a:rPr lang="en-GB" sz="4000"/>
              <a:t>Hardware</a:t>
            </a:r>
            <a:endParaRPr lang="en-US" sz="4000"/>
          </a:p>
        </p:txBody>
      </p:sp>
      <p:sp>
        <p:nvSpPr>
          <p:cNvPr id="49155" name="Rectangle 3"/>
          <p:cNvSpPr>
            <a:spLocks noGrp="1" noChangeArrowheads="1"/>
          </p:cNvSpPr>
          <p:nvPr>
            <p:ph type="body" idx="1"/>
          </p:nvPr>
        </p:nvSpPr>
        <p:spPr/>
        <p:txBody>
          <a:bodyPr/>
          <a:lstStyle/>
          <a:p>
            <a:pPr>
              <a:lnSpc>
                <a:spcPct val="90000"/>
              </a:lnSpc>
            </a:pPr>
            <a:r>
              <a:rPr lang="en-GB" dirty="0">
                <a:latin typeface="Arial Narrow" panose="020B0606020202030204" pitchFamily="34" charset="0"/>
              </a:rPr>
              <a:t>DBMS and applications need hardware to run</a:t>
            </a:r>
          </a:p>
          <a:p>
            <a:pPr>
              <a:lnSpc>
                <a:spcPct val="90000"/>
              </a:lnSpc>
            </a:pPr>
            <a:r>
              <a:rPr lang="en-GB" dirty="0">
                <a:latin typeface="Arial Narrow" panose="020B0606020202030204" pitchFamily="34" charset="0"/>
              </a:rPr>
              <a:t>Hardware can be a single PC, a mainframe with terminals or a network of commuters</a:t>
            </a:r>
          </a:p>
          <a:p>
            <a:pPr>
              <a:lnSpc>
                <a:spcPct val="90000"/>
              </a:lnSpc>
            </a:pPr>
            <a:r>
              <a:rPr lang="en-GB" dirty="0">
                <a:latin typeface="Arial Narrow" panose="020B0606020202030204" pitchFamily="34" charset="0"/>
              </a:rPr>
              <a:t>DBMS requires a minimum amount of main memory and disk space – this may have impact on performance</a:t>
            </a:r>
          </a:p>
          <a:p>
            <a:pPr>
              <a:lnSpc>
                <a:spcPct val="90000"/>
              </a:lnSpc>
            </a:pPr>
            <a:r>
              <a:rPr lang="en-GB" dirty="0">
                <a:latin typeface="Arial Narrow" panose="020B0606020202030204" pitchFamily="34" charset="0"/>
              </a:rPr>
              <a:t>A simplified hardware configuration for a database:</a:t>
            </a:r>
            <a:endParaRPr lang="en-US" dirty="0">
              <a:latin typeface="Arial Narrow" panose="020B06060202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8555DA78-12BF-42B7-94EA-8AC030B7871F}" type="slidenum">
              <a:rPr lang="en-GB"/>
              <a:pPr/>
              <a:t>6</a:t>
            </a:fld>
            <a:endParaRPr lang="en-GB"/>
          </a:p>
        </p:txBody>
      </p:sp>
      <p:sp>
        <p:nvSpPr>
          <p:cNvPr id="51202" name="Rectangle 2"/>
          <p:cNvSpPr>
            <a:spLocks noGrp="1" noChangeArrowheads="1"/>
          </p:cNvSpPr>
          <p:nvPr>
            <p:ph type="title"/>
          </p:nvPr>
        </p:nvSpPr>
        <p:spPr/>
        <p:txBody>
          <a:bodyPr/>
          <a:lstStyle/>
          <a:p>
            <a:r>
              <a:rPr lang="en-GB" sz="4000"/>
              <a:t>Hardware Configuration </a:t>
            </a:r>
            <a:endParaRPr lang="en-US" sz="4000"/>
          </a:p>
        </p:txBody>
      </p:sp>
      <p:sp>
        <p:nvSpPr>
          <p:cNvPr id="51209" name="laptop"/>
          <p:cNvSpPr>
            <a:spLocks noEditPoints="1" noChangeArrowheads="1"/>
          </p:cNvSpPr>
          <p:nvPr/>
        </p:nvSpPr>
        <p:spPr bwMode="auto">
          <a:xfrm>
            <a:off x="3492500" y="2420938"/>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0" name="laptop"/>
          <p:cNvSpPr>
            <a:spLocks noEditPoints="1" noChangeArrowheads="1"/>
          </p:cNvSpPr>
          <p:nvPr/>
        </p:nvSpPr>
        <p:spPr bwMode="auto">
          <a:xfrm>
            <a:off x="4284663" y="2420938"/>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1" name="laptop"/>
          <p:cNvSpPr>
            <a:spLocks noEditPoints="1" noChangeArrowheads="1"/>
          </p:cNvSpPr>
          <p:nvPr/>
        </p:nvSpPr>
        <p:spPr bwMode="auto">
          <a:xfrm>
            <a:off x="2700338" y="2420938"/>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6" name="laptop"/>
          <p:cNvSpPr>
            <a:spLocks noEditPoints="1" noChangeArrowheads="1"/>
          </p:cNvSpPr>
          <p:nvPr/>
        </p:nvSpPr>
        <p:spPr bwMode="auto">
          <a:xfrm>
            <a:off x="3492500" y="6092825"/>
            <a:ext cx="431800" cy="36036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7" name="laptop"/>
          <p:cNvSpPr>
            <a:spLocks noEditPoints="1" noChangeArrowheads="1"/>
          </p:cNvSpPr>
          <p:nvPr/>
        </p:nvSpPr>
        <p:spPr bwMode="auto">
          <a:xfrm>
            <a:off x="4284663" y="6092825"/>
            <a:ext cx="431800" cy="36036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8" name="laptop"/>
          <p:cNvSpPr>
            <a:spLocks noEditPoints="1" noChangeArrowheads="1"/>
          </p:cNvSpPr>
          <p:nvPr/>
        </p:nvSpPr>
        <p:spPr bwMode="auto">
          <a:xfrm>
            <a:off x="2700338" y="6092825"/>
            <a:ext cx="431800" cy="36036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9" name="Rectangle 19"/>
          <p:cNvSpPr>
            <a:spLocks noChangeArrowheads="1"/>
          </p:cNvSpPr>
          <p:nvPr/>
        </p:nvSpPr>
        <p:spPr bwMode="auto">
          <a:xfrm>
            <a:off x="1836738" y="2995613"/>
            <a:ext cx="3816350" cy="2881312"/>
          </a:xfrm>
          <a:prstGeom prst="rect">
            <a:avLst/>
          </a:prstGeom>
          <a:noFill/>
          <a:ln w="9525">
            <a:solidFill>
              <a:srgbClr val="FF0000"/>
            </a:solidFill>
            <a:prstDash val="dash"/>
            <a:miter lim="800000"/>
            <a:headEnd/>
            <a:tailEnd/>
          </a:ln>
          <a:effectLst/>
        </p:spPr>
        <p:txBody>
          <a:bodyPr wrap="none" anchor="ctr"/>
          <a:lstStyle/>
          <a:p>
            <a:endParaRPr lang="en-GB"/>
          </a:p>
        </p:txBody>
      </p:sp>
      <p:sp>
        <p:nvSpPr>
          <p:cNvPr id="51221" name="Line 21"/>
          <p:cNvSpPr>
            <a:spLocks noChangeShapeType="1"/>
          </p:cNvSpPr>
          <p:nvPr/>
        </p:nvSpPr>
        <p:spPr bwMode="auto">
          <a:xfrm>
            <a:off x="1476375" y="4437063"/>
            <a:ext cx="4608513" cy="0"/>
          </a:xfrm>
          <a:prstGeom prst="line">
            <a:avLst/>
          </a:prstGeom>
          <a:noFill/>
          <a:ln w="9525">
            <a:solidFill>
              <a:schemeClr val="tx1"/>
            </a:solidFill>
            <a:miter lim="800000"/>
            <a:headEnd/>
            <a:tailEnd/>
          </a:ln>
          <a:effectLst/>
        </p:spPr>
        <p:txBody>
          <a:bodyPr wrap="none"/>
          <a:lstStyle/>
          <a:p>
            <a:endParaRPr lang="en-GB"/>
          </a:p>
        </p:txBody>
      </p:sp>
      <p:sp>
        <p:nvSpPr>
          <p:cNvPr id="51222" name="Line 22"/>
          <p:cNvSpPr>
            <a:spLocks noChangeShapeType="1"/>
          </p:cNvSpPr>
          <p:nvPr/>
        </p:nvSpPr>
        <p:spPr bwMode="auto">
          <a:xfrm>
            <a:off x="3708400" y="2781300"/>
            <a:ext cx="0" cy="3384550"/>
          </a:xfrm>
          <a:prstGeom prst="line">
            <a:avLst/>
          </a:prstGeom>
          <a:noFill/>
          <a:ln w="9525">
            <a:solidFill>
              <a:schemeClr val="tx1"/>
            </a:solidFill>
            <a:miter lim="800000"/>
            <a:headEnd/>
            <a:tailEnd/>
          </a:ln>
          <a:effectLst/>
        </p:spPr>
        <p:txBody>
          <a:bodyPr wrap="none"/>
          <a:lstStyle/>
          <a:p>
            <a:endParaRPr lang="en-GB"/>
          </a:p>
        </p:txBody>
      </p:sp>
      <p:sp>
        <p:nvSpPr>
          <p:cNvPr id="51212" name="tower"/>
          <p:cNvSpPr>
            <a:spLocks noEditPoints="1" noChangeArrowheads="1"/>
          </p:cNvSpPr>
          <p:nvPr/>
        </p:nvSpPr>
        <p:spPr bwMode="auto">
          <a:xfrm>
            <a:off x="3563938" y="4149725"/>
            <a:ext cx="388937" cy="6477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sp>
        <p:nvSpPr>
          <p:cNvPr id="51223" name="Line 23"/>
          <p:cNvSpPr>
            <a:spLocks noChangeShapeType="1"/>
          </p:cNvSpPr>
          <p:nvPr/>
        </p:nvSpPr>
        <p:spPr bwMode="auto">
          <a:xfrm flipH="1">
            <a:off x="2916238" y="4581525"/>
            <a:ext cx="647700" cy="576263"/>
          </a:xfrm>
          <a:prstGeom prst="line">
            <a:avLst/>
          </a:prstGeom>
          <a:noFill/>
          <a:ln w="9525">
            <a:solidFill>
              <a:schemeClr val="tx1"/>
            </a:solidFill>
            <a:miter lim="800000"/>
            <a:headEnd/>
            <a:tailEnd/>
          </a:ln>
          <a:effectLst/>
        </p:spPr>
        <p:txBody>
          <a:bodyPr wrap="none"/>
          <a:lstStyle/>
          <a:p>
            <a:endParaRPr lang="en-GB"/>
          </a:p>
        </p:txBody>
      </p:sp>
      <p:sp>
        <p:nvSpPr>
          <p:cNvPr id="51220" name="AutoShape 20"/>
          <p:cNvSpPr>
            <a:spLocks noChangeArrowheads="1"/>
          </p:cNvSpPr>
          <p:nvPr/>
        </p:nvSpPr>
        <p:spPr bwMode="auto">
          <a:xfrm>
            <a:off x="2628900" y="5084763"/>
            <a:ext cx="360363" cy="431800"/>
          </a:xfrm>
          <a:prstGeom prst="can">
            <a:avLst>
              <a:gd name="adj" fmla="val 29956"/>
            </a:avLst>
          </a:prstGeom>
          <a:solidFill>
            <a:srgbClr val="C0C0C0"/>
          </a:solidFill>
          <a:ln w="9525">
            <a:solidFill>
              <a:schemeClr val="tx1"/>
            </a:solidFill>
            <a:miter lim="800000"/>
            <a:headEnd/>
            <a:tailEnd/>
          </a:ln>
          <a:effectLst/>
        </p:spPr>
        <p:txBody>
          <a:bodyPr wrap="none" anchor="ctr"/>
          <a:lstStyle/>
          <a:p>
            <a:endParaRPr lang="en-GB"/>
          </a:p>
        </p:txBody>
      </p:sp>
      <p:sp>
        <p:nvSpPr>
          <p:cNvPr id="51224" name="laptop"/>
          <p:cNvSpPr>
            <a:spLocks noEditPoints="1" noChangeArrowheads="1"/>
          </p:cNvSpPr>
          <p:nvPr/>
        </p:nvSpPr>
        <p:spPr bwMode="auto">
          <a:xfrm>
            <a:off x="1116013" y="4292600"/>
            <a:ext cx="431800" cy="36036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25" name="laptop"/>
          <p:cNvSpPr>
            <a:spLocks noEditPoints="1" noChangeArrowheads="1"/>
          </p:cNvSpPr>
          <p:nvPr/>
        </p:nvSpPr>
        <p:spPr bwMode="auto">
          <a:xfrm>
            <a:off x="1116013" y="3716338"/>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26" name="laptop"/>
          <p:cNvSpPr>
            <a:spLocks noEditPoints="1" noChangeArrowheads="1"/>
          </p:cNvSpPr>
          <p:nvPr/>
        </p:nvSpPr>
        <p:spPr bwMode="auto">
          <a:xfrm>
            <a:off x="1116013" y="4868863"/>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27" name="laptop"/>
          <p:cNvSpPr>
            <a:spLocks noEditPoints="1" noChangeArrowheads="1"/>
          </p:cNvSpPr>
          <p:nvPr/>
        </p:nvSpPr>
        <p:spPr bwMode="auto">
          <a:xfrm>
            <a:off x="5940425" y="4292600"/>
            <a:ext cx="431800" cy="360363"/>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28" name="laptop"/>
          <p:cNvSpPr>
            <a:spLocks noEditPoints="1" noChangeArrowheads="1"/>
          </p:cNvSpPr>
          <p:nvPr/>
        </p:nvSpPr>
        <p:spPr bwMode="auto">
          <a:xfrm>
            <a:off x="5940425" y="3716338"/>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29" name="laptop"/>
          <p:cNvSpPr>
            <a:spLocks noEditPoints="1" noChangeArrowheads="1"/>
          </p:cNvSpPr>
          <p:nvPr/>
        </p:nvSpPr>
        <p:spPr bwMode="auto">
          <a:xfrm>
            <a:off x="5940425" y="4868863"/>
            <a:ext cx="431800" cy="360362"/>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51214" name="tower"/>
          <p:cNvSpPr>
            <a:spLocks noEditPoints="1" noChangeArrowheads="1"/>
          </p:cNvSpPr>
          <p:nvPr/>
        </p:nvSpPr>
        <p:spPr bwMode="auto">
          <a:xfrm>
            <a:off x="2124075" y="4149725"/>
            <a:ext cx="388938" cy="6477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sp>
        <p:nvSpPr>
          <p:cNvPr id="51230" name="Line 30"/>
          <p:cNvSpPr>
            <a:spLocks noChangeShapeType="1"/>
          </p:cNvSpPr>
          <p:nvPr/>
        </p:nvSpPr>
        <p:spPr bwMode="auto">
          <a:xfrm>
            <a:off x="1476375" y="3860800"/>
            <a:ext cx="647700" cy="431800"/>
          </a:xfrm>
          <a:prstGeom prst="line">
            <a:avLst/>
          </a:prstGeom>
          <a:noFill/>
          <a:ln w="9525">
            <a:solidFill>
              <a:schemeClr val="tx1"/>
            </a:solidFill>
            <a:miter lim="800000"/>
            <a:headEnd/>
            <a:tailEnd/>
          </a:ln>
          <a:effectLst/>
        </p:spPr>
        <p:txBody>
          <a:bodyPr wrap="none"/>
          <a:lstStyle/>
          <a:p>
            <a:endParaRPr lang="en-GB"/>
          </a:p>
        </p:txBody>
      </p:sp>
      <p:sp>
        <p:nvSpPr>
          <p:cNvPr id="51231" name="Line 31"/>
          <p:cNvSpPr>
            <a:spLocks noChangeShapeType="1"/>
          </p:cNvSpPr>
          <p:nvPr/>
        </p:nvSpPr>
        <p:spPr bwMode="auto">
          <a:xfrm>
            <a:off x="5364163" y="4579938"/>
            <a:ext cx="647700" cy="433387"/>
          </a:xfrm>
          <a:prstGeom prst="line">
            <a:avLst/>
          </a:prstGeom>
          <a:noFill/>
          <a:ln w="9525">
            <a:solidFill>
              <a:schemeClr val="tx1"/>
            </a:solidFill>
            <a:miter lim="800000"/>
            <a:headEnd/>
            <a:tailEnd/>
          </a:ln>
          <a:effectLst/>
        </p:spPr>
        <p:txBody>
          <a:bodyPr wrap="none"/>
          <a:lstStyle/>
          <a:p>
            <a:endParaRPr lang="en-GB"/>
          </a:p>
        </p:txBody>
      </p:sp>
      <p:sp>
        <p:nvSpPr>
          <p:cNvPr id="51232" name="Line 32"/>
          <p:cNvSpPr>
            <a:spLocks noChangeShapeType="1"/>
          </p:cNvSpPr>
          <p:nvPr/>
        </p:nvSpPr>
        <p:spPr bwMode="auto">
          <a:xfrm flipH="1">
            <a:off x="5364163" y="3933825"/>
            <a:ext cx="647700" cy="431800"/>
          </a:xfrm>
          <a:prstGeom prst="line">
            <a:avLst/>
          </a:prstGeom>
          <a:noFill/>
          <a:ln w="9525">
            <a:solidFill>
              <a:schemeClr val="tx1"/>
            </a:solidFill>
            <a:miter lim="800000"/>
            <a:headEnd/>
            <a:tailEnd/>
          </a:ln>
          <a:effectLst/>
        </p:spPr>
        <p:txBody>
          <a:bodyPr wrap="none"/>
          <a:lstStyle/>
          <a:p>
            <a:endParaRPr lang="en-GB"/>
          </a:p>
        </p:txBody>
      </p:sp>
      <p:sp>
        <p:nvSpPr>
          <p:cNvPr id="51233" name="Line 33"/>
          <p:cNvSpPr>
            <a:spLocks noChangeShapeType="1"/>
          </p:cNvSpPr>
          <p:nvPr/>
        </p:nvSpPr>
        <p:spPr bwMode="auto">
          <a:xfrm flipH="1">
            <a:off x="1476375" y="4581525"/>
            <a:ext cx="647700" cy="431800"/>
          </a:xfrm>
          <a:prstGeom prst="line">
            <a:avLst/>
          </a:prstGeom>
          <a:noFill/>
          <a:ln w="9525">
            <a:solidFill>
              <a:schemeClr val="tx1"/>
            </a:solidFill>
            <a:miter lim="800000"/>
            <a:headEnd/>
            <a:tailEnd/>
          </a:ln>
          <a:effectLst/>
        </p:spPr>
        <p:txBody>
          <a:bodyPr wrap="none"/>
          <a:lstStyle/>
          <a:p>
            <a:endParaRPr lang="en-GB"/>
          </a:p>
        </p:txBody>
      </p:sp>
      <p:sp>
        <p:nvSpPr>
          <p:cNvPr id="51215" name="tower"/>
          <p:cNvSpPr>
            <a:spLocks noEditPoints="1" noChangeArrowheads="1"/>
          </p:cNvSpPr>
          <p:nvPr/>
        </p:nvSpPr>
        <p:spPr bwMode="auto">
          <a:xfrm>
            <a:off x="5003800" y="4149725"/>
            <a:ext cx="388938" cy="6477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sp>
        <p:nvSpPr>
          <p:cNvPr id="51234" name="Line 34"/>
          <p:cNvSpPr>
            <a:spLocks noChangeShapeType="1"/>
          </p:cNvSpPr>
          <p:nvPr/>
        </p:nvSpPr>
        <p:spPr bwMode="auto">
          <a:xfrm>
            <a:off x="2916238" y="2781300"/>
            <a:ext cx="792162" cy="431800"/>
          </a:xfrm>
          <a:prstGeom prst="line">
            <a:avLst/>
          </a:prstGeom>
          <a:noFill/>
          <a:ln w="9525">
            <a:solidFill>
              <a:schemeClr val="tx1"/>
            </a:solidFill>
            <a:miter lim="800000"/>
            <a:headEnd/>
            <a:tailEnd/>
          </a:ln>
          <a:effectLst/>
        </p:spPr>
        <p:txBody>
          <a:bodyPr wrap="none"/>
          <a:lstStyle/>
          <a:p>
            <a:endParaRPr lang="en-GB"/>
          </a:p>
        </p:txBody>
      </p:sp>
      <p:sp>
        <p:nvSpPr>
          <p:cNvPr id="51235" name="Line 35"/>
          <p:cNvSpPr>
            <a:spLocks noChangeShapeType="1"/>
          </p:cNvSpPr>
          <p:nvPr/>
        </p:nvSpPr>
        <p:spPr bwMode="auto">
          <a:xfrm>
            <a:off x="3708400" y="5661025"/>
            <a:ext cx="792163" cy="431800"/>
          </a:xfrm>
          <a:prstGeom prst="line">
            <a:avLst/>
          </a:prstGeom>
          <a:noFill/>
          <a:ln w="9525">
            <a:solidFill>
              <a:schemeClr val="tx1"/>
            </a:solidFill>
            <a:miter lim="800000"/>
            <a:headEnd/>
            <a:tailEnd/>
          </a:ln>
          <a:effectLst/>
        </p:spPr>
        <p:txBody>
          <a:bodyPr wrap="none"/>
          <a:lstStyle/>
          <a:p>
            <a:endParaRPr lang="en-GB"/>
          </a:p>
        </p:txBody>
      </p:sp>
      <p:sp>
        <p:nvSpPr>
          <p:cNvPr id="51236" name="Line 36"/>
          <p:cNvSpPr>
            <a:spLocks noChangeShapeType="1"/>
          </p:cNvSpPr>
          <p:nvPr/>
        </p:nvSpPr>
        <p:spPr bwMode="auto">
          <a:xfrm flipH="1">
            <a:off x="3708400" y="2781300"/>
            <a:ext cx="792163" cy="431800"/>
          </a:xfrm>
          <a:prstGeom prst="line">
            <a:avLst/>
          </a:prstGeom>
          <a:noFill/>
          <a:ln w="9525">
            <a:solidFill>
              <a:schemeClr val="tx1"/>
            </a:solidFill>
            <a:miter lim="800000"/>
            <a:headEnd/>
            <a:tailEnd/>
          </a:ln>
          <a:effectLst/>
        </p:spPr>
        <p:txBody>
          <a:bodyPr wrap="none"/>
          <a:lstStyle/>
          <a:p>
            <a:endParaRPr lang="en-GB"/>
          </a:p>
        </p:txBody>
      </p:sp>
      <p:sp>
        <p:nvSpPr>
          <p:cNvPr id="51237" name="Line 37"/>
          <p:cNvSpPr>
            <a:spLocks noChangeShapeType="1"/>
          </p:cNvSpPr>
          <p:nvPr/>
        </p:nvSpPr>
        <p:spPr bwMode="auto">
          <a:xfrm flipH="1">
            <a:off x="2916238" y="5661025"/>
            <a:ext cx="792162" cy="431800"/>
          </a:xfrm>
          <a:prstGeom prst="line">
            <a:avLst/>
          </a:prstGeom>
          <a:noFill/>
          <a:ln w="9525">
            <a:solidFill>
              <a:schemeClr val="tx1"/>
            </a:solidFill>
            <a:miter lim="800000"/>
            <a:headEnd/>
            <a:tailEnd/>
          </a:ln>
          <a:effectLst/>
        </p:spPr>
        <p:txBody>
          <a:bodyPr wrap="none"/>
          <a:lstStyle/>
          <a:p>
            <a:endParaRPr lang="en-GB"/>
          </a:p>
        </p:txBody>
      </p:sp>
      <p:grpSp>
        <p:nvGrpSpPr>
          <p:cNvPr id="2" name="Group 56"/>
          <p:cNvGrpSpPr>
            <a:grpSpLocks/>
          </p:cNvGrpSpPr>
          <p:nvPr/>
        </p:nvGrpSpPr>
        <p:grpSpPr bwMode="auto">
          <a:xfrm>
            <a:off x="5651500" y="2405063"/>
            <a:ext cx="3384550" cy="592137"/>
            <a:chOff x="3560" y="1515"/>
            <a:chExt cx="2132" cy="373"/>
          </a:xfrm>
        </p:grpSpPr>
        <p:sp>
          <p:nvSpPr>
            <p:cNvPr id="51239" name="Text Box 39"/>
            <p:cNvSpPr txBox="1">
              <a:spLocks noChangeArrowheads="1"/>
            </p:cNvSpPr>
            <p:nvPr/>
          </p:nvSpPr>
          <p:spPr bwMode="auto">
            <a:xfrm>
              <a:off x="4332" y="1515"/>
              <a:ext cx="1360" cy="237"/>
            </a:xfrm>
            <a:prstGeom prst="rect">
              <a:avLst/>
            </a:prstGeom>
            <a:noFill/>
            <a:ln w="9525">
              <a:solidFill>
                <a:srgbClr val="FF0000"/>
              </a:solidFill>
              <a:miter lim="800000"/>
              <a:headEnd/>
              <a:tailEnd/>
            </a:ln>
            <a:effectLst/>
          </p:spPr>
          <p:txBody>
            <a:bodyPr wrap="none"/>
            <a:lstStyle/>
            <a:p>
              <a:pPr algn="ctr"/>
              <a:r>
                <a:rPr lang="en-GB" sz="1800" b="1">
                  <a:solidFill>
                    <a:srgbClr val="FF3300"/>
                  </a:solidFill>
                </a:rPr>
                <a:t>London office</a:t>
              </a:r>
              <a:endParaRPr lang="en-US" sz="1800" b="1">
                <a:solidFill>
                  <a:srgbClr val="FF3300"/>
                </a:solidFill>
              </a:endParaRPr>
            </a:p>
          </p:txBody>
        </p:sp>
        <p:cxnSp>
          <p:nvCxnSpPr>
            <p:cNvPr id="51247" name="AutoShape 47"/>
            <p:cNvCxnSpPr>
              <a:cxnSpLocks noChangeShapeType="1"/>
              <a:stCxn id="51239" idx="1"/>
            </p:cNvCxnSpPr>
            <p:nvPr/>
          </p:nvCxnSpPr>
          <p:spPr bwMode="auto">
            <a:xfrm rot="10800000" flipV="1">
              <a:off x="3560" y="1634"/>
              <a:ext cx="772" cy="254"/>
            </a:xfrm>
            <a:prstGeom prst="bentConnector3">
              <a:avLst>
                <a:gd name="adj1" fmla="val 50000"/>
              </a:avLst>
            </a:prstGeom>
            <a:noFill/>
            <a:ln w="9525">
              <a:solidFill>
                <a:srgbClr val="FF3300"/>
              </a:solidFill>
              <a:miter lim="800000"/>
              <a:headEnd/>
              <a:tailEnd type="triangle" w="med" len="med"/>
            </a:ln>
            <a:effectLst/>
          </p:spPr>
        </p:cxnSp>
      </p:grpSp>
      <p:sp>
        <p:nvSpPr>
          <p:cNvPr id="51208" name="tower"/>
          <p:cNvSpPr>
            <a:spLocks noEditPoints="1" noChangeArrowheads="1"/>
          </p:cNvSpPr>
          <p:nvPr/>
        </p:nvSpPr>
        <p:spPr bwMode="auto">
          <a:xfrm>
            <a:off x="3563938" y="3213100"/>
            <a:ext cx="388937" cy="6477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sp>
        <p:nvSpPr>
          <p:cNvPr id="51213" name="tower"/>
          <p:cNvSpPr>
            <a:spLocks noEditPoints="1" noChangeArrowheads="1"/>
          </p:cNvSpPr>
          <p:nvPr/>
        </p:nvSpPr>
        <p:spPr bwMode="auto">
          <a:xfrm>
            <a:off x="3563938" y="5013325"/>
            <a:ext cx="388937" cy="6477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GB"/>
          </a:p>
        </p:txBody>
      </p:sp>
      <p:grpSp>
        <p:nvGrpSpPr>
          <p:cNvPr id="3" name="Group 57"/>
          <p:cNvGrpSpPr>
            <a:grpSpLocks/>
          </p:cNvGrpSpPr>
          <p:nvPr/>
        </p:nvGrpSpPr>
        <p:grpSpPr bwMode="auto">
          <a:xfrm>
            <a:off x="3952875" y="2908300"/>
            <a:ext cx="5083175" cy="654050"/>
            <a:chOff x="2490" y="1832"/>
            <a:chExt cx="3202" cy="412"/>
          </a:xfrm>
        </p:grpSpPr>
        <p:sp>
          <p:nvSpPr>
            <p:cNvPr id="51240" name="Text Box 40"/>
            <p:cNvSpPr txBox="1">
              <a:spLocks noChangeArrowheads="1"/>
            </p:cNvSpPr>
            <p:nvPr/>
          </p:nvSpPr>
          <p:spPr bwMode="auto">
            <a:xfrm>
              <a:off x="4332" y="1832"/>
              <a:ext cx="1360" cy="237"/>
            </a:xfrm>
            <a:prstGeom prst="rect">
              <a:avLst/>
            </a:prstGeom>
            <a:noFill/>
            <a:ln w="9525">
              <a:solidFill>
                <a:srgbClr val="0000FF"/>
              </a:solidFill>
              <a:miter lim="800000"/>
              <a:headEnd/>
              <a:tailEnd/>
            </a:ln>
            <a:effectLst/>
          </p:spPr>
          <p:txBody>
            <a:bodyPr wrap="none"/>
            <a:lstStyle/>
            <a:p>
              <a:pPr algn="ctr"/>
              <a:r>
                <a:rPr lang="en-GB" sz="1800" b="1">
                  <a:solidFill>
                    <a:srgbClr val="0000FF"/>
                  </a:solidFill>
                </a:rPr>
                <a:t>Northern office</a:t>
              </a:r>
              <a:endParaRPr lang="en-US" sz="1800" b="1">
                <a:solidFill>
                  <a:srgbClr val="0000FF"/>
                </a:solidFill>
              </a:endParaRPr>
            </a:p>
          </p:txBody>
        </p:sp>
        <p:cxnSp>
          <p:nvCxnSpPr>
            <p:cNvPr id="51248" name="AutoShape 48"/>
            <p:cNvCxnSpPr>
              <a:cxnSpLocks noChangeShapeType="1"/>
              <a:stCxn id="51240" idx="1"/>
              <a:endCxn id="51208" idx="4"/>
            </p:cNvCxnSpPr>
            <p:nvPr/>
          </p:nvCxnSpPr>
          <p:spPr bwMode="auto">
            <a:xfrm rot="10800000" flipV="1">
              <a:off x="2490" y="1951"/>
              <a:ext cx="1842" cy="293"/>
            </a:xfrm>
            <a:prstGeom prst="bentConnector3">
              <a:avLst>
                <a:gd name="adj1" fmla="val 74157"/>
              </a:avLst>
            </a:prstGeom>
            <a:noFill/>
            <a:ln w="9525">
              <a:solidFill>
                <a:srgbClr val="0000FF"/>
              </a:solidFill>
              <a:miter lim="800000"/>
              <a:headEnd/>
              <a:tailEnd type="triangle" w="med" len="med"/>
            </a:ln>
            <a:effectLst/>
          </p:spPr>
        </p:cxnSp>
      </p:grpSp>
      <p:grpSp>
        <p:nvGrpSpPr>
          <p:cNvPr id="4" name="Group 58"/>
          <p:cNvGrpSpPr>
            <a:grpSpLocks/>
          </p:cNvGrpSpPr>
          <p:nvPr/>
        </p:nvGrpSpPr>
        <p:grpSpPr bwMode="auto">
          <a:xfrm>
            <a:off x="5199063" y="3413125"/>
            <a:ext cx="3836987" cy="736600"/>
            <a:chOff x="3275" y="2150"/>
            <a:chExt cx="2417" cy="464"/>
          </a:xfrm>
        </p:grpSpPr>
        <p:sp>
          <p:nvSpPr>
            <p:cNvPr id="51241" name="Text Box 41"/>
            <p:cNvSpPr txBox="1">
              <a:spLocks noChangeArrowheads="1"/>
            </p:cNvSpPr>
            <p:nvPr/>
          </p:nvSpPr>
          <p:spPr bwMode="auto">
            <a:xfrm>
              <a:off x="4332" y="2150"/>
              <a:ext cx="1360" cy="237"/>
            </a:xfrm>
            <a:prstGeom prst="rect">
              <a:avLst/>
            </a:prstGeom>
            <a:noFill/>
            <a:ln w="9525">
              <a:solidFill>
                <a:srgbClr val="33CC33"/>
              </a:solidFill>
              <a:miter lim="800000"/>
              <a:headEnd/>
              <a:tailEnd/>
            </a:ln>
            <a:effectLst/>
          </p:spPr>
          <p:txBody>
            <a:bodyPr wrap="none"/>
            <a:lstStyle/>
            <a:p>
              <a:pPr algn="ctr"/>
              <a:r>
                <a:rPr lang="en-GB" sz="1800" b="1">
                  <a:solidFill>
                    <a:srgbClr val="33CC33"/>
                  </a:solidFill>
                </a:rPr>
                <a:t>Eastern office</a:t>
              </a:r>
              <a:endParaRPr lang="en-US" sz="1800" b="1">
                <a:solidFill>
                  <a:srgbClr val="33CC33"/>
                </a:solidFill>
              </a:endParaRPr>
            </a:p>
          </p:txBody>
        </p:sp>
        <p:cxnSp>
          <p:nvCxnSpPr>
            <p:cNvPr id="51249" name="AutoShape 49"/>
            <p:cNvCxnSpPr>
              <a:cxnSpLocks noChangeShapeType="1"/>
              <a:stCxn id="51241" idx="1"/>
              <a:endCxn id="51215" idx="2"/>
            </p:cNvCxnSpPr>
            <p:nvPr/>
          </p:nvCxnSpPr>
          <p:spPr bwMode="auto">
            <a:xfrm rot="10800000" flipV="1">
              <a:off x="3275" y="2269"/>
              <a:ext cx="1057" cy="345"/>
            </a:xfrm>
            <a:prstGeom prst="bentConnector2">
              <a:avLst/>
            </a:prstGeom>
            <a:noFill/>
            <a:ln w="9525">
              <a:solidFill>
                <a:srgbClr val="33CC33"/>
              </a:solidFill>
              <a:miter lim="800000"/>
              <a:headEnd/>
              <a:tailEnd type="triangle" w="med" len="med"/>
            </a:ln>
            <a:effectLst/>
          </p:spPr>
        </p:cxnSp>
      </p:grpSp>
      <p:grpSp>
        <p:nvGrpSpPr>
          <p:cNvPr id="5" name="Group 59"/>
          <p:cNvGrpSpPr>
            <a:grpSpLocks/>
          </p:cNvGrpSpPr>
          <p:nvPr/>
        </p:nvGrpSpPr>
        <p:grpSpPr bwMode="auto">
          <a:xfrm>
            <a:off x="2314575" y="3916363"/>
            <a:ext cx="6721475" cy="881062"/>
            <a:chOff x="1458" y="2467"/>
            <a:chExt cx="4234" cy="555"/>
          </a:xfrm>
        </p:grpSpPr>
        <p:sp>
          <p:nvSpPr>
            <p:cNvPr id="51242" name="Text Box 42"/>
            <p:cNvSpPr txBox="1">
              <a:spLocks noChangeArrowheads="1"/>
            </p:cNvSpPr>
            <p:nvPr/>
          </p:nvSpPr>
          <p:spPr bwMode="auto">
            <a:xfrm>
              <a:off x="4332" y="2467"/>
              <a:ext cx="1360" cy="237"/>
            </a:xfrm>
            <a:prstGeom prst="rect">
              <a:avLst/>
            </a:prstGeom>
            <a:noFill/>
            <a:ln w="9525">
              <a:solidFill>
                <a:srgbClr val="FF9900"/>
              </a:solidFill>
              <a:miter lim="800000"/>
              <a:headEnd/>
              <a:tailEnd/>
            </a:ln>
            <a:effectLst/>
          </p:spPr>
          <p:txBody>
            <a:bodyPr wrap="none"/>
            <a:lstStyle/>
            <a:p>
              <a:pPr algn="ctr"/>
              <a:r>
                <a:rPr lang="en-GB" sz="1800" b="1">
                  <a:solidFill>
                    <a:srgbClr val="FF9900"/>
                  </a:solidFill>
                </a:rPr>
                <a:t>Western office</a:t>
              </a:r>
              <a:endParaRPr lang="en-US" sz="1800" b="1">
                <a:solidFill>
                  <a:srgbClr val="FF9900"/>
                </a:solidFill>
              </a:endParaRPr>
            </a:p>
          </p:txBody>
        </p:sp>
        <p:cxnSp>
          <p:nvCxnSpPr>
            <p:cNvPr id="51251" name="AutoShape 51"/>
            <p:cNvCxnSpPr>
              <a:cxnSpLocks noChangeShapeType="1"/>
              <a:stCxn id="51242" idx="1"/>
              <a:endCxn id="51214" idx="7"/>
            </p:cNvCxnSpPr>
            <p:nvPr/>
          </p:nvCxnSpPr>
          <p:spPr bwMode="auto">
            <a:xfrm rot="10800000" flipV="1">
              <a:off x="1458" y="2586"/>
              <a:ext cx="2874" cy="436"/>
            </a:xfrm>
            <a:prstGeom prst="bentConnector4">
              <a:avLst>
                <a:gd name="adj1" fmla="val 6574"/>
                <a:gd name="adj2" fmla="val 369264"/>
              </a:avLst>
            </a:prstGeom>
            <a:noFill/>
            <a:ln w="9525">
              <a:solidFill>
                <a:srgbClr val="FF9900"/>
              </a:solidFill>
              <a:miter lim="800000"/>
              <a:headEnd/>
              <a:tailEnd type="triangle" w="med" len="med"/>
            </a:ln>
            <a:effectLst/>
          </p:spPr>
        </p:cxnSp>
      </p:grpSp>
      <p:grpSp>
        <p:nvGrpSpPr>
          <p:cNvPr id="6" name="Group 60"/>
          <p:cNvGrpSpPr>
            <a:grpSpLocks/>
          </p:cNvGrpSpPr>
          <p:nvPr/>
        </p:nvGrpSpPr>
        <p:grpSpPr bwMode="auto">
          <a:xfrm>
            <a:off x="3952875" y="4421188"/>
            <a:ext cx="5083175" cy="941387"/>
            <a:chOff x="2490" y="2785"/>
            <a:chExt cx="3202" cy="593"/>
          </a:xfrm>
        </p:grpSpPr>
        <p:sp>
          <p:nvSpPr>
            <p:cNvPr id="51243" name="Text Box 43"/>
            <p:cNvSpPr txBox="1">
              <a:spLocks noChangeArrowheads="1"/>
            </p:cNvSpPr>
            <p:nvPr/>
          </p:nvSpPr>
          <p:spPr bwMode="auto">
            <a:xfrm>
              <a:off x="4332" y="2785"/>
              <a:ext cx="1360" cy="237"/>
            </a:xfrm>
            <a:prstGeom prst="rect">
              <a:avLst/>
            </a:prstGeom>
            <a:noFill/>
            <a:ln w="9525">
              <a:solidFill>
                <a:srgbClr val="A50021"/>
              </a:solidFill>
              <a:miter lim="800000"/>
              <a:headEnd/>
              <a:tailEnd/>
            </a:ln>
            <a:effectLst/>
          </p:spPr>
          <p:txBody>
            <a:bodyPr wrap="none"/>
            <a:lstStyle/>
            <a:p>
              <a:pPr algn="ctr"/>
              <a:r>
                <a:rPr lang="en-GB" sz="1800" b="1">
                  <a:solidFill>
                    <a:srgbClr val="A50021"/>
                  </a:solidFill>
                </a:rPr>
                <a:t>Southern office</a:t>
              </a:r>
              <a:endParaRPr lang="en-US" sz="1800" b="1">
                <a:solidFill>
                  <a:srgbClr val="A50021"/>
                </a:solidFill>
              </a:endParaRPr>
            </a:p>
          </p:txBody>
        </p:sp>
        <p:cxnSp>
          <p:nvCxnSpPr>
            <p:cNvPr id="51252" name="AutoShape 52"/>
            <p:cNvCxnSpPr>
              <a:cxnSpLocks noChangeShapeType="1"/>
              <a:stCxn id="51243" idx="1"/>
              <a:endCxn id="51213" idx="4"/>
            </p:cNvCxnSpPr>
            <p:nvPr/>
          </p:nvCxnSpPr>
          <p:spPr bwMode="auto">
            <a:xfrm rot="10800000" flipV="1">
              <a:off x="2490" y="2904"/>
              <a:ext cx="1842" cy="474"/>
            </a:xfrm>
            <a:prstGeom prst="bentConnector3">
              <a:avLst>
                <a:gd name="adj1" fmla="val 5917"/>
              </a:avLst>
            </a:prstGeom>
            <a:noFill/>
            <a:ln w="9525">
              <a:solidFill>
                <a:srgbClr val="A50021"/>
              </a:solidFill>
              <a:miter lim="800000"/>
              <a:headEnd/>
              <a:tailEnd type="triangle" w="med" len="med"/>
            </a:ln>
            <a:effectLst/>
          </p:spPr>
        </p:cxnSp>
      </p:grpSp>
      <p:grpSp>
        <p:nvGrpSpPr>
          <p:cNvPr id="7" name="Group 61"/>
          <p:cNvGrpSpPr>
            <a:grpSpLocks/>
          </p:cNvGrpSpPr>
          <p:nvPr/>
        </p:nvGrpSpPr>
        <p:grpSpPr bwMode="auto">
          <a:xfrm>
            <a:off x="3952875" y="4732338"/>
            <a:ext cx="5083175" cy="568325"/>
            <a:chOff x="2490" y="2981"/>
            <a:chExt cx="3202" cy="358"/>
          </a:xfrm>
        </p:grpSpPr>
        <p:sp>
          <p:nvSpPr>
            <p:cNvPr id="51244" name="Text Box 44"/>
            <p:cNvSpPr txBox="1">
              <a:spLocks noChangeArrowheads="1"/>
            </p:cNvSpPr>
            <p:nvPr/>
          </p:nvSpPr>
          <p:spPr bwMode="auto">
            <a:xfrm>
              <a:off x="4332" y="3102"/>
              <a:ext cx="1360" cy="237"/>
            </a:xfrm>
            <a:prstGeom prst="rect">
              <a:avLst/>
            </a:prstGeom>
            <a:noFill/>
            <a:ln w="9525">
              <a:solidFill>
                <a:schemeClr val="tx1"/>
              </a:solidFill>
              <a:miter lim="800000"/>
              <a:headEnd/>
              <a:tailEnd/>
            </a:ln>
            <a:effectLst/>
          </p:spPr>
          <p:txBody>
            <a:bodyPr wrap="none"/>
            <a:lstStyle/>
            <a:p>
              <a:pPr algn="ctr"/>
              <a:r>
                <a:rPr lang="en-GB" sz="1800" b="1"/>
                <a:t>Database server</a:t>
              </a:r>
              <a:endParaRPr lang="en-US" sz="1800" b="1"/>
            </a:p>
          </p:txBody>
        </p:sp>
        <p:cxnSp>
          <p:nvCxnSpPr>
            <p:cNvPr id="51253" name="AutoShape 53"/>
            <p:cNvCxnSpPr>
              <a:cxnSpLocks noChangeShapeType="1"/>
              <a:stCxn id="51244" idx="1"/>
              <a:endCxn id="51212" idx="5"/>
            </p:cNvCxnSpPr>
            <p:nvPr/>
          </p:nvCxnSpPr>
          <p:spPr bwMode="auto">
            <a:xfrm rot="10800000">
              <a:off x="2490" y="2981"/>
              <a:ext cx="1842" cy="240"/>
            </a:xfrm>
            <a:prstGeom prst="bentConnector3">
              <a:avLst>
                <a:gd name="adj1" fmla="val 72745"/>
              </a:avLst>
            </a:prstGeom>
            <a:noFill/>
            <a:ln w="9525">
              <a:solidFill>
                <a:schemeClr val="tx1"/>
              </a:solidFill>
              <a:miter lim="800000"/>
              <a:headEnd/>
              <a:tailEnd type="triangle" w="med" len="med"/>
            </a:ln>
            <a:effectLst/>
          </p:spPr>
        </p:cxnSp>
      </p:grpSp>
      <p:grpSp>
        <p:nvGrpSpPr>
          <p:cNvPr id="8" name="Group 62"/>
          <p:cNvGrpSpPr>
            <a:grpSpLocks/>
          </p:cNvGrpSpPr>
          <p:nvPr/>
        </p:nvGrpSpPr>
        <p:grpSpPr bwMode="auto">
          <a:xfrm>
            <a:off x="2628900" y="5300663"/>
            <a:ext cx="6407150" cy="504825"/>
            <a:chOff x="1656" y="3339"/>
            <a:chExt cx="4036" cy="318"/>
          </a:xfrm>
        </p:grpSpPr>
        <p:sp>
          <p:nvSpPr>
            <p:cNvPr id="51245" name="Text Box 45"/>
            <p:cNvSpPr txBox="1">
              <a:spLocks noChangeArrowheads="1"/>
            </p:cNvSpPr>
            <p:nvPr/>
          </p:nvSpPr>
          <p:spPr bwMode="auto">
            <a:xfrm>
              <a:off x="4332" y="3420"/>
              <a:ext cx="1360" cy="237"/>
            </a:xfrm>
            <a:prstGeom prst="rect">
              <a:avLst/>
            </a:prstGeom>
            <a:noFill/>
            <a:ln w="9525">
              <a:solidFill>
                <a:srgbClr val="CC00CC"/>
              </a:solidFill>
              <a:miter lim="800000"/>
              <a:headEnd/>
              <a:tailEnd/>
            </a:ln>
            <a:effectLst/>
          </p:spPr>
          <p:txBody>
            <a:bodyPr wrap="none"/>
            <a:lstStyle/>
            <a:p>
              <a:pPr algn="ctr"/>
              <a:r>
                <a:rPr lang="en-GB" sz="1800" b="1">
                  <a:solidFill>
                    <a:srgbClr val="CC00CC"/>
                  </a:solidFill>
                </a:rPr>
                <a:t>Database</a:t>
              </a:r>
              <a:endParaRPr lang="en-US" sz="1800" b="1">
                <a:solidFill>
                  <a:srgbClr val="CC00CC"/>
                </a:solidFill>
              </a:endParaRPr>
            </a:p>
          </p:txBody>
        </p:sp>
        <p:cxnSp>
          <p:nvCxnSpPr>
            <p:cNvPr id="51254" name="AutoShape 54"/>
            <p:cNvCxnSpPr>
              <a:cxnSpLocks noChangeShapeType="1"/>
              <a:stCxn id="51245" idx="1"/>
              <a:endCxn id="51220" idx="2"/>
            </p:cNvCxnSpPr>
            <p:nvPr/>
          </p:nvCxnSpPr>
          <p:spPr bwMode="auto">
            <a:xfrm rot="10800000">
              <a:off x="1656" y="3339"/>
              <a:ext cx="2676" cy="200"/>
            </a:xfrm>
            <a:prstGeom prst="bentConnector3">
              <a:avLst>
                <a:gd name="adj1" fmla="val 105380"/>
              </a:avLst>
            </a:prstGeom>
            <a:noFill/>
            <a:ln w="9525">
              <a:solidFill>
                <a:srgbClr val="CC00CC"/>
              </a:solidFill>
              <a:miter lim="800000"/>
              <a:headEnd/>
              <a:tailEnd type="triangle" w="med" len="med"/>
            </a:ln>
            <a:effectLst/>
          </p:spPr>
        </p:cxnSp>
      </p:grpSp>
      <p:grpSp>
        <p:nvGrpSpPr>
          <p:cNvPr id="9" name="Group 63"/>
          <p:cNvGrpSpPr>
            <a:grpSpLocks/>
          </p:cNvGrpSpPr>
          <p:nvPr/>
        </p:nvGrpSpPr>
        <p:grpSpPr bwMode="auto">
          <a:xfrm>
            <a:off x="4787900" y="5932488"/>
            <a:ext cx="4248150" cy="376237"/>
            <a:chOff x="3016" y="3737"/>
            <a:chExt cx="2676" cy="237"/>
          </a:xfrm>
        </p:grpSpPr>
        <p:sp>
          <p:nvSpPr>
            <p:cNvPr id="51246" name="Text Box 46"/>
            <p:cNvSpPr txBox="1">
              <a:spLocks noChangeArrowheads="1"/>
            </p:cNvSpPr>
            <p:nvPr/>
          </p:nvSpPr>
          <p:spPr bwMode="auto">
            <a:xfrm>
              <a:off x="4332" y="3737"/>
              <a:ext cx="1360" cy="237"/>
            </a:xfrm>
            <a:prstGeom prst="rect">
              <a:avLst/>
            </a:prstGeom>
            <a:noFill/>
            <a:ln w="9525">
              <a:solidFill>
                <a:schemeClr val="tx1"/>
              </a:solidFill>
              <a:miter lim="800000"/>
              <a:headEnd/>
              <a:tailEnd/>
            </a:ln>
            <a:effectLst/>
          </p:spPr>
          <p:txBody>
            <a:bodyPr wrap="none"/>
            <a:lstStyle/>
            <a:p>
              <a:pPr algn="ctr"/>
              <a:r>
                <a:rPr lang="en-GB" sz="1800"/>
                <a:t>Clients</a:t>
              </a:r>
              <a:endParaRPr lang="en-US" sz="1800"/>
            </a:p>
          </p:txBody>
        </p:sp>
        <p:sp>
          <p:nvSpPr>
            <p:cNvPr id="51255" name="Line 55"/>
            <p:cNvSpPr>
              <a:spLocks noChangeShapeType="1"/>
            </p:cNvSpPr>
            <p:nvPr/>
          </p:nvSpPr>
          <p:spPr bwMode="auto">
            <a:xfrm flipH="1">
              <a:off x="3016" y="3838"/>
              <a:ext cx="1316" cy="91"/>
            </a:xfrm>
            <a:prstGeom prst="line">
              <a:avLst/>
            </a:prstGeom>
            <a:noFill/>
            <a:ln w="9525">
              <a:solidFill>
                <a:schemeClr val="tx1"/>
              </a:solidFill>
              <a:miter lim="800000"/>
              <a:headEnd/>
              <a:tailEnd type="triangle" w="med" len="med"/>
            </a:ln>
            <a:effectLst/>
          </p:spPr>
          <p:txBody>
            <a:bodyPr wrap="none"/>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C464CE-F39A-4966-90CE-DC231DB5AA3B}" type="slidenum">
              <a:rPr lang="en-GB"/>
              <a:pPr/>
              <a:t>7</a:t>
            </a:fld>
            <a:endParaRPr lang="en-GB"/>
          </a:p>
        </p:txBody>
      </p:sp>
      <p:sp>
        <p:nvSpPr>
          <p:cNvPr id="50178" name="Rectangle 2"/>
          <p:cNvSpPr>
            <a:spLocks noGrp="1" noChangeArrowheads="1"/>
          </p:cNvSpPr>
          <p:nvPr>
            <p:ph type="title"/>
          </p:nvPr>
        </p:nvSpPr>
        <p:spPr/>
        <p:txBody>
          <a:bodyPr/>
          <a:lstStyle/>
          <a:p>
            <a:r>
              <a:rPr lang="en-GB" sz="4000"/>
              <a:t>Software</a:t>
            </a:r>
            <a:endParaRPr lang="en-US" sz="4000"/>
          </a:p>
        </p:txBody>
      </p:sp>
      <p:sp>
        <p:nvSpPr>
          <p:cNvPr id="50179" name="Rectangle 3"/>
          <p:cNvSpPr>
            <a:spLocks noGrp="1" noChangeArrowheads="1"/>
          </p:cNvSpPr>
          <p:nvPr>
            <p:ph type="body" idx="1"/>
          </p:nvPr>
        </p:nvSpPr>
        <p:spPr/>
        <p:txBody>
          <a:bodyPr/>
          <a:lstStyle/>
          <a:p>
            <a:pPr>
              <a:buFont typeface="Wingdings" pitchFamily="2" charset="2"/>
              <a:buNone/>
            </a:pPr>
            <a:r>
              <a:rPr lang="en-GB"/>
              <a:t>Software consists </a:t>
            </a:r>
          </a:p>
          <a:p>
            <a:r>
              <a:rPr lang="en-GB"/>
              <a:t>The DBMS itself</a:t>
            </a:r>
          </a:p>
          <a:p>
            <a:r>
              <a:rPr lang="en-GB"/>
              <a:t>The application programs – providing user interfaces to access to the DBMS</a:t>
            </a:r>
          </a:p>
          <a:p>
            <a:r>
              <a:rPr lang="en-GB"/>
              <a:t>Operating systems including network software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FB72E37-F174-4A2F-AE8F-AA1C5CEDEF45}" type="slidenum">
              <a:rPr lang="en-GB"/>
              <a:pPr/>
              <a:t>8</a:t>
            </a:fld>
            <a:endParaRPr lang="en-GB"/>
          </a:p>
        </p:txBody>
      </p:sp>
      <p:sp>
        <p:nvSpPr>
          <p:cNvPr id="56322" name="Rectangle 2"/>
          <p:cNvSpPr>
            <a:spLocks noGrp="1" noChangeArrowheads="1"/>
          </p:cNvSpPr>
          <p:nvPr>
            <p:ph type="title"/>
          </p:nvPr>
        </p:nvSpPr>
        <p:spPr/>
        <p:txBody>
          <a:bodyPr/>
          <a:lstStyle/>
          <a:p>
            <a:r>
              <a:rPr lang="en-GB"/>
              <a:t>Data</a:t>
            </a:r>
            <a:endParaRPr lang="en-US"/>
          </a:p>
        </p:txBody>
      </p:sp>
      <p:sp>
        <p:nvSpPr>
          <p:cNvPr id="56323" name="Rectangle 3"/>
          <p:cNvSpPr>
            <a:spLocks noGrp="1" noChangeArrowheads="1"/>
          </p:cNvSpPr>
          <p:nvPr>
            <p:ph type="body" idx="1"/>
          </p:nvPr>
        </p:nvSpPr>
        <p:spPr/>
        <p:txBody>
          <a:bodyPr/>
          <a:lstStyle/>
          <a:p>
            <a:r>
              <a:rPr lang="en-GB"/>
              <a:t>Computer recognisable representation of facts, people, events, places, concepts</a:t>
            </a:r>
          </a:p>
          <a:p>
            <a:r>
              <a:rPr lang="en-GB"/>
              <a:t>Operational data</a:t>
            </a:r>
          </a:p>
          <a:p>
            <a:r>
              <a:rPr lang="en-GB"/>
              <a:t>Meta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7709C5B-7422-4050-AAAD-3FF77C7D2296}" type="slidenum">
              <a:rPr lang="en-GB"/>
              <a:pPr/>
              <a:t>9</a:t>
            </a:fld>
            <a:endParaRPr lang="en-GB"/>
          </a:p>
        </p:txBody>
      </p:sp>
      <p:sp>
        <p:nvSpPr>
          <p:cNvPr id="69634" name="Rectangle 2"/>
          <p:cNvSpPr>
            <a:spLocks noGrp="1" noChangeArrowheads="1"/>
          </p:cNvSpPr>
          <p:nvPr>
            <p:ph type="title"/>
          </p:nvPr>
        </p:nvSpPr>
        <p:spPr/>
        <p:txBody>
          <a:bodyPr/>
          <a:lstStyle/>
          <a:p>
            <a:r>
              <a:rPr lang="en-GB"/>
              <a:t>Operational data</a:t>
            </a:r>
            <a:endParaRPr lang="en-US"/>
          </a:p>
        </p:txBody>
      </p:sp>
      <p:sp>
        <p:nvSpPr>
          <p:cNvPr id="69635" name="Rectangle 3"/>
          <p:cNvSpPr>
            <a:spLocks noGrp="1" noChangeArrowheads="1"/>
          </p:cNvSpPr>
          <p:nvPr>
            <p:ph type="body" idx="1"/>
          </p:nvPr>
        </p:nvSpPr>
        <p:spPr/>
        <p:txBody>
          <a:bodyPr/>
          <a:lstStyle/>
          <a:p>
            <a:r>
              <a:rPr lang="en-GB" sz="2400"/>
              <a:t>Operational data – facts about people, places, events etc stored in the database and will be processed (insertion, update, delete etc)</a:t>
            </a:r>
          </a:p>
          <a:p>
            <a:r>
              <a:rPr lang="en-GB" sz="2400"/>
              <a:t>These facts are represented by concepts of fields/columns, records/entity instances, File/Table/Entity Type, depending on the data model we are using (more on data models to come later)</a:t>
            </a:r>
          </a:p>
        </p:txBody>
      </p:sp>
    </p:spTree>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352</TotalTime>
  <Words>2930</Words>
  <Application>Microsoft Office PowerPoint</Application>
  <PresentationFormat>On-screen Show (4:3)</PresentationFormat>
  <Paragraphs>413</Paragraphs>
  <Slides>38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Narrow</vt:lpstr>
      <vt:lpstr>Wingdings</vt:lpstr>
      <vt:lpstr>Echo</vt:lpstr>
      <vt:lpstr>CIS017-1 – Computer Systems Structure CIS095-1 – Databases and Computer Networks </vt:lpstr>
      <vt:lpstr>Terminologies</vt:lpstr>
      <vt:lpstr>Database Environment</vt:lpstr>
      <vt:lpstr>Database Components</vt:lpstr>
      <vt:lpstr>Hardware</vt:lpstr>
      <vt:lpstr>Hardware Configuration </vt:lpstr>
      <vt:lpstr>Software</vt:lpstr>
      <vt:lpstr>Data</vt:lpstr>
      <vt:lpstr>Operational data</vt:lpstr>
      <vt:lpstr>Meta data</vt:lpstr>
      <vt:lpstr>Procedure</vt:lpstr>
      <vt:lpstr>People</vt:lpstr>
      <vt:lpstr>People (cont…)</vt:lpstr>
      <vt:lpstr>People (cont…)</vt:lpstr>
      <vt:lpstr>People (cont…)</vt:lpstr>
      <vt:lpstr>People</vt:lpstr>
      <vt:lpstr>The Three-level ANSI-SPARC Architecture</vt:lpstr>
      <vt:lpstr>The Three-level ANSI-SPARC Architecture</vt:lpstr>
      <vt:lpstr>PowerPoint Presentation</vt:lpstr>
      <vt:lpstr>PowerPoint Presentation</vt:lpstr>
      <vt:lpstr>The Three-level ANSI-SPARC Architecture</vt:lpstr>
      <vt:lpstr>The Three-level ANSI-SPARC Architecture</vt:lpstr>
      <vt:lpstr>The Three-level ANSI-SPARC Architecture</vt:lpstr>
      <vt:lpstr>PowerPoint Presentation</vt:lpstr>
      <vt:lpstr>The Three-level ANSI-SPARC Architecture</vt:lpstr>
      <vt:lpstr>Functions of DBMS</vt:lpstr>
      <vt:lpstr>Functions of DBMS (cont…)</vt:lpstr>
      <vt:lpstr>Functions of DBMS (cont…)</vt:lpstr>
      <vt:lpstr>Functions of DBMS</vt:lpstr>
      <vt:lpstr>Multi-user DBMS Architectures</vt:lpstr>
      <vt:lpstr>Multi-user DBMS Architectures (cont…)</vt:lpstr>
      <vt:lpstr>PowerPoint Presentation</vt:lpstr>
      <vt:lpstr>Multi-user DBMS Architectures (cont…)</vt:lpstr>
      <vt:lpstr>PowerPoint Presentation</vt:lpstr>
      <vt:lpstr>Multi-user DBMS Architectures (cont…)</vt:lpstr>
      <vt:lpstr>Multi-user DBMS Architectures (cont…)</vt:lpstr>
      <vt:lpstr>PowerPoint Presentation</vt:lpstr>
      <vt:lpstr>Summary</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Adrian Benfell</dc:creator>
  <cp:lastModifiedBy>Sue Brandreth</cp:lastModifiedBy>
  <cp:revision>42</cp:revision>
  <dcterms:created xsi:type="dcterms:W3CDTF">2006-09-27T11:46:09Z</dcterms:created>
  <dcterms:modified xsi:type="dcterms:W3CDTF">2020-01-31T15:47:34Z</dcterms:modified>
</cp:coreProperties>
</file>