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1" r:id="rId5"/>
    <p:sldId id="268" r:id="rId6"/>
    <p:sldId id="258" r:id="rId7"/>
    <p:sldId id="270" r:id="rId8"/>
    <p:sldId id="273" r:id="rId9"/>
    <p:sldId id="272" r:id="rId10"/>
    <p:sldId id="259" r:id="rId11"/>
    <p:sldId id="266" r:id="rId12"/>
    <p:sldId id="260" r:id="rId13"/>
    <p:sldId id="261" r:id="rId14"/>
    <p:sldId id="262" r:id="rId15"/>
    <p:sldId id="263" r:id="rId16"/>
    <p:sldId id="264" r:id="rId17"/>
    <p:sldId id="26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C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0725"/>
            <a:ext cx="10191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0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237-59DF-45A1-92E1-80249D387954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4A1-3CA1-4BB1-A1FD-4795FA7687D6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3262"/>
            <a:ext cx="10191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1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237-59DF-45A1-92E1-80249D387954}" type="datetimeFigureOut">
              <a:rPr lang="en-GB" smtClean="0"/>
              <a:t>28/01/2021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4A1-3CA1-4BB1-A1FD-4795FA7687D6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8019"/>
            <a:ext cx="10191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6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>
            <a:lvl1pPr algn="r">
              <a:defRPr>
                <a:solidFill>
                  <a:srgbClr val="CC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693"/>
            <a:ext cx="10515600" cy="3796507"/>
          </a:xfrm>
        </p:spPr>
        <p:txBody>
          <a:bodyPr/>
          <a:lstStyle>
            <a:lvl1pPr marL="228600" indent="-228600">
              <a:buClr>
                <a:srgbClr val="CC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C0000"/>
              </a:buClr>
              <a:defRPr/>
            </a:lvl2pPr>
            <a:lvl3pPr marL="1143000" indent="-228600">
              <a:buClr>
                <a:srgbClr val="CC0000"/>
              </a:buClr>
              <a:buFont typeface="Courier New" panose="02070309020205020404" pitchFamily="49" charset="0"/>
              <a:buChar char="o"/>
              <a:defRPr/>
            </a:lvl3pPr>
            <a:lvl4pPr marL="1600200" indent="-228600">
              <a:buClr>
                <a:srgbClr val="CC0000"/>
              </a:buClr>
              <a:buFont typeface="Courier New" panose="02070309020205020404" pitchFamily="49" charset="0"/>
              <a:buChar char="o"/>
              <a:defRPr/>
            </a:lvl4pPr>
            <a:lvl5pPr marL="2057400" indent="-228600">
              <a:buClr>
                <a:srgbClr val="CC0000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4A1-3CA1-4BB1-A1FD-4795FA7687D6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8975"/>
            <a:ext cx="10191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6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CC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237-59DF-45A1-92E1-80249D387954}" type="datetimeFigureOut">
              <a:rPr lang="en-GB" smtClean="0"/>
              <a:t>28/01/2021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4A1-3CA1-4BB1-A1FD-4795FA7687D6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0725"/>
            <a:ext cx="10191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solidFill>
                  <a:srgbClr val="CC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rgbClr val="CC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C0000"/>
              </a:buClr>
              <a:defRPr/>
            </a:lvl2pPr>
            <a:lvl3pPr marL="1143000" indent="-228600">
              <a:buClr>
                <a:srgbClr val="CC0000"/>
              </a:buClr>
              <a:buFont typeface="Courier New" panose="02070309020205020404" pitchFamily="49" charset="0"/>
              <a:buChar char="o"/>
              <a:defRPr/>
            </a:lvl3pPr>
            <a:lvl4pPr marL="1600200" indent="-228600">
              <a:buClr>
                <a:srgbClr val="CC0000"/>
              </a:buClr>
              <a:buFont typeface="Courier New" panose="02070309020205020404" pitchFamily="49" charset="0"/>
              <a:buChar char="o"/>
              <a:defRPr/>
            </a:lvl4pPr>
            <a:lvl5pPr marL="2057400" indent="-228600">
              <a:buClr>
                <a:srgbClr val="CC0000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Clr>
                <a:srgbClr val="CC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C0000"/>
              </a:buClr>
              <a:defRPr/>
            </a:lvl2pPr>
            <a:lvl3pPr marL="1143000" indent="-228600">
              <a:buClr>
                <a:srgbClr val="CC0000"/>
              </a:buClr>
              <a:buFont typeface="Courier New" panose="02070309020205020404" pitchFamily="49" charset="0"/>
              <a:buChar char="o"/>
              <a:defRPr/>
            </a:lvl3pPr>
            <a:lvl4pPr marL="1600200" indent="-228600">
              <a:buClr>
                <a:srgbClr val="CC0000"/>
              </a:buClr>
              <a:buFont typeface="Courier New" panose="02070309020205020404" pitchFamily="49" charset="0"/>
              <a:buChar char="o"/>
              <a:defRPr/>
            </a:lvl4pPr>
            <a:lvl5pPr marL="2057400" indent="-228600">
              <a:buClr>
                <a:srgbClr val="CC0000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237-59DF-45A1-92E1-80249D387954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4A1-3CA1-4BB1-A1FD-4795FA7687D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0725"/>
            <a:ext cx="10191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r">
              <a:defRPr>
                <a:solidFill>
                  <a:srgbClr val="CC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237-59DF-45A1-92E1-80249D387954}" type="datetimeFigureOut">
              <a:rPr lang="en-GB" smtClean="0"/>
              <a:t>28/01/2021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4A1-3CA1-4BB1-A1FD-4795FA7687D6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0725"/>
            <a:ext cx="10191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0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solidFill>
                  <a:srgbClr val="CC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237-59DF-45A1-92E1-80249D387954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4A1-3CA1-4BB1-A1FD-4795FA7687D6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0725"/>
            <a:ext cx="10191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237-59DF-45A1-92E1-80249D387954}" type="datetimeFigureOut">
              <a:rPr lang="en-GB" smtClean="0"/>
              <a:t>28/01/2021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4A1-3CA1-4BB1-A1FD-4795FA7687D6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0725"/>
            <a:ext cx="10191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7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237-59DF-45A1-92E1-80249D387954}" type="datetimeFigureOut">
              <a:rPr lang="en-GB" smtClean="0"/>
              <a:t>28/01/2021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4A1-3CA1-4BB1-A1FD-4795FA7687D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0725"/>
            <a:ext cx="10191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4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1237-59DF-45A1-92E1-80249D387954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4A1-3CA1-4BB1-A1FD-4795FA7687D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0725"/>
            <a:ext cx="10191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1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D1237-59DF-45A1-92E1-80249D387954}" type="datetimeFigureOut">
              <a:rPr lang="en-GB" smtClean="0"/>
              <a:t>28/01/2021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8F4A1-3CA1-4BB1-A1FD-4795FA7687D6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5738019"/>
            <a:ext cx="10191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8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C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C000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C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C0000"/>
        </a:buClr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C0000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C0000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400" dirty="0">
                <a:solidFill>
                  <a:srgbClr val="0070C0"/>
                </a:solidFill>
                <a:latin typeface="Arial Narrow" panose="020B0606020202030204" pitchFamily="34" charset="0"/>
              </a:rPr>
              <a:t>CIS017-1 - Computer Systems Structure</a:t>
            </a:r>
            <a:br>
              <a:rPr lang="en-GB" sz="4400" dirty="0">
                <a:solidFill>
                  <a:srgbClr val="0070C0"/>
                </a:solidFill>
                <a:latin typeface="Arial Narrow" panose="020B0606020202030204" pitchFamily="34" charset="0"/>
              </a:rPr>
            </a:br>
            <a:r>
              <a:rPr lang="en-GB" sz="4400" dirty="0">
                <a:solidFill>
                  <a:srgbClr val="0070C0"/>
                </a:solidFill>
                <a:latin typeface="Arial Narrow" panose="020B0606020202030204" pitchFamily="34" charset="0"/>
              </a:rPr>
              <a:t>CIS095-1 - Databases and Computer Networks</a:t>
            </a:r>
            <a:endParaRPr lang="en-GB" sz="32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sz="3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98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8612-27A2-45AF-A61C-48423D52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Data and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A4A1C-8D89-413C-8D06-55777E59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693"/>
            <a:ext cx="10515600" cy="461703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Data</a:t>
            </a:r>
          </a:p>
          <a:p>
            <a:pPr lvl="1"/>
            <a:r>
              <a:rPr lang="en-GB" dirty="0"/>
              <a:t>Raw facts such as dates, names, values…</a:t>
            </a:r>
          </a:p>
          <a:p>
            <a:pPr lvl="1"/>
            <a:r>
              <a:rPr lang="en-GB" dirty="0"/>
              <a:t>E.g. “19.08.23”; “Edgar”; “Dorset”; “Codd”; </a:t>
            </a:r>
          </a:p>
          <a:p>
            <a:r>
              <a:rPr lang="en-GB" dirty="0">
                <a:solidFill>
                  <a:srgbClr val="0070C0"/>
                </a:solidFill>
              </a:rPr>
              <a:t>Information</a:t>
            </a:r>
          </a:p>
          <a:p>
            <a:pPr lvl="1"/>
            <a:r>
              <a:rPr lang="en-GB" dirty="0"/>
              <a:t>Data that is processed, given context and therefore meaning</a:t>
            </a:r>
          </a:p>
          <a:p>
            <a:pPr lvl="1"/>
            <a:r>
              <a:rPr lang="en-GB" dirty="0"/>
              <a:t>E.g. “Edgar Codd was born in Dorset on the 19</a:t>
            </a:r>
            <a:r>
              <a:rPr lang="en-GB" baseline="30000" dirty="0"/>
              <a:t>th</a:t>
            </a:r>
            <a:r>
              <a:rPr lang="en-GB" dirty="0"/>
              <a:t> August 1923”</a:t>
            </a:r>
          </a:p>
          <a:p>
            <a:r>
              <a:rPr lang="en-GB" dirty="0"/>
              <a:t>Data and information are corporate assets in business</a:t>
            </a:r>
          </a:p>
          <a:p>
            <a:r>
              <a:rPr lang="en-GB" dirty="0"/>
              <a:t>Not all data is stored in a computer. There are still dusty filing cabinets out there…</a:t>
            </a:r>
          </a:p>
        </p:txBody>
      </p:sp>
    </p:spTree>
    <p:extLst>
      <p:ext uri="{BB962C8B-B14F-4D97-AF65-F5344CB8AC3E}">
        <p14:creationId xmlns:p14="http://schemas.microsoft.com/office/powerpoint/2010/main" val="25392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Evolution of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rgbClr val="0070C0"/>
                </a:solidFill>
              </a:rPr>
              <a:t>Manual and computerised system:</a:t>
            </a:r>
          </a:p>
          <a:p>
            <a:pPr lvl="1"/>
            <a:r>
              <a:rPr lang="en-GB" dirty="0"/>
              <a:t>Files</a:t>
            </a:r>
          </a:p>
          <a:p>
            <a:pPr lvl="1"/>
            <a:r>
              <a:rPr lang="en-GB" dirty="0"/>
              <a:t>Records</a:t>
            </a:r>
          </a:p>
          <a:p>
            <a:pPr lvl="1"/>
            <a:r>
              <a:rPr lang="en-GB" dirty="0"/>
              <a:t>Data items/fields</a:t>
            </a:r>
          </a:p>
          <a:p>
            <a:pPr lvl="1"/>
            <a:r>
              <a:rPr lang="en-GB" dirty="0"/>
              <a:t>Cabinets</a:t>
            </a:r>
          </a:p>
          <a:p>
            <a:r>
              <a:rPr lang="en-GB" dirty="0">
                <a:solidFill>
                  <a:srgbClr val="0070C0"/>
                </a:solidFill>
              </a:rPr>
              <a:t>Database system:</a:t>
            </a:r>
          </a:p>
          <a:p>
            <a:pPr lvl="1"/>
            <a:r>
              <a:rPr lang="en-GB" dirty="0"/>
              <a:t>Relations/tables</a:t>
            </a:r>
          </a:p>
          <a:p>
            <a:pPr lvl="1"/>
            <a:r>
              <a:rPr lang="en-GB" dirty="0"/>
              <a:t>Rows/tuples</a:t>
            </a:r>
          </a:p>
          <a:p>
            <a:pPr lvl="1"/>
            <a:r>
              <a:rPr lang="en-GB" dirty="0"/>
              <a:t>Column/attributes</a:t>
            </a:r>
          </a:p>
          <a:p>
            <a:pPr lvl="1"/>
            <a:r>
              <a:rPr lang="en-GB" dirty="0"/>
              <a:t>Objects/entities</a:t>
            </a:r>
          </a:p>
          <a:p>
            <a:pPr lvl="1"/>
            <a:r>
              <a:rPr lang="en-GB" dirty="0"/>
              <a:t>Relationships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rgbClr val="0070C0"/>
                </a:solidFill>
              </a:rPr>
              <a:t>UML systems:</a:t>
            </a:r>
          </a:p>
          <a:p>
            <a:pPr lvl="1"/>
            <a:r>
              <a:rPr lang="en-GB" dirty="0"/>
              <a:t>Classes/sub-classes</a:t>
            </a:r>
          </a:p>
          <a:p>
            <a:pPr lvl="1"/>
            <a:r>
              <a:rPr lang="en-GB" dirty="0"/>
              <a:t>Associations</a:t>
            </a:r>
          </a:p>
          <a:p>
            <a:pPr lvl="1"/>
            <a:r>
              <a:rPr lang="en-GB" dirty="0"/>
              <a:t>Attributes</a:t>
            </a:r>
          </a:p>
          <a:p>
            <a:pPr lvl="1"/>
            <a:r>
              <a:rPr lang="en-GB" dirty="0"/>
              <a:t>Methods</a:t>
            </a:r>
          </a:p>
          <a:p>
            <a:pPr lvl="1"/>
            <a:r>
              <a:rPr lang="en-GB" dirty="0"/>
              <a:t>Operations</a:t>
            </a:r>
          </a:p>
          <a:p>
            <a:pPr lvl="1"/>
            <a:r>
              <a:rPr lang="en-GB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19774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A123-47AB-447D-AA1D-8ADC6B92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Information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1D24-701A-41F5-8534-832B0D38F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693"/>
            <a:ext cx="10515600" cy="5027855"/>
          </a:xfrm>
        </p:spPr>
        <p:txBody>
          <a:bodyPr>
            <a:normAutofit/>
          </a:bodyPr>
          <a:lstStyle/>
          <a:p>
            <a:r>
              <a:rPr lang="en-GB" dirty="0"/>
              <a:t>Data capture</a:t>
            </a:r>
          </a:p>
          <a:p>
            <a:pPr lvl="1"/>
            <a:r>
              <a:rPr lang="en-GB" dirty="0"/>
              <a:t>The way data is obtained – interviews, questionnaires, observations etc.</a:t>
            </a:r>
          </a:p>
          <a:p>
            <a:r>
              <a:rPr lang="en-GB" dirty="0"/>
              <a:t>Data recording</a:t>
            </a:r>
          </a:p>
          <a:p>
            <a:pPr lvl="1"/>
            <a:r>
              <a:rPr lang="en-GB" dirty="0"/>
              <a:t>Some media is used to capture the data: pen and paper, barcode, keyboard</a:t>
            </a:r>
          </a:p>
          <a:p>
            <a:r>
              <a:rPr lang="en-GB" dirty="0"/>
              <a:t>Data storage</a:t>
            </a:r>
          </a:p>
          <a:p>
            <a:pPr lvl="1"/>
            <a:r>
              <a:rPr lang="en-GB" dirty="0"/>
              <a:t>On paper and in a filing cabinet or electronically in a RMDB</a:t>
            </a:r>
          </a:p>
          <a:p>
            <a:r>
              <a:rPr lang="en-GB" dirty="0"/>
              <a:t>Data processing</a:t>
            </a:r>
          </a:p>
          <a:p>
            <a:pPr lvl="1"/>
            <a:r>
              <a:rPr lang="en-GB" dirty="0"/>
              <a:t>Need to correct errors or changes e.g. employee gets a pay rise or leaves the company</a:t>
            </a:r>
          </a:p>
          <a:p>
            <a:r>
              <a:rPr lang="en-GB" dirty="0"/>
              <a:t>Data output</a:t>
            </a:r>
          </a:p>
          <a:p>
            <a:pPr lvl="1"/>
            <a:r>
              <a:rPr lang="en-GB" dirty="0"/>
              <a:t>Often need to present to an audience so tables or graphs can be used.</a:t>
            </a:r>
          </a:p>
        </p:txBody>
      </p:sp>
    </p:spTree>
    <p:extLst>
      <p:ext uri="{BB962C8B-B14F-4D97-AF65-F5344CB8AC3E}">
        <p14:creationId xmlns:p14="http://schemas.microsoft.com/office/powerpoint/2010/main" val="345485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7F13-BE02-4B9C-9461-E687F59A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Database Management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1A56-32AF-4D19-8C9E-664F4992A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693"/>
            <a:ext cx="10515600" cy="4882081"/>
          </a:xfrm>
        </p:spPr>
        <p:txBody>
          <a:bodyPr>
            <a:normAutofit/>
          </a:bodyPr>
          <a:lstStyle/>
          <a:p>
            <a:r>
              <a:rPr lang="en-GB" dirty="0"/>
              <a:t>A database is a collection of related data</a:t>
            </a:r>
          </a:p>
          <a:p>
            <a:r>
              <a:rPr lang="en-GB" dirty="0"/>
              <a:t>The DBMS is a software system that enable users to define, create, maintain and control access to a database</a:t>
            </a:r>
          </a:p>
          <a:p>
            <a:r>
              <a:rPr lang="en-GB" dirty="0"/>
              <a:t>DDL – data definition language</a:t>
            </a:r>
          </a:p>
          <a:p>
            <a:r>
              <a:rPr lang="en-GB" dirty="0"/>
              <a:t>DML – data manipulation language</a:t>
            </a:r>
          </a:p>
          <a:p>
            <a:r>
              <a:rPr lang="en-GB" dirty="0"/>
              <a:t>Views – levels of security, customisation, provision of a consistent structure</a:t>
            </a:r>
          </a:p>
          <a:p>
            <a:r>
              <a:rPr lang="en-GB" dirty="0"/>
              <a:t>Allows users to store, retrieve, analyse and print information</a:t>
            </a:r>
          </a:p>
        </p:txBody>
      </p:sp>
    </p:spTree>
    <p:extLst>
      <p:ext uri="{BB962C8B-B14F-4D97-AF65-F5344CB8AC3E}">
        <p14:creationId xmlns:p14="http://schemas.microsoft.com/office/powerpoint/2010/main" val="3350524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18E7-FFA2-4428-A72F-7341DAEC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Components of a DBMS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567F5-A9BE-4776-9931-549F5F44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693"/>
            <a:ext cx="10515600" cy="4776064"/>
          </a:xfrm>
        </p:spPr>
        <p:txBody>
          <a:bodyPr>
            <a:normAutofit/>
          </a:bodyPr>
          <a:lstStyle/>
          <a:p>
            <a:r>
              <a:rPr lang="en-GB" dirty="0"/>
              <a:t>Hardware</a:t>
            </a:r>
          </a:p>
          <a:p>
            <a:pPr lvl="1"/>
            <a:r>
              <a:rPr lang="en-GB" dirty="0"/>
              <a:t>Client-server architecture</a:t>
            </a:r>
          </a:p>
          <a:p>
            <a:pPr lvl="1"/>
            <a:r>
              <a:rPr lang="en-GB" dirty="0"/>
              <a:t>Backend, frontend</a:t>
            </a:r>
          </a:p>
          <a:p>
            <a:r>
              <a:rPr lang="en-GB" dirty="0"/>
              <a:t>Software</a:t>
            </a:r>
          </a:p>
          <a:p>
            <a:pPr lvl="1"/>
            <a:r>
              <a:rPr lang="en-GB" dirty="0"/>
              <a:t>DBMS, application programs, SQL</a:t>
            </a:r>
          </a:p>
          <a:p>
            <a:r>
              <a:rPr lang="en-GB" dirty="0"/>
              <a:t>Data</a:t>
            </a:r>
          </a:p>
          <a:p>
            <a:pPr lvl="1"/>
            <a:r>
              <a:rPr lang="en-GB" dirty="0"/>
              <a:t>Operational data, metadata</a:t>
            </a:r>
          </a:p>
          <a:p>
            <a:r>
              <a:rPr lang="en-GB" dirty="0"/>
              <a:t>Procedure</a:t>
            </a:r>
          </a:p>
          <a:p>
            <a:pPr lvl="1"/>
            <a:r>
              <a:rPr lang="en-GB" dirty="0"/>
              <a:t>Instructions, rules</a:t>
            </a:r>
          </a:p>
          <a:p>
            <a:r>
              <a:rPr lang="en-GB" dirty="0"/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2172256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863F-E4DB-4F72-942E-2D4F0EF3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DBMS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97F0-391C-4B19-B4C7-6F60D8293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 creation of database structures</a:t>
            </a:r>
          </a:p>
          <a:p>
            <a:r>
              <a:rPr lang="en-GB" dirty="0"/>
              <a:t>Allow users to query data using appropriate languages</a:t>
            </a:r>
          </a:p>
          <a:p>
            <a:r>
              <a:rPr lang="en-GB" dirty="0"/>
              <a:t>Support storage for large amounts of data over a long period</a:t>
            </a:r>
          </a:p>
          <a:p>
            <a:r>
              <a:rPr lang="en-GB" dirty="0"/>
              <a:t>Provide for recovery in the event of failure, errors, attacks</a:t>
            </a:r>
          </a:p>
          <a:p>
            <a:r>
              <a:rPr lang="en-GB" dirty="0"/>
              <a:t>Control access to data from many users at once</a:t>
            </a:r>
          </a:p>
        </p:txBody>
      </p:sp>
    </p:spTree>
    <p:extLst>
      <p:ext uri="{BB962C8B-B14F-4D97-AF65-F5344CB8AC3E}">
        <p14:creationId xmlns:p14="http://schemas.microsoft.com/office/powerpoint/2010/main" val="2095542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3BB3-D832-4AAC-93EC-7B8C4050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Pros and Cons of DB Systems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EED6C-D443-4D5B-A8BB-2392B9A102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  <a:p>
            <a:pPr lvl="1"/>
            <a:r>
              <a:rPr lang="en-GB" dirty="0"/>
              <a:t>Control of data redundancy</a:t>
            </a:r>
          </a:p>
          <a:p>
            <a:pPr lvl="1"/>
            <a:r>
              <a:rPr lang="en-GB" dirty="0"/>
              <a:t>Data consistency</a:t>
            </a:r>
          </a:p>
          <a:p>
            <a:pPr lvl="1"/>
            <a:r>
              <a:rPr lang="en-GB" dirty="0"/>
              <a:t>More information from the same amount of data</a:t>
            </a:r>
          </a:p>
          <a:p>
            <a:pPr lvl="1"/>
            <a:r>
              <a:rPr lang="en-GB" dirty="0"/>
              <a:t>Sharing of data</a:t>
            </a:r>
          </a:p>
          <a:p>
            <a:pPr lvl="1"/>
            <a:r>
              <a:rPr lang="en-GB" dirty="0"/>
              <a:t>Improved security</a:t>
            </a:r>
          </a:p>
          <a:p>
            <a:pPr lvl="1"/>
            <a:r>
              <a:rPr lang="en-GB" dirty="0"/>
              <a:t>Enforcement of standards</a:t>
            </a:r>
          </a:p>
          <a:p>
            <a:pPr lvl="1"/>
            <a:r>
              <a:rPr lang="en-GB" dirty="0"/>
              <a:t>Improved maintenance through data independence</a:t>
            </a:r>
          </a:p>
          <a:p>
            <a:pPr lvl="1"/>
            <a:r>
              <a:rPr lang="en-GB" dirty="0"/>
              <a:t>Increased concurrency</a:t>
            </a:r>
          </a:p>
          <a:p>
            <a:pPr lvl="1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0F0C37-136F-443B-AC44-F491A21AF3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Disadvantages</a:t>
            </a:r>
          </a:p>
          <a:p>
            <a:pPr lvl="1"/>
            <a:r>
              <a:rPr lang="en-GB" dirty="0"/>
              <a:t>Complexity</a:t>
            </a:r>
          </a:p>
          <a:p>
            <a:pPr lvl="1"/>
            <a:r>
              <a:rPr lang="en-GB" dirty="0"/>
              <a:t>Size</a:t>
            </a:r>
          </a:p>
          <a:p>
            <a:pPr lvl="1"/>
            <a:r>
              <a:rPr lang="en-GB" dirty="0"/>
              <a:t>Cost of DBMSs</a:t>
            </a:r>
          </a:p>
          <a:p>
            <a:pPr lvl="1"/>
            <a:r>
              <a:rPr lang="en-GB" dirty="0"/>
              <a:t>Additional hardware costs</a:t>
            </a:r>
          </a:p>
          <a:p>
            <a:pPr lvl="1"/>
            <a:r>
              <a:rPr lang="en-GB" dirty="0"/>
              <a:t>Cost of conversion</a:t>
            </a:r>
          </a:p>
          <a:p>
            <a:pPr lvl="1"/>
            <a:r>
              <a:rPr lang="en-GB" dirty="0"/>
              <a:t>Performance</a:t>
            </a:r>
          </a:p>
          <a:p>
            <a:pPr lvl="1"/>
            <a:r>
              <a:rPr lang="en-GB" dirty="0"/>
              <a:t>Higher impact of failure</a:t>
            </a:r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628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57A3AB-9CBA-4193-8210-6160CC47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Database 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8F8A0-4368-405B-BEB0-2962E2D28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693"/>
            <a:ext cx="10515600" cy="4908585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SzPct val="115000"/>
            </a:pPr>
            <a:r>
              <a:rPr lang="en-GB" dirty="0"/>
              <a:t>The basic steps</a:t>
            </a:r>
          </a:p>
          <a:p>
            <a:pPr marL="800100" lvl="1" indent="-342900">
              <a:spcBef>
                <a:spcPct val="20000"/>
              </a:spcBef>
              <a:buSzPct val="115000"/>
            </a:pPr>
            <a:r>
              <a:rPr lang="en-GB" dirty="0"/>
              <a:t>Decide on the </a:t>
            </a:r>
            <a:r>
              <a:rPr lang="en-GB" b="1" dirty="0"/>
              <a:t>purpose</a:t>
            </a:r>
            <a:r>
              <a:rPr lang="en-GB" dirty="0"/>
              <a:t> of the database</a:t>
            </a:r>
          </a:p>
          <a:p>
            <a:pPr marL="800100" lvl="1" indent="-342900">
              <a:spcBef>
                <a:spcPct val="20000"/>
              </a:spcBef>
              <a:buSzPct val="115000"/>
            </a:pPr>
            <a:r>
              <a:rPr lang="en-GB" dirty="0"/>
              <a:t>Determine the </a:t>
            </a:r>
            <a:r>
              <a:rPr lang="en-GB" b="1" dirty="0"/>
              <a:t>information requirements</a:t>
            </a:r>
            <a:r>
              <a:rPr lang="en-GB" dirty="0"/>
              <a:t> of the database</a:t>
            </a:r>
          </a:p>
          <a:p>
            <a:pPr marL="1200150" lvl="2" indent="-285750">
              <a:spcBef>
                <a:spcPct val="20000"/>
              </a:spcBef>
              <a:buSzPct val="115000"/>
            </a:pPr>
            <a:r>
              <a:rPr lang="en-GB" dirty="0"/>
              <a:t>Analysis of the system undertaken using various methods and models</a:t>
            </a:r>
          </a:p>
          <a:p>
            <a:pPr marL="800100" lvl="1" indent="-342900">
              <a:spcBef>
                <a:spcPct val="20000"/>
              </a:spcBef>
              <a:buSzPct val="115000"/>
            </a:pPr>
            <a:r>
              <a:rPr lang="en-GB" dirty="0"/>
              <a:t>Produce a </a:t>
            </a:r>
            <a:r>
              <a:rPr lang="en-GB" b="1" dirty="0"/>
              <a:t>conceptual entity relationship model</a:t>
            </a:r>
            <a:r>
              <a:rPr lang="en-GB" dirty="0"/>
              <a:t> for the database</a:t>
            </a:r>
          </a:p>
          <a:p>
            <a:pPr marL="1200150" lvl="2" indent="-285750">
              <a:spcBef>
                <a:spcPct val="20000"/>
              </a:spcBef>
              <a:buSzPct val="115000"/>
            </a:pPr>
            <a:r>
              <a:rPr lang="en-GB" dirty="0"/>
              <a:t>Logically what should it look like </a:t>
            </a:r>
          </a:p>
          <a:p>
            <a:pPr lvl="3">
              <a:spcBef>
                <a:spcPct val="20000"/>
              </a:spcBef>
              <a:buSzPct val="115000"/>
            </a:pPr>
            <a:r>
              <a:rPr lang="en-GB" sz="2000" dirty="0"/>
              <a:t>Top down approach</a:t>
            </a:r>
          </a:p>
          <a:p>
            <a:pPr marL="800100" lvl="1" indent="-342900">
              <a:spcBef>
                <a:spcPct val="20000"/>
              </a:spcBef>
              <a:buSzPct val="115000"/>
            </a:pPr>
            <a:r>
              <a:rPr lang="en-GB" b="1" dirty="0"/>
              <a:t>Normalisation</a:t>
            </a:r>
            <a:r>
              <a:rPr lang="en-GB" dirty="0"/>
              <a:t> for designing a database</a:t>
            </a:r>
            <a:endParaRPr lang="en-GB" b="1" dirty="0"/>
          </a:p>
          <a:p>
            <a:pPr marL="800100" lvl="1" indent="-342900">
              <a:spcBef>
                <a:spcPct val="20000"/>
              </a:spcBef>
              <a:buSzPct val="115000"/>
            </a:pPr>
            <a:r>
              <a:rPr lang="en-GB" dirty="0"/>
              <a:t>Convert conceptual data model to a </a:t>
            </a:r>
            <a:r>
              <a:rPr lang="en-GB" b="1" dirty="0"/>
              <a:t>physical data 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340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Database System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693"/>
            <a:ext cx="10515600" cy="5083637"/>
          </a:xfrm>
        </p:spPr>
        <p:txBody>
          <a:bodyPr>
            <a:normAutofit/>
          </a:bodyPr>
          <a:lstStyle/>
          <a:p>
            <a:r>
              <a:rPr lang="en-GB" dirty="0"/>
              <a:t>Relational database modelling</a:t>
            </a:r>
          </a:p>
          <a:p>
            <a:pPr lvl="1"/>
            <a:r>
              <a:rPr lang="en-GB" dirty="0"/>
              <a:t>ERM (entity relationship models), UML (unified modelling language) – class models, normalisation</a:t>
            </a:r>
          </a:p>
          <a:p>
            <a:r>
              <a:rPr lang="en-GB" dirty="0"/>
              <a:t>Relational database programming</a:t>
            </a:r>
          </a:p>
          <a:p>
            <a:pPr lvl="1"/>
            <a:r>
              <a:rPr lang="en-GB" dirty="0"/>
              <a:t>Relational algebra, MS Access, SQL (structured query language)</a:t>
            </a:r>
          </a:p>
          <a:p>
            <a:r>
              <a:rPr lang="en-GB" dirty="0"/>
              <a:t>Web development</a:t>
            </a:r>
          </a:p>
          <a:p>
            <a:pPr lvl="1"/>
            <a:r>
              <a:rPr lang="en-GB" dirty="0"/>
              <a:t>XML etc.</a:t>
            </a:r>
          </a:p>
          <a:p>
            <a:r>
              <a:rPr lang="en-GB" dirty="0"/>
              <a:t>Database systems implementation</a:t>
            </a:r>
          </a:p>
          <a:p>
            <a:pPr lvl="1"/>
            <a:r>
              <a:rPr lang="en-GB" dirty="0"/>
              <a:t>Storage management, query processing, transaction processing</a:t>
            </a:r>
          </a:p>
          <a:p>
            <a:r>
              <a:rPr lang="en-GB" dirty="0"/>
              <a:t>Modern database systems</a:t>
            </a:r>
          </a:p>
          <a:p>
            <a:pPr lvl="1"/>
            <a:r>
              <a:rPr lang="en-GB" dirty="0"/>
              <a:t>Search engines, data mining, </a:t>
            </a:r>
            <a:r>
              <a:rPr lang="en-GB"/>
              <a:t>peer-to-peer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258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57BC-B3FB-442E-B2C0-BF9DC6D2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Welcome to your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3AA7-EBA9-4074-B65C-224C89082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693"/>
            <a:ext cx="10515600" cy="488208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Split into two parts </a:t>
            </a:r>
          </a:p>
          <a:p>
            <a:r>
              <a:rPr lang="en-GB" dirty="0">
                <a:solidFill>
                  <a:srgbClr val="0070C0"/>
                </a:solidFill>
              </a:rPr>
              <a:t>Databases:</a:t>
            </a:r>
          </a:p>
          <a:p>
            <a:pPr lvl="1"/>
            <a:r>
              <a:rPr lang="en-GB" dirty="0"/>
              <a:t>DB systems and data processing history</a:t>
            </a:r>
          </a:p>
          <a:p>
            <a:pPr lvl="1"/>
            <a:r>
              <a:rPr lang="en-GB" dirty="0"/>
              <a:t>DB structures and ERM</a:t>
            </a:r>
          </a:p>
          <a:p>
            <a:pPr lvl="1"/>
            <a:r>
              <a:rPr lang="en-GB" dirty="0"/>
              <a:t>Normalisation</a:t>
            </a:r>
          </a:p>
          <a:p>
            <a:pPr lvl="1"/>
            <a:r>
              <a:rPr lang="en-GB" dirty="0"/>
              <a:t>Data storage</a:t>
            </a:r>
          </a:p>
          <a:p>
            <a:pPr lvl="1"/>
            <a:r>
              <a:rPr lang="en-GB" dirty="0"/>
              <a:t>And lots more……</a:t>
            </a:r>
          </a:p>
          <a:p>
            <a:r>
              <a:rPr lang="en-GB" dirty="0">
                <a:solidFill>
                  <a:srgbClr val="0070C0"/>
                </a:solidFill>
              </a:rPr>
              <a:t>Networking:</a:t>
            </a:r>
          </a:p>
          <a:p>
            <a:pPr lvl="1"/>
            <a:r>
              <a:rPr lang="en-GB" dirty="0"/>
              <a:t>Models and protocols</a:t>
            </a:r>
          </a:p>
          <a:p>
            <a:pPr lvl="1"/>
            <a:r>
              <a:rPr lang="en-GB" dirty="0"/>
              <a:t>Network devices and media</a:t>
            </a:r>
          </a:p>
          <a:p>
            <a:pPr lvl="1"/>
            <a:r>
              <a:rPr lang="en-GB" dirty="0"/>
              <a:t>Network addressing</a:t>
            </a:r>
          </a:p>
          <a:p>
            <a:pPr lvl="1"/>
            <a:r>
              <a:rPr lang="en-GB" dirty="0"/>
              <a:t>LAN and WAN technologies</a:t>
            </a:r>
          </a:p>
        </p:txBody>
      </p:sp>
    </p:spTree>
    <p:extLst>
      <p:ext uri="{BB962C8B-B14F-4D97-AF65-F5344CB8AC3E}">
        <p14:creationId xmlns:p14="http://schemas.microsoft.com/office/powerpoint/2010/main" val="329631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040E-AAA5-4EEA-ADDE-DAA3151E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Timetables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04B4C-C0DC-4F92-AAAF-D5E3517F5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0070C0"/>
                </a:solidFill>
              </a:rPr>
              <a:t>Tuesday (Database)</a:t>
            </a:r>
          </a:p>
          <a:p>
            <a:pPr lvl="1"/>
            <a:r>
              <a:rPr lang="en-GB" sz="3200" dirty="0"/>
              <a:t>Lecture – 11.00-1.00pm – Online/Remote</a:t>
            </a:r>
          </a:p>
          <a:p>
            <a:pPr lvl="1"/>
            <a:r>
              <a:rPr lang="en-GB" sz="3200" dirty="0"/>
              <a:t>Practical </a:t>
            </a:r>
            <a:r>
              <a:rPr lang="en-GB" sz="3200"/>
              <a:t>– 2.00-6.00pm </a:t>
            </a:r>
            <a:r>
              <a:rPr lang="en-GB" sz="3200" dirty="0"/>
              <a:t>– Online/Remote</a:t>
            </a:r>
          </a:p>
          <a:p>
            <a:pPr marL="457200" lvl="1" indent="0">
              <a:buNone/>
            </a:pPr>
            <a:endParaRPr lang="en-GB" sz="3200" dirty="0"/>
          </a:p>
          <a:p>
            <a:r>
              <a:rPr lang="en-GB" sz="3600" dirty="0">
                <a:solidFill>
                  <a:srgbClr val="0070C0"/>
                </a:solidFill>
              </a:rPr>
              <a:t>Friday (Networking)</a:t>
            </a:r>
          </a:p>
          <a:p>
            <a:pPr lvl="1"/>
            <a:r>
              <a:rPr lang="en-GB" sz="3200" dirty="0"/>
              <a:t>Lecture  - 10.00-12.00 – Online</a:t>
            </a:r>
          </a:p>
          <a:p>
            <a:pPr lvl="1"/>
            <a:r>
              <a:rPr lang="en-GB" sz="3200" dirty="0"/>
              <a:t>Practical – 1.00-5.00pm – Online</a:t>
            </a:r>
          </a:p>
        </p:txBody>
      </p:sp>
    </p:spTree>
    <p:extLst>
      <p:ext uri="{BB962C8B-B14F-4D97-AF65-F5344CB8AC3E}">
        <p14:creationId xmlns:p14="http://schemas.microsoft.com/office/powerpoint/2010/main" val="52627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040E-AAA5-4EEA-ADDE-DAA3151E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Unit Timetable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04B4C-C0DC-4F92-AAAF-D5E3517F5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BFAF53-7D7C-49E5-884D-1EE0145F9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2913"/>
            <a:ext cx="12192000" cy="344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84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EAA8-4E21-466C-98A2-96EC57D5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D03A-9548-44DD-B6E3-18CED7183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693"/>
            <a:ext cx="10515600" cy="437107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two parts will be taught over 12 plus weeks in parallel</a:t>
            </a:r>
          </a:p>
          <a:p>
            <a:endParaRPr lang="en-GB" dirty="0"/>
          </a:p>
          <a:p>
            <a:r>
              <a:rPr lang="en-GB" dirty="0"/>
              <a:t>There will be a 2-hour lecture on databases and a four hour practical session</a:t>
            </a:r>
          </a:p>
          <a:p>
            <a:r>
              <a:rPr lang="en-GB" dirty="0"/>
              <a:t>There will be a 2-hour lecture on networking technologies and a four hour practical session</a:t>
            </a:r>
          </a:p>
          <a:p>
            <a:endParaRPr lang="en-GB" dirty="0"/>
          </a:p>
          <a:p>
            <a:r>
              <a:rPr lang="en-GB" dirty="0"/>
              <a:t>The unit is currently being updated but the most significant change is that networking will be taught using the CISCO IT Academy on-line resources.  You will be enrolled on the first CISCO CCNA Ver 7 module – Networking Fundamentals.  You will learn about this next Friday….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58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5190-8C91-4EEE-976D-630DD9C8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482D-EDE3-448A-B60E-C43242AD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assessment points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Assessment 1 (30%) </a:t>
            </a:r>
            <a:r>
              <a:rPr lang="en-GB" dirty="0"/>
              <a:t>- Week 9 – a report based on a case study covering data modelling, normalisation and SQL.  We will focus on this in the first weeks.</a:t>
            </a:r>
          </a:p>
          <a:p>
            <a:pPr lvl="1"/>
            <a:r>
              <a:rPr lang="en-GB" dirty="0"/>
              <a:t>You really must attend lectures and practical sessions if you want to pass ‘stress free’</a:t>
            </a:r>
          </a:p>
          <a:p>
            <a:pPr lvl="1"/>
            <a:endParaRPr lang="en-GB" dirty="0"/>
          </a:p>
          <a:p>
            <a:pPr lvl="1"/>
            <a:r>
              <a:rPr lang="en-GB" dirty="0">
                <a:solidFill>
                  <a:srgbClr val="0070C0"/>
                </a:solidFill>
              </a:rPr>
              <a:t>Assessment 2 (70%) </a:t>
            </a:r>
            <a:r>
              <a:rPr lang="en-GB" dirty="0"/>
              <a:t>is a CISCO online Multiple Choice Test and will take place AFTER Week 12</a:t>
            </a:r>
          </a:p>
          <a:p>
            <a:pPr lvl="1"/>
            <a:r>
              <a:rPr lang="en-GB" dirty="0"/>
              <a:t>The MC Test will be the end of the Networking Fundamentals module MC Test and will have up to 60 questions with 2 hours to complete.</a:t>
            </a:r>
          </a:p>
        </p:txBody>
      </p:sp>
    </p:spTree>
    <p:extLst>
      <p:ext uri="{BB962C8B-B14F-4D97-AF65-F5344CB8AC3E}">
        <p14:creationId xmlns:p14="http://schemas.microsoft.com/office/powerpoint/2010/main" val="100667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5190-8C91-4EEE-976D-630DD9C8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Database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482D-EDE3-448A-B60E-C43242AD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442" y="1619825"/>
            <a:ext cx="10515600" cy="379650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2400" dirty="0">
                <a:latin typeface="Arial Narrow" panose="020B0606020202030204" pitchFamily="34" charset="0"/>
              </a:rPr>
              <a:t>Database structures and Entity Relationship models </a:t>
            </a:r>
          </a:p>
          <a:p>
            <a:pPr>
              <a:lnSpc>
                <a:spcPct val="110000"/>
              </a:lnSpc>
            </a:pPr>
            <a:r>
              <a:rPr lang="en-GB" sz="2400" dirty="0">
                <a:latin typeface="Arial Narrow" panose="020B0606020202030204" pitchFamily="34" charset="0"/>
              </a:rPr>
              <a:t>Database normalisation for designing relational database tables to minimise duplication of information </a:t>
            </a:r>
          </a:p>
          <a:p>
            <a:pPr>
              <a:lnSpc>
                <a:spcPct val="110000"/>
              </a:lnSpc>
            </a:pPr>
            <a:r>
              <a:rPr lang="en-GB" sz="2400" dirty="0">
                <a:latin typeface="Arial Narrow" panose="020B0606020202030204" pitchFamily="34" charset="0"/>
              </a:rPr>
              <a:t>Using CASE tools in practice, ERM and Normalisation links to OOP  </a:t>
            </a:r>
          </a:p>
          <a:p>
            <a:pPr>
              <a:lnSpc>
                <a:spcPct val="110000"/>
              </a:lnSpc>
            </a:pPr>
            <a:r>
              <a:rPr lang="en-GB" sz="2400" dirty="0">
                <a:latin typeface="Arial Narrow" panose="020B0606020202030204" pitchFamily="34" charset="0"/>
              </a:rPr>
              <a:t>Using MySQL and Oracle to implement designed databases </a:t>
            </a:r>
          </a:p>
          <a:p>
            <a:pPr>
              <a:lnSpc>
                <a:spcPct val="110000"/>
              </a:lnSpc>
            </a:pPr>
            <a:r>
              <a:rPr lang="en-GB" sz="2400" dirty="0">
                <a:latin typeface="Arial Narrow" panose="020B0606020202030204" pitchFamily="34" charset="0"/>
              </a:rPr>
              <a:t>Using a SQL implementation to define and manipulate data  </a:t>
            </a:r>
          </a:p>
        </p:txBody>
      </p:sp>
    </p:spTree>
    <p:extLst>
      <p:ext uri="{BB962C8B-B14F-4D97-AF65-F5344CB8AC3E}">
        <p14:creationId xmlns:p14="http://schemas.microsoft.com/office/powerpoint/2010/main" val="422482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5190-8C91-4EEE-976D-630DD9C8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Database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482D-EDE3-448A-B60E-C43242AD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325" y="1530746"/>
            <a:ext cx="10515600" cy="379650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dirty="0">
                <a:latin typeface="Arial Narrow" panose="020B0606020202030204" pitchFamily="34" charset="0"/>
              </a:rPr>
              <a:t>Using MongoDB as an example understand the architecture of and implement No-SQL databases 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Arial Narrow" panose="020B0606020202030204" pitchFamily="34" charset="0"/>
              </a:rPr>
              <a:t>Define and recognise different types of data and work with Big Data using the Hadoop ecosystem 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Arial Narrow" panose="020B0606020202030204" pitchFamily="34" charset="0"/>
              </a:rPr>
              <a:t>Gain an insight into data warehousing 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Arial Narrow" panose="020B0606020202030204" pitchFamily="34" charset="0"/>
              </a:rPr>
              <a:t>Data Storage and indexing and queries</a:t>
            </a:r>
          </a:p>
        </p:txBody>
      </p:sp>
    </p:spTree>
    <p:extLst>
      <p:ext uri="{BB962C8B-B14F-4D97-AF65-F5344CB8AC3E}">
        <p14:creationId xmlns:p14="http://schemas.microsoft.com/office/powerpoint/2010/main" val="419896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5190-8C91-4EEE-976D-630DD9C8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Network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482D-EDE3-448A-B60E-C43242AD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566" y="1682887"/>
            <a:ext cx="10515600" cy="379650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dirty="0">
                <a:latin typeface="Arial Narrow" panose="020B0606020202030204" pitchFamily="34" charset="0"/>
              </a:rPr>
              <a:t>Introduction to Computer Networks, the OSI and TCP/IP models 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Arial Narrow" panose="020B0606020202030204" pitchFamily="34" charset="0"/>
              </a:rPr>
              <a:t>Media, network addressing, network protocols, network devices 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Arial Narrow" panose="020B0606020202030204" pitchFamily="34" charset="0"/>
              </a:rPr>
              <a:t>LAN Technologies 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Arial Narrow" panose="020B0606020202030204" pitchFamily="34" charset="0"/>
              </a:rPr>
              <a:t>Network security, network management and network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66106474"/>
      </p:ext>
    </p:extLst>
  </p:cSld>
  <p:clrMapOvr>
    <a:masterClrMapping/>
  </p:clrMapOvr>
</p:sld>
</file>

<file path=ppt/theme/theme1.xml><?xml version="1.0" encoding="utf-8"?>
<a:theme xmlns:a="http://schemas.openxmlformats.org/drawingml/2006/main" name="Uo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B" id="{F59A86E6-E61C-49C9-A006-2F35ECF77C77}" vid="{5DEC67EA-9663-4879-A3E4-FFE03B741B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Words>940</Words>
  <Application>Microsoft Office PowerPoint</Application>
  <PresentationFormat>Widescreen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Courier New</vt:lpstr>
      <vt:lpstr>Wingdings</vt:lpstr>
      <vt:lpstr>UoB</vt:lpstr>
      <vt:lpstr>CIS017-1 - Computer Systems Structure CIS095-1 - Databases and Computer Networks</vt:lpstr>
      <vt:lpstr>Welcome to your unit</vt:lpstr>
      <vt:lpstr>Timetables</vt:lpstr>
      <vt:lpstr>Unit Timetable</vt:lpstr>
      <vt:lpstr>PowerPoint Presentation</vt:lpstr>
      <vt:lpstr>Assessments</vt:lpstr>
      <vt:lpstr>Database Syllabus</vt:lpstr>
      <vt:lpstr>Database Syllabus</vt:lpstr>
      <vt:lpstr>Network Syllabus</vt:lpstr>
      <vt:lpstr> Data and information</vt:lpstr>
      <vt:lpstr>Evolution of systems</vt:lpstr>
      <vt:lpstr>Information process</vt:lpstr>
      <vt:lpstr>Database Management Systems</vt:lpstr>
      <vt:lpstr>Components of a DBMS environment</vt:lpstr>
      <vt:lpstr>DBMS requirements</vt:lpstr>
      <vt:lpstr>Pros and Cons of DB Systems</vt:lpstr>
      <vt:lpstr>Database Design</vt:lpstr>
      <vt:lpstr>Database System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Computing APP010-1</dc:title>
  <dc:creator>Tess</dc:creator>
  <cp:lastModifiedBy>Sue Brandreth</cp:lastModifiedBy>
  <cp:revision>30</cp:revision>
  <dcterms:created xsi:type="dcterms:W3CDTF">2017-09-29T09:46:04Z</dcterms:created>
  <dcterms:modified xsi:type="dcterms:W3CDTF">2021-01-28T07:54:01Z</dcterms:modified>
</cp:coreProperties>
</file>