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2"/>
    <p:sldId id="270" r:id="rId3"/>
    <p:sldId id="273" r:id="rId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58" autoAdjust="0"/>
  </p:normalViewPr>
  <p:slideViewPr>
    <p:cSldViewPr snapToGrid="0">
      <p:cViewPr varScale="1">
        <p:scale>
          <a:sx n="54" d="100"/>
          <a:sy n="54" d="100"/>
        </p:scale>
        <p:origin x="13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5" name="Shape 2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9" name="Shape 2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和目标结合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2" name="Shape 2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7897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2" name="Shape 2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885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0"/>
          <p:cNvSpPr/>
          <p:nvPr/>
        </p:nvSpPr>
        <p:spPr>
          <a:xfrm>
            <a:off x="0" y="609740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3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4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136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516255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13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14400" y="2130907"/>
            <a:ext cx="10363200" cy="147035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 b="0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3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28800" y="3887080"/>
            <a:ext cx="8534400" cy="1752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  <a:defRPr sz="3200">
                <a:solidFill>
                  <a:srgbClr val="888888"/>
                </a:solidFill>
              </a:defRPr>
            </a:lvl1pPr>
            <a:lvl2pPr marL="0" indent="457200" algn="ctr">
              <a:buSzTx/>
              <a:buNone/>
              <a:defRPr sz="3200">
                <a:solidFill>
                  <a:srgbClr val="888888"/>
                </a:solidFill>
              </a:defRPr>
            </a:lvl2pPr>
            <a:lvl3pPr marL="0" indent="914400" algn="ctr">
              <a:buSzTx/>
              <a:buNone/>
              <a:defRPr sz="3200">
                <a:solidFill>
                  <a:srgbClr val="888888"/>
                </a:solidFill>
              </a:defRPr>
            </a:lvl3pPr>
            <a:lvl4pPr marL="0" indent="1371600" algn="ctr">
              <a:buSzTx/>
              <a:buNone/>
              <a:defRPr sz="3200">
                <a:solidFill>
                  <a:srgbClr val="888888"/>
                </a:solidFill>
              </a:defRPr>
            </a:lvl4pPr>
            <a:lvl5pPr marL="0" indent="1828800" algn="ctr">
              <a:buSzTx/>
              <a:buNone/>
              <a:defRPr sz="32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0" name="Title 2"/>
          <p:cNvSpPr txBox="1"/>
          <p:nvPr/>
        </p:nvSpPr>
        <p:spPr>
          <a:xfrm>
            <a:off x="0" y="30847"/>
            <a:ext cx="12192000" cy="54804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0"/>
          <p:cNvSpPr/>
          <p:nvPr/>
        </p:nvSpPr>
        <p:spPr>
          <a:xfrm>
            <a:off x="0" y="609740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8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151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516255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15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1600562"/>
            <a:ext cx="10972800" cy="4526989"/>
          </a:xfrm>
          <a:prstGeom prst="rect">
            <a:avLst/>
          </a:prstGeom>
        </p:spPr>
        <p:txBody>
          <a:bodyPr>
            <a:normAutofit/>
          </a:bodyPr>
          <a:lstStyle>
            <a:lvl1pPr marL="342900">
              <a:defRPr sz="3200"/>
            </a:lvl1pPr>
            <a:lvl2pPr marL="784225">
              <a:defRPr sz="3200"/>
            </a:lvl2pPr>
            <a:lvl3pPr marL="1219200">
              <a:defRPr sz="3200"/>
            </a:lvl3pPr>
            <a:lvl4pPr marL="1737360">
              <a:defRPr sz="3200"/>
            </a:lvl4pPr>
            <a:lvl5pPr marL="21945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0" y="38108"/>
            <a:ext cx="12192000" cy="533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10"/>
          <p:cNvSpPr/>
          <p:nvPr/>
        </p:nvSpPr>
        <p:spPr>
          <a:xfrm>
            <a:off x="0" y="609740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3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4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165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516255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166" name="Line 7"/>
          <p:cNvSpPr/>
          <p:nvPr/>
        </p:nvSpPr>
        <p:spPr>
          <a:xfrm>
            <a:off x="1" y="6508699"/>
            <a:ext cx="12192001" cy="1"/>
          </a:xfrm>
          <a:prstGeom prst="line">
            <a:avLst/>
          </a:prstGeom>
          <a:ln w="19050">
            <a:solidFill>
              <a:srgbClr val="C0C0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94390" y="6566779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0"/>
          <p:cNvSpPr/>
          <p:nvPr/>
        </p:nvSpPr>
        <p:spPr>
          <a:xfrm>
            <a:off x="0" y="609738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5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6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7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178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387350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1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04820" y="6597423"/>
            <a:ext cx="245403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0"/>
          <p:cNvSpPr/>
          <p:nvPr/>
        </p:nvSpPr>
        <p:spPr>
          <a:xfrm>
            <a:off x="0" y="609738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87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88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9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190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387350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19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63084" y="4407903"/>
            <a:ext cx="10363201" cy="136238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 cap="all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9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63084" y="2907370"/>
            <a:ext cx="10363201" cy="150052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04820" y="6597423"/>
            <a:ext cx="245403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0"/>
          <p:cNvSpPr/>
          <p:nvPr/>
        </p:nvSpPr>
        <p:spPr>
          <a:xfrm>
            <a:off x="0" y="609738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1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2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3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204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387350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20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04820" y="6597423"/>
            <a:ext cx="245403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0" y="38107"/>
            <a:ext cx="12192000" cy="533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10"/>
          <p:cNvSpPr/>
          <p:nvPr/>
        </p:nvSpPr>
        <p:spPr>
          <a:xfrm>
            <a:off x="0" y="609738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14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15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6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217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387350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2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14400" y="2130907"/>
            <a:ext cx="10363200" cy="147035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 b="0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1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28800" y="3887080"/>
            <a:ext cx="8534400" cy="1752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</a:defRPr>
            </a:lvl1pPr>
            <a:lvl2pPr marL="0" indent="457200" algn="ctr"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</a:defRPr>
            </a:lvl2pPr>
            <a:lvl3pPr marL="0" indent="914400" algn="ctr"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</a:defRPr>
            </a:lvl3pPr>
            <a:lvl4pPr marL="0" indent="1371600" algn="ctr"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</a:defRPr>
            </a:lvl4pPr>
            <a:lvl5pPr marL="0" indent="1828800" algn="ctr"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04820" y="6597423"/>
            <a:ext cx="245403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1" name="Title 2"/>
          <p:cNvSpPr txBox="1"/>
          <p:nvPr/>
        </p:nvSpPr>
        <p:spPr>
          <a:xfrm>
            <a:off x="0" y="30846"/>
            <a:ext cx="12192000" cy="54804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10"/>
          <p:cNvSpPr/>
          <p:nvPr/>
        </p:nvSpPr>
        <p:spPr>
          <a:xfrm>
            <a:off x="0" y="609738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9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0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1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232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387350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23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1600562"/>
            <a:ext cx="10972800" cy="4526989"/>
          </a:xfrm>
          <a:prstGeom prst="rect">
            <a:avLst/>
          </a:prstGeom>
        </p:spPr>
        <p:txBody>
          <a:bodyPr>
            <a:normAutofit/>
          </a:bodyPr>
          <a:lstStyle>
            <a:lvl1pPr marL="342900">
              <a:spcBef>
                <a:spcPts val="700"/>
              </a:spcBef>
              <a:defRPr sz="3200"/>
            </a:lvl1pPr>
            <a:lvl2pPr marL="784225">
              <a:spcBef>
                <a:spcPts val="700"/>
              </a:spcBef>
              <a:defRPr sz="3200"/>
            </a:lvl2pPr>
            <a:lvl3pPr marL="1219200">
              <a:spcBef>
                <a:spcPts val="700"/>
              </a:spcBef>
              <a:defRPr sz="3200"/>
            </a:lvl3pPr>
            <a:lvl4pPr marL="1737360">
              <a:spcBef>
                <a:spcPts val="700"/>
              </a:spcBef>
              <a:defRPr sz="3200"/>
            </a:lvl4pPr>
            <a:lvl5pPr marL="21945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04820" y="6597423"/>
            <a:ext cx="245403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0" y="38107"/>
            <a:ext cx="12192000" cy="533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10"/>
          <p:cNvSpPr/>
          <p:nvPr/>
        </p:nvSpPr>
        <p:spPr>
          <a:xfrm>
            <a:off x="0" y="609738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3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4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5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246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387350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247" name="Line 7"/>
          <p:cNvSpPr/>
          <p:nvPr/>
        </p:nvSpPr>
        <p:spPr>
          <a:xfrm>
            <a:off x="0" y="6508699"/>
            <a:ext cx="12192001" cy="1"/>
          </a:xfrm>
          <a:prstGeom prst="line">
            <a:avLst/>
          </a:prstGeom>
          <a:ln w="19050">
            <a:solidFill>
              <a:srgbClr val="C0C0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94388" y="6566779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/>
          <p:cNvSpPr/>
          <p:nvPr/>
        </p:nvSpPr>
        <p:spPr>
          <a:xfrm>
            <a:off x="0" y="609740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28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516255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63084" y="4407903"/>
            <a:ext cx="10363201" cy="136238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 cap="all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63084" y="2907370"/>
            <a:ext cx="10363201" cy="150052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2000"/>
            </a:lvl1pPr>
            <a:lvl2pPr marL="0" indent="457200">
              <a:spcBef>
                <a:spcPts val="300"/>
              </a:spcBef>
              <a:buSzTx/>
              <a:buNone/>
              <a:defRPr sz="2000"/>
            </a:lvl2pPr>
            <a:lvl3pPr marL="0" indent="914400">
              <a:spcBef>
                <a:spcPts val="300"/>
              </a:spcBef>
              <a:buSzTx/>
              <a:buNone/>
              <a:defRPr sz="2000"/>
            </a:lvl3pPr>
            <a:lvl4pPr marL="0" indent="1371600">
              <a:spcBef>
                <a:spcPts val="300"/>
              </a:spcBef>
              <a:buSzTx/>
              <a:buNone/>
              <a:defRPr sz="2000"/>
            </a:lvl4pPr>
            <a:lvl5pPr marL="0" indent="1828800">
              <a:spcBef>
                <a:spcPts val="300"/>
              </a:spcBef>
              <a:buSz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"/>
          <p:cNvSpPr/>
          <p:nvPr/>
        </p:nvSpPr>
        <p:spPr>
          <a:xfrm>
            <a:off x="0" y="609740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42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516255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0" y="38108"/>
            <a:ext cx="12192000" cy="533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0"/>
          <p:cNvSpPr/>
          <p:nvPr/>
        </p:nvSpPr>
        <p:spPr>
          <a:xfrm>
            <a:off x="0" y="609740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2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55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516255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14400" y="2130907"/>
            <a:ext cx="10363200" cy="147035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 b="0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28800" y="3887080"/>
            <a:ext cx="8534400" cy="1752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  <a:defRPr sz="3200">
                <a:solidFill>
                  <a:srgbClr val="888888"/>
                </a:solidFill>
              </a:defRPr>
            </a:lvl1pPr>
            <a:lvl2pPr marL="0" indent="457200" algn="ctr">
              <a:buSzTx/>
              <a:buNone/>
              <a:defRPr sz="3200">
                <a:solidFill>
                  <a:srgbClr val="888888"/>
                </a:solidFill>
              </a:defRPr>
            </a:lvl2pPr>
            <a:lvl3pPr marL="0" indent="914400" algn="ctr">
              <a:buSzTx/>
              <a:buNone/>
              <a:defRPr sz="3200">
                <a:solidFill>
                  <a:srgbClr val="888888"/>
                </a:solidFill>
              </a:defRPr>
            </a:lvl3pPr>
            <a:lvl4pPr marL="0" indent="1371600" algn="ctr">
              <a:buSzTx/>
              <a:buNone/>
              <a:defRPr sz="3200">
                <a:solidFill>
                  <a:srgbClr val="888888"/>
                </a:solidFill>
              </a:defRPr>
            </a:lvl4pPr>
            <a:lvl5pPr marL="0" indent="1828800" algn="ctr">
              <a:buSzTx/>
              <a:buNone/>
              <a:defRPr sz="32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9" name="Title 2"/>
          <p:cNvSpPr txBox="1"/>
          <p:nvPr/>
        </p:nvSpPr>
        <p:spPr>
          <a:xfrm>
            <a:off x="0" y="30847"/>
            <a:ext cx="12192000" cy="54804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0"/>
          <p:cNvSpPr/>
          <p:nvPr/>
        </p:nvSpPr>
        <p:spPr>
          <a:xfrm>
            <a:off x="0" y="609740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7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8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70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516255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71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1600562"/>
            <a:ext cx="10972800" cy="4526989"/>
          </a:xfrm>
          <a:prstGeom prst="rect">
            <a:avLst/>
          </a:prstGeom>
        </p:spPr>
        <p:txBody>
          <a:bodyPr>
            <a:normAutofit/>
          </a:bodyPr>
          <a:lstStyle>
            <a:lvl1pPr marL="342900">
              <a:defRPr sz="3200"/>
            </a:lvl1pPr>
            <a:lvl2pPr marL="784225">
              <a:defRPr sz="3200"/>
            </a:lvl2pPr>
            <a:lvl3pPr marL="1219200">
              <a:defRPr sz="3200"/>
            </a:lvl3pPr>
            <a:lvl4pPr marL="1737360">
              <a:defRPr sz="3200"/>
            </a:lvl4pPr>
            <a:lvl5pPr marL="21945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7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0" y="38108"/>
            <a:ext cx="12192000" cy="533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10"/>
          <p:cNvSpPr/>
          <p:nvPr/>
        </p:nvSpPr>
        <p:spPr>
          <a:xfrm>
            <a:off x="0" y="609740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1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2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84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516255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85" name="Line 7"/>
          <p:cNvSpPr/>
          <p:nvPr/>
        </p:nvSpPr>
        <p:spPr>
          <a:xfrm>
            <a:off x="1" y="6508699"/>
            <a:ext cx="12192001" cy="1"/>
          </a:xfrm>
          <a:prstGeom prst="line">
            <a:avLst/>
          </a:prstGeom>
          <a:ln w="19050">
            <a:solidFill>
              <a:srgbClr val="C0C0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94390" y="6566779"/>
            <a:ext cx="245404" cy="2269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0"/>
          <p:cNvSpPr/>
          <p:nvPr/>
        </p:nvSpPr>
        <p:spPr>
          <a:xfrm>
            <a:off x="0" y="609740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4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5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97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516255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"/>
          <p:cNvSpPr/>
          <p:nvPr/>
        </p:nvSpPr>
        <p:spPr>
          <a:xfrm>
            <a:off x="0" y="609740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6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7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109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516255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1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63084" y="4407903"/>
            <a:ext cx="10363201" cy="136238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 cap="all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1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63084" y="2907370"/>
            <a:ext cx="10363201" cy="150052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2000"/>
            </a:lvl1pPr>
            <a:lvl2pPr marL="0" indent="457200">
              <a:spcBef>
                <a:spcPts val="300"/>
              </a:spcBef>
              <a:buSzTx/>
              <a:buNone/>
              <a:defRPr sz="2000"/>
            </a:lvl2pPr>
            <a:lvl3pPr marL="0" indent="914400">
              <a:spcBef>
                <a:spcPts val="300"/>
              </a:spcBef>
              <a:buSzTx/>
              <a:buNone/>
              <a:defRPr sz="2000"/>
            </a:lvl3pPr>
            <a:lvl4pPr marL="0" indent="1371600">
              <a:spcBef>
                <a:spcPts val="300"/>
              </a:spcBef>
              <a:buSzTx/>
              <a:buNone/>
              <a:defRPr sz="2000"/>
            </a:lvl4pPr>
            <a:lvl5pPr marL="0" indent="1828800">
              <a:spcBef>
                <a:spcPts val="300"/>
              </a:spcBef>
              <a:buSz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0"/>
          <p:cNvSpPr/>
          <p:nvPr/>
        </p:nvSpPr>
        <p:spPr>
          <a:xfrm>
            <a:off x="0" y="609740"/>
            <a:ext cx="12192000" cy="76218"/>
          </a:xfrm>
          <a:prstGeom prst="rect">
            <a:avLst/>
          </a:prstGeom>
          <a:solidFill>
            <a:srgbClr val="174DB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0" name="Rectangle 11"/>
          <p:cNvSpPr/>
          <p:nvPr/>
        </p:nvSpPr>
        <p:spPr>
          <a:xfrm>
            <a:off x="0" y="685954"/>
            <a:ext cx="12192000" cy="2286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1" name="Line 14"/>
          <p:cNvSpPr/>
          <p:nvPr/>
        </p:nvSpPr>
        <p:spPr>
          <a:xfrm>
            <a:off x="0" y="685954"/>
            <a:ext cx="12192000" cy="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123" name="文本框 1"/>
          <p:cNvSpPr txBox="1"/>
          <p:nvPr/>
        </p:nvSpPr>
        <p:spPr>
          <a:xfrm>
            <a:off x="61644" y="190735"/>
            <a:ext cx="48768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516255">
              <a:lnSpc>
                <a:spcPct val="93000"/>
              </a:lnSpc>
              <a:defRPr b="1">
                <a:solidFill>
                  <a:srgbClr val="174D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第二章  For 循环语句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“For” Loops</a:t>
            </a:r>
          </a:p>
        </p:txBody>
      </p:sp>
      <p:sp>
        <p:nvSpPr>
          <p:cNvPr id="1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0" y="38108"/>
            <a:ext cx="12192000" cy="533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/>
          <p:nvPr/>
        </p:nvSpPr>
        <p:spPr>
          <a:xfrm>
            <a:off x="8529166" y="677938"/>
            <a:ext cx="3663950" cy="226795"/>
          </a:xfrm>
          <a:prstGeom prst="rect">
            <a:avLst/>
          </a:prstGeom>
          <a:ln w="12700">
            <a:miter lim="400000"/>
          </a:ln>
        </p:spPr>
        <p:txBody>
          <a:bodyPr lIns="45623" tIns="45623" rIns="45623" bIns="45623">
            <a:spAutoFit/>
          </a:bodyPr>
          <a:lstStyle>
            <a:lvl1pPr algn="r">
              <a:spcBef>
                <a:spcPts val="600"/>
              </a:spcBef>
              <a:defRPr sz="1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© Han Zheng, 2019</a:t>
            </a:r>
          </a:p>
        </p:txBody>
      </p:sp>
      <p:sp>
        <p:nvSpPr>
          <p:cNvPr id="3" name="文本框 1"/>
          <p:cNvSpPr txBox="1"/>
          <p:nvPr/>
        </p:nvSpPr>
        <p:spPr>
          <a:xfrm>
            <a:off x="609649" y="409810"/>
            <a:ext cx="4876801" cy="37719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516255">
              <a:lnSpc>
                <a:spcPct val="93000"/>
              </a:lnSpc>
              <a:defRPr sz="1400">
                <a:solidFill>
                  <a:schemeClr val="accent4">
                    <a:lumOff val="-8799"/>
                  </a:schemeClr>
                </a:solidFill>
              </a:defRPr>
            </a:pPr>
            <a:r>
              <a:rPr lang="zh-CN" altLang="en-US" sz="2000" dirty="0"/>
              <a:t>黄金矿工</a:t>
            </a:r>
            <a:endParaRPr lang="zh-CN" sz="2000" dirty="0"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04820" y="6597425"/>
            <a:ext cx="245403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0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线条"/>
          <p:cNvSpPr/>
          <p:nvPr/>
        </p:nvSpPr>
        <p:spPr>
          <a:xfrm>
            <a:off x="760992" y="892935"/>
            <a:ext cx="10957985" cy="1"/>
          </a:xfrm>
          <a:prstGeom prst="line">
            <a:avLst/>
          </a:prstGeom>
          <a:ln w="12700">
            <a:solidFill>
              <a:srgbClr val="DDDDDD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" name="图像" descr="图像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314876" y="279000"/>
            <a:ext cx="459668" cy="37211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774700" y="894095"/>
            <a:ext cx="10972800" cy="98946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>
            <a:lvl2pPr marL="796925" indent="-327025"/>
            <a:lvl3pPr marL="1231900" indent="-304800"/>
            <a:lvl4pPr marL="1750060" indent="-365760"/>
            <a:lvl5pPr marL="2207260" indent="-36576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295EB7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295EB7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295EB7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295EB7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295EB7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609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295EB7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1219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295EB7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295EB7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2438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295EB7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55600" marR="0" indent="-342900" algn="l" defTabSz="91440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612775" marR="0" indent="-142875" algn="l" defTabSz="91440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060450" marR="0" indent="-133350" algn="l" defTabSz="91440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544320" marR="0" indent="-160020" algn="l" defTabSz="91440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001520" marR="0" indent="-160020" algn="l" defTabSz="91440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459355" marR="0" indent="-160020" algn="l" defTabSz="91440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2916555" marR="0" indent="-160020" algn="l" defTabSz="91440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373755" marR="0" indent="-160020" algn="l" defTabSz="91440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3830955" marR="0" indent="-160020" algn="l" defTabSz="91440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11954261" y="6597423"/>
            <a:ext cx="195962" cy="276540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266" name="Icon syst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Icon system </a:t>
            </a:r>
          </a:p>
        </p:txBody>
      </p:sp>
      <p:pic>
        <p:nvPicPr>
          <p:cNvPr id="267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42" y="1883555"/>
            <a:ext cx="11611319" cy="66057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C12A7872-FFA7-4E7C-BFF1-8152E78AF3E3}"/>
              </a:ext>
            </a:extLst>
          </p:cNvPr>
          <p:cNvGrpSpPr/>
          <p:nvPr/>
        </p:nvGrpSpPr>
        <p:grpSpPr>
          <a:xfrm>
            <a:off x="8647186" y="2826385"/>
            <a:ext cx="1868170" cy="1205230"/>
            <a:chOff x="6030595" y="2740660"/>
            <a:chExt cx="1868170" cy="1205230"/>
          </a:xfrm>
        </p:grpSpPr>
        <p:sp>
          <p:nvSpPr>
            <p:cNvPr id="6" name="上箭头 10">
              <a:extLst>
                <a:ext uri="{FF2B5EF4-FFF2-40B4-BE49-F238E27FC236}">
                  <a16:creationId xmlns:a16="http://schemas.microsoft.com/office/drawing/2014/main" id="{C440E470-DA1F-4734-BDAD-55D684B17C94}"/>
                </a:ext>
              </a:extLst>
            </p:cNvPr>
            <p:cNvSpPr/>
            <p:nvPr/>
          </p:nvSpPr>
          <p:spPr>
            <a:xfrm>
              <a:off x="6649085" y="2740660"/>
              <a:ext cx="504190" cy="648335"/>
            </a:xfrm>
            <a:prstGeom prst="upArrow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ctr" forceAA="0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25E922B-C87D-4FBE-BACC-FED5FF8DF4D7}"/>
                </a:ext>
              </a:extLst>
            </p:cNvPr>
            <p:cNvSpPr txBox="1"/>
            <p:nvPr/>
          </p:nvSpPr>
          <p:spPr>
            <a:xfrm>
              <a:off x="6030595" y="3548380"/>
              <a:ext cx="1868170" cy="39751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none" lIns="45719" tIns="45719" rIns="45719" bIns="45719" numCol="1" spcCol="38100" rtlCol="0" anchor="t" forceAA="0">
              <a:spAutoFit/>
            </a:bodyPr>
            <a:lstStyle/>
            <a:p>
              <a:pPr marL="0" marR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FillTx/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输入标题块文字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11975451" y="6597425"/>
            <a:ext cx="174772" cy="243841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272" name="For 循环/计数循环"/>
          <p:cNvSpPr txBox="1">
            <a:spLocks noGrp="1"/>
          </p:cNvSpPr>
          <p:nvPr>
            <p:ph type="title"/>
          </p:nvPr>
        </p:nvSpPr>
        <p:spPr>
          <a:xfrm>
            <a:off x="2224733" y="2629535"/>
            <a:ext cx="8730133" cy="989330"/>
          </a:xfrm>
          <a:prstGeom prst="rect">
            <a:avLst/>
          </a:prstGeom>
        </p:spPr>
        <p:txBody>
          <a:bodyPr/>
          <a:lstStyle/>
          <a:p>
            <a:r>
              <a:rPr lang="zh-CN" altLang="en-US" sz="3600" dirty="0"/>
              <a:t>第四章    网络爬虫之技能课时</a:t>
            </a:r>
            <a:br>
              <a:rPr lang="en-US" altLang="zh-CN" sz="3600" dirty="0"/>
            </a:br>
            <a:r>
              <a:rPr lang="en-US" altLang="zh-CN" sz="3600" dirty="0"/>
              <a:t>	——  </a:t>
            </a:r>
            <a:r>
              <a:rPr lang="zh-CN" altLang="en-US" sz="3600" dirty="0"/>
              <a:t>格式化输出和文件操作</a:t>
            </a:r>
            <a:endParaRPr sz="36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0E81D28-85DE-4D02-91FB-ADD29D075647}"/>
              </a:ext>
            </a:extLst>
          </p:cNvPr>
          <p:cNvGrpSpPr/>
          <p:nvPr/>
        </p:nvGrpSpPr>
        <p:grpSpPr>
          <a:xfrm>
            <a:off x="3714750" y="878541"/>
            <a:ext cx="4762500" cy="5979459"/>
            <a:chOff x="3714750" y="878541"/>
            <a:chExt cx="4762500" cy="597945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03AE5F0-A5E2-4805-B50F-7B53E5DAB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0" y="3733800"/>
              <a:ext cx="4762500" cy="3124200"/>
            </a:xfrm>
            <a:prstGeom prst="rect">
              <a:avLst/>
            </a:prstGeom>
          </p:spPr>
        </p:pic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FFFC780-B253-48F3-B823-B8BBA1E430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878541"/>
              <a:ext cx="0" cy="349623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22264428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11975451" y="6597425"/>
            <a:ext cx="174772" cy="243841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F691832E-F6E1-45F5-A4C8-485AE8E62F4E}"/>
              </a:ext>
            </a:extLst>
          </p:cNvPr>
          <p:cNvSpPr txBox="1"/>
          <p:nvPr/>
        </p:nvSpPr>
        <p:spPr>
          <a:xfrm>
            <a:off x="822849" y="1185148"/>
            <a:ext cx="7067608" cy="5847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3200" dirty="0">
                <a:solidFill>
                  <a:srgbClr val="295EB7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本章导读</a:t>
            </a:r>
            <a:endParaRPr sz="3200" dirty="0">
              <a:solidFill>
                <a:srgbClr val="295EB7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F691832E-F6E1-45F5-A4C8-485AE8E62F4E}"/>
              </a:ext>
            </a:extLst>
          </p:cNvPr>
          <p:cNvSpPr txBox="1"/>
          <p:nvPr/>
        </p:nvSpPr>
        <p:spPr>
          <a:xfrm>
            <a:off x="822849" y="1769923"/>
            <a:ext cx="7067608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000" dirty="0">
                <a:solidFill>
                  <a:srgbClr val="295EB7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通过学习本章内容，你将学到以下知识</a:t>
            </a:r>
            <a:endParaRPr sz="2000" dirty="0">
              <a:solidFill>
                <a:srgbClr val="295EB7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72081" y="3112668"/>
            <a:ext cx="80478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95EB7"/>
                </a:solidFill>
              </a:rPr>
              <a:t>1</a:t>
            </a:r>
            <a:r>
              <a:rPr lang="zh-CN" altLang="en-US" sz="2400" b="1" dirty="0">
                <a:solidFill>
                  <a:srgbClr val="295EB7"/>
                </a:solidFill>
              </a:rPr>
              <a:t>、</a:t>
            </a:r>
            <a:r>
              <a:rPr lang="en-US" altLang="zh-CN" sz="2400" b="1" dirty="0">
                <a:solidFill>
                  <a:srgbClr val="295EB7"/>
                </a:solidFill>
              </a:rPr>
              <a:t>Python </a:t>
            </a:r>
            <a:r>
              <a:rPr lang="zh-CN" altLang="en-US" sz="2400" b="1" dirty="0">
                <a:solidFill>
                  <a:srgbClr val="295EB7"/>
                </a:solidFill>
              </a:rPr>
              <a:t>进行格式化输出（填空题）</a:t>
            </a:r>
            <a:endParaRPr lang="en-US" altLang="zh-CN" sz="2400" b="1" dirty="0">
              <a:solidFill>
                <a:srgbClr val="295EB7"/>
              </a:solidFill>
            </a:endParaRPr>
          </a:p>
          <a:p>
            <a:r>
              <a:rPr lang="en-US" altLang="zh-CN" sz="2400" b="1" dirty="0">
                <a:solidFill>
                  <a:srgbClr val="295EB7"/>
                </a:solidFill>
              </a:rPr>
              <a:t>2</a:t>
            </a:r>
            <a:r>
              <a:rPr lang="zh-CN" altLang="en-US" sz="2400" b="1" dirty="0">
                <a:solidFill>
                  <a:srgbClr val="295EB7"/>
                </a:solidFill>
              </a:rPr>
              <a:t>、用</a:t>
            </a:r>
            <a:r>
              <a:rPr lang="en-US" altLang="zh-CN" sz="2400" b="1" dirty="0">
                <a:solidFill>
                  <a:srgbClr val="295EB7"/>
                </a:solidFill>
              </a:rPr>
              <a:t>Python</a:t>
            </a:r>
            <a:r>
              <a:rPr lang="zh-CN" altLang="en-US" sz="2400" b="1" dirty="0">
                <a:solidFill>
                  <a:srgbClr val="295EB7"/>
                </a:solidFill>
              </a:rPr>
              <a:t>来操作文件</a:t>
            </a:r>
            <a:endParaRPr lang="zh-CN" altLang="zh-CN" sz="2400" b="1" dirty="0">
              <a:solidFill>
                <a:srgbClr val="295E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846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_Default Design">
  <a:themeElements>
    <a:clrScheme name="2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2_Default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2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2_Default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47</Words>
  <Application>Microsoft Office PowerPoint</Application>
  <PresentationFormat>宽屏</PresentationFormat>
  <Paragraphs>11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微软雅黑</vt:lpstr>
      <vt:lpstr>Arial</vt:lpstr>
      <vt:lpstr>Calibri</vt:lpstr>
      <vt:lpstr>2_Default Design</vt:lpstr>
      <vt:lpstr>Icon system </vt:lpstr>
      <vt:lpstr>第四章    网络爬虫之技能课时  ——  格式化输出和文件操作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 system</dc:title>
  <dc:creator>drops Rain</dc:creator>
  <cp:lastModifiedBy>Rain drops</cp:lastModifiedBy>
  <cp:revision>278</cp:revision>
  <dcterms:created xsi:type="dcterms:W3CDTF">2019-05-15T07:38:35Z</dcterms:created>
  <dcterms:modified xsi:type="dcterms:W3CDTF">2019-06-06T04:52:29Z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