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2"/>
    <p:sldId id="270" r:id="rId3"/>
    <p:sldId id="273" r:id="rId4"/>
    <p:sldId id="264" r:id="rId5"/>
    <p:sldId id="302" r:id="rId6"/>
    <p:sldId id="291" r:id="rId7"/>
    <p:sldId id="303" r:id="rId8"/>
    <p:sldId id="304" r:id="rId9"/>
    <p:sldId id="285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58" autoAdjust="0"/>
  </p:normalViewPr>
  <p:slideViewPr>
    <p:cSldViewPr snapToGrid="0">
      <p:cViewPr varScale="1">
        <p:scale>
          <a:sx n="54" d="100"/>
          <a:sy n="54" d="100"/>
        </p:scale>
        <p:origin x="13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5" name="Shape 2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9" name="Shape 2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和目标结合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2" name="Shape 2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7897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2" name="Shape 2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8859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2" name="Shape 2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1.</a:t>
            </a:r>
            <a:r>
              <a:rPr lang="zh-CN" altLang="en-US" baseline="0" dirty="0"/>
              <a:t> 首先第一个问题</a:t>
            </a:r>
            <a:endParaRPr lang="en-US" altLang="zh-CN" baseline="0" dirty="0"/>
          </a:p>
          <a:p>
            <a:r>
              <a:rPr lang="en-US" baseline="0" dirty="0"/>
              <a:t>2. </a:t>
            </a:r>
            <a:r>
              <a:rPr lang="zh-CN" altLang="en-US" baseline="0" dirty="0"/>
              <a:t>过渡：下面我们一起来通过视频了解一下   视频时长约</a:t>
            </a:r>
            <a:r>
              <a:rPr lang="en-US" altLang="zh-CN" baseline="0" dirty="0"/>
              <a:t>7min</a:t>
            </a:r>
          </a:p>
          <a:p>
            <a:r>
              <a:rPr lang="en-US" baseline="0" dirty="0"/>
              <a:t>3. </a:t>
            </a:r>
            <a:r>
              <a:rPr lang="zh-CN" altLang="en-US" baseline="0" dirty="0"/>
              <a:t>视频链接：</a:t>
            </a:r>
            <a:r>
              <a:rPr lang="en-US" altLang="zh-CN" baseline="0" dirty="0"/>
              <a:t>https://cloud.kepuchina.cn/search/videoDetail?id=7663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0787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2" name="Shape 2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http://www.w3school.com.cn/tiy/t.asp?f=html_basic  </a:t>
            </a:r>
            <a:r>
              <a:rPr lang="zh-CN" altLang="en-US" dirty="0"/>
              <a:t>可以在这里实际体验演示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5385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2" name="Shape 2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网络爬虫定义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右图： 直观感受一下这只机器人，像蜘蛛一样把互联网上的东西取下来，送到我们自己的电脑上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4008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2" name="Shape 2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网络爬虫定义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右图： 直观感受一下这只机器人，像蜘蛛一样把互联网上的东西取下来，送到我们自己的电脑上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3558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2" name="Shape 2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AutoNum type="arabicPeriod"/>
            </a:pPr>
            <a:endParaRPr lang="en-US" altLang="zh-CN" baseline="0" dirty="0"/>
          </a:p>
        </p:txBody>
      </p:sp>
    </p:spTree>
    <p:extLst>
      <p:ext uri="{BB962C8B-B14F-4D97-AF65-F5344CB8AC3E}">
        <p14:creationId xmlns:p14="http://schemas.microsoft.com/office/powerpoint/2010/main" val="1326299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2" name="Shape 2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AutoNum type="arabicPeriod"/>
            </a:pPr>
            <a:endParaRPr lang="en-US" altLang="zh-CN" baseline="0" dirty="0"/>
          </a:p>
        </p:txBody>
      </p:sp>
    </p:spTree>
    <p:extLst>
      <p:ext uri="{BB962C8B-B14F-4D97-AF65-F5344CB8AC3E}">
        <p14:creationId xmlns:p14="http://schemas.microsoft.com/office/powerpoint/2010/main" val="1135832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0"/>
          <p:cNvSpPr/>
          <p:nvPr/>
        </p:nvSpPr>
        <p:spPr>
          <a:xfrm>
            <a:off x="0" y="609740"/>
            <a:ext cx="12192000" cy="76218"/>
          </a:xfrm>
          <a:prstGeom prst="rect">
            <a:avLst/>
          </a:prstGeom>
          <a:solidFill>
            <a:srgbClr val="174DB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3" name="Rectangle 11"/>
          <p:cNvSpPr/>
          <p:nvPr/>
        </p:nvSpPr>
        <p:spPr>
          <a:xfrm>
            <a:off x="0" y="685954"/>
            <a:ext cx="12192000" cy="22865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4" name="Line 14"/>
          <p:cNvSpPr/>
          <p:nvPr/>
        </p:nvSpPr>
        <p:spPr>
          <a:xfrm>
            <a:off x="0" y="685954"/>
            <a:ext cx="12192000" cy="1"/>
          </a:xfrm>
          <a:prstGeom prst="line">
            <a:avLst/>
          </a:prstGeom>
          <a:ln w="19050"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5" name="Text Box 18"/>
          <p:cNvSpPr txBox="1"/>
          <p:nvPr/>
        </p:nvSpPr>
        <p:spPr>
          <a:xfrm>
            <a:off x="8529166" y="677938"/>
            <a:ext cx="3663950" cy="226795"/>
          </a:xfrm>
          <a:prstGeom prst="rect">
            <a:avLst/>
          </a:prstGeom>
          <a:ln w="12700">
            <a:miter lim="400000"/>
          </a:ln>
        </p:spPr>
        <p:txBody>
          <a:bodyPr lIns="45623" tIns="45623" rIns="45623" bIns="45623">
            <a:spAutoFit/>
          </a:bodyPr>
          <a:lstStyle>
            <a:lvl1pPr algn="r">
              <a:spcBef>
                <a:spcPts val="600"/>
              </a:spcBef>
              <a:defRPr sz="10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© Han Zheng, 2019</a:t>
            </a:r>
          </a:p>
        </p:txBody>
      </p:sp>
      <p:sp>
        <p:nvSpPr>
          <p:cNvPr id="136" name="文本框 1"/>
          <p:cNvSpPr txBox="1"/>
          <p:nvPr/>
        </p:nvSpPr>
        <p:spPr>
          <a:xfrm>
            <a:off x="61644" y="190735"/>
            <a:ext cx="4876801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516255">
              <a:lnSpc>
                <a:spcPct val="93000"/>
              </a:lnSpc>
              <a:defRPr b="1">
                <a:solidFill>
                  <a:srgbClr val="174D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第二章  For 循环语句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“For” Loops</a:t>
            </a:r>
          </a:p>
        </p:txBody>
      </p:sp>
      <p:sp>
        <p:nvSpPr>
          <p:cNvPr id="13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14400" y="2130907"/>
            <a:ext cx="10363200" cy="147035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 b="0">
                <a:solidFill>
                  <a:srgbClr val="00000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3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828800" y="3887080"/>
            <a:ext cx="8534400" cy="1752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None/>
              <a:defRPr sz="3200">
                <a:solidFill>
                  <a:srgbClr val="888888"/>
                </a:solidFill>
              </a:defRPr>
            </a:lvl1pPr>
            <a:lvl2pPr marL="0" indent="457200" algn="ctr">
              <a:buSzTx/>
              <a:buNone/>
              <a:defRPr sz="3200">
                <a:solidFill>
                  <a:srgbClr val="888888"/>
                </a:solidFill>
              </a:defRPr>
            </a:lvl2pPr>
            <a:lvl3pPr marL="0" indent="914400" algn="ctr">
              <a:buSzTx/>
              <a:buNone/>
              <a:defRPr sz="3200">
                <a:solidFill>
                  <a:srgbClr val="888888"/>
                </a:solidFill>
              </a:defRPr>
            </a:lvl3pPr>
            <a:lvl4pPr marL="0" indent="1371600" algn="ctr">
              <a:buSzTx/>
              <a:buNone/>
              <a:defRPr sz="3200">
                <a:solidFill>
                  <a:srgbClr val="888888"/>
                </a:solidFill>
              </a:defRPr>
            </a:lvl4pPr>
            <a:lvl5pPr marL="0" indent="1828800" algn="ctr">
              <a:buSzTx/>
              <a:buNone/>
              <a:defRPr sz="32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0" name="Title 2"/>
          <p:cNvSpPr txBox="1"/>
          <p:nvPr/>
        </p:nvSpPr>
        <p:spPr>
          <a:xfrm>
            <a:off x="0" y="30847"/>
            <a:ext cx="12192000" cy="54804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0"/>
          <p:cNvSpPr/>
          <p:nvPr/>
        </p:nvSpPr>
        <p:spPr>
          <a:xfrm>
            <a:off x="0" y="609740"/>
            <a:ext cx="12192000" cy="76218"/>
          </a:xfrm>
          <a:prstGeom prst="rect">
            <a:avLst/>
          </a:prstGeom>
          <a:solidFill>
            <a:srgbClr val="174DB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8" name="Rectangle 11"/>
          <p:cNvSpPr/>
          <p:nvPr/>
        </p:nvSpPr>
        <p:spPr>
          <a:xfrm>
            <a:off x="0" y="685954"/>
            <a:ext cx="12192000" cy="22865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Line 14"/>
          <p:cNvSpPr/>
          <p:nvPr/>
        </p:nvSpPr>
        <p:spPr>
          <a:xfrm>
            <a:off x="0" y="685954"/>
            <a:ext cx="12192000" cy="1"/>
          </a:xfrm>
          <a:prstGeom prst="line">
            <a:avLst/>
          </a:prstGeom>
          <a:ln w="19050"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" name="Text Box 18"/>
          <p:cNvSpPr txBox="1"/>
          <p:nvPr/>
        </p:nvSpPr>
        <p:spPr>
          <a:xfrm>
            <a:off x="8529166" y="677938"/>
            <a:ext cx="3663950" cy="226795"/>
          </a:xfrm>
          <a:prstGeom prst="rect">
            <a:avLst/>
          </a:prstGeom>
          <a:ln w="12700">
            <a:miter lim="400000"/>
          </a:ln>
        </p:spPr>
        <p:txBody>
          <a:bodyPr lIns="45623" tIns="45623" rIns="45623" bIns="45623">
            <a:spAutoFit/>
          </a:bodyPr>
          <a:lstStyle>
            <a:lvl1pPr algn="r">
              <a:spcBef>
                <a:spcPts val="600"/>
              </a:spcBef>
              <a:defRPr sz="10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© Han Zheng, 2019</a:t>
            </a:r>
          </a:p>
        </p:txBody>
      </p:sp>
      <p:sp>
        <p:nvSpPr>
          <p:cNvPr id="151" name="文本框 1"/>
          <p:cNvSpPr txBox="1"/>
          <p:nvPr/>
        </p:nvSpPr>
        <p:spPr>
          <a:xfrm>
            <a:off x="61644" y="190735"/>
            <a:ext cx="4876801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516255">
              <a:lnSpc>
                <a:spcPct val="93000"/>
              </a:lnSpc>
              <a:defRPr b="1">
                <a:solidFill>
                  <a:srgbClr val="174D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第二章  For 循环语句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“For” Loops</a:t>
            </a:r>
          </a:p>
        </p:txBody>
      </p:sp>
      <p:sp>
        <p:nvSpPr>
          <p:cNvPr id="15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09600" y="1600562"/>
            <a:ext cx="10972800" cy="4526989"/>
          </a:xfrm>
          <a:prstGeom prst="rect">
            <a:avLst/>
          </a:prstGeom>
        </p:spPr>
        <p:txBody>
          <a:bodyPr>
            <a:normAutofit/>
          </a:bodyPr>
          <a:lstStyle>
            <a:lvl1pPr marL="342900">
              <a:defRPr sz="3200"/>
            </a:lvl1pPr>
            <a:lvl2pPr marL="784225">
              <a:defRPr sz="3200"/>
            </a:lvl2pPr>
            <a:lvl3pPr marL="1219200">
              <a:defRPr sz="3200"/>
            </a:lvl3pPr>
            <a:lvl4pPr marL="1737360">
              <a:defRPr sz="3200"/>
            </a:lvl4pPr>
            <a:lvl5pPr marL="21945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0" y="38108"/>
            <a:ext cx="12192000" cy="533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>
                <a:solidFill>
                  <a:srgbClr val="000000"/>
                </a:solidFill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10"/>
          <p:cNvSpPr/>
          <p:nvPr/>
        </p:nvSpPr>
        <p:spPr>
          <a:xfrm>
            <a:off x="0" y="609740"/>
            <a:ext cx="12192000" cy="76218"/>
          </a:xfrm>
          <a:prstGeom prst="rect">
            <a:avLst/>
          </a:prstGeom>
          <a:solidFill>
            <a:srgbClr val="174DB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Rectangle 11"/>
          <p:cNvSpPr/>
          <p:nvPr/>
        </p:nvSpPr>
        <p:spPr>
          <a:xfrm>
            <a:off x="0" y="685954"/>
            <a:ext cx="12192000" cy="22865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3" name="Line 14"/>
          <p:cNvSpPr/>
          <p:nvPr/>
        </p:nvSpPr>
        <p:spPr>
          <a:xfrm>
            <a:off x="0" y="685954"/>
            <a:ext cx="12192000" cy="1"/>
          </a:xfrm>
          <a:prstGeom prst="line">
            <a:avLst/>
          </a:prstGeom>
          <a:ln w="19050"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4" name="Text Box 18"/>
          <p:cNvSpPr txBox="1"/>
          <p:nvPr/>
        </p:nvSpPr>
        <p:spPr>
          <a:xfrm>
            <a:off x="8529166" y="677938"/>
            <a:ext cx="3663950" cy="226795"/>
          </a:xfrm>
          <a:prstGeom prst="rect">
            <a:avLst/>
          </a:prstGeom>
          <a:ln w="12700">
            <a:miter lim="400000"/>
          </a:ln>
        </p:spPr>
        <p:txBody>
          <a:bodyPr lIns="45623" tIns="45623" rIns="45623" bIns="45623">
            <a:spAutoFit/>
          </a:bodyPr>
          <a:lstStyle>
            <a:lvl1pPr algn="r">
              <a:spcBef>
                <a:spcPts val="600"/>
              </a:spcBef>
              <a:defRPr sz="10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© Han Zheng, 2019</a:t>
            </a:r>
          </a:p>
        </p:txBody>
      </p:sp>
      <p:sp>
        <p:nvSpPr>
          <p:cNvPr id="165" name="文本框 1"/>
          <p:cNvSpPr txBox="1"/>
          <p:nvPr/>
        </p:nvSpPr>
        <p:spPr>
          <a:xfrm>
            <a:off x="61644" y="190735"/>
            <a:ext cx="4876801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516255">
              <a:lnSpc>
                <a:spcPct val="93000"/>
              </a:lnSpc>
              <a:defRPr b="1">
                <a:solidFill>
                  <a:srgbClr val="174D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第二章  For 循环语句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“For” Loops</a:t>
            </a:r>
          </a:p>
        </p:txBody>
      </p:sp>
      <p:sp>
        <p:nvSpPr>
          <p:cNvPr id="166" name="Line 7"/>
          <p:cNvSpPr/>
          <p:nvPr/>
        </p:nvSpPr>
        <p:spPr>
          <a:xfrm>
            <a:off x="1" y="6508699"/>
            <a:ext cx="12192001" cy="1"/>
          </a:xfrm>
          <a:prstGeom prst="line">
            <a:avLst/>
          </a:prstGeom>
          <a:ln w="19050">
            <a:solidFill>
              <a:srgbClr val="C0C0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94390" y="6566779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0"/>
          <p:cNvSpPr/>
          <p:nvPr/>
        </p:nvSpPr>
        <p:spPr>
          <a:xfrm>
            <a:off x="0" y="609738"/>
            <a:ext cx="12192000" cy="76218"/>
          </a:xfrm>
          <a:prstGeom prst="rect">
            <a:avLst/>
          </a:prstGeom>
          <a:solidFill>
            <a:srgbClr val="174DB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5" name="Rectangle 11"/>
          <p:cNvSpPr/>
          <p:nvPr/>
        </p:nvSpPr>
        <p:spPr>
          <a:xfrm>
            <a:off x="0" y="685954"/>
            <a:ext cx="12192000" cy="22865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6" name="Line 14"/>
          <p:cNvSpPr/>
          <p:nvPr/>
        </p:nvSpPr>
        <p:spPr>
          <a:xfrm>
            <a:off x="0" y="685954"/>
            <a:ext cx="12192000" cy="1"/>
          </a:xfrm>
          <a:prstGeom prst="line">
            <a:avLst/>
          </a:prstGeom>
          <a:ln w="19050"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7" name="Text Box 18"/>
          <p:cNvSpPr txBox="1"/>
          <p:nvPr/>
        </p:nvSpPr>
        <p:spPr>
          <a:xfrm>
            <a:off x="8529166" y="677938"/>
            <a:ext cx="3663950" cy="226795"/>
          </a:xfrm>
          <a:prstGeom prst="rect">
            <a:avLst/>
          </a:prstGeom>
          <a:ln w="12700">
            <a:miter lim="400000"/>
          </a:ln>
        </p:spPr>
        <p:txBody>
          <a:bodyPr lIns="45623" tIns="45623" rIns="45623" bIns="45623">
            <a:spAutoFit/>
          </a:bodyPr>
          <a:lstStyle>
            <a:lvl1pPr algn="r">
              <a:spcBef>
                <a:spcPts val="600"/>
              </a:spcBef>
              <a:defRPr sz="10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© Han Zheng, 2019</a:t>
            </a:r>
          </a:p>
        </p:txBody>
      </p:sp>
      <p:sp>
        <p:nvSpPr>
          <p:cNvPr id="178" name="文本框 1"/>
          <p:cNvSpPr txBox="1"/>
          <p:nvPr/>
        </p:nvSpPr>
        <p:spPr>
          <a:xfrm>
            <a:off x="61644" y="190735"/>
            <a:ext cx="4876801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387350">
              <a:lnSpc>
                <a:spcPct val="93000"/>
              </a:lnSpc>
              <a:defRPr b="1">
                <a:solidFill>
                  <a:srgbClr val="174D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第二章  For 循环语句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“For” Loops</a:t>
            </a:r>
          </a:p>
        </p:txBody>
      </p:sp>
      <p:sp>
        <p:nvSpPr>
          <p:cNvPr id="17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04820" y="6597423"/>
            <a:ext cx="245403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0"/>
          <p:cNvSpPr/>
          <p:nvPr/>
        </p:nvSpPr>
        <p:spPr>
          <a:xfrm>
            <a:off x="0" y="609738"/>
            <a:ext cx="12192000" cy="76218"/>
          </a:xfrm>
          <a:prstGeom prst="rect">
            <a:avLst/>
          </a:prstGeom>
          <a:solidFill>
            <a:srgbClr val="174DB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87" name="Rectangle 11"/>
          <p:cNvSpPr/>
          <p:nvPr/>
        </p:nvSpPr>
        <p:spPr>
          <a:xfrm>
            <a:off x="0" y="685954"/>
            <a:ext cx="12192000" cy="22865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88" name="Line 14"/>
          <p:cNvSpPr/>
          <p:nvPr/>
        </p:nvSpPr>
        <p:spPr>
          <a:xfrm>
            <a:off x="0" y="685954"/>
            <a:ext cx="12192000" cy="1"/>
          </a:xfrm>
          <a:prstGeom prst="line">
            <a:avLst/>
          </a:prstGeom>
          <a:ln w="19050"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9" name="Text Box 18"/>
          <p:cNvSpPr txBox="1"/>
          <p:nvPr/>
        </p:nvSpPr>
        <p:spPr>
          <a:xfrm>
            <a:off x="8529166" y="677938"/>
            <a:ext cx="3663950" cy="226795"/>
          </a:xfrm>
          <a:prstGeom prst="rect">
            <a:avLst/>
          </a:prstGeom>
          <a:ln w="12700">
            <a:miter lim="400000"/>
          </a:ln>
        </p:spPr>
        <p:txBody>
          <a:bodyPr lIns="45623" tIns="45623" rIns="45623" bIns="45623">
            <a:spAutoFit/>
          </a:bodyPr>
          <a:lstStyle>
            <a:lvl1pPr algn="r">
              <a:spcBef>
                <a:spcPts val="600"/>
              </a:spcBef>
              <a:defRPr sz="10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© Han Zheng, 2019</a:t>
            </a:r>
          </a:p>
        </p:txBody>
      </p:sp>
      <p:sp>
        <p:nvSpPr>
          <p:cNvPr id="190" name="文本框 1"/>
          <p:cNvSpPr txBox="1"/>
          <p:nvPr/>
        </p:nvSpPr>
        <p:spPr>
          <a:xfrm>
            <a:off x="61644" y="190735"/>
            <a:ext cx="4876801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387350">
              <a:lnSpc>
                <a:spcPct val="93000"/>
              </a:lnSpc>
              <a:defRPr b="1">
                <a:solidFill>
                  <a:srgbClr val="174D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第二章  For 循环语句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“For” Loops</a:t>
            </a:r>
          </a:p>
        </p:txBody>
      </p:sp>
      <p:sp>
        <p:nvSpPr>
          <p:cNvPr id="19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63084" y="4407903"/>
            <a:ext cx="10363201" cy="136238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 cap="all">
                <a:solidFill>
                  <a:srgbClr val="00000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9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63084" y="2907370"/>
            <a:ext cx="10363201" cy="150052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04820" y="6597423"/>
            <a:ext cx="245403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10"/>
          <p:cNvSpPr/>
          <p:nvPr/>
        </p:nvSpPr>
        <p:spPr>
          <a:xfrm>
            <a:off x="0" y="609738"/>
            <a:ext cx="12192000" cy="76218"/>
          </a:xfrm>
          <a:prstGeom prst="rect">
            <a:avLst/>
          </a:prstGeom>
          <a:solidFill>
            <a:srgbClr val="174DB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01" name="Rectangle 11"/>
          <p:cNvSpPr/>
          <p:nvPr/>
        </p:nvSpPr>
        <p:spPr>
          <a:xfrm>
            <a:off x="0" y="685954"/>
            <a:ext cx="12192000" cy="22865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02" name="Line 14"/>
          <p:cNvSpPr/>
          <p:nvPr/>
        </p:nvSpPr>
        <p:spPr>
          <a:xfrm>
            <a:off x="0" y="685954"/>
            <a:ext cx="12192000" cy="1"/>
          </a:xfrm>
          <a:prstGeom prst="line">
            <a:avLst/>
          </a:prstGeom>
          <a:ln w="19050"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3" name="Text Box 18"/>
          <p:cNvSpPr txBox="1"/>
          <p:nvPr/>
        </p:nvSpPr>
        <p:spPr>
          <a:xfrm>
            <a:off x="8529166" y="677938"/>
            <a:ext cx="3663950" cy="226795"/>
          </a:xfrm>
          <a:prstGeom prst="rect">
            <a:avLst/>
          </a:prstGeom>
          <a:ln w="12700">
            <a:miter lim="400000"/>
          </a:ln>
        </p:spPr>
        <p:txBody>
          <a:bodyPr lIns="45623" tIns="45623" rIns="45623" bIns="45623">
            <a:spAutoFit/>
          </a:bodyPr>
          <a:lstStyle>
            <a:lvl1pPr algn="r">
              <a:spcBef>
                <a:spcPts val="600"/>
              </a:spcBef>
              <a:defRPr sz="10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© Han Zheng, 2019</a:t>
            </a:r>
          </a:p>
        </p:txBody>
      </p:sp>
      <p:sp>
        <p:nvSpPr>
          <p:cNvPr id="204" name="文本框 1"/>
          <p:cNvSpPr txBox="1"/>
          <p:nvPr/>
        </p:nvSpPr>
        <p:spPr>
          <a:xfrm>
            <a:off x="61644" y="190735"/>
            <a:ext cx="4876801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387350">
              <a:lnSpc>
                <a:spcPct val="93000"/>
              </a:lnSpc>
              <a:defRPr b="1">
                <a:solidFill>
                  <a:srgbClr val="174D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第二章  For 循环语句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“For” Loops</a:t>
            </a:r>
          </a:p>
        </p:txBody>
      </p:sp>
      <p:sp>
        <p:nvSpPr>
          <p:cNvPr id="20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04820" y="6597423"/>
            <a:ext cx="245403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0" y="38107"/>
            <a:ext cx="12192000" cy="533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>
                <a:solidFill>
                  <a:srgbClr val="000000"/>
                </a:solidFill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angle 10"/>
          <p:cNvSpPr/>
          <p:nvPr/>
        </p:nvSpPr>
        <p:spPr>
          <a:xfrm>
            <a:off x="0" y="609738"/>
            <a:ext cx="12192000" cy="76218"/>
          </a:xfrm>
          <a:prstGeom prst="rect">
            <a:avLst/>
          </a:prstGeom>
          <a:solidFill>
            <a:srgbClr val="174DB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14" name="Rectangle 11"/>
          <p:cNvSpPr/>
          <p:nvPr/>
        </p:nvSpPr>
        <p:spPr>
          <a:xfrm>
            <a:off x="0" y="685954"/>
            <a:ext cx="12192000" cy="22865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15" name="Line 14"/>
          <p:cNvSpPr/>
          <p:nvPr/>
        </p:nvSpPr>
        <p:spPr>
          <a:xfrm>
            <a:off x="0" y="685954"/>
            <a:ext cx="12192000" cy="1"/>
          </a:xfrm>
          <a:prstGeom prst="line">
            <a:avLst/>
          </a:prstGeom>
          <a:ln w="19050"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6" name="Text Box 18"/>
          <p:cNvSpPr txBox="1"/>
          <p:nvPr/>
        </p:nvSpPr>
        <p:spPr>
          <a:xfrm>
            <a:off x="8529166" y="677938"/>
            <a:ext cx="3663950" cy="226795"/>
          </a:xfrm>
          <a:prstGeom prst="rect">
            <a:avLst/>
          </a:prstGeom>
          <a:ln w="12700">
            <a:miter lim="400000"/>
          </a:ln>
        </p:spPr>
        <p:txBody>
          <a:bodyPr lIns="45623" tIns="45623" rIns="45623" bIns="45623">
            <a:spAutoFit/>
          </a:bodyPr>
          <a:lstStyle>
            <a:lvl1pPr algn="r">
              <a:spcBef>
                <a:spcPts val="600"/>
              </a:spcBef>
              <a:defRPr sz="10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© Han Zheng, 2019</a:t>
            </a:r>
          </a:p>
        </p:txBody>
      </p:sp>
      <p:sp>
        <p:nvSpPr>
          <p:cNvPr id="217" name="文本框 1"/>
          <p:cNvSpPr txBox="1"/>
          <p:nvPr/>
        </p:nvSpPr>
        <p:spPr>
          <a:xfrm>
            <a:off x="61644" y="190735"/>
            <a:ext cx="4876801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387350">
              <a:lnSpc>
                <a:spcPct val="93000"/>
              </a:lnSpc>
              <a:defRPr b="1">
                <a:solidFill>
                  <a:srgbClr val="174D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第二章  For 循环语句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“For” Loops</a:t>
            </a:r>
          </a:p>
        </p:txBody>
      </p:sp>
      <p:sp>
        <p:nvSpPr>
          <p:cNvPr id="21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14400" y="2130907"/>
            <a:ext cx="10363200" cy="147035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 b="0">
                <a:solidFill>
                  <a:srgbClr val="00000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1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828800" y="3887080"/>
            <a:ext cx="8534400" cy="1752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700"/>
              </a:spcBef>
              <a:buSzTx/>
              <a:buNone/>
              <a:defRPr sz="3200">
                <a:solidFill>
                  <a:srgbClr val="888888"/>
                </a:solidFill>
              </a:defRPr>
            </a:lvl1pPr>
            <a:lvl2pPr marL="0" indent="457200" algn="ctr">
              <a:spcBef>
                <a:spcPts val="700"/>
              </a:spcBef>
              <a:buSzTx/>
              <a:buNone/>
              <a:defRPr sz="3200">
                <a:solidFill>
                  <a:srgbClr val="888888"/>
                </a:solidFill>
              </a:defRPr>
            </a:lvl2pPr>
            <a:lvl3pPr marL="0" indent="914400" algn="ctr">
              <a:spcBef>
                <a:spcPts val="700"/>
              </a:spcBef>
              <a:buSzTx/>
              <a:buNone/>
              <a:defRPr sz="3200">
                <a:solidFill>
                  <a:srgbClr val="888888"/>
                </a:solidFill>
              </a:defRPr>
            </a:lvl3pPr>
            <a:lvl4pPr marL="0" indent="1371600" algn="ctr">
              <a:spcBef>
                <a:spcPts val="700"/>
              </a:spcBef>
              <a:buSzTx/>
              <a:buNone/>
              <a:defRPr sz="3200">
                <a:solidFill>
                  <a:srgbClr val="888888"/>
                </a:solidFill>
              </a:defRPr>
            </a:lvl4pPr>
            <a:lvl5pPr marL="0" indent="1828800" algn="ctr">
              <a:spcBef>
                <a:spcPts val="700"/>
              </a:spcBef>
              <a:buSzTx/>
              <a:buNone/>
              <a:defRPr sz="32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04820" y="6597423"/>
            <a:ext cx="245403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1" name="Title 2"/>
          <p:cNvSpPr txBox="1"/>
          <p:nvPr/>
        </p:nvSpPr>
        <p:spPr>
          <a:xfrm>
            <a:off x="0" y="30846"/>
            <a:ext cx="12192000" cy="54804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10"/>
          <p:cNvSpPr/>
          <p:nvPr/>
        </p:nvSpPr>
        <p:spPr>
          <a:xfrm>
            <a:off x="0" y="609738"/>
            <a:ext cx="12192000" cy="76218"/>
          </a:xfrm>
          <a:prstGeom prst="rect">
            <a:avLst/>
          </a:prstGeom>
          <a:solidFill>
            <a:srgbClr val="174DB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9" name="Rectangle 11"/>
          <p:cNvSpPr/>
          <p:nvPr/>
        </p:nvSpPr>
        <p:spPr>
          <a:xfrm>
            <a:off x="0" y="685954"/>
            <a:ext cx="12192000" cy="22865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0" name="Line 14"/>
          <p:cNvSpPr/>
          <p:nvPr/>
        </p:nvSpPr>
        <p:spPr>
          <a:xfrm>
            <a:off x="0" y="685954"/>
            <a:ext cx="12192000" cy="1"/>
          </a:xfrm>
          <a:prstGeom prst="line">
            <a:avLst/>
          </a:prstGeom>
          <a:ln w="19050"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1" name="Text Box 18"/>
          <p:cNvSpPr txBox="1"/>
          <p:nvPr/>
        </p:nvSpPr>
        <p:spPr>
          <a:xfrm>
            <a:off x="8529166" y="677938"/>
            <a:ext cx="3663950" cy="226795"/>
          </a:xfrm>
          <a:prstGeom prst="rect">
            <a:avLst/>
          </a:prstGeom>
          <a:ln w="12700">
            <a:miter lim="400000"/>
          </a:ln>
        </p:spPr>
        <p:txBody>
          <a:bodyPr lIns="45623" tIns="45623" rIns="45623" bIns="45623">
            <a:spAutoFit/>
          </a:bodyPr>
          <a:lstStyle>
            <a:lvl1pPr algn="r">
              <a:spcBef>
                <a:spcPts val="600"/>
              </a:spcBef>
              <a:defRPr sz="10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© Han Zheng, 2019</a:t>
            </a:r>
          </a:p>
        </p:txBody>
      </p:sp>
      <p:sp>
        <p:nvSpPr>
          <p:cNvPr id="232" name="文本框 1"/>
          <p:cNvSpPr txBox="1"/>
          <p:nvPr/>
        </p:nvSpPr>
        <p:spPr>
          <a:xfrm>
            <a:off x="61644" y="190735"/>
            <a:ext cx="4876801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387350">
              <a:lnSpc>
                <a:spcPct val="93000"/>
              </a:lnSpc>
              <a:defRPr b="1">
                <a:solidFill>
                  <a:srgbClr val="174D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第二章  For 循环语句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“For” Loops</a:t>
            </a:r>
          </a:p>
        </p:txBody>
      </p:sp>
      <p:sp>
        <p:nvSpPr>
          <p:cNvPr id="23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09600" y="1600562"/>
            <a:ext cx="10972800" cy="4526989"/>
          </a:xfrm>
          <a:prstGeom prst="rect">
            <a:avLst/>
          </a:prstGeom>
        </p:spPr>
        <p:txBody>
          <a:bodyPr>
            <a:normAutofit/>
          </a:bodyPr>
          <a:lstStyle>
            <a:lvl1pPr marL="342900">
              <a:spcBef>
                <a:spcPts val="700"/>
              </a:spcBef>
              <a:defRPr sz="3200"/>
            </a:lvl1pPr>
            <a:lvl2pPr marL="784225">
              <a:spcBef>
                <a:spcPts val="700"/>
              </a:spcBef>
              <a:defRPr sz="3200"/>
            </a:lvl2pPr>
            <a:lvl3pPr marL="1219200">
              <a:spcBef>
                <a:spcPts val="700"/>
              </a:spcBef>
              <a:defRPr sz="3200"/>
            </a:lvl3pPr>
            <a:lvl4pPr marL="1737360">
              <a:spcBef>
                <a:spcPts val="700"/>
              </a:spcBef>
              <a:defRPr sz="3200"/>
            </a:lvl4pPr>
            <a:lvl5pPr marL="21945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04820" y="6597423"/>
            <a:ext cx="245403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0" y="38107"/>
            <a:ext cx="12192000" cy="533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>
                <a:solidFill>
                  <a:srgbClr val="000000"/>
                </a:solidFill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 10"/>
          <p:cNvSpPr/>
          <p:nvPr/>
        </p:nvSpPr>
        <p:spPr>
          <a:xfrm>
            <a:off x="0" y="609738"/>
            <a:ext cx="12192000" cy="76218"/>
          </a:xfrm>
          <a:prstGeom prst="rect">
            <a:avLst/>
          </a:prstGeom>
          <a:solidFill>
            <a:srgbClr val="174DB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3" name="Rectangle 11"/>
          <p:cNvSpPr/>
          <p:nvPr/>
        </p:nvSpPr>
        <p:spPr>
          <a:xfrm>
            <a:off x="0" y="685954"/>
            <a:ext cx="12192000" cy="22865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4" name="Line 14"/>
          <p:cNvSpPr/>
          <p:nvPr/>
        </p:nvSpPr>
        <p:spPr>
          <a:xfrm>
            <a:off x="0" y="685954"/>
            <a:ext cx="12192000" cy="1"/>
          </a:xfrm>
          <a:prstGeom prst="line">
            <a:avLst/>
          </a:prstGeom>
          <a:ln w="19050"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5" name="Text Box 18"/>
          <p:cNvSpPr txBox="1"/>
          <p:nvPr/>
        </p:nvSpPr>
        <p:spPr>
          <a:xfrm>
            <a:off x="8529166" y="677938"/>
            <a:ext cx="3663950" cy="226795"/>
          </a:xfrm>
          <a:prstGeom prst="rect">
            <a:avLst/>
          </a:prstGeom>
          <a:ln w="12700">
            <a:miter lim="400000"/>
          </a:ln>
        </p:spPr>
        <p:txBody>
          <a:bodyPr lIns="45623" tIns="45623" rIns="45623" bIns="45623">
            <a:spAutoFit/>
          </a:bodyPr>
          <a:lstStyle>
            <a:lvl1pPr algn="r">
              <a:spcBef>
                <a:spcPts val="600"/>
              </a:spcBef>
              <a:defRPr sz="10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© Han Zheng, 2019</a:t>
            </a:r>
          </a:p>
        </p:txBody>
      </p:sp>
      <p:sp>
        <p:nvSpPr>
          <p:cNvPr id="246" name="文本框 1"/>
          <p:cNvSpPr txBox="1"/>
          <p:nvPr/>
        </p:nvSpPr>
        <p:spPr>
          <a:xfrm>
            <a:off x="61644" y="190735"/>
            <a:ext cx="4876801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387350">
              <a:lnSpc>
                <a:spcPct val="93000"/>
              </a:lnSpc>
              <a:defRPr b="1">
                <a:solidFill>
                  <a:srgbClr val="174D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第二章  For 循环语句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“For” Loops</a:t>
            </a:r>
          </a:p>
        </p:txBody>
      </p:sp>
      <p:sp>
        <p:nvSpPr>
          <p:cNvPr id="247" name="Line 7"/>
          <p:cNvSpPr/>
          <p:nvPr/>
        </p:nvSpPr>
        <p:spPr>
          <a:xfrm>
            <a:off x="0" y="6508699"/>
            <a:ext cx="12192001" cy="1"/>
          </a:xfrm>
          <a:prstGeom prst="line">
            <a:avLst/>
          </a:prstGeom>
          <a:ln w="19050">
            <a:solidFill>
              <a:srgbClr val="C0C0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94388" y="6566779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0"/>
          <p:cNvSpPr/>
          <p:nvPr/>
        </p:nvSpPr>
        <p:spPr>
          <a:xfrm>
            <a:off x="0" y="609740"/>
            <a:ext cx="12192000" cy="76218"/>
          </a:xfrm>
          <a:prstGeom prst="rect">
            <a:avLst/>
          </a:prstGeom>
          <a:solidFill>
            <a:srgbClr val="174DB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" name="Rectangle 11"/>
          <p:cNvSpPr/>
          <p:nvPr/>
        </p:nvSpPr>
        <p:spPr>
          <a:xfrm>
            <a:off x="0" y="685954"/>
            <a:ext cx="12192000" cy="22865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6" name="Line 14"/>
          <p:cNvSpPr/>
          <p:nvPr/>
        </p:nvSpPr>
        <p:spPr>
          <a:xfrm>
            <a:off x="0" y="685954"/>
            <a:ext cx="12192000" cy="1"/>
          </a:xfrm>
          <a:prstGeom prst="line">
            <a:avLst/>
          </a:prstGeom>
          <a:ln w="19050"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" name="Text Box 18"/>
          <p:cNvSpPr txBox="1"/>
          <p:nvPr/>
        </p:nvSpPr>
        <p:spPr>
          <a:xfrm>
            <a:off x="8529166" y="677938"/>
            <a:ext cx="3663950" cy="226795"/>
          </a:xfrm>
          <a:prstGeom prst="rect">
            <a:avLst/>
          </a:prstGeom>
          <a:ln w="12700">
            <a:miter lim="400000"/>
          </a:ln>
        </p:spPr>
        <p:txBody>
          <a:bodyPr lIns="45623" tIns="45623" rIns="45623" bIns="45623">
            <a:spAutoFit/>
          </a:bodyPr>
          <a:lstStyle>
            <a:lvl1pPr algn="r">
              <a:spcBef>
                <a:spcPts val="600"/>
              </a:spcBef>
              <a:defRPr sz="10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© Han Zheng, 2019</a:t>
            </a:r>
          </a:p>
        </p:txBody>
      </p:sp>
      <p:sp>
        <p:nvSpPr>
          <p:cNvPr id="28" name="文本框 1"/>
          <p:cNvSpPr txBox="1"/>
          <p:nvPr/>
        </p:nvSpPr>
        <p:spPr>
          <a:xfrm>
            <a:off x="61644" y="190735"/>
            <a:ext cx="4876801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516255">
              <a:lnSpc>
                <a:spcPct val="93000"/>
              </a:lnSpc>
              <a:defRPr b="1">
                <a:solidFill>
                  <a:srgbClr val="174D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第二章  For 循环语句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“For” Loops</a:t>
            </a:r>
          </a:p>
        </p:txBody>
      </p:sp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63084" y="4407903"/>
            <a:ext cx="10363201" cy="136238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 cap="all">
                <a:solidFill>
                  <a:srgbClr val="00000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63084" y="2907370"/>
            <a:ext cx="10363201" cy="150052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2000"/>
            </a:lvl1pPr>
            <a:lvl2pPr marL="0" indent="457200">
              <a:spcBef>
                <a:spcPts val="300"/>
              </a:spcBef>
              <a:buSzTx/>
              <a:buNone/>
              <a:defRPr sz="2000"/>
            </a:lvl2pPr>
            <a:lvl3pPr marL="0" indent="914400">
              <a:spcBef>
                <a:spcPts val="300"/>
              </a:spcBef>
              <a:buSzTx/>
              <a:buNone/>
              <a:defRPr sz="2000"/>
            </a:lvl3pPr>
            <a:lvl4pPr marL="0" indent="1371600">
              <a:spcBef>
                <a:spcPts val="300"/>
              </a:spcBef>
              <a:buSzTx/>
              <a:buNone/>
              <a:defRPr sz="2000"/>
            </a:lvl4pPr>
            <a:lvl5pPr marL="0" indent="1828800">
              <a:spcBef>
                <a:spcPts val="300"/>
              </a:spcBef>
              <a:buSzTx/>
              <a:buNone/>
              <a:defRPr sz="2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0"/>
          <p:cNvSpPr/>
          <p:nvPr/>
        </p:nvSpPr>
        <p:spPr>
          <a:xfrm>
            <a:off x="0" y="609740"/>
            <a:ext cx="12192000" cy="76218"/>
          </a:xfrm>
          <a:prstGeom prst="rect">
            <a:avLst/>
          </a:prstGeom>
          <a:solidFill>
            <a:srgbClr val="174DB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" name="Rectangle 11"/>
          <p:cNvSpPr/>
          <p:nvPr/>
        </p:nvSpPr>
        <p:spPr>
          <a:xfrm>
            <a:off x="0" y="685954"/>
            <a:ext cx="12192000" cy="22865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" name="Line 14"/>
          <p:cNvSpPr/>
          <p:nvPr/>
        </p:nvSpPr>
        <p:spPr>
          <a:xfrm>
            <a:off x="0" y="685954"/>
            <a:ext cx="12192000" cy="1"/>
          </a:xfrm>
          <a:prstGeom prst="line">
            <a:avLst/>
          </a:prstGeom>
          <a:ln w="19050"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" name="Text Box 18"/>
          <p:cNvSpPr txBox="1"/>
          <p:nvPr/>
        </p:nvSpPr>
        <p:spPr>
          <a:xfrm>
            <a:off x="8529166" y="677938"/>
            <a:ext cx="3663950" cy="226795"/>
          </a:xfrm>
          <a:prstGeom prst="rect">
            <a:avLst/>
          </a:prstGeom>
          <a:ln w="12700">
            <a:miter lim="400000"/>
          </a:ln>
        </p:spPr>
        <p:txBody>
          <a:bodyPr lIns="45623" tIns="45623" rIns="45623" bIns="45623">
            <a:spAutoFit/>
          </a:bodyPr>
          <a:lstStyle>
            <a:lvl1pPr algn="r">
              <a:spcBef>
                <a:spcPts val="600"/>
              </a:spcBef>
              <a:defRPr sz="10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© Han Zheng, 2019</a:t>
            </a:r>
          </a:p>
        </p:txBody>
      </p:sp>
      <p:sp>
        <p:nvSpPr>
          <p:cNvPr id="42" name="文本框 1"/>
          <p:cNvSpPr txBox="1"/>
          <p:nvPr/>
        </p:nvSpPr>
        <p:spPr>
          <a:xfrm>
            <a:off x="61644" y="190735"/>
            <a:ext cx="4876801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516255">
              <a:lnSpc>
                <a:spcPct val="93000"/>
              </a:lnSpc>
              <a:defRPr b="1">
                <a:solidFill>
                  <a:srgbClr val="174D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第二章  For 循环语句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“For” Loops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0" y="38108"/>
            <a:ext cx="12192000" cy="533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>
                <a:solidFill>
                  <a:srgbClr val="000000"/>
                </a:solidFill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0"/>
          <p:cNvSpPr/>
          <p:nvPr/>
        </p:nvSpPr>
        <p:spPr>
          <a:xfrm>
            <a:off x="0" y="609740"/>
            <a:ext cx="12192000" cy="76218"/>
          </a:xfrm>
          <a:prstGeom prst="rect">
            <a:avLst/>
          </a:prstGeom>
          <a:solidFill>
            <a:srgbClr val="174DB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2" name="Rectangle 11"/>
          <p:cNvSpPr/>
          <p:nvPr/>
        </p:nvSpPr>
        <p:spPr>
          <a:xfrm>
            <a:off x="0" y="685954"/>
            <a:ext cx="12192000" cy="22865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3" name="Line 14"/>
          <p:cNvSpPr/>
          <p:nvPr/>
        </p:nvSpPr>
        <p:spPr>
          <a:xfrm>
            <a:off x="0" y="685954"/>
            <a:ext cx="12192000" cy="1"/>
          </a:xfrm>
          <a:prstGeom prst="line">
            <a:avLst/>
          </a:prstGeom>
          <a:ln w="19050"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" name="Text Box 18"/>
          <p:cNvSpPr txBox="1"/>
          <p:nvPr/>
        </p:nvSpPr>
        <p:spPr>
          <a:xfrm>
            <a:off x="8529166" y="677938"/>
            <a:ext cx="3663950" cy="226795"/>
          </a:xfrm>
          <a:prstGeom prst="rect">
            <a:avLst/>
          </a:prstGeom>
          <a:ln w="12700">
            <a:miter lim="400000"/>
          </a:ln>
        </p:spPr>
        <p:txBody>
          <a:bodyPr lIns="45623" tIns="45623" rIns="45623" bIns="45623">
            <a:spAutoFit/>
          </a:bodyPr>
          <a:lstStyle>
            <a:lvl1pPr algn="r">
              <a:spcBef>
                <a:spcPts val="600"/>
              </a:spcBef>
              <a:defRPr sz="10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© Han Zheng, 2019</a:t>
            </a:r>
          </a:p>
        </p:txBody>
      </p:sp>
      <p:sp>
        <p:nvSpPr>
          <p:cNvPr id="55" name="文本框 1"/>
          <p:cNvSpPr txBox="1"/>
          <p:nvPr/>
        </p:nvSpPr>
        <p:spPr>
          <a:xfrm>
            <a:off x="61644" y="190735"/>
            <a:ext cx="4876801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516255">
              <a:lnSpc>
                <a:spcPct val="93000"/>
              </a:lnSpc>
              <a:defRPr b="1">
                <a:solidFill>
                  <a:srgbClr val="174D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第二章  For 循环语句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“For” Loops</a:t>
            </a:r>
          </a:p>
        </p:txBody>
      </p:sp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14400" y="2130907"/>
            <a:ext cx="10363200" cy="147035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 b="0">
                <a:solidFill>
                  <a:srgbClr val="00000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828800" y="3887080"/>
            <a:ext cx="8534400" cy="1752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None/>
              <a:defRPr sz="3200">
                <a:solidFill>
                  <a:srgbClr val="888888"/>
                </a:solidFill>
              </a:defRPr>
            </a:lvl1pPr>
            <a:lvl2pPr marL="0" indent="457200" algn="ctr">
              <a:buSzTx/>
              <a:buNone/>
              <a:defRPr sz="3200">
                <a:solidFill>
                  <a:srgbClr val="888888"/>
                </a:solidFill>
              </a:defRPr>
            </a:lvl2pPr>
            <a:lvl3pPr marL="0" indent="914400" algn="ctr">
              <a:buSzTx/>
              <a:buNone/>
              <a:defRPr sz="3200">
                <a:solidFill>
                  <a:srgbClr val="888888"/>
                </a:solidFill>
              </a:defRPr>
            </a:lvl3pPr>
            <a:lvl4pPr marL="0" indent="1371600" algn="ctr">
              <a:buSzTx/>
              <a:buNone/>
              <a:defRPr sz="3200">
                <a:solidFill>
                  <a:srgbClr val="888888"/>
                </a:solidFill>
              </a:defRPr>
            </a:lvl4pPr>
            <a:lvl5pPr marL="0" indent="1828800" algn="ctr">
              <a:buSzTx/>
              <a:buNone/>
              <a:defRPr sz="32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9" name="Title 2"/>
          <p:cNvSpPr txBox="1"/>
          <p:nvPr/>
        </p:nvSpPr>
        <p:spPr>
          <a:xfrm>
            <a:off x="0" y="30847"/>
            <a:ext cx="12192000" cy="54804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0"/>
          <p:cNvSpPr/>
          <p:nvPr/>
        </p:nvSpPr>
        <p:spPr>
          <a:xfrm>
            <a:off x="0" y="609740"/>
            <a:ext cx="12192000" cy="76218"/>
          </a:xfrm>
          <a:prstGeom prst="rect">
            <a:avLst/>
          </a:prstGeom>
          <a:solidFill>
            <a:srgbClr val="174DB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7" name="Rectangle 11"/>
          <p:cNvSpPr/>
          <p:nvPr/>
        </p:nvSpPr>
        <p:spPr>
          <a:xfrm>
            <a:off x="0" y="685954"/>
            <a:ext cx="12192000" cy="22865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8" name="Line 14"/>
          <p:cNvSpPr/>
          <p:nvPr/>
        </p:nvSpPr>
        <p:spPr>
          <a:xfrm>
            <a:off x="0" y="685954"/>
            <a:ext cx="12192000" cy="1"/>
          </a:xfrm>
          <a:prstGeom prst="line">
            <a:avLst/>
          </a:prstGeom>
          <a:ln w="19050"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Text Box 18"/>
          <p:cNvSpPr txBox="1"/>
          <p:nvPr/>
        </p:nvSpPr>
        <p:spPr>
          <a:xfrm>
            <a:off x="8529166" y="677938"/>
            <a:ext cx="3663950" cy="226795"/>
          </a:xfrm>
          <a:prstGeom prst="rect">
            <a:avLst/>
          </a:prstGeom>
          <a:ln w="12700">
            <a:miter lim="400000"/>
          </a:ln>
        </p:spPr>
        <p:txBody>
          <a:bodyPr lIns="45623" tIns="45623" rIns="45623" bIns="45623">
            <a:spAutoFit/>
          </a:bodyPr>
          <a:lstStyle>
            <a:lvl1pPr algn="r">
              <a:spcBef>
                <a:spcPts val="600"/>
              </a:spcBef>
              <a:defRPr sz="10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© Han Zheng, 2019</a:t>
            </a:r>
          </a:p>
        </p:txBody>
      </p:sp>
      <p:sp>
        <p:nvSpPr>
          <p:cNvPr id="70" name="文本框 1"/>
          <p:cNvSpPr txBox="1"/>
          <p:nvPr/>
        </p:nvSpPr>
        <p:spPr>
          <a:xfrm>
            <a:off x="61644" y="190735"/>
            <a:ext cx="4876801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516255">
              <a:lnSpc>
                <a:spcPct val="93000"/>
              </a:lnSpc>
              <a:defRPr b="1">
                <a:solidFill>
                  <a:srgbClr val="174D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第二章  For 循环语句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“For” Loops</a:t>
            </a:r>
          </a:p>
        </p:txBody>
      </p:sp>
      <p:sp>
        <p:nvSpPr>
          <p:cNvPr id="71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09600" y="1600562"/>
            <a:ext cx="10972800" cy="4526989"/>
          </a:xfrm>
          <a:prstGeom prst="rect">
            <a:avLst/>
          </a:prstGeom>
        </p:spPr>
        <p:txBody>
          <a:bodyPr>
            <a:normAutofit/>
          </a:bodyPr>
          <a:lstStyle>
            <a:lvl1pPr marL="342900">
              <a:defRPr sz="3200"/>
            </a:lvl1pPr>
            <a:lvl2pPr marL="784225">
              <a:defRPr sz="3200"/>
            </a:lvl2pPr>
            <a:lvl3pPr marL="1219200">
              <a:defRPr sz="3200"/>
            </a:lvl3pPr>
            <a:lvl4pPr marL="1737360">
              <a:defRPr sz="3200"/>
            </a:lvl4pPr>
            <a:lvl5pPr marL="21945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7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0" y="38108"/>
            <a:ext cx="12192000" cy="533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>
                <a:solidFill>
                  <a:srgbClr val="000000"/>
                </a:solidFill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10"/>
          <p:cNvSpPr/>
          <p:nvPr/>
        </p:nvSpPr>
        <p:spPr>
          <a:xfrm>
            <a:off x="0" y="609740"/>
            <a:ext cx="12192000" cy="76218"/>
          </a:xfrm>
          <a:prstGeom prst="rect">
            <a:avLst/>
          </a:prstGeom>
          <a:solidFill>
            <a:srgbClr val="174DB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1" name="Rectangle 11"/>
          <p:cNvSpPr/>
          <p:nvPr/>
        </p:nvSpPr>
        <p:spPr>
          <a:xfrm>
            <a:off x="0" y="685954"/>
            <a:ext cx="12192000" cy="22865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2" name="Line 14"/>
          <p:cNvSpPr/>
          <p:nvPr/>
        </p:nvSpPr>
        <p:spPr>
          <a:xfrm>
            <a:off x="0" y="685954"/>
            <a:ext cx="12192000" cy="1"/>
          </a:xfrm>
          <a:prstGeom prst="line">
            <a:avLst/>
          </a:prstGeom>
          <a:ln w="19050"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3" name="Text Box 18"/>
          <p:cNvSpPr txBox="1"/>
          <p:nvPr/>
        </p:nvSpPr>
        <p:spPr>
          <a:xfrm>
            <a:off x="8529166" y="677938"/>
            <a:ext cx="3663950" cy="226795"/>
          </a:xfrm>
          <a:prstGeom prst="rect">
            <a:avLst/>
          </a:prstGeom>
          <a:ln w="12700">
            <a:miter lim="400000"/>
          </a:ln>
        </p:spPr>
        <p:txBody>
          <a:bodyPr lIns="45623" tIns="45623" rIns="45623" bIns="45623">
            <a:spAutoFit/>
          </a:bodyPr>
          <a:lstStyle>
            <a:lvl1pPr algn="r">
              <a:spcBef>
                <a:spcPts val="600"/>
              </a:spcBef>
              <a:defRPr sz="10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© Han Zheng, 2019</a:t>
            </a:r>
          </a:p>
        </p:txBody>
      </p:sp>
      <p:sp>
        <p:nvSpPr>
          <p:cNvPr id="84" name="文本框 1"/>
          <p:cNvSpPr txBox="1"/>
          <p:nvPr/>
        </p:nvSpPr>
        <p:spPr>
          <a:xfrm>
            <a:off x="61644" y="190735"/>
            <a:ext cx="4876801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516255">
              <a:lnSpc>
                <a:spcPct val="93000"/>
              </a:lnSpc>
              <a:defRPr b="1">
                <a:solidFill>
                  <a:srgbClr val="174D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第二章  For 循环语句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“For” Loops</a:t>
            </a:r>
          </a:p>
        </p:txBody>
      </p:sp>
      <p:sp>
        <p:nvSpPr>
          <p:cNvPr id="85" name="Line 7"/>
          <p:cNvSpPr/>
          <p:nvPr/>
        </p:nvSpPr>
        <p:spPr>
          <a:xfrm>
            <a:off x="1" y="6508699"/>
            <a:ext cx="12192001" cy="1"/>
          </a:xfrm>
          <a:prstGeom prst="line">
            <a:avLst/>
          </a:prstGeom>
          <a:ln w="19050">
            <a:solidFill>
              <a:srgbClr val="C0C0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94390" y="6566779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10"/>
          <p:cNvSpPr/>
          <p:nvPr/>
        </p:nvSpPr>
        <p:spPr>
          <a:xfrm>
            <a:off x="0" y="609740"/>
            <a:ext cx="12192000" cy="76218"/>
          </a:xfrm>
          <a:prstGeom prst="rect">
            <a:avLst/>
          </a:prstGeom>
          <a:solidFill>
            <a:srgbClr val="174DB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4" name="Rectangle 11"/>
          <p:cNvSpPr/>
          <p:nvPr/>
        </p:nvSpPr>
        <p:spPr>
          <a:xfrm>
            <a:off x="0" y="685954"/>
            <a:ext cx="12192000" cy="22865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5" name="Line 14"/>
          <p:cNvSpPr/>
          <p:nvPr/>
        </p:nvSpPr>
        <p:spPr>
          <a:xfrm>
            <a:off x="0" y="685954"/>
            <a:ext cx="12192000" cy="1"/>
          </a:xfrm>
          <a:prstGeom prst="line">
            <a:avLst/>
          </a:prstGeom>
          <a:ln w="19050"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" name="Text Box 18"/>
          <p:cNvSpPr txBox="1"/>
          <p:nvPr/>
        </p:nvSpPr>
        <p:spPr>
          <a:xfrm>
            <a:off x="8529166" y="677938"/>
            <a:ext cx="3663950" cy="226795"/>
          </a:xfrm>
          <a:prstGeom prst="rect">
            <a:avLst/>
          </a:prstGeom>
          <a:ln w="12700">
            <a:miter lim="400000"/>
          </a:ln>
        </p:spPr>
        <p:txBody>
          <a:bodyPr lIns="45623" tIns="45623" rIns="45623" bIns="45623">
            <a:spAutoFit/>
          </a:bodyPr>
          <a:lstStyle>
            <a:lvl1pPr algn="r">
              <a:spcBef>
                <a:spcPts val="600"/>
              </a:spcBef>
              <a:defRPr sz="10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© Han Zheng, 2019</a:t>
            </a:r>
          </a:p>
        </p:txBody>
      </p:sp>
      <p:sp>
        <p:nvSpPr>
          <p:cNvPr id="97" name="文本框 1"/>
          <p:cNvSpPr txBox="1"/>
          <p:nvPr/>
        </p:nvSpPr>
        <p:spPr>
          <a:xfrm>
            <a:off x="61644" y="190735"/>
            <a:ext cx="4876801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516255">
              <a:lnSpc>
                <a:spcPct val="93000"/>
              </a:lnSpc>
              <a:defRPr b="1">
                <a:solidFill>
                  <a:srgbClr val="174D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第二章  For 循环语句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“For” Loops</a:t>
            </a:r>
          </a:p>
        </p:txBody>
      </p:sp>
      <p:sp>
        <p:nvSpPr>
          <p:cNvPr id="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"/>
          <p:cNvSpPr/>
          <p:nvPr/>
        </p:nvSpPr>
        <p:spPr>
          <a:xfrm>
            <a:off x="0" y="609740"/>
            <a:ext cx="12192000" cy="76218"/>
          </a:xfrm>
          <a:prstGeom prst="rect">
            <a:avLst/>
          </a:prstGeom>
          <a:solidFill>
            <a:srgbClr val="174DB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6" name="Rectangle 11"/>
          <p:cNvSpPr/>
          <p:nvPr/>
        </p:nvSpPr>
        <p:spPr>
          <a:xfrm>
            <a:off x="0" y="685954"/>
            <a:ext cx="12192000" cy="22865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7" name="Line 14"/>
          <p:cNvSpPr/>
          <p:nvPr/>
        </p:nvSpPr>
        <p:spPr>
          <a:xfrm>
            <a:off x="0" y="685954"/>
            <a:ext cx="12192000" cy="1"/>
          </a:xfrm>
          <a:prstGeom prst="line">
            <a:avLst/>
          </a:prstGeom>
          <a:ln w="19050"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8" name="Text Box 18"/>
          <p:cNvSpPr txBox="1"/>
          <p:nvPr/>
        </p:nvSpPr>
        <p:spPr>
          <a:xfrm>
            <a:off x="8529166" y="677938"/>
            <a:ext cx="3663950" cy="226795"/>
          </a:xfrm>
          <a:prstGeom prst="rect">
            <a:avLst/>
          </a:prstGeom>
          <a:ln w="12700">
            <a:miter lim="400000"/>
          </a:ln>
        </p:spPr>
        <p:txBody>
          <a:bodyPr lIns="45623" tIns="45623" rIns="45623" bIns="45623">
            <a:spAutoFit/>
          </a:bodyPr>
          <a:lstStyle>
            <a:lvl1pPr algn="r">
              <a:spcBef>
                <a:spcPts val="600"/>
              </a:spcBef>
              <a:defRPr sz="10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© Han Zheng, 2019</a:t>
            </a:r>
          </a:p>
        </p:txBody>
      </p:sp>
      <p:sp>
        <p:nvSpPr>
          <p:cNvPr id="109" name="文本框 1"/>
          <p:cNvSpPr txBox="1"/>
          <p:nvPr/>
        </p:nvSpPr>
        <p:spPr>
          <a:xfrm>
            <a:off x="61644" y="190735"/>
            <a:ext cx="4876801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516255">
              <a:lnSpc>
                <a:spcPct val="93000"/>
              </a:lnSpc>
              <a:defRPr b="1">
                <a:solidFill>
                  <a:srgbClr val="174D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第二章  For 循环语句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“For” Loops</a:t>
            </a:r>
          </a:p>
        </p:txBody>
      </p:sp>
      <p:sp>
        <p:nvSpPr>
          <p:cNvPr id="11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63084" y="4407903"/>
            <a:ext cx="10363201" cy="136238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 cap="all">
                <a:solidFill>
                  <a:srgbClr val="00000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1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63084" y="2907370"/>
            <a:ext cx="10363201" cy="150052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2000"/>
            </a:lvl1pPr>
            <a:lvl2pPr marL="0" indent="457200">
              <a:spcBef>
                <a:spcPts val="300"/>
              </a:spcBef>
              <a:buSzTx/>
              <a:buNone/>
              <a:defRPr sz="2000"/>
            </a:lvl2pPr>
            <a:lvl3pPr marL="0" indent="914400">
              <a:spcBef>
                <a:spcPts val="300"/>
              </a:spcBef>
              <a:buSzTx/>
              <a:buNone/>
              <a:defRPr sz="2000"/>
            </a:lvl3pPr>
            <a:lvl4pPr marL="0" indent="1371600">
              <a:spcBef>
                <a:spcPts val="300"/>
              </a:spcBef>
              <a:buSzTx/>
              <a:buNone/>
              <a:defRPr sz="2000"/>
            </a:lvl4pPr>
            <a:lvl5pPr marL="0" indent="1828800">
              <a:spcBef>
                <a:spcPts val="300"/>
              </a:spcBef>
              <a:buSzTx/>
              <a:buNone/>
              <a:defRPr sz="2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0"/>
          <p:cNvSpPr/>
          <p:nvPr/>
        </p:nvSpPr>
        <p:spPr>
          <a:xfrm>
            <a:off x="0" y="609740"/>
            <a:ext cx="12192000" cy="76218"/>
          </a:xfrm>
          <a:prstGeom prst="rect">
            <a:avLst/>
          </a:prstGeom>
          <a:solidFill>
            <a:srgbClr val="174DB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0" name="Rectangle 11"/>
          <p:cNvSpPr/>
          <p:nvPr/>
        </p:nvSpPr>
        <p:spPr>
          <a:xfrm>
            <a:off x="0" y="685954"/>
            <a:ext cx="12192000" cy="22865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1" name="Line 14"/>
          <p:cNvSpPr/>
          <p:nvPr/>
        </p:nvSpPr>
        <p:spPr>
          <a:xfrm>
            <a:off x="0" y="685954"/>
            <a:ext cx="12192000" cy="1"/>
          </a:xfrm>
          <a:prstGeom prst="line">
            <a:avLst/>
          </a:prstGeom>
          <a:ln w="19050"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Text Box 18"/>
          <p:cNvSpPr txBox="1"/>
          <p:nvPr/>
        </p:nvSpPr>
        <p:spPr>
          <a:xfrm>
            <a:off x="8529166" y="677938"/>
            <a:ext cx="3663950" cy="226795"/>
          </a:xfrm>
          <a:prstGeom prst="rect">
            <a:avLst/>
          </a:prstGeom>
          <a:ln w="12700">
            <a:miter lim="400000"/>
          </a:ln>
        </p:spPr>
        <p:txBody>
          <a:bodyPr lIns="45623" tIns="45623" rIns="45623" bIns="45623">
            <a:spAutoFit/>
          </a:bodyPr>
          <a:lstStyle>
            <a:lvl1pPr algn="r">
              <a:spcBef>
                <a:spcPts val="600"/>
              </a:spcBef>
              <a:defRPr sz="10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© Han Zheng, 2019</a:t>
            </a:r>
          </a:p>
        </p:txBody>
      </p:sp>
      <p:sp>
        <p:nvSpPr>
          <p:cNvPr id="123" name="文本框 1"/>
          <p:cNvSpPr txBox="1"/>
          <p:nvPr/>
        </p:nvSpPr>
        <p:spPr>
          <a:xfrm>
            <a:off x="61644" y="190735"/>
            <a:ext cx="4876801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516255">
              <a:lnSpc>
                <a:spcPct val="93000"/>
              </a:lnSpc>
              <a:defRPr b="1">
                <a:solidFill>
                  <a:srgbClr val="174D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第二章  For 循环语句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“For” Loops</a:t>
            </a:r>
          </a:p>
        </p:txBody>
      </p:sp>
      <p:sp>
        <p:nvSpPr>
          <p:cNvPr id="12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0" y="38108"/>
            <a:ext cx="12192000" cy="533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>
                <a:solidFill>
                  <a:srgbClr val="000000"/>
                </a:solidFill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/>
          <p:nvPr/>
        </p:nvSpPr>
        <p:spPr>
          <a:xfrm>
            <a:off x="8529166" y="677938"/>
            <a:ext cx="3663950" cy="226795"/>
          </a:xfrm>
          <a:prstGeom prst="rect">
            <a:avLst/>
          </a:prstGeom>
          <a:ln w="12700">
            <a:miter lim="400000"/>
          </a:ln>
        </p:spPr>
        <p:txBody>
          <a:bodyPr lIns="45623" tIns="45623" rIns="45623" bIns="45623">
            <a:spAutoFit/>
          </a:bodyPr>
          <a:lstStyle>
            <a:lvl1pPr algn="r">
              <a:spcBef>
                <a:spcPts val="600"/>
              </a:spcBef>
              <a:defRPr sz="10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© Han Zheng, 2019</a:t>
            </a:r>
          </a:p>
        </p:txBody>
      </p:sp>
      <p:sp>
        <p:nvSpPr>
          <p:cNvPr id="3" name="文本框 1"/>
          <p:cNvSpPr txBox="1"/>
          <p:nvPr/>
        </p:nvSpPr>
        <p:spPr>
          <a:xfrm>
            <a:off x="609649" y="409810"/>
            <a:ext cx="4876801" cy="37719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516255">
              <a:lnSpc>
                <a:spcPct val="93000"/>
              </a:lnSpc>
              <a:defRPr sz="1400">
                <a:solidFill>
                  <a:schemeClr val="accent4">
                    <a:lumOff val="-8799"/>
                  </a:schemeClr>
                </a:solidFill>
              </a:defRPr>
            </a:pPr>
            <a:r>
              <a:rPr lang="zh-CN" altLang="en-US" sz="2000" dirty="0"/>
              <a:t>黄金矿工</a:t>
            </a:r>
            <a:endParaRPr lang="zh-CN" sz="2000" dirty="0"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04820" y="6597425"/>
            <a:ext cx="245403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0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" name="线条"/>
          <p:cNvSpPr/>
          <p:nvPr/>
        </p:nvSpPr>
        <p:spPr>
          <a:xfrm>
            <a:off x="760992" y="892935"/>
            <a:ext cx="10957985" cy="1"/>
          </a:xfrm>
          <a:prstGeom prst="line">
            <a:avLst/>
          </a:prstGeom>
          <a:ln w="12700">
            <a:solidFill>
              <a:srgbClr val="DDDDDD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" name="图像" descr="图像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314876" y="279000"/>
            <a:ext cx="459668" cy="37211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标题文本"/>
          <p:cNvSpPr txBox="1">
            <a:spLocks noGrp="1"/>
          </p:cNvSpPr>
          <p:nvPr>
            <p:ph type="title"/>
          </p:nvPr>
        </p:nvSpPr>
        <p:spPr>
          <a:xfrm>
            <a:off x="774700" y="894095"/>
            <a:ext cx="10972800" cy="98946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>
            <a:lvl2pPr marL="796925" indent="-327025"/>
            <a:lvl3pPr marL="1231900" indent="-304800"/>
            <a:lvl4pPr marL="1750060" indent="-365760"/>
            <a:lvl5pPr marL="2207260" indent="-36576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295EB7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295EB7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295EB7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295EB7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295EB7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609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295EB7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1219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295EB7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1828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295EB7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2438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295EB7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355600" marR="0" indent="-342900" algn="l" defTabSz="91440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612775" marR="0" indent="-142875" algn="l" defTabSz="91440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060450" marR="0" indent="-133350" algn="l" defTabSz="91440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544320" marR="0" indent="-160020" algn="l" defTabSz="91440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001520" marR="0" indent="-160020" algn="l" defTabSz="91440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2459355" marR="0" indent="-160020" algn="l" defTabSz="91440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2916555" marR="0" indent="-160020" algn="l" defTabSz="91440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3373755" marR="0" indent="-160020" algn="l" defTabSz="91440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3830955" marR="0" indent="-160020" algn="l" defTabSz="91440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灯片编号占位符 3"/>
          <p:cNvSpPr txBox="1">
            <a:spLocks noGrp="1"/>
          </p:cNvSpPr>
          <p:nvPr>
            <p:ph type="sldNum" sz="quarter" idx="2"/>
          </p:nvPr>
        </p:nvSpPr>
        <p:spPr>
          <a:xfrm>
            <a:off x="11954261" y="6597423"/>
            <a:ext cx="195962" cy="276540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266" name="Icon syst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Icon system </a:t>
            </a:r>
          </a:p>
        </p:txBody>
      </p:sp>
      <p:pic>
        <p:nvPicPr>
          <p:cNvPr id="267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42" y="1883555"/>
            <a:ext cx="11611319" cy="66057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C12A7872-FFA7-4E7C-BFF1-8152E78AF3E3}"/>
              </a:ext>
            </a:extLst>
          </p:cNvPr>
          <p:cNvGrpSpPr/>
          <p:nvPr/>
        </p:nvGrpSpPr>
        <p:grpSpPr>
          <a:xfrm>
            <a:off x="8647186" y="2826385"/>
            <a:ext cx="1868170" cy="1205230"/>
            <a:chOff x="6030595" y="2740660"/>
            <a:chExt cx="1868170" cy="1205230"/>
          </a:xfrm>
        </p:grpSpPr>
        <p:sp>
          <p:nvSpPr>
            <p:cNvPr id="6" name="上箭头 10">
              <a:extLst>
                <a:ext uri="{FF2B5EF4-FFF2-40B4-BE49-F238E27FC236}">
                  <a16:creationId xmlns:a16="http://schemas.microsoft.com/office/drawing/2014/main" id="{C440E470-DA1F-4734-BDAD-55D684B17C94}"/>
                </a:ext>
              </a:extLst>
            </p:cNvPr>
            <p:cNvSpPr/>
            <p:nvPr/>
          </p:nvSpPr>
          <p:spPr>
            <a:xfrm>
              <a:off x="6649085" y="2740660"/>
              <a:ext cx="504190" cy="648335"/>
            </a:xfrm>
            <a:prstGeom prst="upArrow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ctr" forceAA="0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25E922B-C87D-4FBE-BACC-FED5FF8DF4D7}"/>
                </a:ext>
              </a:extLst>
            </p:cNvPr>
            <p:cNvSpPr txBox="1"/>
            <p:nvPr/>
          </p:nvSpPr>
          <p:spPr>
            <a:xfrm>
              <a:off x="6030595" y="3548380"/>
              <a:ext cx="1868170" cy="39751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none" lIns="45719" tIns="45719" rIns="45719" bIns="45719" numCol="1" spcCol="38100" rtlCol="0" anchor="t" forceAA="0">
              <a:spAutoFit/>
            </a:bodyPr>
            <a:lstStyle/>
            <a:p>
              <a:pPr marL="0" marR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FillTx/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输入标题块文字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灯片编号占位符 3"/>
          <p:cNvSpPr txBox="1">
            <a:spLocks noGrp="1"/>
          </p:cNvSpPr>
          <p:nvPr>
            <p:ph type="sldNum" sz="quarter" idx="2"/>
          </p:nvPr>
        </p:nvSpPr>
        <p:spPr>
          <a:xfrm>
            <a:off x="11975451" y="6597425"/>
            <a:ext cx="174772" cy="243841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272" name="For 循环/计数循环"/>
          <p:cNvSpPr txBox="1">
            <a:spLocks noGrp="1"/>
          </p:cNvSpPr>
          <p:nvPr>
            <p:ph type="title"/>
          </p:nvPr>
        </p:nvSpPr>
        <p:spPr>
          <a:xfrm>
            <a:off x="2224733" y="2629535"/>
            <a:ext cx="8730133" cy="989330"/>
          </a:xfrm>
          <a:prstGeom prst="rect">
            <a:avLst/>
          </a:prstGeom>
        </p:spPr>
        <p:txBody>
          <a:bodyPr/>
          <a:lstStyle/>
          <a:p>
            <a:r>
              <a:rPr lang="zh-CN" altLang="en-US" sz="3600" dirty="0"/>
              <a:t>第三章    网络爬虫之技能课时</a:t>
            </a:r>
            <a:br>
              <a:rPr lang="en-US" altLang="zh-CN" sz="3600" dirty="0"/>
            </a:br>
            <a:r>
              <a:rPr lang="en-US" altLang="zh-CN" sz="3600" dirty="0"/>
              <a:t>	—— </a:t>
            </a:r>
            <a:r>
              <a:rPr lang="en-US" altLang="zh-CN" sz="3600" dirty="0" err="1"/>
              <a:t>BeautifulSoup</a:t>
            </a:r>
            <a:r>
              <a:rPr lang="zh-CN" altLang="en-US" sz="3600" dirty="0"/>
              <a:t>库 和 </a:t>
            </a:r>
            <a:r>
              <a:rPr lang="en-US" altLang="zh-CN" sz="3600" dirty="0"/>
              <a:t>requests</a:t>
            </a:r>
            <a:r>
              <a:rPr lang="zh-CN" altLang="en-US" sz="3600" dirty="0"/>
              <a:t>库</a:t>
            </a:r>
            <a:endParaRPr sz="3600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0E81D28-85DE-4D02-91FB-ADD29D075647}"/>
              </a:ext>
            </a:extLst>
          </p:cNvPr>
          <p:cNvGrpSpPr/>
          <p:nvPr/>
        </p:nvGrpSpPr>
        <p:grpSpPr>
          <a:xfrm>
            <a:off x="3714750" y="878541"/>
            <a:ext cx="4762500" cy="5979459"/>
            <a:chOff x="3714750" y="878541"/>
            <a:chExt cx="4762500" cy="597945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03AE5F0-A5E2-4805-B50F-7B53E5DAB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750" y="3733800"/>
              <a:ext cx="4762500" cy="3124200"/>
            </a:xfrm>
            <a:prstGeom prst="rect">
              <a:avLst/>
            </a:prstGeom>
          </p:spPr>
        </p:pic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FFFC780-B253-48F3-B823-B8BBA1E430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878541"/>
              <a:ext cx="0" cy="3496235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222644284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灯片编号占位符 3"/>
          <p:cNvSpPr txBox="1">
            <a:spLocks noGrp="1"/>
          </p:cNvSpPr>
          <p:nvPr>
            <p:ph type="sldNum" sz="quarter" idx="2"/>
          </p:nvPr>
        </p:nvSpPr>
        <p:spPr>
          <a:xfrm>
            <a:off x="11975451" y="6597425"/>
            <a:ext cx="174772" cy="243841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11" name="文本框 5">
            <a:extLst>
              <a:ext uri="{FF2B5EF4-FFF2-40B4-BE49-F238E27FC236}">
                <a16:creationId xmlns:a16="http://schemas.microsoft.com/office/drawing/2014/main" id="{F691832E-F6E1-45F5-A4C8-485AE8E62F4E}"/>
              </a:ext>
            </a:extLst>
          </p:cNvPr>
          <p:cNvSpPr txBox="1"/>
          <p:nvPr/>
        </p:nvSpPr>
        <p:spPr>
          <a:xfrm>
            <a:off x="822849" y="1185148"/>
            <a:ext cx="7067608" cy="5847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3200" dirty="0">
                <a:solidFill>
                  <a:srgbClr val="295EB7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本章导读</a:t>
            </a:r>
            <a:endParaRPr sz="3200" dirty="0">
              <a:solidFill>
                <a:srgbClr val="295EB7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F691832E-F6E1-45F5-A4C8-485AE8E62F4E}"/>
              </a:ext>
            </a:extLst>
          </p:cNvPr>
          <p:cNvSpPr txBox="1"/>
          <p:nvPr/>
        </p:nvSpPr>
        <p:spPr>
          <a:xfrm>
            <a:off x="822849" y="1769923"/>
            <a:ext cx="7067608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000" dirty="0">
                <a:solidFill>
                  <a:srgbClr val="295EB7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通过学习本章内容，你将学到以下知识</a:t>
            </a:r>
            <a:endParaRPr sz="2000" dirty="0">
              <a:solidFill>
                <a:srgbClr val="295EB7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45151" y="250112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1200" dirty="0">
                <a:solidFill>
                  <a:schemeClr val="dk1"/>
                </a:solidFill>
              </a:rPr>
              <a:t>1</a:t>
            </a:r>
            <a:r>
              <a:rPr lang="zh-CN" altLang="en-US" kern="1200" dirty="0">
                <a:solidFill>
                  <a:schemeClr val="dk1"/>
                </a:solidFill>
              </a:rPr>
              <a:t>、爬虫基础知识</a:t>
            </a:r>
            <a:endParaRPr lang="zh-CN" altLang="zh-CN" kern="1200" dirty="0">
              <a:solidFill>
                <a:schemeClr val="dk1"/>
              </a:solidFill>
            </a:endParaRPr>
          </a:p>
          <a:p>
            <a:r>
              <a:rPr lang="en-US" altLang="zh-CN" kern="1200" dirty="0">
                <a:solidFill>
                  <a:schemeClr val="dk1"/>
                </a:solidFill>
              </a:rPr>
              <a:t>     	</a:t>
            </a:r>
            <a:r>
              <a:rPr lang="zh-CN" altLang="en-US" kern="1200" dirty="0">
                <a:solidFill>
                  <a:schemeClr val="dk1"/>
                </a:solidFill>
              </a:rPr>
              <a:t>什么是爬虫</a:t>
            </a:r>
            <a:endParaRPr lang="en-US" altLang="zh-CN" kern="1200" dirty="0">
              <a:solidFill>
                <a:schemeClr val="dk1"/>
              </a:solidFill>
            </a:endParaRPr>
          </a:p>
          <a:p>
            <a:r>
              <a:rPr lang="en-US" altLang="zh-CN" kern="1200" dirty="0">
                <a:solidFill>
                  <a:schemeClr val="dk1"/>
                </a:solidFill>
              </a:rPr>
              <a:t>	</a:t>
            </a:r>
            <a:r>
              <a:rPr lang="zh-CN" altLang="en-US" kern="1200" dirty="0">
                <a:solidFill>
                  <a:schemeClr val="dk1"/>
                </a:solidFill>
              </a:rPr>
              <a:t>爬虫能做什么</a:t>
            </a:r>
            <a:endParaRPr lang="en-US" altLang="zh-CN" kern="1200" dirty="0">
              <a:solidFill>
                <a:schemeClr val="dk1"/>
              </a:solidFill>
            </a:endParaRPr>
          </a:p>
          <a:p>
            <a:r>
              <a:rPr lang="en-US" altLang="zh-CN" kern="1200" dirty="0">
                <a:solidFill>
                  <a:schemeClr val="dk1"/>
                </a:solidFill>
              </a:rPr>
              <a:t>	</a:t>
            </a:r>
            <a:r>
              <a:rPr lang="zh-CN" altLang="en-US" kern="1200" dirty="0">
                <a:solidFill>
                  <a:schemeClr val="dk1"/>
                </a:solidFill>
              </a:rPr>
              <a:t>一个爬虫程序的基本流程</a:t>
            </a:r>
            <a:endParaRPr lang="en-US" altLang="zh-CN" kern="1200" dirty="0">
              <a:solidFill>
                <a:schemeClr val="dk1"/>
              </a:solidFill>
            </a:endParaRPr>
          </a:p>
          <a:p>
            <a:endParaRPr lang="en-US" altLang="zh-CN" kern="1200" dirty="0">
              <a:solidFill>
                <a:schemeClr val="dk1"/>
              </a:solidFill>
            </a:endParaRPr>
          </a:p>
          <a:p>
            <a:r>
              <a:rPr lang="en-US" altLang="zh-CN" kern="1200" dirty="0">
                <a:solidFill>
                  <a:schemeClr val="dk1"/>
                </a:solidFill>
              </a:rPr>
              <a:t>2</a:t>
            </a:r>
            <a:r>
              <a:rPr lang="zh-CN" altLang="en-US" kern="1200" dirty="0">
                <a:solidFill>
                  <a:schemeClr val="dk1"/>
                </a:solidFill>
              </a:rPr>
              <a:t>、</a:t>
            </a:r>
            <a:r>
              <a:rPr lang="en-US" altLang="zh-CN" kern="1200" dirty="0">
                <a:solidFill>
                  <a:schemeClr val="dk1"/>
                </a:solidFill>
              </a:rPr>
              <a:t>HTML</a:t>
            </a:r>
            <a:r>
              <a:rPr lang="zh-CN" altLang="en-US" kern="1200" dirty="0">
                <a:solidFill>
                  <a:schemeClr val="dk1"/>
                </a:solidFill>
              </a:rPr>
              <a:t>标签及标签树</a:t>
            </a:r>
            <a:endParaRPr lang="en-US" altLang="zh-CN" kern="1200" dirty="0">
              <a:solidFill>
                <a:schemeClr val="dk1"/>
              </a:solidFill>
            </a:endParaRPr>
          </a:p>
          <a:p>
            <a:endParaRPr lang="en-US" altLang="zh-CN" kern="1200" dirty="0">
              <a:solidFill>
                <a:schemeClr val="dk1"/>
              </a:solidFill>
            </a:endParaRPr>
          </a:p>
          <a:p>
            <a:r>
              <a:rPr lang="en-US" altLang="zh-CN" kern="1200" dirty="0">
                <a:solidFill>
                  <a:schemeClr val="dk1"/>
                </a:solidFill>
              </a:rPr>
              <a:t>3</a:t>
            </a:r>
            <a:r>
              <a:rPr lang="zh-CN" altLang="en-US" kern="1200" dirty="0">
                <a:solidFill>
                  <a:schemeClr val="dk1"/>
                </a:solidFill>
              </a:rPr>
              <a:t>、爬虫的盗亦有道</a:t>
            </a:r>
            <a:endParaRPr lang="en-US" altLang="zh-CN" kern="1200" dirty="0">
              <a:solidFill>
                <a:schemeClr val="dk1"/>
              </a:solidFill>
            </a:endParaRPr>
          </a:p>
          <a:p>
            <a:r>
              <a:rPr lang="en-US" altLang="zh-CN" kern="1200" dirty="0">
                <a:solidFill>
                  <a:schemeClr val="dk1"/>
                </a:solidFill>
              </a:rPr>
              <a:t>	</a:t>
            </a:r>
            <a:r>
              <a:rPr lang="zh-CN" altLang="en-US" kern="1200" dirty="0">
                <a:solidFill>
                  <a:schemeClr val="dk1"/>
                </a:solidFill>
              </a:rPr>
              <a:t>法律问题</a:t>
            </a:r>
            <a:endParaRPr lang="en-US" altLang="zh-CN" kern="1200" dirty="0">
              <a:solidFill>
                <a:schemeClr val="dk1"/>
              </a:solidFill>
            </a:endParaRPr>
          </a:p>
          <a:p>
            <a:r>
              <a:rPr lang="en-US" altLang="zh-CN" kern="1200" dirty="0">
                <a:solidFill>
                  <a:schemeClr val="dk1"/>
                </a:solidFill>
              </a:rPr>
              <a:t>	</a:t>
            </a:r>
            <a:r>
              <a:rPr lang="zh-CN" altLang="en-US" kern="1200" dirty="0">
                <a:solidFill>
                  <a:schemeClr val="dk1"/>
                </a:solidFill>
              </a:rPr>
              <a:t>反爬虫和反反爬虫</a:t>
            </a:r>
            <a:endParaRPr lang="zh-CN" altLang="zh-CN" kern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6846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灯片编号占位符 3"/>
          <p:cNvSpPr txBox="1">
            <a:spLocks noGrp="1"/>
          </p:cNvSpPr>
          <p:nvPr>
            <p:ph type="sldNum" sz="quarter" idx="2"/>
          </p:nvPr>
        </p:nvSpPr>
        <p:spPr>
          <a:xfrm>
            <a:off x="11975451" y="6597425"/>
            <a:ext cx="174772" cy="243841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1" name="文本框 5">
            <a:extLst>
              <a:ext uri="{FF2B5EF4-FFF2-40B4-BE49-F238E27FC236}">
                <a16:creationId xmlns:a16="http://schemas.microsoft.com/office/drawing/2014/main" id="{F691832E-F6E1-45F5-A4C8-485AE8E62F4E}"/>
              </a:ext>
            </a:extLst>
          </p:cNvPr>
          <p:cNvSpPr txBox="1"/>
          <p:nvPr/>
        </p:nvSpPr>
        <p:spPr>
          <a:xfrm>
            <a:off x="2341748" y="3074524"/>
            <a:ext cx="7138583" cy="5847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3200" dirty="0">
                <a:solidFill>
                  <a:srgbClr val="295EB7"/>
                </a:solidFill>
                <a:latin typeface="微软雅黑" panose="020B0503020204020204" charset="-122"/>
                <a:ea typeface="微软雅黑" panose="020B0503020204020204" charset="-122"/>
              </a:rPr>
              <a:t>爬虫是什么？ 它能帮助我们做什么呢？</a:t>
            </a:r>
            <a:endParaRPr sz="3200" dirty="0">
              <a:solidFill>
                <a:srgbClr val="295EB7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507440" y="2472267"/>
            <a:ext cx="6807200" cy="33867"/>
          </a:xfrm>
          <a:prstGeom prst="line">
            <a:avLst/>
          </a:prstGeom>
          <a:noFill/>
          <a:ln w="15875" cap="flat">
            <a:solidFill>
              <a:schemeClr val="bg1">
                <a:lumMod val="65000"/>
              </a:schemeClr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8" name="直接连接符 7"/>
          <p:cNvCxnSpPr/>
          <p:nvPr/>
        </p:nvCxnSpPr>
        <p:spPr>
          <a:xfrm>
            <a:off x="2507440" y="4227689"/>
            <a:ext cx="6807200" cy="33867"/>
          </a:xfrm>
          <a:prstGeom prst="line">
            <a:avLst/>
          </a:prstGeom>
          <a:noFill/>
          <a:ln w="15875" cap="flat">
            <a:solidFill>
              <a:schemeClr val="bg1">
                <a:lumMod val="65000"/>
              </a:schemeClr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75982183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灯片编号占位符 3"/>
          <p:cNvSpPr txBox="1">
            <a:spLocks noGrp="1"/>
          </p:cNvSpPr>
          <p:nvPr>
            <p:ph type="sldNum" sz="quarter" idx="2"/>
          </p:nvPr>
        </p:nvSpPr>
        <p:spPr>
          <a:xfrm>
            <a:off x="11975451" y="6597425"/>
            <a:ext cx="174772" cy="243841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272" name="For 循环/计数循环"/>
          <p:cNvSpPr txBox="1">
            <a:spLocks noGrp="1"/>
          </p:cNvSpPr>
          <p:nvPr>
            <p:ph type="title"/>
          </p:nvPr>
        </p:nvSpPr>
        <p:spPr>
          <a:xfrm>
            <a:off x="753584" y="853513"/>
            <a:ext cx="10408920" cy="989330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HTML </a:t>
            </a:r>
            <a:r>
              <a:rPr lang="zh-CN" altLang="en-US" sz="3600" dirty="0"/>
              <a:t>标签</a:t>
            </a:r>
            <a:endParaRPr sz="3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80462D-693F-46C7-B7E7-3695F1819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84" y="2178204"/>
            <a:ext cx="685800" cy="762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AC01200-F3A9-41C7-9AFF-B7DD8CCE79D0}"/>
              </a:ext>
            </a:extLst>
          </p:cNvPr>
          <p:cNvSpPr/>
          <p:nvPr/>
        </p:nvSpPr>
        <p:spPr>
          <a:xfrm>
            <a:off x="1603206" y="2071367"/>
            <a:ext cx="91723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295EB7"/>
                </a:solidFill>
              </a:rPr>
              <a:t>标签（</a:t>
            </a:r>
            <a:r>
              <a:rPr lang="en-US" altLang="zh-CN" sz="2400" dirty="0">
                <a:solidFill>
                  <a:srgbClr val="295EB7"/>
                </a:solidFill>
              </a:rPr>
              <a:t>tag</a:t>
            </a:r>
            <a:r>
              <a:rPr lang="zh-CN" altLang="en-US" sz="2400" dirty="0">
                <a:solidFill>
                  <a:srgbClr val="295EB7"/>
                </a:solidFill>
              </a:rPr>
              <a:t>）</a:t>
            </a:r>
            <a:endParaRPr lang="en-US" altLang="zh-CN" sz="2400" dirty="0">
              <a:solidFill>
                <a:srgbClr val="295EB7"/>
              </a:solidFill>
            </a:endParaRPr>
          </a:p>
          <a:p>
            <a:r>
              <a:rPr lang="zh-CN" altLang="en-US" sz="2400" dirty="0">
                <a:solidFill>
                  <a:srgbClr val="295EB7"/>
                </a:solidFill>
              </a:rPr>
              <a:t>给指定内容打上标记，告诉浏览器应该怎样显示它，包括大小、位置、颜色等等</a:t>
            </a:r>
          </a:p>
        </p:txBody>
      </p:sp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64378C88-E220-4E2C-B0DB-F4E38F54AEDA}"/>
              </a:ext>
            </a:extLst>
          </p:cNvPr>
          <p:cNvGrpSpPr/>
          <p:nvPr/>
        </p:nvGrpSpPr>
        <p:grpSpPr>
          <a:xfrm>
            <a:off x="753584" y="3429000"/>
            <a:ext cx="10106194" cy="2885280"/>
            <a:chOff x="54207" y="3361362"/>
            <a:chExt cx="10106194" cy="2885280"/>
          </a:xfrm>
        </p:grpSpPr>
        <p:grpSp>
          <p:nvGrpSpPr>
            <p:cNvPr id="257" name="组合 256">
              <a:extLst>
                <a:ext uri="{FF2B5EF4-FFF2-40B4-BE49-F238E27FC236}">
                  <a16:creationId xmlns:a16="http://schemas.microsoft.com/office/drawing/2014/main" id="{74208466-A2C3-4180-B791-8AA2849F5F73}"/>
                </a:ext>
              </a:extLst>
            </p:cNvPr>
            <p:cNvGrpSpPr/>
            <p:nvPr/>
          </p:nvGrpSpPr>
          <p:grpSpPr>
            <a:xfrm>
              <a:off x="54207" y="3390416"/>
              <a:ext cx="10106194" cy="2856226"/>
              <a:chOff x="-706602" y="3303871"/>
              <a:chExt cx="10106194" cy="2856226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783E5C35-3B53-472E-B356-4E78F83B63AC}"/>
                  </a:ext>
                </a:extLst>
              </p:cNvPr>
              <p:cNvGrpSpPr/>
              <p:nvPr/>
            </p:nvGrpSpPr>
            <p:grpSpPr>
              <a:xfrm>
                <a:off x="878648" y="3303871"/>
                <a:ext cx="8520944" cy="2856226"/>
                <a:chOff x="778512" y="2948626"/>
                <a:chExt cx="8520944" cy="2856226"/>
              </a:xfrm>
            </p:grpSpPr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AA3C864A-CAFC-4A30-B404-4183C76E308D}"/>
                    </a:ext>
                  </a:extLst>
                </p:cNvPr>
                <p:cNvSpPr/>
                <p:nvPr/>
              </p:nvSpPr>
              <p:spPr>
                <a:xfrm>
                  <a:off x="5776745" y="4038635"/>
                  <a:ext cx="326243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dirty="0">
                      <a:solidFill>
                        <a:srgbClr val="FF0000"/>
                      </a:solidFill>
                    </a:rPr>
                    <a:t>斜杠表示这是结束标签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512C9339-7170-4F6D-9516-CD713913958B}"/>
                    </a:ext>
                  </a:extLst>
                </p:cNvPr>
                <p:cNvSpPr txBox="1"/>
                <p:nvPr/>
              </p:nvSpPr>
              <p:spPr>
                <a:xfrm>
                  <a:off x="926420" y="4589966"/>
                  <a:ext cx="8373036" cy="6463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3600" b="1" dirty="0">
                      <a:solidFill>
                        <a:srgbClr val="00B050"/>
                      </a:solidFill>
                    </a:rPr>
                    <a:t>&lt;</a:t>
                  </a:r>
                  <a:r>
                    <a:rPr lang="en-US" altLang="zh-CN" sz="3600" b="1" dirty="0">
                      <a:solidFill>
                        <a:srgbClr val="0070C0"/>
                      </a:solidFill>
                    </a:rPr>
                    <a:t>tag </a:t>
                  </a:r>
                  <a:r>
                    <a:rPr lang="en-US" altLang="zh-CN" sz="3600" b="1" dirty="0">
                      <a:solidFill>
                        <a:srgbClr val="FFC000"/>
                      </a:solidFill>
                    </a:rPr>
                    <a:t>class = ‘title’</a:t>
                  </a:r>
                  <a:r>
                    <a:rPr lang="en-US" altLang="zh-CN" sz="3600" b="1" dirty="0">
                      <a:solidFill>
                        <a:srgbClr val="00B050"/>
                      </a:solidFill>
                    </a:rPr>
                    <a:t>&gt; </a:t>
                  </a:r>
                  <a:r>
                    <a:rPr lang="en-US" altLang="zh-CN" sz="3600" b="1" dirty="0">
                      <a:solidFill>
                        <a:srgbClr val="0070C0"/>
                      </a:solidFill>
                    </a:rPr>
                    <a:t>   </a:t>
                  </a:r>
                  <a:r>
                    <a:rPr lang="zh-CN" altLang="en-US" sz="3600" dirty="0"/>
                    <a:t>内容    </a:t>
                  </a:r>
                  <a:r>
                    <a:rPr lang="zh-CN" altLang="en-US" dirty="0"/>
                    <a:t> </a:t>
                  </a:r>
                  <a:r>
                    <a:rPr lang="en-US" altLang="zh-CN" sz="3600" b="1" dirty="0">
                      <a:solidFill>
                        <a:srgbClr val="00B050"/>
                      </a:solidFill>
                    </a:rPr>
                    <a:t>&lt;</a:t>
                  </a:r>
                  <a:r>
                    <a:rPr lang="en-US" altLang="zh-CN" sz="3600" b="1" dirty="0">
                      <a:solidFill>
                        <a:srgbClr val="FF0000"/>
                      </a:solidFill>
                    </a:rPr>
                    <a:t>/</a:t>
                  </a:r>
                  <a:r>
                    <a:rPr lang="en-US" altLang="zh-CN" sz="3600" b="1" dirty="0">
                      <a:solidFill>
                        <a:srgbClr val="0070C0"/>
                      </a:solidFill>
                    </a:rPr>
                    <a:t>tag</a:t>
                  </a:r>
                  <a:r>
                    <a:rPr lang="en-US" altLang="zh-CN" sz="3600" b="1" dirty="0">
                      <a:solidFill>
                        <a:srgbClr val="00B050"/>
                      </a:solidFill>
                    </a:rPr>
                    <a:t>&gt;</a:t>
                  </a:r>
                  <a:endParaRPr lang="zh-CN" altLang="en-US" sz="3600" b="1" dirty="0">
                    <a:solidFill>
                      <a:srgbClr val="00B050"/>
                    </a:solidFill>
                  </a:endParaRPr>
                </a:p>
              </p:txBody>
            </p: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87B26448-DE31-4F20-A7AF-F936CFD48B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2587" y="5271701"/>
                  <a:ext cx="3751809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48C6759-ACCB-4FE6-B838-6969E147987D}"/>
                    </a:ext>
                  </a:extLst>
                </p:cNvPr>
                <p:cNvSpPr/>
                <p:nvPr/>
              </p:nvSpPr>
              <p:spPr>
                <a:xfrm>
                  <a:off x="2184400" y="5343186"/>
                  <a:ext cx="2380809" cy="4616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400" dirty="0">
                      <a:solidFill>
                        <a:srgbClr val="295EB7"/>
                      </a:solidFill>
                    </a:rPr>
                    <a:t>开始标签</a:t>
                  </a:r>
                  <a:endParaRPr lang="zh-CN" altLang="en-US" dirty="0"/>
                </a:p>
              </p:txBody>
            </p: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D0AED5E8-490E-48FD-9C5B-4492D8C5BBD3}"/>
                    </a:ext>
                  </a:extLst>
                </p:cNvPr>
                <p:cNvCxnSpPr/>
                <p:nvPr/>
              </p:nvCxnSpPr>
              <p:spPr>
                <a:xfrm>
                  <a:off x="7149335" y="5271701"/>
                  <a:ext cx="1186827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5B2D4B4A-ABD8-49B8-B287-D876FBD054BB}"/>
                    </a:ext>
                  </a:extLst>
                </p:cNvPr>
                <p:cNvSpPr/>
                <p:nvPr/>
              </p:nvSpPr>
              <p:spPr>
                <a:xfrm>
                  <a:off x="7070720" y="5261256"/>
                  <a:ext cx="141577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dirty="0">
                      <a:solidFill>
                        <a:srgbClr val="295EB7"/>
                      </a:solidFill>
                    </a:rPr>
                    <a:t>结束标签</a:t>
                  </a:r>
                  <a:endParaRPr lang="zh-CN" altLang="en-US" dirty="0"/>
                </a:p>
              </p:txBody>
            </p: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F7521EAE-890A-4CCA-A865-6C3CFCAAE8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86398" y="3722075"/>
                  <a:ext cx="0" cy="1002818"/>
                </a:xfrm>
                <a:prstGeom prst="straightConnector1">
                  <a:avLst/>
                </a:prstGeom>
                <a:ln w="47625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92C19501-241B-431C-8CE7-D64C9282EA03}"/>
                    </a:ext>
                  </a:extLst>
                </p:cNvPr>
                <p:cNvSpPr/>
                <p:nvPr/>
              </p:nvSpPr>
              <p:spPr>
                <a:xfrm>
                  <a:off x="778512" y="3332110"/>
                  <a:ext cx="141577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dirty="0">
                      <a:solidFill>
                        <a:srgbClr val="295EB7"/>
                      </a:solidFill>
                    </a:rPr>
                    <a:t>标签名称</a:t>
                  </a:r>
                  <a:endParaRPr lang="zh-CN" altLang="en-US" dirty="0"/>
                </a:p>
              </p:txBody>
            </p:sp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05833312-BC95-4A2D-9589-958808CD3EA1}"/>
                    </a:ext>
                  </a:extLst>
                </p:cNvPr>
                <p:cNvCxnSpPr/>
                <p:nvPr/>
              </p:nvCxnSpPr>
              <p:spPr>
                <a:xfrm flipV="1">
                  <a:off x="7731716" y="3909699"/>
                  <a:ext cx="0" cy="627569"/>
                </a:xfrm>
                <a:prstGeom prst="straightConnector1">
                  <a:avLst/>
                </a:prstGeom>
                <a:ln w="47625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83F23E32-9E61-4EFA-9141-96D7B9CBEC81}"/>
                    </a:ext>
                  </a:extLst>
                </p:cNvPr>
                <p:cNvSpPr/>
                <p:nvPr/>
              </p:nvSpPr>
              <p:spPr>
                <a:xfrm>
                  <a:off x="7023830" y="3477764"/>
                  <a:ext cx="141577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dirty="0">
                      <a:solidFill>
                        <a:srgbClr val="295EB7"/>
                      </a:solidFill>
                    </a:rPr>
                    <a:t>标签名称</a:t>
                  </a:r>
                  <a:endParaRPr lang="zh-CN" altLang="en-US" dirty="0"/>
                </a:p>
              </p:txBody>
            </p:sp>
            <p:cxnSp>
              <p:nvCxnSpPr>
                <p:cNvPr id="21" name="直接箭头连接符 20">
                  <a:extLst>
                    <a:ext uri="{FF2B5EF4-FFF2-40B4-BE49-F238E27FC236}">
                      <a16:creationId xmlns:a16="http://schemas.microsoft.com/office/drawing/2014/main" id="{1926C735-113F-4AC6-AA10-41EDCDCEE9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97262" y="4451205"/>
                  <a:ext cx="0" cy="314258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FF0000"/>
                  </a:solidFill>
                  <a:prstDash val="solid"/>
                  <a:round/>
                  <a:tailEnd type="triangle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</p:cxnSp>
            <p:cxnSp>
              <p:nvCxnSpPr>
                <p:cNvPr id="33" name="直接箭头连接符 32">
                  <a:extLst>
                    <a:ext uri="{FF2B5EF4-FFF2-40B4-BE49-F238E27FC236}">
                      <a16:creationId xmlns:a16="http://schemas.microsoft.com/office/drawing/2014/main" id="{9E7C47CC-86A8-4135-9CCD-252A2C4C46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71534" y="3298696"/>
                  <a:ext cx="0" cy="1281466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10AC24AB-B3FE-4557-BEED-B56A68980E8F}"/>
                    </a:ext>
                  </a:extLst>
                </p:cNvPr>
                <p:cNvSpPr/>
                <p:nvPr/>
              </p:nvSpPr>
              <p:spPr>
                <a:xfrm>
                  <a:off x="4756204" y="2948626"/>
                  <a:ext cx="233910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dirty="0">
                      <a:solidFill>
                        <a:schemeClr val="tx1"/>
                      </a:solidFill>
                    </a:rPr>
                    <a:t>标签标记的内容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4DA31BD6-2C3D-4DBE-AD27-139582E4C5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7196" y="4525801"/>
                <a:ext cx="652463" cy="627570"/>
              </a:xfrm>
              <a:prstGeom prst="straightConnector1">
                <a:avLst/>
              </a:prstGeom>
              <a:ln w="476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099D587B-554C-45AE-A5A3-2675FB9D8052}"/>
                  </a:ext>
                </a:extLst>
              </p:cNvPr>
              <p:cNvSpPr/>
              <p:nvPr/>
            </p:nvSpPr>
            <p:spPr>
              <a:xfrm>
                <a:off x="-706602" y="4182443"/>
                <a:ext cx="33137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rgbClr val="00B050"/>
                    </a:solidFill>
                  </a:rPr>
                  <a:t>&lt;</a:t>
                </a:r>
                <a:r>
                  <a:rPr lang="zh-CN" altLang="en-US" sz="2400" dirty="0">
                    <a:solidFill>
                      <a:srgbClr val="00B050"/>
                    </a:solidFill>
                  </a:rPr>
                  <a:t>表示里面是标签名称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&gt;</a:t>
                </a:r>
                <a:endParaRPr lang="zh-CN" altLang="en-US" sz="2400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9CA886E6-5122-4835-B1A0-C122AA6BB1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5750" y="3859087"/>
              <a:ext cx="0" cy="1281466"/>
            </a:xfrm>
            <a:prstGeom prst="straightConnector1">
              <a:avLst/>
            </a:prstGeom>
            <a:ln w="47625">
              <a:solidFill>
                <a:srgbClr val="FFC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8E6C398-8B68-431B-AD14-AD05B0C9FA60}"/>
                </a:ext>
              </a:extLst>
            </p:cNvPr>
            <p:cNvSpPr/>
            <p:nvPr/>
          </p:nvSpPr>
          <p:spPr>
            <a:xfrm>
              <a:off x="3872079" y="3361362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FFC000"/>
                  </a:solidFill>
                </a:rPr>
                <a:t>属性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63270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灯片编号占位符 3"/>
          <p:cNvSpPr txBox="1">
            <a:spLocks noGrp="1"/>
          </p:cNvSpPr>
          <p:nvPr>
            <p:ph type="sldNum" sz="quarter" idx="2"/>
          </p:nvPr>
        </p:nvSpPr>
        <p:spPr>
          <a:xfrm>
            <a:off x="11975451" y="6597425"/>
            <a:ext cx="174772" cy="243841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272" name="For 循环/计数循环"/>
          <p:cNvSpPr txBox="1">
            <a:spLocks noGrp="1"/>
          </p:cNvSpPr>
          <p:nvPr>
            <p:ph type="title"/>
          </p:nvPr>
        </p:nvSpPr>
        <p:spPr>
          <a:xfrm>
            <a:off x="753584" y="853513"/>
            <a:ext cx="10408920" cy="989330"/>
          </a:xfrm>
          <a:prstGeom prst="rect">
            <a:avLst/>
          </a:prstGeom>
        </p:spPr>
        <p:txBody>
          <a:bodyPr/>
          <a:lstStyle/>
          <a:p>
            <a:r>
              <a:rPr lang="zh-CN" altLang="en-US" sz="3600" dirty="0"/>
              <a:t>网络爬虫</a:t>
            </a:r>
            <a:r>
              <a:rPr lang="en-US" altLang="zh-CN" sz="3600" dirty="0"/>
              <a:t>(web crawler)</a:t>
            </a:r>
            <a:endParaRPr sz="3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51ADA4-6740-4707-A7E4-2D7DBCC05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777" y="1842843"/>
            <a:ext cx="12192000" cy="484278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4785322-98F0-47E2-952C-2FF38EB9F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294" y="768156"/>
            <a:ext cx="5428571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799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灯片编号占位符 3"/>
          <p:cNvSpPr txBox="1">
            <a:spLocks noGrp="1"/>
          </p:cNvSpPr>
          <p:nvPr>
            <p:ph type="sldNum" sz="quarter" idx="2"/>
          </p:nvPr>
        </p:nvSpPr>
        <p:spPr>
          <a:xfrm>
            <a:off x="11975451" y="6597425"/>
            <a:ext cx="174772" cy="243841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272" name="For 循环/计数循环"/>
          <p:cNvSpPr txBox="1">
            <a:spLocks noGrp="1"/>
          </p:cNvSpPr>
          <p:nvPr>
            <p:ph type="title"/>
          </p:nvPr>
        </p:nvSpPr>
        <p:spPr>
          <a:xfrm>
            <a:off x="753584" y="853513"/>
            <a:ext cx="10408920" cy="989330"/>
          </a:xfrm>
          <a:prstGeom prst="rect">
            <a:avLst/>
          </a:prstGeom>
        </p:spPr>
        <p:txBody>
          <a:bodyPr/>
          <a:lstStyle/>
          <a:p>
            <a:r>
              <a:rPr lang="zh-CN" altLang="en-US" sz="3600" dirty="0"/>
              <a:t>网络爬虫</a:t>
            </a:r>
            <a:r>
              <a:rPr lang="en-US" altLang="zh-CN" sz="3600" dirty="0"/>
              <a:t>(web crawler)</a:t>
            </a:r>
            <a:endParaRPr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4DED22-640F-4854-896E-D00C2EE96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84" y="2116510"/>
            <a:ext cx="10638095" cy="3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5601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 txBox="1">
            <a:spLocks/>
          </p:cNvSpPr>
          <p:nvPr/>
        </p:nvSpPr>
        <p:spPr>
          <a:xfrm>
            <a:off x="12017228" y="6597427"/>
            <a:ext cx="174772" cy="243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BBCA3D1-92EA-428E-9BF7-F89D6F5EC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143" y="2149808"/>
            <a:ext cx="8485714" cy="4447619"/>
          </a:xfrm>
          <a:prstGeom prst="rect">
            <a:avLst/>
          </a:prstGeom>
        </p:spPr>
      </p:pic>
      <p:sp>
        <p:nvSpPr>
          <p:cNvPr id="8" name="For 循环/计数循环">
            <a:extLst>
              <a:ext uri="{FF2B5EF4-FFF2-40B4-BE49-F238E27FC236}">
                <a16:creationId xmlns:a16="http://schemas.microsoft.com/office/drawing/2014/main" id="{4B049C51-C313-429B-9794-B511E4EB24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3584" y="853513"/>
            <a:ext cx="10408920" cy="989330"/>
          </a:xfrm>
          <a:prstGeom prst="rect">
            <a:avLst/>
          </a:prstGeom>
        </p:spPr>
        <p:txBody>
          <a:bodyPr/>
          <a:lstStyle/>
          <a:p>
            <a:r>
              <a:rPr lang="zh-CN" altLang="en-US" sz="3600" dirty="0"/>
              <a:t>网络爬虫</a:t>
            </a:r>
            <a:r>
              <a:rPr lang="en-US" altLang="zh-CN" sz="3600" dirty="0"/>
              <a:t>(web crawler)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1217666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 txBox="1">
            <a:spLocks/>
          </p:cNvSpPr>
          <p:nvPr/>
        </p:nvSpPr>
        <p:spPr>
          <a:xfrm>
            <a:off x="12017228" y="6597427"/>
            <a:ext cx="174772" cy="243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8" name="For 循环/计数循环">
            <a:extLst>
              <a:ext uri="{FF2B5EF4-FFF2-40B4-BE49-F238E27FC236}">
                <a16:creationId xmlns:a16="http://schemas.microsoft.com/office/drawing/2014/main" id="{4B049C51-C313-429B-9794-B511E4EB24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3584" y="853513"/>
            <a:ext cx="10408920" cy="989330"/>
          </a:xfrm>
          <a:prstGeom prst="rect">
            <a:avLst/>
          </a:prstGeom>
        </p:spPr>
        <p:txBody>
          <a:bodyPr/>
          <a:lstStyle/>
          <a:p>
            <a:r>
              <a:rPr lang="zh-CN" altLang="en-US" sz="3600" dirty="0"/>
              <a:t>网络爬虫</a:t>
            </a:r>
            <a:r>
              <a:rPr lang="en-US" altLang="zh-CN" sz="3600" dirty="0"/>
              <a:t>(web crawler)</a:t>
            </a:r>
            <a:endParaRPr sz="3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F51EDA-EAB9-46C8-8326-944931EA0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047" y="2271682"/>
            <a:ext cx="6761905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3109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_Default Design">
  <a:themeElements>
    <a:clrScheme name="2_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2_Default 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Design">
  <a:themeElements>
    <a:clrScheme name="2_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2_Default 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275</Words>
  <Application>Microsoft Office PowerPoint</Application>
  <PresentationFormat>宽屏</PresentationFormat>
  <Paragraphs>50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微软雅黑</vt:lpstr>
      <vt:lpstr>Arial</vt:lpstr>
      <vt:lpstr>Calibri</vt:lpstr>
      <vt:lpstr>2_Default Design</vt:lpstr>
      <vt:lpstr>Icon system </vt:lpstr>
      <vt:lpstr>第三章    网络爬虫之技能课时  —— BeautifulSoup库 和 requests库</vt:lpstr>
      <vt:lpstr>PowerPoint 演示文稿</vt:lpstr>
      <vt:lpstr>PowerPoint 演示文稿</vt:lpstr>
      <vt:lpstr>HTML 标签</vt:lpstr>
      <vt:lpstr>网络爬虫(web crawler)</vt:lpstr>
      <vt:lpstr>网络爬虫(web crawler)</vt:lpstr>
      <vt:lpstr>网络爬虫(web crawler)</vt:lpstr>
      <vt:lpstr>网络爬虫(web crawler)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 system</dc:title>
  <dc:creator>drops Rain</dc:creator>
  <cp:lastModifiedBy>Rain drops</cp:lastModifiedBy>
  <cp:revision>270</cp:revision>
  <dcterms:created xsi:type="dcterms:W3CDTF">2019-05-15T07:38:35Z</dcterms:created>
  <dcterms:modified xsi:type="dcterms:W3CDTF">2019-05-31T04:19:21Z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