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94" r:id="rId3"/>
    <p:sldId id="292" r:id="rId4"/>
    <p:sldId id="296" r:id="rId5"/>
    <p:sldId id="291" r:id="rId6"/>
    <p:sldId id="293" r:id="rId7"/>
    <p:sldId id="295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ON BIANGLAE" initials="AB" lastIdx="1" clrIdx="0">
    <p:extLst>
      <p:ext uri="{19B8F6BF-5375-455C-9EA6-DF929625EA0E}">
        <p15:presenceInfo xmlns:p15="http://schemas.microsoft.com/office/powerpoint/2012/main" userId="S::58020926@up.ac.th::f87cd050-0d5c-4297-b665-1b9d9f33b9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5" name="Osgeo-01.png" descr="Osge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6188824"/>
            <a:ext cx="1745163" cy="536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4" descr="Picture 4"/>
          <p:cNvPicPr>
            <a:picLocks noChangeAspect="1"/>
          </p:cNvPicPr>
          <p:nvPr/>
        </p:nvPicPr>
        <p:blipFill>
          <a:blip r:embed="rId3"/>
          <a:srcRect l="73160" t="32071"/>
          <a:stretch>
            <a:fillRect/>
          </a:stretch>
        </p:blipFill>
        <p:spPr>
          <a:xfrm>
            <a:off x="10432456" y="4353085"/>
            <a:ext cx="1759507" cy="2504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564" extrusionOk="0">
                <a:moveTo>
                  <a:pt x="21397" y="1"/>
                </a:moveTo>
                <a:cubicBezTo>
                  <a:pt x="21384" y="37"/>
                  <a:pt x="20395" y="4206"/>
                  <a:pt x="19202" y="9262"/>
                </a:cubicBezTo>
                <a:cubicBezTo>
                  <a:pt x="18009" y="14319"/>
                  <a:pt x="17021" y="18471"/>
                  <a:pt x="17002" y="18493"/>
                </a:cubicBezTo>
                <a:cubicBezTo>
                  <a:pt x="16983" y="18515"/>
                  <a:pt x="15399" y="17842"/>
                  <a:pt x="13487" y="16996"/>
                </a:cubicBezTo>
                <a:cubicBezTo>
                  <a:pt x="11575" y="16151"/>
                  <a:pt x="7831" y="14495"/>
                  <a:pt x="5166" y="13317"/>
                </a:cubicBezTo>
                <a:cubicBezTo>
                  <a:pt x="2500" y="12140"/>
                  <a:pt x="235" y="11137"/>
                  <a:pt x="132" y="11090"/>
                </a:cubicBezTo>
                <a:cubicBezTo>
                  <a:pt x="-105" y="10979"/>
                  <a:pt x="-164" y="10916"/>
                  <a:pt x="1201" y="12272"/>
                </a:cubicBezTo>
                <a:cubicBezTo>
                  <a:pt x="1828" y="12895"/>
                  <a:pt x="2975" y="14036"/>
                  <a:pt x="3749" y="14807"/>
                </a:cubicBezTo>
                <a:cubicBezTo>
                  <a:pt x="4523" y="15577"/>
                  <a:pt x="5669" y="16715"/>
                  <a:pt x="6297" y="17338"/>
                </a:cubicBezTo>
                <a:cubicBezTo>
                  <a:pt x="6925" y="17962"/>
                  <a:pt x="7931" y="18963"/>
                  <a:pt x="8531" y="19562"/>
                </a:cubicBezTo>
                <a:cubicBezTo>
                  <a:pt x="9617" y="20646"/>
                  <a:pt x="10122" y="21142"/>
                  <a:pt x="10407" y="21417"/>
                </a:cubicBezTo>
                <a:lnTo>
                  <a:pt x="10557" y="21564"/>
                </a:lnTo>
                <a:lnTo>
                  <a:pt x="21436" y="21564"/>
                </a:lnTo>
                <a:lnTo>
                  <a:pt x="21431" y="10748"/>
                </a:lnTo>
                <a:cubicBezTo>
                  <a:pt x="21427" y="4800"/>
                  <a:pt x="21410" y="-36"/>
                  <a:pt x="2139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6" name="Osgeo-01.png" descr="Osge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6188824"/>
            <a:ext cx="1745163" cy="536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icture 4" descr="Picture 4"/>
          <p:cNvPicPr>
            <a:picLocks noChangeAspect="1"/>
          </p:cNvPicPr>
          <p:nvPr/>
        </p:nvPicPr>
        <p:blipFill>
          <a:blip r:embed="rId3"/>
          <a:srcRect l="73160" t="32071"/>
          <a:stretch>
            <a:fillRect/>
          </a:stretch>
        </p:blipFill>
        <p:spPr>
          <a:xfrm>
            <a:off x="10432456" y="4353085"/>
            <a:ext cx="1759507" cy="2504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564" extrusionOk="0">
                <a:moveTo>
                  <a:pt x="21397" y="1"/>
                </a:moveTo>
                <a:cubicBezTo>
                  <a:pt x="21384" y="37"/>
                  <a:pt x="20395" y="4206"/>
                  <a:pt x="19202" y="9262"/>
                </a:cubicBezTo>
                <a:cubicBezTo>
                  <a:pt x="18009" y="14319"/>
                  <a:pt x="17021" y="18471"/>
                  <a:pt x="17002" y="18493"/>
                </a:cubicBezTo>
                <a:cubicBezTo>
                  <a:pt x="16983" y="18515"/>
                  <a:pt x="15399" y="17842"/>
                  <a:pt x="13487" y="16996"/>
                </a:cubicBezTo>
                <a:cubicBezTo>
                  <a:pt x="11575" y="16151"/>
                  <a:pt x="7831" y="14495"/>
                  <a:pt x="5166" y="13317"/>
                </a:cubicBezTo>
                <a:cubicBezTo>
                  <a:pt x="2500" y="12140"/>
                  <a:pt x="235" y="11137"/>
                  <a:pt x="132" y="11090"/>
                </a:cubicBezTo>
                <a:cubicBezTo>
                  <a:pt x="-105" y="10979"/>
                  <a:pt x="-164" y="10916"/>
                  <a:pt x="1201" y="12272"/>
                </a:cubicBezTo>
                <a:cubicBezTo>
                  <a:pt x="1828" y="12895"/>
                  <a:pt x="2975" y="14036"/>
                  <a:pt x="3749" y="14807"/>
                </a:cubicBezTo>
                <a:cubicBezTo>
                  <a:pt x="4523" y="15577"/>
                  <a:pt x="5669" y="16715"/>
                  <a:pt x="6297" y="17338"/>
                </a:cubicBezTo>
                <a:cubicBezTo>
                  <a:pt x="6925" y="17962"/>
                  <a:pt x="7931" y="18963"/>
                  <a:pt x="8531" y="19562"/>
                </a:cubicBezTo>
                <a:cubicBezTo>
                  <a:pt x="9617" y="20646"/>
                  <a:pt x="10122" y="21142"/>
                  <a:pt x="10407" y="21417"/>
                </a:cubicBezTo>
                <a:lnTo>
                  <a:pt x="10557" y="21564"/>
                </a:lnTo>
                <a:lnTo>
                  <a:pt x="21436" y="21564"/>
                </a:lnTo>
                <a:lnTo>
                  <a:pt x="21431" y="10748"/>
                </a:lnTo>
                <a:cubicBezTo>
                  <a:pt x="21427" y="4800"/>
                  <a:pt x="21410" y="-36"/>
                  <a:pt x="2139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pic>
        <p:nvPicPr>
          <p:cNvPr id="58" name="Osgeo-01.png" descr="Osge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6188824"/>
            <a:ext cx="1745163" cy="536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" name="Picture 4" descr="Picture 4"/>
          <p:cNvPicPr>
            <a:picLocks noChangeAspect="1"/>
          </p:cNvPicPr>
          <p:nvPr/>
        </p:nvPicPr>
        <p:blipFill>
          <a:blip r:embed="rId3"/>
          <a:srcRect l="73160" t="32071"/>
          <a:stretch>
            <a:fillRect/>
          </a:stretch>
        </p:blipFill>
        <p:spPr>
          <a:xfrm>
            <a:off x="10432456" y="4353085"/>
            <a:ext cx="1759507" cy="2504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564" extrusionOk="0">
                <a:moveTo>
                  <a:pt x="21397" y="1"/>
                </a:moveTo>
                <a:cubicBezTo>
                  <a:pt x="21384" y="37"/>
                  <a:pt x="20395" y="4206"/>
                  <a:pt x="19202" y="9262"/>
                </a:cubicBezTo>
                <a:cubicBezTo>
                  <a:pt x="18009" y="14319"/>
                  <a:pt x="17021" y="18471"/>
                  <a:pt x="17002" y="18493"/>
                </a:cubicBezTo>
                <a:cubicBezTo>
                  <a:pt x="16983" y="18515"/>
                  <a:pt x="15399" y="17842"/>
                  <a:pt x="13487" y="16996"/>
                </a:cubicBezTo>
                <a:cubicBezTo>
                  <a:pt x="11575" y="16151"/>
                  <a:pt x="7831" y="14495"/>
                  <a:pt x="5166" y="13317"/>
                </a:cubicBezTo>
                <a:cubicBezTo>
                  <a:pt x="2500" y="12140"/>
                  <a:pt x="235" y="11137"/>
                  <a:pt x="132" y="11090"/>
                </a:cubicBezTo>
                <a:cubicBezTo>
                  <a:pt x="-105" y="10979"/>
                  <a:pt x="-164" y="10916"/>
                  <a:pt x="1201" y="12272"/>
                </a:cubicBezTo>
                <a:cubicBezTo>
                  <a:pt x="1828" y="12895"/>
                  <a:pt x="2975" y="14036"/>
                  <a:pt x="3749" y="14807"/>
                </a:cubicBezTo>
                <a:cubicBezTo>
                  <a:pt x="4523" y="15577"/>
                  <a:pt x="5669" y="16715"/>
                  <a:pt x="6297" y="17338"/>
                </a:cubicBezTo>
                <a:cubicBezTo>
                  <a:pt x="6925" y="17962"/>
                  <a:pt x="7931" y="18963"/>
                  <a:pt x="8531" y="19562"/>
                </a:cubicBezTo>
                <a:cubicBezTo>
                  <a:pt x="9617" y="20646"/>
                  <a:pt x="10122" y="21142"/>
                  <a:pt x="10407" y="21417"/>
                </a:cubicBezTo>
                <a:lnTo>
                  <a:pt x="10557" y="21564"/>
                </a:lnTo>
                <a:lnTo>
                  <a:pt x="21436" y="21564"/>
                </a:lnTo>
                <a:lnTo>
                  <a:pt x="21431" y="10748"/>
                </a:lnTo>
                <a:cubicBezTo>
                  <a:pt x="21427" y="4800"/>
                  <a:pt x="21410" y="-36"/>
                  <a:pt x="2139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68" name="Osgeo-01.png" descr="Osge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6188824"/>
            <a:ext cx="1745163" cy="536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icture 4" descr="Picture 4"/>
          <p:cNvPicPr>
            <a:picLocks noChangeAspect="1"/>
          </p:cNvPicPr>
          <p:nvPr/>
        </p:nvPicPr>
        <p:blipFill>
          <a:blip r:embed="rId3"/>
          <a:srcRect l="73160" t="32071"/>
          <a:stretch>
            <a:fillRect/>
          </a:stretch>
        </p:blipFill>
        <p:spPr>
          <a:xfrm>
            <a:off x="10432456" y="4353085"/>
            <a:ext cx="1759507" cy="2504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564" extrusionOk="0">
                <a:moveTo>
                  <a:pt x="21397" y="1"/>
                </a:moveTo>
                <a:cubicBezTo>
                  <a:pt x="21384" y="37"/>
                  <a:pt x="20395" y="4206"/>
                  <a:pt x="19202" y="9262"/>
                </a:cubicBezTo>
                <a:cubicBezTo>
                  <a:pt x="18009" y="14319"/>
                  <a:pt x="17021" y="18471"/>
                  <a:pt x="17002" y="18493"/>
                </a:cubicBezTo>
                <a:cubicBezTo>
                  <a:pt x="16983" y="18515"/>
                  <a:pt x="15399" y="17842"/>
                  <a:pt x="13487" y="16996"/>
                </a:cubicBezTo>
                <a:cubicBezTo>
                  <a:pt x="11575" y="16151"/>
                  <a:pt x="7831" y="14495"/>
                  <a:pt x="5166" y="13317"/>
                </a:cubicBezTo>
                <a:cubicBezTo>
                  <a:pt x="2500" y="12140"/>
                  <a:pt x="235" y="11137"/>
                  <a:pt x="132" y="11090"/>
                </a:cubicBezTo>
                <a:cubicBezTo>
                  <a:pt x="-105" y="10979"/>
                  <a:pt x="-164" y="10916"/>
                  <a:pt x="1201" y="12272"/>
                </a:cubicBezTo>
                <a:cubicBezTo>
                  <a:pt x="1828" y="12895"/>
                  <a:pt x="2975" y="14036"/>
                  <a:pt x="3749" y="14807"/>
                </a:cubicBezTo>
                <a:cubicBezTo>
                  <a:pt x="4523" y="15577"/>
                  <a:pt x="5669" y="16715"/>
                  <a:pt x="6297" y="17338"/>
                </a:cubicBezTo>
                <a:cubicBezTo>
                  <a:pt x="6925" y="17962"/>
                  <a:pt x="7931" y="18963"/>
                  <a:pt x="8531" y="19562"/>
                </a:cubicBezTo>
                <a:cubicBezTo>
                  <a:pt x="9617" y="20646"/>
                  <a:pt x="10122" y="21142"/>
                  <a:pt x="10407" y="21417"/>
                </a:cubicBezTo>
                <a:lnTo>
                  <a:pt x="10557" y="21564"/>
                </a:lnTo>
                <a:lnTo>
                  <a:pt x="21436" y="21564"/>
                </a:lnTo>
                <a:lnTo>
                  <a:pt x="21431" y="10748"/>
                </a:lnTo>
                <a:cubicBezTo>
                  <a:pt x="21427" y="4800"/>
                  <a:pt x="21410" y="-36"/>
                  <a:pt x="2139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Osgeo-01.png" descr="Osge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6188824"/>
            <a:ext cx="1745163" cy="536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4" descr="Picture 4"/>
          <p:cNvPicPr>
            <a:picLocks noChangeAspect="1"/>
          </p:cNvPicPr>
          <p:nvPr/>
        </p:nvPicPr>
        <p:blipFill>
          <a:blip r:embed="rId3"/>
          <a:srcRect l="73160" t="32071"/>
          <a:stretch>
            <a:fillRect/>
          </a:stretch>
        </p:blipFill>
        <p:spPr>
          <a:xfrm>
            <a:off x="10432456" y="4353085"/>
            <a:ext cx="1759507" cy="2504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564" extrusionOk="0">
                <a:moveTo>
                  <a:pt x="21397" y="1"/>
                </a:moveTo>
                <a:cubicBezTo>
                  <a:pt x="21384" y="37"/>
                  <a:pt x="20395" y="4206"/>
                  <a:pt x="19202" y="9262"/>
                </a:cubicBezTo>
                <a:cubicBezTo>
                  <a:pt x="18009" y="14319"/>
                  <a:pt x="17021" y="18471"/>
                  <a:pt x="17002" y="18493"/>
                </a:cubicBezTo>
                <a:cubicBezTo>
                  <a:pt x="16983" y="18515"/>
                  <a:pt x="15399" y="17842"/>
                  <a:pt x="13487" y="16996"/>
                </a:cubicBezTo>
                <a:cubicBezTo>
                  <a:pt x="11575" y="16151"/>
                  <a:pt x="7831" y="14495"/>
                  <a:pt x="5166" y="13317"/>
                </a:cubicBezTo>
                <a:cubicBezTo>
                  <a:pt x="2500" y="12140"/>
                  <a:pt x="235" y="11137"/>
                  <a:pt x="132" y="11090"/>
                </a:cubicBezTo>
                <a:cubicBezTo>
                  <a:pt x="-105" y="10979"/>
                  <a:pt x="-164" y="10916"/>
                  <a:pt x="1201" y="12272"/>
                </a:cubicBezTo>
                <a:cubicBezTo>
                  <a:pt x="1828" y="12895"/>
                  <a:pt x="2975" y="14036"/>
                  <a:pt x="3749" y="14807"/>
                </a:cubicBezTo>
                <a:cubicBezTo>
                  <a:pt x="4523" y="15577"/>
                  <a:pt x="5669" y="16715"/>
                  <a:pt x="6297" y="17338"/>
                </a:cubicBezTo>
                <a:cubicBezTo>
                  <a:pt x="6925" y="17962"/>
                  <a:pt x="7931" y="18963"/>
                  <a:pt x="8531" y="19562"/>
                </a:cubicBezTo>
                <a:cubicBezTo>
                  <a:pt x="9617" y="20646"/>
                  <a:pt x="10122" y="21142"/>
                  <a:pt x="10407" y="21417"/>
                </a:cubicBezTo>
                <a:lnTo>
                  <a:pt x="10557" y="21564"/>
                </a:lnTo>
                <a:lnTo>
                  <a:pt x="21436" y="21564"/>
                </a:lnTo>
                <a:lnTo>
                  <a:pt x="21431" y="10748"/>
                </a:lnTo>
                <a:cubicBezTo>
                  <a:pt x="21427" y="4800"/>
                  <a:pt x="21410" y="-36"/>
                  <a:pt x="2139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pic>
        <p:nvPicPr>
          <p:cNvPr id="89" name="Osgeo-01.png" descr="Osge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6188824"/>
            <a:ext cx="1745163" cy="536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Picture 4" descr="Picture 4"/>
          <p:cNvPicPr>
            <a:picLocks noChangeAspect="1"/>
          </p:cNvPicPr>
          <p:nvPr/>
        </p:nvPicPr>
        <p:blipFill>
          <a:blip r:embed="rId3"/>
          <a:srcRect l="73160" t="32071"/>
          <a:stretch>
            <a:fillRect/>
          </a:stretch>
        </p:blipFill>
        <p:spPr>
          <a:xfrm>
            <a:off x="10432456" y="4353085"/>
            <a:ext cx="1759507" cy="2504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564" extrusionOk="0">
                <a:moveTo>
                  <a:pt x="21397" y="1"/>
                </a:moveTo>
                <a:cubicBezTo>
                  <a:pt x="21384" y="37"/>
                  <a:pt x="20395" y="4206"/>
                  <a:pt x="19202" y="9262"/>
                </a:cubicBezTo>
                <a:cubicBezTo>
                  <a:pt x="18009" y="14319"/>
                  <a:pt x="17021" y="18471"/>
                  <a:pt x="17002" y="18493"/>
                </a:cubicBezTo>
                <a:cubicBezTo>
                  <a:pt x="16983" y="18515"/>
                  <a:pt x="15399" y="17842"/>
                  <a:pt x="13487" y="16996"/>
                </a:cubicBezTo>
                <a:cubicBezTo>
                  <a:pt x="11575" y="16151"/>
                  <a:pt x="7831" y="14495"/>
                  <a:pt x="5166" y="13317"/>
                </a:cubicBezTo>
                <a:cubicBezTo>
                  <a:pt x="2500" y="12140"/>
                  <a:pt x="235" y="11137"/>
                  <a:pt x="132" y="11090"/>
                </a:cubicBezTo>
                <a:cubicBezTo>
                  <a:pt x="-105" y="10979"/>
                  <a:pt x="-164" y="10916"/>
                  <a:pt x="1201" y="12272"/>
                </a:cubicBezTo>
                <a:cubicBezTo>
                  <a:pt x="1828" y="12895"/>
                  <a:pt x="2975" y="14036"/>
                  <a:pt x="3749" y="14807"/>
                </a:cubicBezTo>
                <a:cubicBezTo>
                  <a:pt x="4523" y="15577"/>
                  <a:pt x="5669" y="16715"/>
                  <a:pt x="6297" y="17338"/>
                </a:cubicBezTo>
                <a:cubicBezTo>
                  <a:pt x="6925" y="17962"/>
                  <a:pt x="7931" y="18963"/>
                  <a:pt x="8531" y="19562"/>
                </a:cubicBezTo>
                <a:cubicBezTo>
                  <a:pt x="9617" y="20646"/>
                  <a:pt x="10122" y="21142"/>
                  <a:pt x="10407" y="21417"/>
                </a:cubicBezTo>
                <a:lnTo>
                  <a:pt x="10557" y="21564"/>
                </a:lnTo>
                <a:lnTo>
                  <a:pt x="21436" y="21564"/>
                </a:lnTo>
                <a:lnTo>
                  <a:pt x="21431" y="10748"/>
                </a:lnTo>
                <a:cubicBezTo>
                  <a:pt x="21427" y="4800"/>
                  <a:pt x="21410" y="-36"/>
                  <a:pt x="2139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9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1" name="Osgeo-01.png" descr="Osge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6188824"/>
            <a:ext cx="1745163" cy="536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3"/>
          <a:srcRect l="73160" t="32071"/>
          <a:stretch>
            <a:fillRect/>
          </a:stretch>
        </p:blipFill>
        <p:spPr>
          <a:xfrm>
            <a:off x="10432456" y="4353085"/>
            <a:ext cx="1759507" cy="2504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564" extrusionOk="0">
                <a:moveTo>
                  <a:pt x="21397" y="1"/>
                </a:moveTo>
                <a:cubicBezTo>
                  <a:pt x="21384" y="37"/>
                  <a:pt x="20395" y="4206"/>
                  <a:pt x="19202" y="9262"/>
                </a:cubicBezTo>
                <a:cubicBezTo>
                  <a:pt x="18009" y="14319"/>
                  <a:pt x="17021" y="18471"/>
                  <a:pt x="17002" y="18493"/>
                </a:cubicBezTo>
                <a:cubicBezTo>
                  <a:pt x="16983" y="18515"/>
                  <a:pt x="15399" y="17842"/>
                  <a:pt x="13487" y="16996"/>
                </a:cubicBezTo>
                <a:cubicBezTo>
                  <a:pt x="11575" y="16151"/>
                  <a:pt x="7831" y="14495"/>
                  <a:pt x="5166" y="13317"/>
                </a:cubicBezTo>
                <a:cubicBezTo>
                  <a:pt x="2500" y="12140"/>
                  <a:pt x="235" y="11137"/>
                  <a:pt x="132" y="11090"/>
                </a:cubicBezTo>
                <a:cubicBezTo>
                  <a:pt x="-105" y="10979"/>
                  <a:pt x="-164" y="10916"/>
                  <a:pt x="1201" y="12272"/>
                </a:cubicBezTo>
                <a:cubicBezTo>
                  <a:pt x="1828" y="12895"/>
                  <a:pt x="2975" y="14036"/>
                  <a:pt x="3749" y="14807"/>
                </a:cubicBezTo>
                <a:cubicBezTo>
                  <a:pt x="4523" y="15577"/>
                  <a:pt x="5669" y="16715"/>
                  <a:pt x="6297" y="17338"/>
                </a:cubicBezTo>
                <a:cubicBezTo>
                  <a:pt x="6925" y="17962"/>
                  <a:pt x="7931" y="18963"/>
                  <a:pt x="8531" y="19562"/>
                </a:cubicBezTo>
                <a:cubicBezTo>
                  <a:pt x="9617" y="20646"/>
                  <a:pt x="10122" y="21142"/>
                  <a:pt x="10407" y="21417"/>
                </a:cubicBezTo>
                <a:lnTo>
                  <a:pt x="10557" y="21564"/>
                </a:lnTo>
                <a:lnTo>
                  <a:pt x="21436" y="21564"/>
                </a:lnTo>
                <a:lnTo>
                  <a:pt x="21431" y="10748"/>
                </a:lnTo>
                <a:cubicBezTo>
                  <a:pt x="21427" y="4800"/>
                  <a:pt x="21410" y="-36"/>
                  <a:pt x="2139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Osgeo-01.png" descr="Osge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5" y="6188824"/>
            <a:ext cx="1745163" cy="536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4" descr="Picture 4"/>
          <p:cNvPicPr>
            <a:picLocks noChangeAspect="1"/>
          </p:cNvPicPr>
          <p:nvPr/>
        </p:nvPicPr>
        <p:blipFill>
          <a:blip r:embed="rId3"/>
          <a:srcRect l="73160" t="32071"/>
          <a:stretch>
            <a:fillRect/>
          </a:stretch>
        </p:blipFill>
        <p:spPr>
          <a:xfrm>
            <a:off x="10432456" y="4353085"/>
            <a:ext cx="1759507" cy="2504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564" extrusionOk="0">
                <a:moveTo>
                  <a:pt x="21397" y="1"/>
                </a:moveTo>
                <a:cubicBezTo>
                  <a:pt x="21384" y="37"/>
                  <a:pt x="20395" y="4206"/>
                  <a:pt x="19202" y="9262"/>
                </a:cubicBezTo>
                <a:cubicBezTo>
                  <a:pt x="18009" y="14319"/>
                  <a:pt x="17021" y="18471"/>
                  <a:pt x="17002" y="18493"/>
                </a:cubicBezTo>
                <a:cubicBezTo>
                  <a:pt x="16983" y="18515"/>
                  <a:pt x="15399" y="17842"/>
                  <a:pt x="13487" y="16996"/>
                </a:cubicBezTo>
                <a:cubicBezTo>
                  <a:pt x="11575" y="16151"/>
                  <a:pt x="7831" y="14495"/>
                  <a:pt x="5166" y="13317"/>
                </a:cubicBezTo>
                <a:cubicBezTo>
                  <a:pt x="2500" y="12140"/>
                  <a:pt x="235" y="11137"/>
                  <a:pt x="132" y="11090"/>
                </a:cubicBezTo>
                <a:cubicBezTo>
                  <a:pt x="-105" y="10979"/>
                  <a:pt x="-164" y="10916"/>
                  <a:pt x="1201" y="12272"/>
                </a:cubicBezTo>
                <a:cubicBezTo>
                  <a:pt x="1828" y="12895"/>
                  <a:pt x="2975" y="14036"/>
                  <a:pt x="3749" y="14807"/>
                </a:cubicBezTo>
                <a:cubicBezTo>
                  <a:pt x="4523" y="15577"/>
                  <a:pt x="5669" y="16715"/>
                  <a:pt x="6297" y="17338"/>
                </a:cubicBezTo>
                <a:cubicBezTo>
                  <a:pt x="6925" y="17962"/>
                  <a:pt x="7931" y="18963"/>
                  <a:pt x="8531" y="19562"/>
                </a:cubicBezTo>
                <a:cubicBezTo>
                  <a:pt x="9617" y="20646"/>
                  <a:pt x="10122" y="21142"/>
                  <a:pt x="10407" y="21417"/>
                </a:cubicBezTo>
                <a:lnTo>
                  <a:pt x="10557" y="21564"/>
                </a:lnTo>
                <a:lnTo>
                  <a:pt x="21436" y="21564"/>
                </a:lnTo>
                <a:lnTo>
                  <a:pt x="21431" y="10748"/>
                </a:lnTo>
                <a:cubicBezTo>
                  <a:pt x="21427" y="4800"/>
                  <a:pt x="21410" y="-36"/>
                  <a:pt x="2139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032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Osgeo-01.png" descr="Osgeo-0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205" y="6188824"/>
            <a:ext cx="1745163" cy="536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Picture 4"/>
          <p:cNvPicPr>
            <a:picLocks noChangeAspect="1"/>
          </p:cNvPicPr>
          <p:nvPr/>
        </p:nvPicPr>
        <p:blipFill>
          <a:blip r:embed="rId11"/>
          <a:srcRect l="73160" t="32071"/>
          <a:stretch>
            <a:fillRect/>
          </a:stretch>
        </p:blipFill>
        <p:spPr>
          <a:xfrm>
            <a:off x="10432456" y="4353085"/>
            <a:ext cx="1759507" cy="2504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6" h="21564" extrusionOk="0">
                <a:moveTo>
                  <a:pt x="21397" y="1"/>
                </a:moveTo>
                <a:cubicBezTo>
                  <a:pt x="21384" y="37"/>
                  <a:pt x="20395" y="4206"/>
                  <a:pt x="19202" y="9262"/>
                </a:cubicBezTo>
                <a:cubicBezTo>
                  <a:pt x="18009" y="14319"/>
                  <a:pt x="17021" y="18471"/>
                  <a:pt x="17002" y="18493"/>
                </a:cubicBezTo>
                <a:cubicBezTo>
                  <a:pt x="16983" y="18515"/>
                  <a:pt x="15399" y="17842"/>
                  <a:pt x="13487" y="16996"/>
                </a:cubicBezTo>
                <a:cubicBezTo>
                  <a:pt x="11575" y="16151"/>
                  <a:pt x="7831" y="14495"/>
                  <a:pt x="5166" y="13317"/>
                </a:cubicBezTo>
                <a:cubicBezTo>
                  <a:pt x="2500" y="12140"/>
                  <a:pt x="235" y="11137"/>
                  <a:pt x="132" y="11090"/>
                </a:cubicBezTo>
                <a:cubicBezTo>
                  <a:pt x="-105" y="10979"/>
                  <a:pt x="-164" y="10916"/>
                  <a:pt x="1201" y="12272"/>
                </a:cubicBezTo>
                <a:cubicBezTo>
                  <a:pt x="1828" y="12895"/>
                  <a:pt x="2975" y="14036"/>
                  <a:pt x="3749" y="14807"/>
                </a:cubicBezTo>
                <a:cubicBezTo>
                  <a:pt x="4523" y="15577"/>
                  <a:pt x="5669" y="16715"/>
                  <a:pt x="6297" y="17338"/>
                </a:cubicBezTo>
                <a:cubicBezTo>
                  <a:pt x="6925" y="17962"/>
                  <a:pt x="7931" y="18963"/>
                  <a:pt x="8531" y="19562"/>
                </a:cubicBezTo>
                <a:cubicBezTo>
                  <a:pt x="9617" y="20646"/>
                  <a:pt x="10122" y="21142"/>
                  <a:pt x="10407" y="21417"/>
                </a:cubicBezTo>
                <a:lnTo>
                  <a:pt x="10557" y="21564"/>
                </a:lnTo>
                <a:lnTo>
                  <a:pt x="21436" y="21564"/>
                </a:lnTo>
                <a:lnTo>
                  <a:pt x="21431" y="10748"/>
                </a:lnTo>
                <a:cubicBezTo>
                  <a:pt x="21427" y="4800"/>
                  <a:pt x="21410" y="-36"/>
                  <a:pt x="21397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7"/>
          <p:cNvSpPr txBox="1"/>
          <p:nvPr/>
        </p:nvSpPr>
        <p:spPr>
          <a:xfrm>
            <a:off x="180739" y="358770"/>
            <a:ext cx="19118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49B25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dirty="0"/>
              <a:t>www.osgeo.in.th</a:t>
            </a:r>
          </a:p>
        </p:txBody>
      </p:sp>
      <p:sp>
        <p:nvSpPr>
          <p:cNvPr id="114" name="TextBox 10"/>
          <p:cNvSpPr txBox="1"/>
          <p:nvPr/>
        </p:nvSpPr>
        <p:spPr>
          <a:xfrm>
            <a:off x="3973212" y="2356426"/>
            <a:ext cx="4185367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4400" b="1">
                <a:latin typeface="+mn-lt"/>
                <a:ea typeface="+mn-ea"/>
                <a:cs typeface="+mn-cs"/>
                <a:sym typeface="Helvetica"/>
              </a:defRPr>
            </a:pPr>
            <a:r>
              <a:rPr lang="en-US" dirty="0"/>
              <a:t>QGIS Plugins</a:t>
            </a:r>
          </a:p>
        </p:txBody>
      </p:sp>
      <p:pic>
        <p:nvPicPr>
          <p:cNvPr id="116" name="Osgeo-01.png" descr="Osgeo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912" y="0"/>
            <a:ext cx="4387620" cy="1347664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ANON BIANGLAE…"/>
          <p:cNvSpPr txBox="1"/>
          <p:nvPr/>
        </p:nvSpPr>
        <p:spPr>
          <a:xfrm>
            <a:off x="8629095" y="5304107"/>
            <a:ext cx="2271135" cy="783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algn="r">
              <a:lnSpc>
                <a:spcPct val="70000"/>
              </a:lnSpc>
              <a:defRPr sz="2000" b="1">
                <a:solidFill>
                  <a:srgbClr val="093B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dirty="0"/>
              <a:t>ANON BIANGLAE</a:t>
            </a:r>
            <a:endParaRPr lang="en-US" dirty="0"/>
          </a:p>
          <a:p>
            <a:pPr algn="r">
              <a:lnSpc>
                <a:spcPct val="70000"/>
              </a:lnSpc>
              <a:defRPr sz="2000" b="1">
                <a:solidFill>
                  <a:srgbClr val="093B42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dirty="0"/>
          </a:p>
          <a:p>
            <a:pPr algn="r">
              <a:lnSpc>
                <a:spcPct val="70000"/>
              </a:lnSpc>
              <a:defRPr sz="2000" b="1">
                <a:solidFill>
                  <a:srgbClr val="093B42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sz="1400" dirty="0"/>
              <a:t>GIS Backend Developer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BE6309-AAD7-49C7-96EE-E19C20C7958D}"/>
              </a:ext>
            </a:extLst>
          </p:cNvPr>
          <p:cNvSpPr txBox="1"/>
          <p:nvPr/>
        </p:nvSpPr>
        <p:spPr>
          <a:xfrm>
            <a:off x="669878" y="878889"/>
            <a:ext cx="3104255" cy="477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rIns="45719" anchor="b">
            <a:normAutofit/>
          </a:bodyPr>
          <a:lstStyle/>
          <a:p>
            <a:pPr algn="ctr" fontAlgn="auto" hangingPunct="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atin typeface="Helvetica (Body)"/>
                <a:cs typeface="Angsana New" panose="02020603050405020304" pitchFamily="18" charset="-34"/>
                <a:sym typeface="Calibri Light"/>
              </a:rPr>
              <a:t>QGIS Plugins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2C110-DCD2-450A-A7C9-DBAD8F590A55}"/>
              </a:ext>
            </a:extLst>
          </p:cNvPr>
          <p:cNvSpPr txBox="1"/>
          <p:nvPr/>
        </p:nvSpPr>
        <p:spPr>
          <a:xfrm>
            <a:off x="1653836" y="1609480"/>
            <a:ext cx="7854149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เป็นปลั๊กอินที่เพิ่มฟังก์ชันการทำงานเพิ่มเติมให้กับโปรแกรม </a:t>
            </a:r>
            <a:r>
              <a:rPr lang="en-US" dirty="0"/>
              <a:t>QGIS </a:t>
            </a:r>
            <a:r>
              <a:rPr lang="th-TH" dirty="0"/>
              <a:t>สามารถสามารถติดตั้งได้โดยตรงจาก </a:t>
            </a:r>
            <a:r>
              <a:rPr lang="en-US" dirty="0"/>
              <a:t>QGIS Plugin Manager </a:t>
            </a:r>
            <a:r>
              <a:rPr lang="th-TH" dirty="0"/>
              <a:t>ภายในแอปพลิ</a:t>
            </a:r>
            <a:r>
              <a:rPr lang="th-TH" dirty="0" err="1"/>
              <a:t>เค</a:t>
            </a:r>
            <a:r>
              <a:rPr lang="th-TH" dirty="0"/>
              <a:t>ชัน </a:t>
            </a:r>
            <a:r>
              <a:rPr lang="en-US" dirty="0"/>
              <a:t>QGIS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/>
              <a:t>สามารถสร้างปลั๊กอินเองแล้ว </a:t>
            </a:r>
            <a:r>
              <a:rPr lang="en-US" dirty="0"/>
              <a:t>upload </a:t>
            </a:r>
            <a:r>
              <a:rPr lang="th-TH" dirty="0"/>
              <a:t>ขึ้น </a:t>
            </a:r>
            <a:r>
              <a:rPr lang="en-US" dirty="0"/>
              <a:t>QGIS Python Plugins Repository </a:t>
            </a:r>
            <a:r>
              <a:rPr lang="th-TH" dirty="0"/>
              <a:t>เพื่อให้คนอื่นใช้งานได้</a:t>
            </a:r>
          </a:p>
        </p:txBody>
      </p:sp>
    </p:spTree>
    <p:extLst>
      <p:ext uri="{BB962C8B-B14F-4D97-AF65-F5344CB8AC3E}">
        <p14:creationId xmlns:p14="http://schemas.microsoft.com/office/powerpoint/2010/main" val="40287527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A38981-668B-4390-B159-99DC722F3C54}"/>
              </a:ext>
            </a:extLst>
          </p:cNvPr>
          <p:cNvSpPr txBox="1"/>
          <p:nvPr/>
        </p:nvSpPr>
        <p:spPr>
          <a:xfrm>
            <a:off x="705356" y="575713"/>
            <a:ext cx="6011091" cy="553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th-TH" sz="2800" b="1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Angsana New" panose="02020603050405020304" pitchFamily="18" charset="-34"/>
              </a:rPr>
              <a:t>โปรแกรมและเครื่องมือในการสร้าง</a:t>
            </a:r>
            <a:r>
              <a:rPr lang="en-US" sz="2800" b="1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Angsana New" panose="02020603050405020304" pitchFamily="18" charset="-34"/>
              </a:rPr>
              <a:t> QGIS</a:t>
            </a:r>
            <a:r>
              <a:rPr lang="en-US" sz="2800" b="1" dirty="0">
                <a:latin typeface="Helvetica (Body)"/>
                <a:ea typeface="Calibri" panose="020F0502020204030204" pitchFamily="34" charset="0"/>
                <a:cs typeface="Angsana New" panose="02020603050405020304" pitchFamily="18" charset="-34"/>
              </a:rPr>
              <a:t> Plugins</a:t>
            </a:r>
            <a:endParaRPr lang="en-US" sz="1400" dirty="0">
              <a:effectLst/>
              <a:latin typeface="Helvetica (Body)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1026" name="Picture 2" descr="วิธี Clear Cache ใน QGIS 2 และ QGIS 3 | GIS mania by GISTNU">
            <a:extLst>
              <a:ext uri="{FF2B5EF4-FFF2-40B4-BE49-F238E27FC236}">
                <a16:creationId xmlns:a16="http://schemas.microsoft.com/office/drawing/2014/main" id="{E4A5636A-AF3E-4431-97AC-FEFCC9A00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71" y="1488626"/>
            <a:ext cx="2256717" cy="107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1078018-E0F2-4538-A141-E2DEDF69E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89" y="1655399"/>
            <a:ext cx="914180" cy="6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aunchDarkly Visual Studio Code Extension">
            <a:extLst>
              <a:ext uri="{FF2B5EF4-FFF2-40B4-BE49-F238E27FC236}">
                <a16:creationId xmlns:a16="http://schemas.microsoft.com/office/drawing/2014/main" id="{49705A75-C499-46A5-A77B-B60CE4E39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648" y="3146129"/>
            <a:ext cx="2163861" cy="107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16E7FBB-BEBE-40AD-8EE5-089A66C8DCDE}"/>
              </a:ext>
            </a:extLst>
          </p:cNvPr>
          <p:cNvGrpSpPr/>
          <p:nvPr/>
        </p:nvGrpSpPr>
        <p:grpSpPr>
          <a:xfrm>
            <a:off x="6096000" y="3115750"/>
            <a:ext cx="3077320" cy="1100740"/>
            <a:chOff x="1414452" y="3365740"/>
            <a:chExt cx="4509886" cy="11007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125B16-9770-4436-8A2F-38AD34395B3F}"/>
                </a:ext>
              </a:extLst>
            </p:cNvPr>
            <p:cNvSpPr txBox="1"/>
            <p:nvPr/>
          </p:nvSpPr>
          <p:spPr>
            <a:xfrm>
              <a:off x="1960624" y="3802900"/>
              <a:ext cx="3963714" cy="6635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effectLst/>
                  <a:latin typeface="Helvetica (Body)"/>
                  <a:ea typeface="Calibri" panose="020F0502020204030204" pitchFamily="34" charset="0"/>
                  <a:cs typeface="Cordia New" panose="020B0304020202020204" pitchFamily="34" charset="-34"/>
                </a:rPr>
                <a:t>QGIS Plugin Builder </a:t>
              </a:r>
              <a:endParaRPr lang="th-TH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Cordia New" panose="020B0304020202020204" pitchFamily="34" charset="-34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000000"/>
                  </a:solidFill>
                  <a:effectLst/>
                  <a:latin typeface="Helvetica (Body)"/>
                  <a:ea typeface="Calibri" panose="020F0502020204030204" pitchFamily="34" charset="0"/>
                  <a:cs typeface="Cordia New" panose="020B0304020202020204" pitchFamily="34" charset="-34"/>
                </a:rPr>
                <a:t>Plugin reloader</a:t>
              </a:r>
              <a:endParaRPr lang="en-US" sz="1200" dirty="0">
                <a:effectLst/>
                <a:latin typeface="Helvetica (Body)"/>
                <a:ea typeface="Calibri" panose="020F0502020204030204" pitchFamily="34" charset="0"/>
                <a:cs typeface="Cordia New" panose="020B0304020202020204" pitchFamily="34" charset="-3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0FE022-3E7A-4F50-A04C-5FCD8EF96365}"/>
                </a:ext>
              </a:extLst>
            </p:cNvPr>
            <p:cNvSpPr txBox="1"/>
            <p:nvPr/>
          </p:nvSpPr>
          <p:spPr>
            <a:xfrm>
              <a:off x="1414452" y="3365740"/>
              <a:ext cx="3759765" cy="400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effectLst/>
                  <a:latin typeface="Helvetica (Body)"/>
                  <a:ea typeface="Calibri" panose="020F0502020204030204" pitchFamily="34" charset="0"/>
                  <a:cs typeface="Cordia New" panose="020B0304020202020204" pitchFamily="34" charset="-34"/>
                </a:rPr>
                <a:t>QGIS Plugins install</a:t>
              </a:r>
              <a:endParaRPr lang="en-US" sz="2000" dirty="0">
                <a:latin typeface="Helvetica (Body)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8540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5195D4-D5A2-4E0F-B174-A654F7F09631}"/>
              </a:ext>
            </a:extLst>
          </p:cNvPr>
          <p:cNvSpPr txBox="1"/>
          <p:nvPr/>
        </p:nvSpPr>
        <p:spPr>
          <a:xfrm>
            <a:off x="1104113" y="805192"/>
            <a:ext cx="2464709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h-TH" sz="2800" b="1" dirty="0">
                <a:latin typeface="Helvetica (Body)"/>
                <a:ea typeface="Calibri" panose="020F0502020204030204" pitchFamily="34" charset="0"/>
                <a:cs typeface="Angsana New" panose="02020603050405020304" pitchFamily="18" charset="-34"/>
              </a:rPr>
              <a:t>ผลลัพธ์ที่ต้องการ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630C6-D6ED-4E27-BB1C-9E5F16F7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1741919"/>
            <a:ext cx="37909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102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914842-9783-410A-B40D-D034C943B3AF}"/>
              </a:ext>
            </a:extLst>
          </p:cNvPr>
          <p:cNvSpPr txBox="1"/>
          <p:nvPr/>
        </p:nvSpPr>
        <p:spPr>
          <a:xfrm>
            <a:off x="864728" y="828435"/>
            <a:ext cx="6096000" cy="2039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b="1" dirty="0">
                <a:latin typeface="Helvetica (Body)"/>
                <a:cs typeface="Angsana New" panose="02020603050405020304" pitchFamily="18" charset="-34"/>
              </a:rPr>
              <a:t>ขั้นตอนการทำงาน</a:t>
            </a:r>
            <a:endParaRPr lang="en-US" sz="2800" b="1" dirty="0">
              <a:latin typeface="Helvetica (Body)"/>
              <a:cs typeface="Angsana New" panose="02020603050405020304" pitchFamily="18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Angsana New" panose="02020603050405020304" pitchFamily="18" charset="-34"/>
              </a:rPr>
              <a:t>สร้าง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Cordia New" panose="020B0304020202020204" pitchFamily="34" charset="-34"/>
              </a:rPr>
              <a:t> Plugin </a:t>
            </a:r>
            <a:r>
              <a:rPr lang="th-TH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Cordia New" panose="020B0304020202020204" pitchFamily="34" charset="-34"/>
              </a:rPr>
              <a:t>โดยใช้ 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Cordia New" panose="020B0304020202020204" pitchFamily="34" charset="-34"/>
              </a:rPr>
              <a:t>QGIS Plugin builder</a:t>
            </a:r>
            <a:endParaRPr lang="en-US" sz="1200" dirty="0">
              <a:effectLst/>
              <a:latin typeface="Helvetica (Body)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Angsana New" panose="02020603050405020304" pitchFamily="18" charset="-34"/>
              </a:rPr>
              <a:t>ออกแบบฟังก์ชันต่าง ๆในการทำงานของปลั๊กอิน</a:t>
            </a:r>
            <a:endParaRPr lang="en-US" sz="1200" dirty="0">
              <a:effectLst/>
              <a:latin typeface="Helvetica (Body)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Angsana New" panose="02020603050405020304" pitchFamily="18" charset="-34"/>
              </a:rPr>
              <a:t>ออกแบบ 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Cordia New" panose="020B0304020202020204" pitchFamily="34" charset="-34"/>
              </a:rPr>
              <a:t>UI </a:t>
            </a:r>
            <a:r>
              <a:rPr lang="th-TH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Cordia New" panose="020B0304020202020204" pitchFamily="34" charset="-34"/>
              </a:rPr>
              <a:t>ให้เข้ากับฟังก์ชัน โดยใช้โปรแกรม 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Cordia New" panose="020B0304020202020204" pitchFamily="34" charset="-34"/>
              </a:rPr>
              <a:t>QT designer</a:t>
            </a:r>
            <a:endParaRPr lang="en-US" sz="1200" dirty="0">
              <a:effectLst/>
              <a:latin typeface="Helvetica (Body)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400"/>
              <a:buFont typeface="Arial" panose="020B0604020202020204" pitchFamily="34" charset="0"/>
              <a:buChar char="•"/>
            </a:pPr>
            <a:r>
              <a:rPr lang="th-TH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Angsana New" panose="02020603050405020304" pitchFamily="18" charset="-34"/>
              </a:rPr>
              <a:t>เชื่อมฟังก์ชันกับ 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(Body)"/>
                <a:ea typeface="Calibri" panose="020F0502020204030204" pitchFamily="34" charset="0"/>
                <a:cs typeface="Cordia New" panose="020B0304020202020204" pitchFamily="34" charset="-34"/>
              </a:rPr>
              <a:t>UI</a:t>
            </a:r>
            <a:endParaRPr lang="en-US" sz="1200" dirty="0">
              <a:effectLst/>
              <a:latin typeface="Helvetica (Body)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060477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3A38FF-035E-402C-9D5A-E9EB24B16CA0}"/>
              </a:ext>
            </a:extLst>
          </p:cNvPr>
          <p:cNvGrpSpPr/>
          <p:nvPr/>
        </p:nvGrpSpPr>
        <p:grpSpPr>
          <a:xfrm>
            <a:off x="3808265" y="1381357"/>
            <a:ext cx="4575469" cy="3510240"/>
            <a:chOff x="0" y="-7951"/>
            <a:chExt cx="3019508" cy="2391106"/>
          </a:xfrm>
        </p:grpSpPr>
        <p:sp>
          <p:nvSpPr>
            <p:cNvPr id="5" name="Rounded Rectangle 31">
              <a:extLst>
                <a:ext uri="{FF2B5EF4-FFF2-40B4-BE49-F238E27FC236}">
                  <a16:creationId xmlns:a16="http://schemas.microsoft.com/office/drawing/2014/main" id="{12FF0172-0C19-4A00-9DD0-219A1C782B79}"/>
                </a:ext>
              </a:extLst>
            </p:cNvPr>
            <p:cNvSpPr/>
            <p:nvPr/>
          </p:nvSpPr>
          <p:spPr>
            <a:xfrm>
              <a:off x="7951" y="-7951"/>
              <a:ext cx="2971800" cy="57379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>
                  <a:solidFill>
                    <a:srgbClr val="000000"/>
                  </a:solidFill>
                  <a:effectLst/>
                  <a:latin typeface="Helvetica (Body)"/>
                  <a:ea typeface="Times New Roman" panose="02020603050405020304" pitchFamily="18" charset="0"/>
                  <a:cs typeface="Cordia New" panose="020B0304020202020204" pitchFamily="34" charset="-34"/>
                </a:rPr>
                <a:t>Data input (Point, Polygon)</a:t>
              </a:r>
              <a:endParaRPr lang="en-US" sz="1200" dirty="0">
                <a:effectLst/>
                <a:latin typeface="Helvetica (Body)"/>
                <a:ea typeface="Times New Roman" panose="02020603050405020304" pitchFamily="18" charset="0"/>
              </a:endParaRPr>
            </a:p>
          </p:txBody>
        </p:sp>
        <p:sp>
          <p:nvSpPr>
            <p:cNvPr id="6" name="Rounded Rectangle 33">
              <a:extLst>
                <a:ext uri="{FF2B5EF4-FFF2-40B4-BE49-F238E27FC236}">
                  <a16:creationId xmlns:a16="http://schemas.microsoft.com/office/drawing/2014/main" id="{01763F19-6E4A-4833-B401-98F6294F077A}"/>
                </a:ext>
              </a:extLst>
            </p:cNvPr>
            <p:cNvSpPr/>
            <p:nvPr/>
          </p:nvSpPr>
          <p:spPr>
            <a:xfrm>
              <a:off x="0" y="906448"/>
              <a:ext cx="2971581" cy="58134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>
                  <a:solidFill>
                    <a:srgbClr val="000000"/>
                  </a:solidFill>
                  <a:effectLst/>
                  <a:latin typeface="Helvetica (Body)"/>
                  <a:ea typeface="Times New Roman" panose="02020603050405020304" pitchFamily="18" charset="0"/>
                  <a:cs typeface="Cordia New" panose="020B0304020202020204" pitchFamily="34" charset="-34"/>
                </a:rPr>
                <a:t>Count points in polygon</a:t>
              </a:r>
              <a:endParaRPr lang="en-US" sz="1200" dirty="0">
                <a:effectLst/>
                <a:latin typeface="Helvetica (Body)"/>
                <a:ea typeface="Times New Roman" panose="02020603050405020304" pitchFamily="18" charset="0"/>
              </a:endParaRPr>
            </a:p>
          </p:txBody>
        </p:sp>
        <p:sp>
          <p:nvSpPr>
            <p:cNvPr id="7" name="Rounded Rectangle 34">
              <a:extLst>
                <a:ext uri="{FF2B5EF4-FFF2-40B4-BE49-F238E27FC236}">
                  <a16:creationId xmlns:a16="http://schemas.microsoft.com/office/drawing/2014/main" id="{76B49E1A-C23D-4611-8920-1518B0994A8D}"/>
                </a:ext>
              </a:extLst>
            </p:cNvPr>
            <p:cNvSpPr/>
            <p:nvPr/>
          </p:nvSpPr>
          <p:spPr>
            <a:xfrm>
              <a:off x="47708" y="1828800"/>
              <a:ext cx="2971800" cy="5543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000" b="1" kern="1200" dirty="0">
                  <a:solidFill>
                    <a:srgbClr val="000000"/>
                  </a:solidFill>
                  <a:effectLst/>
                  <a:latin typeface="Helvetica (Body)"/>
                  <a:ea typeface="Times New Roman" panose="02020603050405020304" pitchFamily="18" charset="0"/>
                  <a:cs typeface="Cordia New" panose="020B0304020202020204" pitchFamily="34" charset="-34"/>
                </a:rPr>
                <a:t>Output</a:t>
              </a:r>
              <a:endParaRPr lang="en-US" sz="1200" dirty="0">
                <a:effectLst/>
                <a:latin typeface="Helvetica (Body)"/>
                <a:ea typeface="Times New Roman" panose="02020603050405020304" pitchFamily="18" charset="0"/>
              </a:endParaRP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EDBA8292-6286-48C8-8345-2A7420C45CAC}"/>
                </a:ext>
              </a:extLst>
            </p:cNvPr>
            <p:cNvSpPr/>
            <p:nvPr/>
          </p:nvSpPr>
          <p:spPr>
            <a:xfrm>
              <a:off x="1362820" y="588396"/>
              <a:ext cx="246490" cy="3021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 (Body)"/>
              </a:endParaRP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0C5E908D-A184-4E42-B2AA-593B711FBFE0}"/>
                </a:ext>
              </a:extLst>
            </p:cNvPr>
            <p:cNvSpPr/>
            <p:nvPr/>
          </p:nvSpPr>
          <p:spPr>
            <a:xfrm>
              <a:off x="1378723" y="1510747"/>
              <a:ext cx="246380" cy="3016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elvetica (Body)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E933FF7-C39C-49FB-A786-DDA229DA7C32}"/>
              </a:ext>
            </a:extLst>
          </p:cNvPr>
          <p:cNvSpPr txBox="1"/>
          <p:nvPr/>
        </p:nvSpPr>
        <p:spPr>
          <a:xfrm>
            <a:off x="1111928" y="511408"/>
            <a:ext cx="4312328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h-TH" sz="2800" b="1" dirty="0">
                <a:latin typeface="Helvetica (Body)"/>
                <a:cs typeface="Angsana New" panose="02020603050405020304" pitchFamily="18" charset="-34"/>
              </a:rPr>
              <a:t>กระบวนการทำงานของ </a:t>
            </a:r>
            <a:r>
              <a:rPr lang="en-US" sz="2800" b="1" dirty="0">
                <a:latin typeface="Helvetica (Body)"/>
                <a:cs typeface="Angsana New" panose="02020603050405020304" pitchFamily="18" charset="-34"/>
              </a:rPr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3652861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D0C50-1FFA-45C9-BF40-71BCA3B213F1}"/>
              </a:ext>
            </a:extLst>
          </p:cNvPr>
          <p:cNvSpPr txBox="1"/>
          <p:nvPr/>
        </p:nvSpPr>
        <p:spPr>
          <a:xfrm>
            <a:off x="3343320" y="2377306"/>
            <a:ext cx="550536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th-TH" sz="3600" dirty="0"/>
              <a:t>คู่มือ </a:t>
            </a:r>
            <a:r>
              <a:rPr lang="en-US" sz="3600" dirty="0"/>
              <a:t>https://bit.ly/3lhATX6</a:t>
            </a:r>
          </a:p>
        </p:txBody>
      </p:sp>
    </p:spTree>
    <p:extLst>
      <p:ext uri="{BB962C8B-B14F-4D97-AF65-F5344CB8AC3E}">
        <p14:creationId xmlns:p14="http://schemas.microsoft.com/office/powerpoint/2010/main" val="30425122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Helvetica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 BIANGLAE</dc:creator>
  <cp:lastModifiedBy>ANON BIANGLAE</cp:lastModifiedBy>
  <cp:revision>4</cp:revision>
  <dcterms:created xsi:type="dcterms:W3CDTF">2020-11-30T16:24:47Z</dcterms:created>
  <dcterms:modified xsi:type="dcterms:W3CDTF">2020-11-30T16:42:25Z</dcterms:modified>
</cp:coreProperties>
</file>